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74" r:id="rId2"/>
    <p:sldId id="331" r:id="rId3"/>
    <p:sldId id="344" r:id="rId4"/>
    <p:sldId id="275" r:id="rId5"/>
    <p:sldId id="355" r:id="rId6"/>
    <p:sldId id="298" r:id="rId7"/>
    <p:sldId id="359" r:id="rId8"/>
    <p:sldId id="318" r:id="rId9"/>
    <p:sldId id="358" r:id="rId10"/>
    <p:sldId id="349" r:id="rId11"/>
    <p:sldId id="340" r:id="rId12"/>
    <p:sldId id="338" r:id="rId13"/>
    <p:sldId id="342" r:id="rId14"/>
    <p:sldId id="357" r:id="rId15"/>
    <p:sldId id="361" r:id="rId16"/>
    <p:sldId id="343" r:id="rId17"/>
    <p:sldId id="336" r:id="rId18"/>
    <p:sldId id="278" r:id="rId19"/>
    <p:sldId id="328" r:id="rId20"/>
    <p:sldId id="325" r:id="rId21"/>
    <p:sldId id="362" r:id="rId22"/>
    <p:sldId id="304" r:id="rId23"/>
    <p:sldId id="346" r:id="rId24"/>
    <p:sldId id="352" r:id="rId25"/>
    <p:sldId id="347" r:id="rId26"/>
    <p:sldId id="367" r:id="rId27"/>
    <p:sldId id="348" r:id="rId28"/>
    <p:sldId id="366" r:id="rId29"/>
    <p:sldId id="273" r:id="rId30"/>
    <p:sldId id="365" r:id="rId3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L" initials="D"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592E"/>
    <a:srgbClr val="3AA6B1"/>
    <a:srgbClr val="00A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p:scale>
          <a:sx n="50" d="100"/>
          <a:sy n="50" d="100"/>
        </p:scale>
        <p:origin x="-1086" y="84"/>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1878" y="-96"/>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EA588C8F-96AB-4E4A-8A12-9E03CC7CCD73}" type="datetimeFigureOut">
              <a:rPr lang="en-US" smtClean="0"/>
              <a:t>10/16/2014</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2253F18D-C48F-4C84-860A-D9B7CBC3C989}" type="slidenum">
              <a:rPr lang="en-US" smtClean="0"/>
              <a:t>‹#›</a:t>
            </a:fld>
            <a:endParaRPr lang="en-US"/>
          </a:p>
        </p:txBody>
      </p:sp>
    </p:spTree>
    <p:extLst>
      <p:ext uri="{BB962C8B-B14F-4D97-AF65-F5344CB8AC3E}">
        <p14:creationId xmlns:p14="http://schemas.microsoft.com/office/powerpoint/2010/main" val="3712259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98E8FD0E-6725-4EF2-8837-411DC4B09C11}" type="datetimeFigureOut">
              <a:rPr lang="en-US" smtClean="0"/>
              <a:pPr/>
              <a:t>10/16/2014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6601AA0-7909-48D0-8772-33010B3B4404}" type="slidenum">
              <a:rPr lang="en-US" smtClean="0"/>
              <a:pPr/>
              <a:t>‹#›</a:t>
            </a:fld>
            <a:endParaRPr lang="en-US"/>
          </a:p>
        </p:txBody>
      </p:sp>
    </p:spTree>
    <p:extLst>
      <p:ext uri="{BB962C8B-B14F-4D97-AF65-F5344CB8AC3E}">
        <p14:creationId xmlns:p14="http://schemas.microsoft.com/office/powerpoint/2010/main" val="246352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01AA0-7909-48D0-8772-33010B3B4404}" type="slidenum">
              <a:rPr lang="en-US" smtClean="0"/>
              <a:pPr/>
              <a:t>4</a:t>
            </a:fld>
            <a:endParaRPr lang="en-US"/>
          </a:p>
        </p:txBody>
      </p:sp>
    </p:spTree>
    <p:extLst>
      <p:ext uri="{BB962C8B-B14F-4D97-AF65-F5344CB8AC3E}">
        <p14:creationId xmlns:p14="http://schemas.microsoft.com/office/powerpoint/2010/main" val="234764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01AA0-7909-48D0-8772-33010B3B4404}" type="slidenum">
              <a:rPr lang="en-US" smtClean="0"/>
              <a:pPr/>
              <a:t>20</a:t>
            </a:fld>
            <a:endParaRPr lang="en-US"/>
          </a:p>
        </p:txBody>
      </p:sp>
    </p:spTree>
    <p:extLst>
      <p:ext uri="{BB962C8B-B14F-4D97-AF65-F5344CB8AC3E}">
        <p14:creationId xmlns:p14="http://schemas.microsoft.com/office/powerpoint/2010/main" val="253603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601AA0-7909-48D0-8772-33010B3B4404}" type="slidenum">
              <a:rPr lang="en-US" smtClean="0"/>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601AA0-7909-48D0-8772-33010B3B4404}"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601AA0-7909-48D0-8772-33010B3B4404}"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01AA0-7909-48D0-8772-33010B3B4404}" type="slidenum">
              <a:rPr lang="en-US" smtClean="0"/>
              <a:pPr/>
              <a:t>27</a:t>
            </a:fld>
            <a:endParaRPr lang="en-US"/>
          </a:p>
        </p:txBody>
      </p:sp>
    </p:spTree>
    <p:extLst>
      <p:ext uri="{BB962C8B-B14F-4D97-AF65-F5344CB8AC3E}">
        <p14:creationId xmlns:p14="http://schemas.microsoft.com/office/powerpoint/2010/main" val="2134330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0" name="Picture 19" descr="drought1-e13475779758321.jpeg"/>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81" r="6043" b="1099"/>
          <a:stretch/>
        </p:blipFill>
        <p:spPr>
          <a:xfrm>
            <a:off x="0" y="0"/>
            <a:ext cx="9144000" cy="6857999"/>
          </a:xfrm>
          <a:prstGeom prst="rect">
            <a:avLst/>
          </a:prstGeom>
        </p:spPr>
      </p:pic>
      <p:sp>
        <p:nvSpPr>
          <p:cNvPr id="17" name="Right Triangle 16"/>
          <p:cNvSpPr/>
          <p:nvPr userDrawn="1"/>
        </p:nvSpPr>
        <p:spPr>
          <a:xfrm rot="16200000">
            <a:off x="4914902" y="2628900"/>
            <a:ext cx="3657599" cy="4800601"/>
          </a:xfrm>
          <a:prstGeom prst="rtTriangle">
            <a:avLst/>
          </a:prstGeom>
          <a:solidFill>
            <a:schemeClr val="accent6">
              <a:lumMod val="75000"/>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iagonal Stripe 17"/>
          <p:cNvSpPr/>
          <p:nvPr userDrawn="1"/>
        </p:nvSpPr>
        <p:spPr>
          <a:xfrm>
            <a:off x="0" y="0"/>
            <a:ext cx="6172200" cy="5486400"/>
          </a:xfrm>
          <a:prstGeom prst="diagStripe">
            <a:avLst/>
          </a:prstGeom>
          <a:solidFill>
            <a:srgbClr val="E46C0A">
              <a:alpha val="4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ight Triangle 18"/>
          <p:cNvSpPr/>
          <p:nvPr userDrawn="1"/>
        </p:nvSpPr>
        <p:spPr>
          <a:xfrm>
            <a:off x="-15702" y="0"/>
            <a:ext cx="6645102" cy="6858000"/>
          </a:xfrm>
          <a:prstGeom prst="rtTriangle">
            <a:avLst/>
          </a:prstGeom>
          <a:solidFill>
            <a:schemeClr val="accent6">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2095500"/>
            <a:ext cx="9144000" cy="2667000"/>
          </a:xfrm>
          <a:prstGeom prst="rect">
            <a:avLst/>
          </a:prstGeom>
          <a:solidFill>
            <a:schemeClr val="tx1">
              <a:lumMod val="75000"/>
              <a:lumOff val="25000"/>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7" name="Rectangle 6"/>
          <p:cNvSpPr/>
          <p:nvPr userDrawn="1"/>
        </p:nvSpPr>
        <p:spPr>
          <a:xfrm flipV="1">
            <a:off x="0" y="2590800"/>
            <a:ext cx="2590800" cy="16764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descr="ipcc_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2724150"/>
            <a:ext cx="1600200" cy="933450"/>
          </a:xfrm>
          <a:prstGeom prst="rect">
            <a:avLst/>
          </a:prstGeom>
        </p:spPr>
      </p:pic>
      <p:sp>
        <p:nvSpPr>
          <p:cNvPr id="10" name="TextBox 9"/>
          <p:cNvSpPr txBox="1"/>
          <p:nvPr userDrawn="1"/>
        </p:nvSpPr>
        <p:spPr>
          <a:xfrm>
            <a:off x="228600" y="3657600"/>
            <a:ext cx="2514600" cy="523220"/>
          </a:xfrm>
          <a:prstGeom prst="rect">
            <a:avLst/>
          </a:prstGeom>
          <a:noFill/>
          <a:effectLst/>
        </p:spPr>
        <p:txBody>
          <a:bodyPr wrap="square" rtlCol="0">
            <a:spAutoFit/>
          </a:bodyPr>
          <a:lstStyle/>
          <a:p>
            <a:r>
              <a:rPr lang="en-US" sz="1400" dirty="0">
                <a:solidFill>
                  <a:srgbClr val="404040"/>
                </a:solidFill>
                <a:latin typeface="Calibri"/>
                <a:cs typeface="Calibri"/>
              </a:rPr>
              <a:t>Chairman, Intergovernmental Panel on Climate </a:t>
            </a:r>
            <a:r>
              <a:rPr lang="en-US" sz="1400" dirty="0" smtClean="0">
                <a:solidFill>
                  <a:srgbClr val="404040"/>
                </a:solidFill>
                <a:latin typeface="Calibri"/>
                <a:cs typeface="Calibri"/>
              </a:rPr>
              <a:t>Change</a:t>
            </a:r>
            <a:endParaRPr lang="en-US" sz="1400" dirty="0">
              <a:solidFill>
                <a:srgbClr val="404040"/>
              </a:solidFill>
              <a:latin typeface="Calibri"/>
              <a:cs typeface="Calibri"/>
            </a:endParaRPr>
          </a:p>
        </p:txBody>
      </p:sp>
      <p:sp>
        <p:nvSpPr>
          <p:cNvPr id="14" name="Content Placeholder 17"/>
          <p:cNvSpPr>
            <a:spLocks noGrp="1"/>
          </p:cNvSpPr>
          <p:nvPr>
            <p:ph sz="quarter" idx="10"/>
          </p:nvPr>
        </p:nvSpPr>
        <p:spPr>
          <a:xfrm>
            <a:off x="2743200" y="2438400"/>
            <a:ext cx="5791200" cy="1371600"/>
          </a:xfrm>
        </p:spPr>
        <p:txBody>
          <a:bodyPr anchor="ctr">
            <a:noAutofit/>
          </a:bodyPr>
          <a:lstStyle>
            <a:lvl1pPr marL="0" indent="0">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en-US" dirty="0" smtClean="0"/>
              <a:t>Click to edit Master text styles</a:t>
            </a:r>
          </a:p>
        </p:txBody>
      </p:sp>
      <p:sp>
        <p:nvSpPr>
          <p:cNvPr id="15" name="Content Placeholder 20"/>
          <p:cNvSpPr>
            <a:spLocks noGrp="1"/>
          </p:cNvSpPr>
          <p:nvPr>
            <p:ph sz="quarter" idx="12"/>
          </p:nvPr>
        </p:nvSpPr>
        <p:spPr>
          <a:xfrm>
            <a:off x="2743200" y="3886200"/>
            <a:ext cx="5791200" cy="381000"/>
          </a:xfrm>
        </p:spPr>
        <p:txBody>
          <a:bodyPr anchor="ctr">
            <a:noAutofit/>
          </a:bodyPr>
          <a:lstStyle>
            <a:lvl1pPr marL="0" indent="0">
              <a:buNone/>
              <a:defRPr sz="2000" b="1">
                <a:solidFill>
                  <a:srgbClr val="FFFFFF"/>
                </a:solidFill>
              </a:defRPr>
            </a:lvl1pPr>
            <a:lvl2pPr marL="457200" indent="0">
              <a:buNone/>
              <a:defRPr sz="1800" b="1">
                <a:solidFill>
                  <a:schemeClr val="tx1">
                    <a:lumMod val="75000"/>
                    <a:lumOff val="25000"/>
                  </a:schemeClr>
                </a:solidFill>
              </a:defRPr>
            </a:lvl2pPr>
            <a:lvl3pPr>
              <a:defRPr sz="1800" b="1">
                <a:solidFill>
                  <a:schemeClr val="tx1">
                    <a:lumMod val="75000"/>
                    <a:lumOff val="25000"/>
                  </a:schemeClr>
                </a:solidFill>
              </a:defRPr>
            </a:lvl3pPr>
            <a:lvl4pPr>
              <a:defRPr sz="1800" b="1">
                <a:solidFill>
                  <a:schemeClr val="tx1">
                    <a:lumMod val="75000"/>
                    <a:lumOff val="25000"/>
                  </a:schemeClr>
                </a:solidFill>
              </a:defRPr>
            </a:lvl4pPr>
            <a:lvl5pPr>
              <a:defRPr sz="1800" b="1">
                <a:solidFill>
                  <a:schemeClr val="tx1">
                    <a:lumMod val="75000"/>
                    <a:lumOff val="25000"/>
                  </a:schemeClr>
                </a:solidFill>
              </a:defRPr>
            </a:lvl5pPr>
          </a:lstStyle>
          <a:p>
            <a:pPr lvl="0"/>
            <a:r>
              <a:rPr lang="en-US" dirty="0" smtClean="0"/>
              <a:t>Click to edit Master text styles</a:t>
            </a:r>
            <a:endParaRPr lang="en-US" dirty="0"/>
          </a:p>
        </p:txBody>
      </p:sp>
      <p:sp>
        <p:nvSpPr>
          <p:cNvPr id="16" name="Content Placeholder 2"/>
          <p:cNvSpPr>
            <a:spLocks noGrp="1"/>
          </p:cNvSpPr>
          <p:nvPr>
            <p:ph idx="1"/>
          </p:nvPr>
        </p:nvSpPr>
        <p:spPr>
          <a:xfrm>
            <a:off x="2743200" y="4343401"/>
            <a:ext cx="5791200" cy="457200"/>
          </a:xfrm>
        </p:spPr>
        <p:txBody>
          <a:bodyPr>
            <a:normAutofit/>
          </a:bodyPr>
          <a:lstStyle>
            <a:lvl1pPr marL="0" indent="0">
              <a:spcBef>
                <a:spcPts val="1200"/>
              </a:spcBef>
              <a:buFont typeface="Arial"/>
              <a:buNone/>
              <a:defRPr sz="1400">
                <a:solidFill>
                  <a:srgbClr val="FFFFFF"/>
                </a:solidFill>
                <a:latin typeface="Calibri"/>
                <a:cs typeface="Calibri"/>
              </a:defRPr>
            </a:lvl1pPr>
            <a:lvl2pPr marL="465138" indent="-233363">
              <a:spcBef>
                <a:spcPts val="1200"/>
              </a:spcBef>
              <a:buFont typeface="Arial"/>
              <a:buChar char="•"/>
              <a:defRPr sz="1400">
                <a:solidFill>
                  <a:srgbClr val="FFFFFF"/>
                </a:solidFill>
                <a:latin typeface="Calibri"/>
                <a:cs typeface="Calibri"/>
              </a:defRPr>
            </a:lvl2pPr>
            <a:lvl3pPr marL="682625" indent="-174625">
              <a:spcBef>
                <a:spcPts val="1200"/>
              </a:spcBef>
              <a:buFont typeface="Arial"/>
              <a:buChar char="•"/>
              <a:defRPr sz="1400">
                <a:solidFill>
                  <a:srgbClr val="FFFFFF"/>
                </a:solidFill>
                <a:latin typeface="Calibri"/>
                <a:cs typeface="Calibri"/>
              </a:defRPr>
            </a:lvl3pPr>
            <a:lvl4pPr>
              <a:defRPr sz="1800">
                <a:latin typeface="Helvetica" pitchFamily="34" charset="0"/>
              </a:defRPr>
            </a:lvl4pPr>
            <a:lvl5pPr>
              <a:defRPr sz="1800">
                <a:latin typeface="Helvetic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317417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descr="drought1-e13475779758321.jpeg"/>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81" r="6043" b="1099"/>
          <a:stretch/>
        </p:blipFill>
        <p:spPr>
          <a:xfrm>
            <a:off x="0" y="0"/>
            <a:ext cx="9144000" cy="6857999"/>
          </a:xfrm>
          <a:prstGeom prst="rect">
            <a:avLst/>
          </a:prstGeom>
        </p:spPr>
      </p:pic>
      <p:sp>
        <p:nvSpPr>
          <p:cNvPr id="13" name="Right Triangle 12"/>
          <p:cNvSpPr/>
          <p:nvPr userDrawn="1"/>
        </p:nvSpPr>
        <p:spPr>
          <a:xfrm rot="16200000">
            <a:off x="1409699" y="2628900"/>
            <a:ext cx="3657599" cy="4800601"/>
          </a:xfrm>
          <a:prstGeom prst="rtTriangle">
            <a:avLst/>
          </a:prstGeom>
          <a:solidFill>
            <a:schemeClr val="accent6">
              <a:lumMod val="75000"/>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iagonal Stripe 13"/>
          <p:cNvSpPr/>
          <p:nvPr userDrawn="1"/>
        </p:nvSpPr>
        <p:spPr>
          <a:xfrm flipV="1">
            <a:off x="-8443" y="2362200"/>
            <a:ext cx="4695469" cy="4495800"/>
          </a:xfrm>
          <a:prstGeom prst="diagStripe">
            <a:avLst/>
          </a:prstGeom>
          <a:solidFill>
            <a:srgbClr val="E46C0A">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ight Triangle 14"/>
          <p:cNvSpPr/>
          <p:nvPr userDrawn="1"/>
        </p:nvSpPr>
        <p:spPr>
          <a:xfrm rot="10800000">
            <a:off x="2498898" y="-10869"/>
            <a:ext cx="6645102" cy="6858000"/>
          </a:xfrm>
          <a:prstGeom prst="rtTriangle">
            <a:avLst/>
          </a:prstGeom>
          <a:solidFill>
            <a:schemeClr val="accent6">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0"/>
          </p:nvPr>
        </p:nvSpPr>
        <p:spPr>
          <a:xfrm>
            <a:off x="2476500" y="1790700"/>
            <a:ext cx="4191000" cy="3276600"/>
          </a:xfrm>
          <a:solidFill>
            <a:schemeClr val="tx1">
              <a:lumMod val="75000"/>
              <a:lumOff val="25000"/>
              <a:alpha val="88000"/>
            </a:schemeClr>
          </a:solidFill>
        </p:spPr>
        <p:txBody>
          <a:bodyPr anchor="ctr">
            <a:normAutofit/>
          </a:bodyPr>
          <a:lstStyle>
            <a:lvl1pPr marL="0" indent="0" algn="ctr">
              <a:buNone/>
              <a:defRPr sz="2800" i="1">
                <a:solidFill>
                  <a:srgbClr val="FFFFFF"/>
                </a:solidFill>
              </a:defRPr>
            </a:lvl1pPr>
            <a:lvl2pPr algn="ctr">
              <a:defRPr sz="2800" i="1">
                <a:solidFill>
                  <a:srgbClr val="FFFFFF"/>
                </a:solidFill>
              </a:defRPr>
            </a:lvl2pPr>
            <a:lvl3pPr algn="ctr">
              <a:defRPr sz="2800" i="1">
                <a:solidFill>
                  <a:srgbClr val="FFFFFF"/>
                </a:solidFill>
              </a:defRPr>
            </a:lvl3pPr>
            <a:lvl4pPr algn="ctr">
              <a:defRPr sz="2800" i="1">
                <a:solidFill>
                  <a:srgbClr val="FFFFFF"/>
                </a:solidFill>
              </a:defRPr>
            </a:lvl4pPr>
            <a:lvl5pPr algn="ctr">
              <a:defRPr sz="2800" i="1">
                <a:solidFill>
                  <a:srgbClr val="FFFFFF"/>
                </a:solidFill>
              </a:defRPr>
            </a:lvl5pPr>
          </a:lstStyle>
          <a:p>
            <a:pPr lvl="0"/>
            <a:r>
              <a:rPr lang="en-US" dirty="0" smtClean="0"/>
              <a:t>Click to edit Master text styles</a:t>
            </a:r>
          </a:p>
        </p:txBody>
      </p:sp>
    </p:spTree>
    <p:extLst>
      <p:ext uri="{BB962C8B-B14F-4D97-AF65-F5344CB8AC3E}">
        <p14:creationId xmlns:p14="http://schemas.microsoft.com/office/powerpoint/2010/main" val="3147889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drought1-e13475779758321.jpeg"/>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81" r="6043" b="1099"/>
          <a:stretch/>
        </p:blipFill>
        <p:spPr>
          <a:xfrm>
            <a:off x="0" y="0"/>
            <a:ext cx="9144000" cy="6857999"/>
          </a:xfrm>
          <a:prstGeom prst="rect">
            <a:avLst/>
          </a:prstGeom>
        </p:spPr>
      </p:pic>
    </p:spTree>
    <p:extLst>
      <p:ext uri="{BB962C8B-B14F-4D97-AF65-F5344CB8AC3E}">
        <p14:creationId xmlns:p14="http://schemas.microsoft.com/office/powerpoint/2010/main" val="32860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10" name="Picture 9" descr="ipcc_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6333881"/>
            <a:ext cx="838200" cy="488950"/>
          </a:xfrm>
          <a:prstGeom prst="rect">
            <a:avLst/>
          </a:prstGeom>
        </p:spPr>
      </p:pic>
      <p:grpSp>
        <p:nvGrpSpPr>
          <p:cNvPr id="30" name="Group 29"/>
          <p:cNvGrpSpPr/>
          <p:nvPr userDrawn="1"/>
        </p:nvGrpSpPr>
        <p:grpSpPr>
          <a:xfrm>
            <a:off x="0" y="-1371600"/>
            <a:ext cx="9601200" cy="6781800"/>
            <a:chOff x="0" y="-1371600"/>
            <a:chExt cx="9601200" cy="6781800"/>
          </a:xfrm>
        </p:grpSpPr>
        <p:pic>
          <p:nvPicPr>
            <p:cNvPr id="5" name="Picture 4" descr="drought1-e13475779758321.jpeg"/>
            <p:cNvPicPr>
              <a:picLocks noChangeAspect="1"/>
            </p:cNvPicPr>
            <p:nvPr userDrawn="1"/>
          </p:nvPicPr>
          <p:blipFill rotWithShape="1">
            <a:blip r:embed="rId3" cstate="print">
              <a:extLst>
                <a:ext uri="{28A0092B-C50C-407E-A947-70E740481C1C}">
                  <a14:useLocalDpi xmlns:a14="http://schemas.microsoft.com/office/drawing/2010/main" val="0"/>
                </a:ext>
              </a:extLst>
            </a:blip>
            <a:srcRect t="53767" b="10391"/>
            <a:stretch/>
          </p:blipFill>
          <p:spPr>
            <a:xfrm>
              <a:off x="0" y="1"/>
              <a:ext cx="9144000" cy="1600200"/>
            </a:xfrm>
            <a:prstGeom prst="rect">
              <a:avLst/>
            </a:prstGeom>
          </p:spPr>
        </p:pic>
        <p:sp>
          <p:nvSpPr>
            <p:cNvPr id="28" name="Rectangle 27"/>
            <p:cNvSpPr/>
            <p:nvPr userDrawn="1"/>
          </p:nvSpPr>
          <p:spPr>
            <a:xfrm>
              <a:off x="0" y="0"/>
              <a:ext cx="9144000" cy="838200"/>
            </a:xfrm>
            <a:prstGeom prst="rect">
              <a:avLst/>
            </a:prstGeom>
            <a:solidFill>
              <a:schemeClr val="accent6">
                <a:lumMod val="75000"/>
                <a:alpha val="53000"/>
              </a:schemeClr>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Triangle 22"/>
            <p:cNvSpPr/>
            <p:nvPr userDrawn="1"/>
          </p:nvSpPr>
          <p:spPr>
            <a:xfrm rot="5400000" flipH="1">
              <a:off x="571501" y="-1866901"/>
              <a:ext cx="3657599" cy="4800601"/>
            </a:xfrm>
            <a:prstGeom prst="rtTriangle">
              <a:avLst/>
            </a:prstGeom>
            <a:solidFill>
              <a:schemeClr val="accent6">
                <a:lumMod val="75000"/>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iagonal Stripe 23"/>
            <p:cNvSpPr/>
            <p:nvPr userDrawn="1"/>
          </p:nvSpPr>
          <p:spPr>
            <a:xfrm>
              <a:off x="0" y="-228600"/>
              <a:ext cx="6172200" cy="5486400"/>
            </a:xfrm>
            <a:prstGeom prst="diagStripe">
              <a:avLst>
                <a:gd name="adj" fmla="val 42810"/>
              </a:avLst>
            </a:prstGeom>
            <a:solidFill>
              <a:srgbClr val="E46C0A">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7" name="Rectangle 26"/>
            <p:cNvSpPr/>
            <p:nvPr userDrawn="1"/>
          </p:nvSpPr>
          <p:spPr>
            <a:xfrm>
              <a:off x="0" y="1600200"/>
              <a:ext cx="9144000" cy="381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userDrawn="1"/>
          </p:nvSpPr>
          <p:spPr>
            <a:xfrm>
              <a:off x="5486400" y="0"/>
              <a:ext cx="1600200" cy="1600200"/>
            </a:xfrm>
            <a:prstGeom prst="rtTriangle">
              <a:avLst/>
            </a:prstGeom>
            <a:solidFill>
              <a:schemeClr val="accent6">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Triangle 25"/>
            <p:cNvSpPr/>
            <p:nvPr userDrawn="1"/>
          </p:nvSpPr>
          <p:spPr>
            <a:xfrm>
              <a:off x="6400800" y="-1371600"/>
              <a:ext cx="3200400" cy="2971800"/>
            </a:xfrm>
            <a:prstGeom prst="rtTriangle">
              <a:avLst/>
            </a:prstGeom>
            <a:solidFill>
              <a:schemeClr val="accent6">
                <a:lumMod val="75000"/>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838200"/>
              <a:ext cx="9144000" cy="762000"/>
            </a:xfrm>
            <a:prstGeom prst="rect">
              <a:avLst/>
            </a:prstGeom>
            <a:solidFill>
              <a:srgbClr val="404040">
                <a:alpha val="81000"/>
              </a:srgbClr>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8" name="Content Placeholder 17"/>
          <p:cNvSpPr>
            <a:spLocks noGrp="1"/>
          </p:cNvSpPr>
          <p:nvPr>
            <p:ph sz="quarter" idx="10"/>
          </p:nvPr>
        </p:nvSpPr>
        <p:spPr>
          <a:xfrm>
            <a:off x="228600" y="152400"/>
            <a:ext cx="8610600" cy="685800"/>
          </a:xfrm>
        </p:spPr>
        <p:txBody>
          <a:bodyPr>
            <a:noAutofit/>
          </a:bodyPr>
          <a:lstStyle>
            <a:lvl1pPr marL="0" indent="0">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en-US" dirty="0" smtClean="0"/>
              <a:t>Click to edit Master text styles</a:t>
            </a:r>
          </a:p>
        </p:txBody>
      </p:sp>
      <p:sp>
        <p:nvSpPr>
          <p:cNvPr id="21" name="Content Placeholder 20"/>
          <p:cNvSpPr>
            <a:spLocks noGrp="1"/>
          </p:cNvSpPr>
          <p:nvPr>
            <p:ph sz="quarter" idx="12"/>
          </p:nvPr>
        </p:nvSpPr>
        <p:spPr>
          <a:xfrm>
            <a:off x="228600" y="838200"/>
            <a:ext cx="8610600" cy="762000"/>
          </a:xfrm>
        </p:spPr>
        <p:txBody>
          <a:bodyPr anchor="ctr">
            <a:noAutofit/>
          </a:bodyPr>
          <a:lstStyle>
            <a:lvl1pPr marL="0" indent="0">
              <a:buNone/>
              <a:defRPr sz="1800" b="1">
                <a:solidFill>
                  <a:srgbClr val="FFFFFF"/>
                </a:solidFill>
              </a:defRPr>
            </a:lvl1pPr>
            <a:lvl2pPr marL="457200" indent="0">
              <a:buNone/>
              <a:defRPr sz="1800" b="1">
                <a:solidFill>
                  <a:schemeClr val="tx1">
                    <a:lumMod val="75000"/>
                    <a:lumOff val="25000"/>
                  </a:schemeClr>
                </a:solidFill>
              </a:defRPr>
            </a:lvl2pPr>
            <a:lvl3pPr>
              <a:defRPr sz="1800" b="1">
                <a:solidFill>
                  <a:schemeClr val="tx1">
                    <a:lumMod val="75000"/>
                    <a:lumOff val="25000"/>
                  </a:schemeClr>
                </a:solidFill>
              </a:defRPr>
            </a:lvl3pPr>
            <a:lvl4pPr>
              <a:defRPr sz="1800" b="1">
                <a:solidFill>
                  <a:schemeClr val="tx1">
                    <a:lumMod val="75000"/>
                    <a:lumOff val="25000"/>
                  </a:schemeClr>
                </a:solidFill>
              </a:defRPr>
            </a:lvl4pPr>
            <a:lvl5pPr>
              <a:defRPr sz="1800" b="1">
                <a:solidFill>
                  <a:schemeClr val="tx1">
                    <a:lumMod val="75000"/>
                    <a:lumOff val="25000"/>
                  </a:schemeClr>
                </a:solidFill>
              </a:defRPr>
            </a:lvl5pPr>
          </a:lstStyle>
          <a:p>
            <a:pPr lvl="0"/>
            <a:r>
              <a:rPr lang="en-US" dirty="0" smtClean="0"/>
              <a:t>Click to edit Master text styles</a:t>
            </a:r>
            <a:br>
              <a:rPr lang="en-US" dirty="0" smtClean="0"/>
            </a:br>
            <a:r>
              <a:rPr lang="en-US" dirty="0" smtClean="0"/>
              <a:t>Second level</a:t>
            </a:r>
            <a:endParaRPr lang="en-US" dirty="0"/>
          </a:p>
        </p:txBody>
      </p:sp>
      <p:sp>
        <p:nvSpPr>
          <p:cNvPr id="22" name="Slide Number Placeholder 3"/>
          <p:cNvSpPr txBox="1">
            <a:spLocks/>
          </p:cNvSpPr>
          <p:nvPr userDrawn="1"/>
        </p:nvSpPr>
        <p:spPr>
          <a:xfrm>
            <a:off x="7996260" y="6477000"/>
            <a:ext cx="995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6FEC21-0755-42E9-A0F5-AF22FFD3FA84}" type="slidenum">
              <a:rPr lang="en-US" sz="1100" smtClean="0">
                <a:solidFill>
                  <a:prstClr val="black">
                    <a:lumMod val="95000"/>
                    <a:lumOff val="5000"/>
                  </a:prstClr>
                </a:solidFill>
              </a:rPr>
              <a:pPr/>
              <a:t>‹#›</a:t>
            </a:fld>
            <a:endParaRPr lang="en-US" sz="1100">
              <a:solidFill>
                <a:prstClr val="black">
                  <a:lumMod val="95000"/>
                  <a:lumOff val="5000"/>
                </a:prstClr>
              </a:solidFill>
            </a:endParaRPr>
          </a:p>
        </p:txBody>
      </p:sp>
      <p:sp>
        <p:nvSpPr>
          <p:cNvPr id="3" name="Content Placeholder 2"/>
          <p:cNvSpPr>
            <a:spLocks noGrp="1"/>
          </p:cNvSpPr>
          <p:nvPr>
            <p:ph idx="1"/>
          </p:nvPr>
        </p:nvSpPr>
        <p:spPr>
          <a:xfrm>
            <a:off x="304800" y="1828800"/>
            <a:ext cx="8229600" cy="4449763"/>
          </a:xfrm>
        </p:spPr>
        <p:txBody>
          <a:bodyPr>
            <a:normAutofit/>
          </a:bodyPr>
          <a:lstStyle>
            <a:lvl1pPr marL="0" indent="0">
              <a:spcBef>
                <a:spcPts val="1200"/>
              </a:spcBef>
              <a:buFont typeface="Arial"/>
              <a:buNone/>
              <a:defRPr sz="1600">
                <a:latin typeface="Calibri"/>
                <a:cs typeface="Calibri"/>
              </a:defRPr>
            </a:lvl1pPr>
            <a:lvl2pPr marL="465138" indent="-233363">
              <a:spcBef>
                <a:spcPts val="1200"/>
              </a:spcBef>
              <a:buFont typeface="Arial"/>
              <a:buChar char="•"/>
              <a:defRPr sz="1600">
                <a:latin typeface="Calibri"/>
                <a:cs typeface="Calibri"/>
              </a:defRPr>
            </a:lvl2pPr>
            <a:lvl3pPr marL="682625" indent="-174625">
              <a:spcBef>
                <a:spcPts val="1200"/>
              </a:spcBef>
              <a:buFont typeface="Arial"/>
              <a:buChar char="•"/>
              <a:defRPr sz="1600">
                <a:latin typeface="Calibri"/>
                <a:cs typeface="Calibri"/>
              </a:defRPr>
            </a:lvl3pPr>
            <a:lvl4pPr>
              <a:defRPr sz="1800">
                <a:latin typeface="Helvetica" pitchFamily="34" charset="0"/>
              </a:defRPr>
            </a:lvl4pPr>
            <a:lvl5pPr>
              <a:defRPr sz="1800">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1380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4" name="Picture 13" descr="drought1-e13475779758321.jpeg"/>
          <p:cNvPicPr>
            <a:picLocks noChangeAspect="1"/>
          </p:cNvPicPr>
          <p:nvPr userDrawn="1"/>
        </p:nvPicPr>
        <p:blipFill rotWithShape="1">
          <a:blip r:embed="rId2" cstate="print">
            <a:extLst>
              <a:ext uri="{28A0092B-C50C-407E-A947-70E740481C1C}">
                <a14:useLocalDpi xmlns:a14="http://schemas.microsoft.com/office/drawing/2010/main" val="0"/>
              </a:ext>
            </a:extLst>
          </a:blip>
          <a:srcRect t="53767" b="10391"/>
          <a:stretch/>
        </p:blipFill>
        <p:spPr>
          <a:xfrm>
            <a:off x="0" y="1"/>
            <a:ext cx="9144000" cy="1600200"/>
          </a:xfrm>
          <a:prstGeom prst="rect">
            <a:avLst/>
          </a:prstGeom>
        </p:spPr>
      </p:pic>
      <p:sp>
        <p:nvSpPr>
          <p:cNvPr id="15" name="Rectangle 14"/>
          <p:cNvSpPr/>
          <p:nvPr userDrawn="1"/>
        </p:nvSpPr>
        <p:spPr>
          <a:xfrm>
            <a:off x="0" y="0"/>
            <a:ext cx="9144000" cy="838200"/>
          </a:xfrm>
          <a:prstGeom prst="rect">
            <a:avLst/>
          </a:prstGeom>
          <a:solidFill>
            <a:schemeClr val="accent6">
              <a:lumMod val="75000"/>
              <a:alpha val="53000"/>
            </a:schemeClr>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Triangle 15"/>
          <p:cNvSpPr/>
          <p:nvPr userDrawn="1"/>
        </p:nvSpPr>
        <p:spPr>
          <a:xfrm rot="5400000" flipH="1">
            <a:off x="571501" y="-1866901"/>
            <a:ext cx="3657599" cy="4800601"/>
          </a:xfrm>
          <a:prstGeom prst="rtTriangle">
            <a:avLst/>
          </a:prstGeom>
          <a:solidFill>
            <a:schemeClr val="accent6">
              <a:lumMod val="75000"/>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iagonal Stripe 16"/>
          <p:cNvSpPr/>
          <p:nvPr userDrawn="1"/>
        </p:nvSpPr>
        <p:spPr>
          <a:xfrm>
            <a:off x="0" y="-228600"/>
            <a:ext cx="6172200" cy="5486400"/>
          </a:xfrm>
          <a:prstGeom prst="diagStripe">
            <a:avLst>
              <a:gd name="adj" fmla="val 42810"/>
            </a:avLst>
          </a:prstGeom>
          <a:solidFill>
            <a:srgbClr val="E46C0A">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ight Triangle 19"/>
          <p:cNvSpPr/>
          <p:nvPr userDrawn="1"/>
        </p:nvSpPr>
        <p:spPr>
          <a:xfrm>
            <a:off x="5486400" y="0"/>
            <a:ext cx="1600200" cy="1600200"/>
          </a:xfrm>
          <a:prstGeom prst="rtTriangle">
            <a:avLst/>
          </a:prstGeom>
          <a:solidFill>
            <a:schemeClr val="accent6">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Triangle 21"/>
          <p:cNvSpPr/>
          <p:nvPr userDrawn="1"/>
        </p:nvSpPr>
        <p:spPr>
          <a:xfrm>
            <a:off x="6400800" y="-1371600"/>
            <a:ext cx="3200400" cy="2971800"/>
          </a:xfrm>
          <a:prstGeom prst="rtTriangle">
            <a:avLst/>
          </a:prstGeom>
          <a:solidFill>
            <a:schemeClr val="accent6">
              <a:lumMod val="75000"/>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0" y="838200"/>
            <a:ext cx="9144000" cy="457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3"/>
          <p:cNvSpPr txBox="1">
            <a:spLocks/>
          </p:cNvSpPr>
          <p:nvPr userDrawn="1"/>
        </p:nvSpPr>
        <p:spPr>
          <a:xfrm>
            <a:off x="7996260" y="6477000"/>
            <a:ext cx="995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6FEC21-0755-42E9-A0F5-AF22FFD3FA84}" type="slidenum">
              <a:rPr lang="en-US" sz="1100" smtClean="0">
                <a:solidFill>
                  <a:prstClr val="black">
                    <a:lumMod val="95000"/>
                    <a:lumOff val="5000"/>
                  </a:prstClr>
                </a:solidFill>
              </a:rPr>
              <a:pPr/>
              <a:t>‹#›</a:t>
            </a:fld>
            <a:endParaRPr lang="en-US" sz="1100">
              <a:solidFill>
                <a:prstClr val="black">
                  <a:lumMod val="95000"/>
                  <a:lumOff val="5000"/>
                </a:prstClr>
              </a:solidFill>
            </a:endParaRPr>
          </a:p>
        </p:txBody>
      </p:sp>
      <p:pic>
        <p:nvPicPr>
          <p:cNvPr id="13" name="Picture 12" descr="ipcc_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6200" y="6333881"/>
            <a:ext cx="838200" cy="488950"/>
          </a:xfrm>
          <a:prstGeom prst="rect">
            <a:avLst/>
          </a:prstGeom>
        </p:spPr>
      </p:pic>
      <p:sp>
        <p:nvSpPr>
          <p:cNvPr id="23" name="Content Placeholder 17"/>
          <p:cNvSpPr>
            <a:spLocks noGrp="1"/>
          </p:cNvSpPr>
          <p:nvPr>
            <p:ph sz="quarter" idx="10"/>
          </p:nvPr>
        </p:nvSpPr>
        <p:spPr>
          <a:xfrm>
            <a:off x="228600" y="152400"/>
            <a:ext cx="8610600" cy="685800"/>
          </a:xfrm>
        </p:spPr>
        <p:txBody>
          <a:bodyPr>
            <a:noAutofit/>
          </a:bodyPr>
          <a:lstStyle>
            <a:lvl1pPr marL="0" indent="0">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en-US" dirty="0" smtClean="0"/>
              <a:t>Click to edit Master text styles</a:t>
            </a:r>
          </a:p>
        </p:txBody>
      </p:sp>
      <p:sp>
        <p:nvSpPr>
          <p:cNvPr id="24" name="Content Placeholder 2"/>
          <p:cNvSpPr>
            <a:spLocks noGrp="1"/>
          </p:cNvSpPr>
          <p:nvPr>
            <p:ph idx="1"/>
          </p:nvPr>
        </p:nvSpPr>
        <p:spPr>
          <a:xfrm>
            <a:off x="304800" y="1143000"/>
            <a:ext cx="8229600" cy="4449763"/>
          </a:xfrm>
        </p:spPr>
        <p:txBody>
          <a:bodyPr>
            <a:normAutofit/>
          </a:bodyPr>
          <a:lstStyle>
            <a:lvl1pPr marL="0" indent="0">
              <a:spcBef>
                <a:spcPts val="1200"/>
              </a:spcBef>
              <a:buFont typeface="Arial"/>
              <a:buNone/>
              <a:defRPr sz="1600">
                <a:latin typeface="Calibri"/>
                <a:cs typeface="Calibri"/>
              </a:defRPr>
            </a:lvl1pPr>
            <a:lvl2pPr marL="465138" indent="-233363">
              <a:spcBef>
                <a:spcPts val="1200"/>
              </a:spcBef>
              <a:buFont typeface="Arial"/>
              <a:buChar char="•"/>
              <a:defRPr sz="1600">
                <a:latin typeface="Calibri"/>
                <a:cs typeface="Calibri"/>
              </a:defRPr>
            </a:lvl2pPr>
            <a:lvl3pPr marL="682625" indent="-174625">
              <a:spcBef>
                <a:spcPts val="1200"/>
              </a:spcBef>
              <a:buFont typeface="Arial"/>
              <a:buChar char="•"/>
              <a:defRPr sz="1600">
                <a:latin typeface="Calibri"/>
                <a:cs typeface="Calibri"/>
              </a:defRPr>
            </a:lvl3pPr>
            <a:lvl4pPr>
              <a:defRPr sz="1800">
                <a:latin typeface="Helvetica" pitchFamily="34" charset="0"/>
              </a:defRPr>
            </a:lvl4pPr>
            <a:lvl5pPr>
              <a:defRPr sz="1800">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8979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24" name="Group 23"/>
          <p:cNvGrpSpPr/>
          <p:nvPr userDrawn="1"/>
        </p:nvGrpSpPr>
        <p:grpSpPr>
          <a:xfrm>
            <a:off x="0" y="-1371600"/>
            <a:ext cx="9601200" cy="6858000"/>
            <a:chOff x="0" y="-1371600"/>
            <a:chExt cx="9601200" cy="6858000"/>
          </a:xfrm>
        </p:grpSpPr>
        <p:pic>
          <p:nvPicPr>
            <p:cNvPr id="25" name="Picture 24" descr="drought1-e13475779758321.jpeg"/>
            <p:cNvPicPr>
              <a:picLocks noChangeAspect="1"/>
            </p:cNvPicPr>
            <p:nvPr userDrawn="1"/>
          </p:nvPicPr>
          <p:blipFill rotWithShape="1">
            <a:blip r:embed="rId2" cstate="print">
              <a:extLst>
                <a:ext uri="{28A0092B-C50C-407E-A947-70E740481C1C}">
                  <a14:useLocalDpi xmlns:a14="http://schemas.microsoft.com/office/drawing/2010/main" val="0"/>
                </a:ext>
              </a:extLst>
            </a:blip>
            <a:srcRect t="53767" b="10391"/>
            <a:stretch/>
          </p:blipFill>
          <p:spPr>
            <a:xfrm>
              <a:off x="0" y="1"/>
              <a:ext cx="9144000" cy="1600200"/>
            </a:xfrm>
            <a:prstGeom prst="rect">
              <a:avLst/>
            </a:prstGeom>
          </p:spPr>
        </p:pic>
        <p:sp>
          <p:nvSpPr>
            <p:cNvPr id="26" name="Rectangle 25"/>
            <p:cNvSpPr/>
            <p:nvPr userDrawn="1"/>
          </p:nvSpPr>
          <p:spPr>
            <a:xfrm>
              <a:off x="0" y="0"/>
              <a:ext cx="9144000" cy="838200"/>
            </a:xfrm>
            <a:prstGeom prst="rect">
              <a:avLst/>
            </a:prstGeom>
            <a:solidFill>
              <a:schemeClr val="accent6">
                <a:lumMod val="75000"/>
                <a:alpha val="53000"/>
              </a:schemeClr>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ight Triangle 26"/>
            <p:cNvSpPr/>
            <p:nvPr userDrawn="1"/>
          </p:nvSpPr>
          <p:spPr>
            <a:xfrm rot="5400000" flipH="1">
              <a:off x="571501" y="-1866901"/>
              <a:ext cx="3657599" cy="4800601"/>
            </a:xfrm>
            <a:prstGeom prst="rtTriangle">
              <a:avLst/>
            </a:prstGeom>
            <a:solidFill>
              <a:schemeClr val="accent6">
                <a:lumMod val="75000"/>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iagonal Stripe 27"/>
            <p:cNvSpPr/>
            <p:nvPr userDrawn="1"/>
          </p:nvSpPr>
          <p:spPr>
            <a:xfrm>
              <a:off x="0" y="-228600"/>
              <a:ext cx="6172200" cy="5486400"/>
            </a:xfrm>
            <a:prstGeom prst="diagStripe">
              <a:avLst>
                <a:gd name="adj" fmla="val 42810"/>
              </a:avLst>
            </a:prstGeom>
            <a:solidFill>
              <a:srgbClr val="E46C0A">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 name="Right Triangle 29"/>
            <p:cNvSpPr/>
            <p:nvPr userDrawn="1"/>
          </p:nvSpPr>
          <p:spPr>
            <a:xfrm>
              <a:off x="5486400" y="0"/>
              <a:ext cx="1600200" cy="1600200"/>
            </a:xfrm>
            <a:prstGeom prst="rtTriangle">
              <a:avLst/>
            </a:prstGeom>
            <a:solidFill>
              <a:schemeClr val="accent6">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Triangle 30"/>
            <p:cNvSpPr/>
            <p:nvPr userDrawn="1"/>
          </p:nvSpPr>
          <p:spPr>
            <a:xfrm>
              <a:off x="6400800" y="-1371600"/>
              <a:ext cx="3200400" cy="2971800"/>
            </a:xfrm>
            <a:prstGeom prst="rtTriangle">
              <a:avLst/>
            </a:prstGeom>
            <a:solidFill>
              <a:schemeClr val="accent6">
                <a:lumMod val="75000"/>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userDrawn="1"/>
          </p:nvSpPr>
          <p:spPr>
            <a:xfrm>
              <a:off x="0" y="1371600"/>
              <a:ext cx="9144000" cy="411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Slide Number Placeholder 3"/>
          <p:cNvSpPr txBox="1">
            <a:spLocks/>
          </p:cNvSpPr>
          <p:nvPr userDrawn="1"/>
        </p:nvSpPr>
        <p:spPr>
          <a:xfrm>
            <a:off x="7996260" y="6477000"/>
            <a:ext cx="995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6FEC21-0755-42E9-A0F5-AF22FFD3FA84}" type="slidenum">
              <a:rPr lang="en-US" sz="1100" smtClean="0">
                <a:solidFill>
                  <a:prstClr val="black">
                    <a:lumMod val="95000"/>
                    <a:lumOff val="5000"/>
                  </a:prstClr>
                </a:solidFill>
              </a:rPr>
              <a:pPr/>
              <a:t>‹#›</a:t>
            </a:fld>
            <a:endParaRPr lang="en-US" sz="1100">
              <a:solidFill>
                <a:prstClr val="black">
                  <a:lumMod val="95000"/>
                  <a:lumOff val="5000"/>
                </a:prstClr>
              </a:solidFill>
            </a:endParaRPr>
          </a:p>
        </p:txBody>
      </p:sp>
      <p:pic>
        <p:nvPicPr>
          <p:cNvPr id="14" name="Picture 13" descr="ipcc_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6200" y="6333881"/>
            <a:ext cx="838200" cy="488950"/>
          </a:xfrm>
          <a:prstGeom prst="rect">
            <a:avLst/>
          </a:prstGeom>
        </p:spPr>
      </p:pic>
      <p:sp>
        <p:nvSpPr>
          <p:cNvPr id="16" name="Content Placeholder 17"/>
          <p:cNvSpPr>
            <a:spLocks noGrp="1"/>
          </p:cNvSpPr>
          <p:nvPr>
            <p:ph sz="quarter" idx="10"/>
          </p:nvPr>
        </p:nvSpPr>
        <p:spPr>
          <a:xfrm>
            <a:off x="228600" y="152400"/>
            <a:ext cx="8610600" cy="685800"/>
          </a:xfrm>
        </p:spPr>
        <p:txBody>
          <a:bodyPr>
            <a:noAutofit/>
          </a:bodyPr>
          <a:lstStyle>
            <a:lvl1pPr marL="0" indent="0">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en-US" dirty="0" smtClean="0"/>
              <a:t>Click to edit Master text styles</a:t>
            </a:r>
          </a:p>
        </p:txBody>
      </p:sp>
      <p:sp>
        <p:nvSpPr>
          <p:cNvPr id="17" name="Content Placeholder 2"/>
          <p:cNvSpPr>
            <a:spLocks noGrp="1"/>
          </p:cNvSpPr>
          <p:nvPr>
            <p:ph idx="1"/>
          </p:nvPr>
        </p:nvSpPr>
        <p:spPr>
          <a:xfrm>
            <a:off x="304800" y="1752600"/>
            <a:ext cx="8229600" cy="4449763"/>
          </a:xfrm>
        </p:spPr>
        <p:txBody>
          <a:bodyPr>
            <a:normAutofit/>
          </a:bodyPr>
          <a:lstStyle>
            <a:lvl1pPr marL="0" indent="0">
              <a:spcBef>
                <a:spcPts val="1200"/>
              </a:spcBef>
              <a:buFont typeface="Arial"/>
              <a:buNone/>
              <a:defRPr sz="1600">
                <a:latin typeface="Calibri"/>
                <a:cs typeface="Calibri"/>
              </a:defRPr>
            </a:lvl1pPr>
            <a:lvl2pPr marL="465138" indent="-233363">
              <a:spcBef>
                <a:spcPts val="1200"/>
              </a:spcBef>
              <a:buFont typeface="Arial"/>
              <a:buChar char="•"/>
              <a:defRPr sz="1600">
                <a:latin typeface="Calibri"/>
                <a:cs typeface="Calibri"/>
              </a:defRPr>
            </a:lvl2pPr>
            <a:lvl3pPr marL="682625" indent="-174625">
              <a:spcBef>
                <a:spcPts val="1200"/>
              </a:spcBef>
              <a:buFont typeface="Arial"/>
              <a:buChar char="•"/>
              <a:defRPr sz="1600">
                <a:latin typeface="Calibri"/>
                <a:cs typeface="Calibri"/>
              </a:defRPr>
            </a:lvl3pPr>
            <a:lvl4pPr>
              <a:defRPr sz="1800">
                <a:latin typeface="Helvetica" pitchFamily="34" charset="0"/>
              </a:defRPr>
            </a:lvl4pPr>
            <a:lvl5pPr>
              <a:defRPr sz="1800">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3510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5" name="Picture 24" descr="drought1-e13475779758321.jpeg"/>
          <p:cNvPicPr>
            <a:picLocks noChangeAspect="1"/>
          </p:cNvPicPr>
          <p:nvPr userDrawn="1"/>
        </p:nvPicPr>
        <p:blipFill rotWithShape="1">
          <a:blip r:embed="rId2" cstate="print">
            <a:extLst>
              <a:ext uri="{28A0092B-C50C-407E-A947-70E740481C1C}">
                <a14:useLocalDpi xmlns:a14="http://schemas.microsoft.com/office/drawing/2010/main" val="0"/>
              </a:ext>
            </a:extLst>
          </a:blip>
          <a:srcRect t="53028" b="-213"/>
          <a:stretch/>
        </p:blipFill>
        <p:spPr>
          <a:xfrm>
            <a:off x="0" y="1"/>
            <a:ext cx="9144000" cy="2136058"/>
          </a:xfrm>
          <a:prstGeom prst="rect">
            <a:avLst/>
          </a:prstGeom>
        </p:spPr>
      </p:pic>
      <p:sp>
        <p:nvSpPr>
          <p:cNvPr id="26" name="Rectangle 25"/>
          <p:cNvSpPr/>
          <p:nvPr userDrawn="1"/>
        </p:nvSpPr>
        <p:spPr>
          <a:xfrm>
            <a:off x="0" y="0"/>
            <a:ext cx="9144000" cy="2133600"/>
          </a:xfrm>
          <a:prstGeom prst="rect">
            <a:avLst/>
          </a:prstGeom>
          <a:solidFill>
            <a:schemeClr val="accent6">
              <a:lumMod val="75000"/>
              <a:alpha val="53000"/>
            </a:schemeClr>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ight Triangle 26"/>
          <p:cNvSpPr/>
          <p:nvPr userDrawn="1"/>
        </p:nvSpPr>
        <p:spPr>
          <a:xfrm rot="5400000" flipH="1">
            <a:off x="571501" y="-1866901"/>
            <a:ext cx="3657599" cy="4800601"/>
          </a:xfrm>
          <a:prstGeom prst="rtTriangle">
            <a:avLst/>
          </a:prstGeom>
          <a:solidFill>
            <a:schemeClr val="accent6">
              <a:lumMod val="75000"/>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iagonal Stripe 27"/>
          <p:cNvSpPr/>
          <p:nvPr userDrawn="1"/>
        </p:nvSpPr>
        <p:spPr>
          <a:xfrm>
            <a:off x="0" y="-228600"/>
            <a:ext cx="6172200" cy="5486400"/>
          </a:xfrm>
          <a:prstGeom prst="diagStripe">
            <a:avLst>
              <a:gd name="adj" fmla="val 42810"/>
            </a:avLst>
          </a:prstGeom>
          <a:solidFill>
            <a:srgbClr val="E46C0A">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 name="Right Triangle 29"/>
          <p:cNvSpPr/>
          <p:nvPr userDrawn="1"/>
        </p:nvSpPr>
        <p:spPr>
          <a:xfrm>
            <a:off x="5486400" y="0"/>
            <a:ext cx="1600200" cy="1600200"/>
          </a:xfrm>
          <a:prstGeom prst="rtTriangle">
            <a:avLst/>
          </a:prstGeom>
          <a:solidFill>
            <a:schemeClr val="accent6">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Triangle 30"/>
          <p:cNvSpPr/>
          <p:nvPr userDrawn="1"/>
        </p:nvSpPr>
        <p:spPr>
          <a:xfrm>
            <a:off x="6400799" y="-1371600"/>
            <a:ext cx="3774831" cy="3505200"/>
          </a:xfrm>
          <a:prstGeom prst="rtTriangle">
            <a:avLst/>
          </a:prstGeom>
          <a:solidFill>
            <a:schemeClr val="accent6">
              <a:lumMod val="75000"/>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userDrawn="1"/>
        </p:nvSpPr>
        <p:spPr>
          <a:xfrm>
            <a:off x="0" y="2133600"/>
            <a:ext cx="9144000" cy="335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17"/>
          <p:cNvSpPr>
            <a:spLocks noGrp="1"/>
          </p:cNvSpPr>
          <p:nvPr userDrawn="1">
            <p:ph sz="quarter" idx="10"/>
          </p:nvPr>
        </p:nvSpPr>
        <p:spPr>
          <a:xfrm>
            <a:off x="228600" y="152400"/>
            <a:ext cx="8610600" cy="685800"/>
          </a:xfrm>
        </p:spPr>
        <p:txBody>
          <a:bodyPr>
            <a:noAutofit/>
          </a:bodyPr>
          <a:lstStyle>
            <a:lvl1pPr marL="0" indent="0">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en-US" dirty="0" smtClean="0"/>
              <a:t>Click to edit Master text styles</a:t>
            </a:r>
          </a:p>
        </p:txBody>
      </p:sp>
      <p:sp>
        <p:nvSpPr>
          <p:cNvPr id="11" name="Slide Number Placeholder 3"/>
          <p:cNvSpPr txBox="1">
            <a:spLocks/>
          </p:cNvSpPr>
          <p:nvPr userDrawn="1"/>
        </p:nvSpPr>
        <p:spPr>
          <a:xfrm>
            <a:off x="7996260" y="6477000"/>
            <a:ext cx="995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6FEC21-0755-42E9-A0F5-AF22FFD3FA84}" type="slidenum">
              <a:rPr lang="en-US" sz="1100" smtClean="0">
                <a:solidFill>
                  <a:prstClr val="black">
                    <a:lumMod val="95000"/>
                    <a:lumOff val="5000"/>
                  </a:prstClr>
                </a:solidFill>
              </a:rPr>
              <a:pPr/>
              <a:t>‹#›</a:t>
            </a:fld>
            <a:endParaRPr lang="en-US" sz="1100">
              <a:solidFill>
                <a:prstClr val="black">
                  <a:lumMod val="95000"/>
                  <a:lumOff val="5000"/>
                </a:prstClr>
              </a:solidFill>
            </a:endParaRPr>
          </a:p>
        </p:txBody>
      </p:sp>
      <p:pic>
        <p:nvPicPr>
          <p:cNvPr id="14" name="Picture 13" descr="ipcc_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6200" y="6333881"/>
            <a:ext cx="838200" cy="488950"/>
          </a:xfrm>
          <a:prstGeom prst="rect">
            <a:avLst/>
          </a:prstGeom>
        </p:spPr>
      </p:pic>
      <p:sp>
        <p:nvSpPr>
          <p:cNvPr id="41" name="Rectangle 40"/>
          <p:cNvSpPr/>
          <p:nvPr userDrawn="1"/>
        </p:nvSpPr>
        <p:spPr>
          <a:xfrm>
            <a:off x="0" y="2362200"/>
            <a:ext cx="9144000" cy="381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userDrawn="1"/>
        </p:nvSpPr>
        <p:spPr>
          <a:xfrm>
            <a:off x="0" y="1371600"/>
            <a:ext cx="9144000" cy="762000"/>
          </a:xfrm>
          <a:prstGeom prst="rect">
            <a:avLst/>
          </a:prstGeom>
          <a:solidFill>
            <a:srgbClr val="404040">
              <a:alpha val="81000"/>
            </a:srgbClr>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Content Placeholder 20"/>
          <p:cNvSpPr>
            <a:spLocks noGrp="1"/>
          </p:cNvSpPr>
          <p:nvPr userDrawn="1">
            <p:ph sz="quarter" idx="12"/>
          </p:nvPr>
        </p:nvSpPr>
        <p:spPr>
          <a:xfrm>
            <a:off x="228600" y="1371600"/>
            <a:ext cx="8610600" cy="762000"/>
          </a:xfrm>
        </p:spPr>
        <p:txBody>
          <a:bodyPr anchor="ctr">
            <a:noAutofit/>
          </a:bodyPr>
          <a:lstStyle>
            <a:lvl1pPr marL="0" indent="0">
              <a:buNone/>
              <a:defRPr sz="1800" b="1">
                <a:solidFill>
                  <a:srgbClr val="FFFFFF"/>
                </a:solidFill>
              </a:defRPr>
            </a:lvl1pPr>
            <a:lvl2pPr marL="457200" indent="0">
              <a:buNone/>
              <a:defRPr sz="1800" b="1">
                <a:solidFill>
                  <a:schemeClr val="tx1">
                    <a:lumMod val="75000"/>
                    <a:lumOff val="25000"/>
                  </a:schemeClr>
                </a:solidFill>
              </a:defRPr>
            </a:lvl2pPr>
            <a:lvl3pPr>
              <a:defRPr sz="1800" b="1">
                <a:solidFill>
                  <a:schemeClr val="tx1">
                    <a:lumMod val="75000"/>
                    <a:lumOff val="25000"/>
                  </a:schemeClr>
                </a:solidFill>
              </a:defRPr>
            </a:lvl3pPr>
            <a:lvl4pPr>
              <a:defRPr sz="1800" b="1">
                <a:solidFill>
                  <a:schemeClr val="tx1">
                    <a:lumMod val="75000"/>
                    <a:lumOff val="25000"/>
                  </a:schemeClr>
                </a:solidFill>
              </a:defRPr>
            </a:lvl4pPr>
            <a:lvl5pPr>
              <a:defRPr sz="1800" b="1">
                <a:solidFill>
                  <a:schemeClr val="tx1">
                    <a:lumMod val="75000"/>
                    <a:lumOff val="25000"/>
                  </a:schemeClr>
                </a:solidFill>
              </a:defRPr>
            </a:lvl5pPr>
          </a:lstStyle>
          <a:p>
            <a:pPr lvl="0"/>
            <a:r>
              <a:rPr lang="en-US" dirty="0" smtClean="0"/>
              <a:t>Click to edit Master text styles</a:t>
            </a:r>
            <a:br>
              <a:rPr lang="en-US" dirty="0" smtClean="0"/>
            </a:br>
            <a:r>
              <a:rPr lang="en-US" dirty="0" smtClean="0"/>
              <a:t>Second level</a:t>
            </a:r>
            <a:endParaRPr lang="en-US" dirty="0"/>
          </a:p>
        </p:txBody>
      </p:sp>
      <p:sp>
        <p:nvSpPr>
          <p:cNvPr id="46" name="Content Placeholder 2"/>
          <p:cNvSpPr>
            <a:spLocks noGrp="1"/>
          </p:cNvSpPr>
          <p:nvPr userDrawn="1">
            <p:ph idx="1"/>
          </p:nvPr>
        </p:nvSpPr>
        <p:spPr>
          <a:xfrm>
            <a:off x="304800" y="2408237"/>
            <a:ext cx="8229600" cy="4449763"/>
          </a:xfrm>
        </p:spPr>
        <p:txBody>
          <a:bodyPr>
            <a:normAutofit/>
          </a:bodyPr>
          <a:lstStyle>
            <a:lvl1pPr marL="0" indent="0">
              <a:spcBef>
                <a:spcPts val="1200"/>
              </a:spcBef>
              <a:buFont typeface="Arial"/>
              <a:buNone/>
              <a:defRPr sz="1600">
                <a:latin typeface="Calibri"/>
                <a:cs typeface="Calibri"/>
              </a:defRPr>
            </a:lvl1pPr>
            <a:lvl2pPr marL="465138" indent="-233363">
              <a:spcBef>
                <a:spcPts val="1200"/>
              </a:spcBef>
              <a:buFont typeface="Arial"/>
              <a:buChar char="•"/>
              <a:defRPr sz="1600">
                <a:latin typeface="Calibri"/>
                <a:cs typeface="Calibri"/>
              </a:defRPr>
            </a:lvl2pPr>
            <a:lvl3pPr marL="682625" indent="-174625">
              <a:spcBef>
                <a:spcPts val="1200"/>
              </a:spcBef>
              <a:buFont typeface="Arial"/>
              <a:buChar char="•"/>
              <a:defRPr sz="1600">
                <a:latin typeface="Calibri"/>
                <a:cs typeface="Calibri"/>
              </a:defRPr>
            </a:lvl3pPr>
            <a:lvl4pPr>
              <a:defRPr sz="1800">
                <a:latin typeface="Helvetica" pitchFamily="34" charset="0"/>
              </a:defRPr>
            </a:lvl4pPr>
            <a:lvl5pPr>
              <a:defRPr sz="1800">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1238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0" name="Picture 9" descr="ipcc_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6333881"/>
            <a:ext cx="838200" cy="488950"/>
          </a:xfrm>
          <a:prstGeom prst="rect">
            <a:avLst/>
          </a:prstGeom>
        </p:spPr>
      </p:pic>
      <p:grpSp>
        <p:nvGrpSpPr>
          <p:cNvPr id="30" name="Group 29"/>
          <p:cNvGrpSpPr/>
          <p:nvPr userDrawn="1"/>
        </p:nvGrpSpPr>
        <p:grpSpPr>
          <a:xfrm>
            <a:off x="0" y="-1371600"/>
            <a:ext cx="9601200" cy="6781800"/>
            <a:chOff x="0" y="-1371600"/>
            <a:chExt cx="9601200" cy="6781800"/>
          </a:xfrm>
        </p:grpSpPr>
        <p:pic>
          <p:nvPicPr>
            <p:cNvPr id="5" name="Picture 4" descr="drought1-e13475779758321.jpeg"/>
            <p:cNvPicPr>
              <a:picLocks noChangeAspect="1"/>
            </p:cNvPicPr>
            <p:nvPr userDrawn="1"/>
          </p:nvPicPr>
          <p:blipFill rotWithShape="1">
            <a:blip r:embed="rId3" cstate="print">
              <a:extLst>
                <a:ext uri="{28A0092B-C50C-407E-A947-70E740481C1C}">
                  <a14:useLocalDpi xmlns:a14="http://schemas.microsoft.com/office/drawing/2010/main" val="0"/>
                </a:ext>
              </a:extLst>
            </a:blip>
            <a:srcRect t="53767" b="10391"/>
            <a:stretch/>
          </p:blipFill>
          <p:spPr>
            <a:xfrm>
              <a:off x="0" y="1"/>
              <a:ext cx="9144000" cy="1600200"/>
            </a:xfrm>
            <a:prstGeom prst="rect">
              <a:avLst/>
            </a:prstGeom>
          </p:spPr>
        </p:pic>
        <p:sp>
          <p:nvSpPr>
            <p:cNvPr id="28" name="Rectangle 27"/>
            <p:cNvSpPr/>
            <p:nvPr userDrawn="1"/>
          </p:nvSpPr>
          <p:spPr>
            <a:xfrm>
              <a:off x="0" y="0"/>
              <a:ext cx="9144000" cy="838200"/>
            </a:xfrm>
            <a:prstGeom prst="rect">
              <a:avLst/>
            </a:prstGeom>
            <a:solidFill>
              <a:schemeClr val="accent6">
                <a:lumMod val="75000"/>
                <a:alpha val="53000"/>
              </a:schemeClr>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Triangle 22"/>
            <p:cNvSpPr/>
            <p:nvPr userDrawn="1"/>
          </p:nvSpPr>
          <p:spPr>
            <a:xfrm rot="5400000" flipH="1">
              <a:off x="571501" y="-1866901"/>
              <a:ext cx="3657599" cy="4800601"/>
            </a:xfrm>
            <a:prstGeom prst="rtTriangle">
              <a:avLst/>
            </a:prstGeom>
            <a:solidFill>
              <a:schemeClr val="accent6">
                <a:lumMod val="75000"/>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iagonal Stripe 23"/>
            <p:cNvSpPr/>
            <p:nvPr userDrawn="1"/>
          </p:nvSpPr>
          <p:spPr>
            <a:xfrm>
              <a:off x="0" y="-228600"/>
              <a:ext cx="6172200" cy="5486400"/>
            </a:xfrm>
            <a:prstGeom prst="diagStripe">
              <a:avLst>
                <a:gd name="adj" fmla="val 42810"/>
              </a:avLst>
            </a:prstGeom>
            <a:solidFill>
              <a:srgbClr val="E46C0A">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7" name="Rectangle 26"/>
            <p:cNvSpPr/>
            <p:nvPr userDrawn="1"/>
          </p:nvSpPr>
          <p:spPr>
            <a:xfrm>
              <a:off x="0" y="1600200"/>
              <a:ext cx="9144000" cy="381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userDrawn="1"/>
          </p:nvSpPr>
          <p:spPr>
            <a:xfrm>
              <a:off x="5486400" y="0"/>
              <a:ext cx="1600200" cy="1600200"/>
            </a:xfrm>
            <a:prstGeom prst="rtTriangle">
              <a:avLst/>
            </a:prstGeom>
            <a:solidFill>
              <a:schemeClr val="accent6">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Triangle 25"/>
            <p:cNvSpPr/>
            <p:nvPr userDrawn="1"/>
          </p:nvSpPr>
          <p:spPr>
            <a:xfrm>
              <a:off x="6400800" y="-1371600"/>
              <a:ext cx="3200400" cy="2971800"/>
            </a:xfrm>
            <a:prstGeom prst="rtTriangle">
              <a:avLst/>
            </a:prstGeom>
            <a:solidFill>
              <a:schemeClr val="accent6">
                <a:lumMod val="75000"/>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838200"/>
              <a:ext cx="9144000" cy="762000"/>
            </a:xfrm>
            <a:prstGeom prst="rect">
              <a:avLst/>
            </a:prstGeom>
            <a:solidFill>
              <a:srgbClr val="404040">
                <a:alpha val="81000"/>
              </a:srgbClr>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8" name="Content Placeholder 17"/>
          <p:cNvSpPr>
            <a:spLocks noGrp="1"/>
          </p:cNvSpPr>
          <p:nvPr>
            <p:ph sz="quarter" idx="10"/>
          </p:nvPr>
        </p:nvSpPr>
        <p:spPr>
          <a:xfrm>
            <a:off x="228600" y="152400"/>
            <a:ext cx="8610600" cy="685800"/>
          </a:xfrm>
        </p:spPr>
        <p:txBody>
          <a:bodyPr>
            <a:noAutofit/>
          </a:bodyPr>
          <a:lstStyle>
            <a:lvl1pPr marL="0" indent="0">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en-US" dirty="0" smtClean="0"/>
              <a:t>Click to edit Master text styles</a:t>
            </a:r>
          </a:p>
        </p:txBody>
      </p:sp>
      <p:sp>
        <p:nvSpPr>
          <p:cNvPr id="21" name="Content Placeholder 20"/>
          <p:cNvSpPr>
            <a:spLocks noGrp="1"/>
          </p:cNvSpPr>
          <p:nvPr>
            <p:ph sz="quarter" idx="12"/>
          </p:nvPr>
        </p:nvSpPr>
        <p:spPr>
          <a:xfrm>
            <a:off x="228600" y="838200"/>
            <a:ext cx="8610600" cy="762000"/>
          </a:xfrm>
        </p:spPr>
        <p:txBody>
          <a:bodyPr anchor="ctr">
            <a:noAutofit/>
          </a:bodyPr>
          <a:lstStyle>
            <a:lvl1pPr marL="0" indent="0">
              <a:buNone/>
              <a:defRPr sz="1800" b="1">
                <a:solidFill>
                  <a:srgbClr val="FFFFFF"/>
                </a:solidFill>
              </a:defRPr>
            </a:lvl1pPr>
            <a:lvl2pPr marL="457200" indent="0">
              <a:buNone/>
              <a:defRPr sz="1800" b="1">
                <a:solidFill>
                  <a:schemeClr val="tx1">
                    <a:lumMod val="75000"/>
                    <a:lumOff val="25000"/>
                  </a:schemeClr>
                </a:solidFill>
              </a:defRPr>
            </a:lvl2pPr>
            <a:lvl3pPr>
              <a:defRPr sz="1800" b="1">
                <a:solidFill>
                  <a:schemeClr val="tx1">
                    <a:lumMod val="75000"/>
                    <a:lumOff val="25000"/>
                  </a:schemeClr>
                </a:solidFill>
              </a:defRPr>
            </a:lvl3pPr>
            <a:lvl4pPr>
              <a:defRPr sz="1800" b="1">
                <a:solidFill>
                  <a:schemeClr val="tx1">
                    <a:lumMod val="75000"/>
                    <a:lumOff val="25000"/>
                  </a:schemeClr>
                </a:solidFill>
              </a:defRPr>
            </a:lvl4pPr>
            <a:lvl5pPr>
              <a:defRPr sz="1800" b="1">
                <a:solidFill>
                  <a:schemeClr val="tx1">
                    <a:lumMod val="75000"/>
                    <a:lumOff val="25000"/>
                  </a:schemeClr>
                </a:solidFill>
              </a:defRPr>
            </a:lvl5pPr>
          </a:lstStyle>
          <a:p>
            <a:pPr lvl="0"/>
            <a:r>
              <a:rPr lang="en-US" dirty="0" smtClean="0"/>
              <a:t>Click to edit Master text styles</a:t>
            </a:r>
            <a:br>
              <a:rPr lang="en-US" dirty="0" smtClean="0"/>
            </a:br>
            <a:r>
              <a:rPr lang="en-US" dirty="0" smtClean="0"/>
              <a:t>Second level</a:t>
            </a:r>
            <a:endParaRPr lang="en-US" dirty="0"/>
          </a:p>
        </p:txBody>
      </p:sp>
      <p:sp>
        <p:nvSpPr>
          <p:cNvPr id="22" name="Slide Number Placeholder 3"/>
          <p:cNvSpPr txBox="1">
            <a:spLocks/>
          </p:cNvSpPr>
          <p:nvPr userDrawn="1"/>
        </p:nvSpPr>
        <p:spPr>
          <a:xfrm>
            <a:off x="7996260" y="6477000"/>
            <a:ext cx="995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6FEC21-0755-42E9-A0F5-AF22FFD3FA84}" type="slidenum">
              <a:rPr lang="en-US" sz="1100" smtClean="0">
                <a:solidFill>
                  <a:prstClr val="black">
                    <a:lumMod val="95000"/>
                    <a:lumOff val="5000"/>
                  </a:prstClr>
                </a:solidFill>
              </a:rPr>
              <a:pPr/>
              <a:t>‹#›</a:t>
            </a:fld>
            <a:endParaRPr lang="en-US" sz="1100">
              <a:solidFill>
                <a:prstClr val="black">
                  <a:lumMod val="95000"/>
                  <a:lumOff val="5000"/>
                </a:prstClr>
              </a:solidFill>
            </a:endParaRPr>
          </a:p>
        </p:txBody>
      </p:sp>
      <p:sp>
        <p:nvSpPr>
          <p:cNvPr id="3" name="Content Placeholder 2"/>
          <p:cNvSpPr>
            <a:spLocks noGrp="1"/>
          </p:cNvSpPr>
          <p:nvPr>
            <p:ph idx="1"/>
          </p:nvPr>
        </p:nvSpPr>
        <p:spPr>
          <a:xfrm>
            <a:off x="304800" y="1828800"/>
            <a:ext cx="8229600" cy="4449763"/>
          </a:xfrm>
        </p:spPr>
        <p:txBody>
          <a:bodyPr>
            <a:normAutofit/>
          </a:bodyPr>
          <a:lstStyle>
            <a:lvl1pPr marL="0" indent="0">
              <a:spcBef>
                <a:spcPts val="1200"/>
              </a:spcBef>
              <a:buFont typeface="Arial"/>
              <a:buNone/>
              <a:defRPr sz="1600">
                <a:latin typeface="Calibri"/>
                <a:cs typeface="Calibri"/>
              </a:defRPr>
            </a:lvl1pPr>
            <a:lvl2pPr marL="465138" indent="-233363">
              <a:spcBef>
                <a:spcPts val="1200"/>
              </a:spcBef>
              <a:buFont typeface="Arial"/>
              <a:buChar char="•"/>
              <a:defRPr sz="1600">
                <a:latin typeface="Calibri"/>
                <a:cs typeface="Calibri"/>
              </a:defRPr>
            </a:lvl2pPr>
            <a:lvl3pPr marL="682625" indent="-174625">
              <a:spcBef>
                <a:spcPts val="1200"/>
              </a:spcBef>
              <a:buFont typeface="Arial"/>
              <a:buChar char="•"/>
              <a:defRPr sz="1600">
                <a:latin typeface="Calibri"/>
                <a:cs typeface="Calibri"/>
              </a:defRPr>
            </a:lvl3pPr>
            <a:lvl4pPr>
              <a:defRPr sz="1800">
                <a:latin typeface="Helvetica" pitchFamily="34" charset="0"/>
              </a:defRPr>
            </a:lvl4pPr>
            <a:lvl5pPr>
              <a:defRPr sz="1800">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4772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0" name="Picture 9" descr="ipcc_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6333881"/>
            <a:ext cx="838200" cy="488950"/>
          </a:xfrm>
          <a:prstGeom prst="rect">
            <a:avLst/>
          </a:prstGeom>
        </p:spPr>
      </p:pic>
      <p:grpSp>
        <p:nvGrpSpPr>
          <p:cNvPr id="30" name="Group 29"/>
          <p:cNvGrpSpPr/>
          <p:nvPr userDrawn="1"/>
        </p:nvGrpSpPr>
        <p:grpSpPr>
          <a:xfrm>
            <a:off x="0" y="-1371600"/>
            <a:ext cx="9601200" cy="6781800"/>
            <a:chOff x="0" y="-1371600"/>
            <a:chExt cx="9601200" cy="6781800"/>
          </a:xfrm>
        </p:grpSpPr>
        <p:pic>
          <p:nvPicPr>
            <p:cNvPr id="5" name="Picture 4" descr="drought1-e13475779758321.jpeg"/>
            <p:cNvPicPr>
              <a:picLocks noChangeAspect="1"/>
            </p:cNvPicPr>
            <p:nvPr userDrawn="1"/>
          </p:nvPicPr>
          <p:blipFill rotWithShape="1">
            <a:blip r:embed="rId3" cstate="print">
              <a:extLst>
                <a:ext uri="{28A0092B-C50C-407E-A947-70E740481C1C}">
                  <a14:useLocalDpi xmlns:a14="http://schemas.microsoft.com/office/drawing/2010/main" val="0"/>
                </a:ext>
              </a:extLst>
            </a:blip>
            <a:srcRect t="53767" b="10391"/>
            <a:stretch/>
          </p:blipFill>
          <p:spPr>
            <a:xfrm>
              <a:off x="0" y="1"/>
              <a:ext cx="9144000" cy="1600200"/>
            </a:xfrm>
            <a:prstGeom prst="rect">
              <a:avLst/>
            </a:prstGeom>
          </p:spPr>
        </p:pic>
        <p:sp>
          <p:nvSpPr>
            <p:cNvPr id="28" name="Rectangle 27"/>
            <p:cNvSpPr/>
            <p:nvPr userDrawn="1"/>
          </p:nvSpPr>
          <p:spPr>
            <a:xfrm>
              <a:off x="0" y="0"/>
              <a:ext cx="9144000" cy="838200"/>
            </a:xfrm>
            <a:prstGeom prst="rect">
              <a:avLst/>
            </a:prstGeom>
            <a:solidFill>
              <a:schemeClr val="accent6">
                <a:lumMod val="75000"/>
                <a:alpha val="53000"/>
              </a:schemeClr>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Triangle 22"/>
            <p:cNvSpPr/>
            <p:nvPr userDrawn="1"/>
          </p:nvSpPr>
          <p:spPr>
            <a:xfrm rot="5400000" flipH="1">
              <a:off x="571501" y="-1866901"/>
              <a:ext cx="3657599" cy="4800601"/>
            </a:xfrm>
            <a:prstGeom prst="rtTriangle">
              <a:avLst/>
            </a:prstGeom>
            <a:solidFill>
              <a:schemeClr val="accent6">
                <a:lumMod val="75000"/>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iagonal Stripe 23"/>
            <p:cNvSpPr/>
            <p:nvPr userDrawn="1"/>
          </p:nvSpPr>
          <p:spPr>
            <a:xfrm>
              <a:off x="0" y="-228600"/>
              <a:ext cx="6172200" cy="5486400"/>
            </a:xfrm>
            <a:prstGeom prst="diagStripe">
              <a:avLst>
                <a:gd name="adj" fmla="val 42810"/>
              </a:avLst>
            </a:prstGeom>
            <a:solidFill>
              <a:srgbClr val="E46C0A">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7" name="Rectangle 26"/>
            <p:cNvSpPr/>
            <p:nvPr userDrawn="1"/>
          </p:nvSpPr>
          <p:spPr>
            <a:xfrm>
              <a:off x="0" y="1600200"/>
              <a:ext cx="9144000" cy="381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userDrawn="1"/>
          </p:nvSpPr>
          <p:spPr>
            <a:xfrm>
              <a:off x="5486400" y="0"/>
              <a:ext cx="1600200" cy="1600200"/>
            </a:xfrm>
            <a:prstGeom prst="rtTriangle">
              <a:avLst/>
            </a:prstGeom>
            <a:solidFill>
              <a:schemeClr val="accent6">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Triangle 25"/>
            <p:cNvSpPr/>
            <p:nvPr userDrawn="1"/>
          </p:nvSpPr>
          <p:spPr>
            <a:xfrm>
              <a:off x="6400800" y="-1371600"/>
              <a:ext cx="3200400" cy="2971800"/>
            </a:xfrm>
            <a:prstGeom prst="rtTriangle">
              <a:avLst/>
            </a:prstGeom>
            <a:solidFill>
              <a:schemeClr val="accent6">
                <a:lumMod val="75000"/>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838200"/>
              <a:ext cx="9144000" cy="762000"/>
            </a:xfrm>
            <a:prstGeom prst="rect">
              <a:avLst/>
            </a:prstGeom>
            <a:solidFill>
              <a:srgbClr val="404040">
                <a:alpha val="81000"/>
              </a:srgbClr>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8" name="Content Placeholder 17"/>
          <p:cNvSpPr>
            <a:spLocks noGrp="1"/>
          </p:cNvSpPr>
          <p:nvPr>
            <p:ph sz="quarter" idx="10"/>
          </p:nvPr>
        </p:nvSpPr>
        <p:spPr>
          <a:xfrm>
            <a:off x="228600" y="152400"/>
            <a:ext cx="8610600" cy="685800"/>
          </a:xfrm>
        </p:spPr>
        <p:txBody>
          <a:bodyPr>
            <a:noAutofit/>
          </a:bodyPr>
          <a:lstStyle>
            <a:lvl1pPr marL="0" indent="0">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en-US" dirty="0" smtClean="0"/>
              <a:t>Click to edit Master text styles</a:t>
            </a:r>
          </a:p>
        </p:txBody>
      </p:sp>
      <p:sp>
        <p:nvSpPr>
          <p:cNvPr id="21" name="Content Placeholder 20"/>
          <p:cNvSpPr>
            <a:spLocks noGrp="1"/>
          </p:cNvSpPr>
          <p:nvPr>
            <p:ph sz="quarter" idx="12"/>
          </p:nvPr>
        </p:nvSpPr>
        <p:spPr>
          <a:xfrm>
            <a:off x="228600" y="838200"/>
            <a:ext cx="8610600" cy="762000"/>
          </a:xfrm>
        </p:spPr>
        <p:txBody>
          <a:bodyPr anchor="ctr">
            <a:noAutofit/>
          </a:bodyPr>
          <a:lstStyle>
            <a:lvl1pPr marL="0" indent="0">
              <a:buNone/>
              <a:defRPr sz="1800" b="1">
                <a:solidFill>
                  <a:srgbClr val="FFFFFF"/>
                </a:solidFill>
              </a:defRPr>
            </a:lvl1pPr>
            <a:lvl2pPr marL="457200" indent="0">
              <a:buNone/>
              <a:defRPr sz="1800" b="1">
                <a:solidFill>
                  <a:schemeClr val="tx1">
                    <a:lumMod val="75000"/>
                    <a:lumOff val="25000"/>
                  </a:schemeClr>
                </a:solidFill>
              </a:defRPr>
            </a:lvl2pPr>
            <a:lvl3pPr>
              <a:defRPr sz="1800" b="1">
                <a:solidFill>
                  <a:schemeClr val="tx1">
                    <a:lumMod val="75000"/>
                    <a:lumOff val="25000"/>
                  </a:schemeClr>
                </a:solidFill>
              </a:defRPr>
            </a:lvl3pPr>
            <a:lvl4pPr>
              <a:defRPr sz="1800" b="1">
                <a:solidFill>
                  <a:schemeClr val="tx1">
                    <a:lumMod val="75000"/>
                    <a:lumOff val="25000"/>
                  </a:schemeClr>
                </a:solidFill>
              </a:defRPr>
            </a:lvl4pPr>
            <a:lvl5pPr>
              <a:defRPr sz="1800" b="1">
                <a:solidFill>
                  <a:schemeClr val="tx1">
                    <a:lumMod val="75000"/>
                    <a:lumOff val="25000"/>
                  </a:schemeClr>
                </a:solidFill>
              </a:defRPr>
            </a:lvl5pPr>
          </a:lstStyle>
          <a:p>
            <a:pPr lvl="0"/>
            <a:r>
              <a:rPr lang="en-US" dirty="0" smtClean="0"/>
              <a:t>Click to edit Master text styles</a:t>
            </a:r>
            <a:br>
              <a:rPr lang="en-US" dirty="0" smtClean="0"/>
            </a:br>
            <a:r>
              <a:rPr lang="en-US" dirty="0" smtClean="0"/>
              <a:t>Second level</a:t>
            </a:r>
            <a:endParaRPr lang="en-US" dirty="0"/>
          </a:p>
        </p:txBody>
      </p:sp>
      <p:sp>
        <p:nvSpPr>
          <p:cNvPr id="22" name="Slide Number Placeholder 3"/>
          <p:cNvSpPr txBox="1">
            <a:spLocks/>
          </p:cNvSpPr>
          <p:nvPr userDrawn="1"/>
        </p:nvSpPr>
        <p:spPr>
          <a:xfrm>
            <a:off x="7996260" y="6477000"/>
            <a:ext cx="995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6FEC21-0755-42E9-A0F5-AF22FFD3FA84}" type="slidenum">
              <a:rPr lang="en-US" sz="1100" smtClean="0">
                <a:solidFill>
                  <a:prstClr val="black">
                    <a:lumMod val="95000"/>
                    <a:lumOff val="5000"/>
                  </a:prstClr>
                </a:solidFill>
              </a:rPr>
              <a:pPr/>
              <a:t>‹#›</a:t>
            </a:fld>
            <a:endParaRPr lang="en-US" sz="1100">
              <a:solidFill>
                <a:prstClr val="black">
                  <a:lumMod val="95000"/>
                  <a:lumOff val="5000"/>
                </a:prstClr>
              </a:solidFill>
            </a:endParaRPr>
          </a:p>
        </p:txBody>
      </p:sp>
      <p:sp>
        <p:nvSpPr>
          <p:cNvPr id="3" name="Content Placeholder 2"/>
          <p:cNvSpPr>
            <a:spLocks noGrp="1"/>
          </p:cNvSpPr>
          <p:nvPr>
            <p:ph idx="1"/>
          </p:nvPr>
        </p:nvSpPr>
        <p:spPr>
          <a:xfrm>
            <a:off x="304800" y="1828800"/>
            <a:ext cx="8229600" cy="4449763"/>
          </a:xfrm>
        </p:spPr>
        <p:txBody>
          <a:bodyPr>
            <a:normAutofit/>
          </a:bodyPr>
          <a:lstStyle>
            <a:lvl1pPr marL="0" indent="0">
              <a:spcBef>
                <a:spcPts val="1200"/>
              </a:spcBef>
              <a:buFont typeface="Arial"/>
              <a:buNone/>
              <a:defRPr sz="1600">
                <a:latin typeface="Calibri"/>
                <a:cs typeface="Calibri"/>
              </a:defRPr>
            </a:lvl1pPr>
            <a:lvl2pPr marL="465138" indent="-233363">
              <a:spcBef>
                <a:spcPts val="1200"/>
              </a:spcBef>
              <a:buFont typeface="Arial"/>
              <a:buChar char="•"/>
              <a:defRPr sz="1600">
                <a:latin typeface="Calibri"/>
                <a:cs typeface="Calibri"/>
              </a:defRPr>
            </a:lvl2pPr>
            <a:lvl3pPr marL="682625" indent="-174625">
              <a:spcBef>
                <a:spcPts val="1200"/>
              </a:spcBef>
              <a:buFont typeface="Arial"/>
              <a:buChar char="•"/>
              <a:defRPr sz="1600">
                <a:latin typeface="Calibri"/>
                <a:cs typeface="Calibri"/>
              </a:defRPr>
            </a:lvl3pPr>
            <a:lvl4pPr>
              <a:defRPr sz="1800">
                <a:latin typeface="Helvetica" pitchFamily="34" charset="0"/>
              </a:defRPr>
            </a:lvl4pPr>
            <a:lvl5pPr>
              <a:defRPr sz="1800">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77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35C11-D6AA-4D7D-B6DF-526CF5916350}" type="datetimeFigureOut">
              <a:rPr lang="en-US" smtClean="0"/>
              <a:pPr/>
              <a:t>10/16/2014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E41B0-DB01-4D84-A287-BF0AF22F39CE}" type="slidenum">
              <a:rPr lang="en-US" smtClean="0"/>
              <a:pPr/>
              <a:t>‹#›</a:t>
            </a:fld>
            <a:endParaRPr lang="en-US"/>
          </a:p>
        </p:txBody>
      </p:sp>
    </p:spTree>
    <p:extLst>
      <p:ext uri="{BB962C8B-B14F-4D97-AF65-F5344CB8AC3E}">
        <p14:creationId xmlns:p14="http://schemas.microsoft.com/office/powerpoint/2010/main" val="3144549444"/>
      </p:ext>
    </p:extLst>
  </p:cSld>
  <p:clrMap bg1="lt1" tx1="dk1" bg2="lt2" tx2="dk2" accent1="accent1" accent2="accent2" accent3="accent3" accent4="accent4" accent5="accent5" accent6="accent6" hlink="hlink" folHlink="folHlink"/>
  <p:sldLayoutIdLst>
    <p:sldLayoutId id="2147483678" r:id="rId1"/>
    <p:sldLayoutId id="2147483660" r:id="rId2"/>
    <p:sldLayoutId id="2147483679" r:id="rId3"/>
    <p:sldLayoutId id="2147483674" r:id="rId4"/>
    <p:sldLayoutId id="2147483676" r:id="rId5"/>
    <p:sldLayoutId id="2147483675" r:id="rId6"/>
    <p:sldLayoutId id="2147483677" r:id="rId7"/>
    <p:sldLayoutId id="2147483680" r:id="rId8"/>
    <p:sldLayoutId id="2147483681"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Microsoft_Excel_97-2003_Worksheet1.xls"/></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mailto:noemie.ringuet@teri.res.in" TargetMode="External"/><Relationship Id="rId2" Type="http://schemas.openxmlformats.org/officeDocument/2006/relationships/hyperlink" Target="mailto:jlynn@wmo.i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743200" y="2286000"/>
            <a:ext cx="6400800" cy="1676400"/>
          </a:xfrm>
        </p:spPr>
        <p:txBody>
          <a:bodyPr/>
          <a:lstStyle/>
          <a:p>
            <a:pPr>
              <a:spcBef>
                <a:spcPts val="0"/>
              </a:spcBef>
            </a:pPr>
            <a:r>
              <a:rPr lang="en-US" sz="2400" dirty="0" smtClean="0"/>
              <a:t>Media Training Workshop in Preparation for the COP20</a:t>
            </a:r>
          </a:p>
          <a:p>
            <a:pPr>
              <a:spcBef>
                <a:spcPts val="0"/>
              </a:spcBef>
            </a:pPr>
            <a:r>
              <a:rPr lang="en-US" sz="2400" dirty="0" smtClean="0"/>
              <a:t>Understanding the Science of Climate Change</a:t>
            </a:r>
            <a:endParaRPr lang="en-US" sz="2400" dirty="0"/>
          </a:p>
        </p:txBody>
      </p:sp>
      <p:sp>
        <p:nvSpPr>
          <p:cNvPr id="3" name="Content Placeholder 2"/>
          <p:cNvSpPr>
            <a:spLocks noGrp="1"/>
          </p:cNvSpPr>
          <p:nvPr>
            <p:ph sz="quarter" idx="12"/>
          </p:nvPr>
        </p:nvSpPr>
        <p:spPr>
          <a:xfrm>
            <a:off x="2743200" y="3962400"/>
            <a:ext cx="5791200" cy="381000"/>
          </a:xfrm>
        </p:spPr>
        <p:txBody>
          <a:bodyPr/>
          <a:lstStyle/>
          <a:p>
            <a:r>
              <a:rPr lang="en-US" dirty="0" smtClean="0"/>
              <a:t>R. K. </a:t>
            </a:r>
            <a:r>
              <a:rPr lang="en-US" dirty="0" err="1" smtClean="0"/>
              <a:t>Pachauri</a:t>
            </a:r>
            <a:endParaRPr lang="en-US" dirty="0"/>
          </a:p>
        </p:txBody>
      </p:sp>
      <p:sp>
        <p:nvSpPr>
          <p:cNvPr id="4" name="Content Placeholder 3"/>
          <p:cNvSpPr>
            <a:spLocks noGrp="1"/>
          </p:cNvSpPr>
          <p:nvPr>
            <p:ph idx="1"/>
          </p:nvPr>
        </p:nvSpPr>
        <p:spPr>
          <a:xfrm>
            <a:off x="2743200" y="4419600"/>
            <a:ext cx="5791200" cy="457200"/>
          </a:xfrm>
        </p:spPr>
        <p:txBody>
          <a:bodyPr/>
          <a:lstStyle/>
          <a:p>
            <a:r>
              <a:rPr lang="en-US" dirty="0" smtClean="0"/>
              <a:t>16 October 2014, Lima, </a:t>
            </a:r>
            <a:r>
              <a:rPr lang="en-US" dirty="0" err="1" smtClean="0"/>
              <a:t>Perú</a:t>
            </a:r>
            <a:endParaRPr lang="en-US" dirty="0" smtClean="0"/>
          </a:p>
          <a:p>
            <a:endParaRPr lang="en-US" dirty="0"/>
          </a:p>
        </p:txBody>
      </p:sp>
    </p:spTree>
    <p:extLst>
      <p:ext uri="{BB962C8B-B14F-4D97-AF65-F5344CB8AC3E}">
        <p14:creationId xmlns:p14="http://schemas.microsoft.com/office/powerpoint/2010/main" val="1136390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Abrupt and irreversible impacts</a:t>
            </a:r>
            <a:endParaRPr lang="en-US" dirty="0"/>
          </a:p>
        </p:txBody>
      </p:sp>
      <p:sp>
        <p:nvSpPr>
          <p:cNvPr id="3" name="Content Placeholder 2"/>
          <p:cNvSpPr>
            <a:spLocks noGrp="1"/>
          </p:cNvSpPr>
          <p:nvPr>
            <p:ph sz="quarter" idx="12"/>
          </p:nvPr>
        </p:nvSpPr>
        <p:spPr/>
        <p:txBody>
          <a:bodyPr/>
          <a:lstStyle/>
          <a:p>
            <a:r>
              <a:rPr lang="en-US" dirty="0"/>
              <a:t>Most aspects of climate change will persist for many centuries even if emissions of CO2 are </a:t>
            </a:r>
            <a:r>
              <a:rPr lang="en-US" dirty="0" smtClean="0"/>
              <a:t>stopped.</a:t>
            </a:r>
            <a:endParaRPr lang="en-US" dirty="0"/>
          </a:p>
        </p:txBody>
      </p:sp>
      <p:sp>
        <p:nvSpPr>
          <p:cNvPr id="5" name="Rectangle 4"/>
          <p:cNvSpPr/>
          <p:nvPr/>
        </p:nvSpPr>
        <p:spPr>
          <a:xfrm>
            <a:off x="5105400" y="1983475"/>
            <a:ext cx="4038600" cy="3970318"/>
          </a:xfrm>
          <a:prstGeom prst="rect">
            <a:avLst/>
          </a:prstGeom>
        </p:spPr>
        <p:txBody>
          <a:bodyPr wrap="square">
            <a:spAutoFit/>
          </a:bodyPr>
          <a:lstStyle/>
          <a:p>
            <a:pPr marL="285750" indent="-285750">
              <a:buFont typeface="Arial" pitchFamily="34" charset="0"/>
              <a:buChar char="•"/>
            </a:pPr>
            <a:r>
              <a:rPr lang="en-US" dirty="0"/>
              <a:t>Sustained mass loss </a:t>
            </a:r>
            <a:r>
              <a:rPr lang="en-US" dirty="0" smtClean="0"/>
              <a:t>by </a:t>
            </a:r>
            <a:r>
              <a:rPr lang="en-US" dirty="0"/>
              <a:t>ice sheets </a:t>
            </a:r>
            <a:r>
              <a:rPr lang="en-US" dirty="0" smtClean="0"/>
              <a:t>(some </a:t>
            </a:r>
            <a:r>
              <a:rPr lang="en-US" dirty="0"/>
              <a:t>of which </a:t>
            </a:r>
            <a:r>
              <a:rPr lang="en-US" dirty="0" smtClean="0"/>
              <a:t>irreversible) would </a:t>
            </a:r>
            <a:r>
              <a:rPr lang="en-US" dirty="0"/>
              <a:t>cause larger sea level </a:t>
            </a:r>
            <a:r>
              <a:rPr lang="en-US" dirty="0" smtClean="0"/>
              <a:t>rise.</a:t>
            </a:r>
          </a:p>
          <a:p>
            <a:pPr marL="285750" indent="-285750">
              <a:buFont typeface="Arial" pitchFamily="34" charset="0"/>
              <a:buChar char="•"/>
            </a:pPr>
            <a:endParaRPr lang="en-US" dirty="0"/>
          </a:p>
          <a:p>
            <a:pPr marL="285750" indent="-285750">
              <a:buFont typeface="Arial" pitchFamily="34" charset="0"/>
              <a:buChar char="•"/>
            </a:pPr>
            <a:r>
              <a:rPr lang="en-US" dirty="0" smtClean="0"/>
              <a:t>Sustained </a:t>
            </a:r>
            <a:r>
              <a:rPr lang="en-US" dirty="0"/>
              <a:t>warming greater than some threshold </a:t>
            </a:r>
            <a:r>
              <a:rPr lang="en-US" dirty="0" smtClean="0"/>
              <a:t>(</a:t>
            </a:r>
            <a:r>
              <a:rPr lang="en-US" dirty="0"/>
              <a:t>greater than about 1°C </a:t>
            </a:r>
            <a:r>
              <a:rPr lang="en-US" dirty="0" smtClean="0"/>
              <a:t>but </a:t>
            </a:r>
            <a:r>
              <a:rPr lang="en-US" dirty="0"/>
              <a:t>less than about </a:t>
            </a:r>
            <a:r>
              <a:rPr lang="en-US" dirty="0" smtClean="0"/>
              <a:t>4°C global </a:t>
            </a:r>
            <a:r>
              <a:rPr lang="en-US" dirty="0"/>
              <a:t>mean warming with respect to </a:t>
            </a:r>
            <a:r>
              <a:rPr lang="en-US" dirty="0" smtClean="0"/>
              <a:t>pre-industrial) would </a:t>
            </a:r>
            <a:r>
              <a:rPr lang="en-US" dirty="0"/>
              <a:t>lead to the near-complete loss of the Greenland ice sheet over a millennium or more, causing a global mean sea level rise of up to 7 m. </a:t>
            </a:r>
            <a:endParaRPr lang="en-US" dirty="0" smtClean="0"/>
          </a:p>
          <a:p>
            <a:endParaRPr lang="en-US" dirty="0"/>
          </a:p>
        </p:txBody>
      </p:sp>
      <p:pic>
        <p:nvPicPr>
          <p:cNvPr id="5122" name="Picture 2" descr="https://encrypted-tbn0.gstatic.com/images?q=tbn:ANd9GcRadYlpVV2A15Xx7qJHwh0BXqLm22RALsREINHCVgMo5ilhFRTu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47937"/>
            <a:ext cx="4931537" cy="34908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spTree>
    <p:extLst>
      <p:ext uri="{BB962C8B-B14F-4D97-AF65-F5344CB8AC3E}">
        <p14:creationId xmlns:p14="http://schemas.microsoft.com/office/powerpoint/2010/main" val="1826874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Impacts on food security</a:t>
            </a:r>
            <a:endParaRPr lang="en-US" dirty="0"/>
          </a:p>
        </p:txBody>
      </p:sp>
      <p:sp>
        <p:nvSpPr>
          <p:cNvPr id="3" name="Content Placeholder 2"/>
          <p:cNvSpPr>
            <a:spLocks noGrp="1"/>
          </p:cNvSpPr>
          <p:nvPr>
            <p:ph sz="quarter" idx="12"/>
          </p:nvPr>
        </p:nvSpPr>
        <p:spPr>
          <a:xfrm>
            <a:off x="0" y="838200"/>
            <a:ext cx="9144000" cy="990600"/>
          </a:xfrm>
        </p:spPr>
        <p:txBody>
          <a:bodyPr/>
          <a:lstStyle/>
          <a:p>
            <a:pPr>
              <a:spcBef>
                <a:spcPts val="0"/>
              </a:spcBef>
            </a:pPr>
            <a:r>
              <a:rPr lang="en-US" dirty="0"/>
              <a:t>All aspects of food security are potentially affected by climate change, including </a:t>
            </a:r>
            <a:r>
              <a:rPr lang="en-US" dirty="0" smtClean="0"/>
              <a:t>food access</a:t>
            </a:r>
            <a:r>
              <a:rPr lang="en-US" dirty="0"/>
              <a:t>, utilization, and price </a:t>
            </a:r>
            <a:r>
              <a:rPr lang="en-US" dirty="0" smtClean="0"/>
              <a:t>stability. Impacts </a:t>
            </a:r>
            <a:r>
              <a:rPr lang="en-US" dirty="0"/>
              <a:t>will occur in the context of rapidly rising crop demand.</a:t>
            </a:r>
          </a:p>
          <a:p>
            <a:endParaRPr lang="en-US" dirty="0"/>
          </a:p>
        </p:txBody>
      </p:sp>
      <p:pic>
        <p:nvPicPr>
          <p:cNvPr id="5" name="Picture 2" descr="D:\Bharat Motwani\Dr. Pachuri Presentation for South Africa\TERI\IMAGES\shutterstock_58232494.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828800"/>
            <a:ext cx="5895286" cy="45131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19800" y="1779686"/>
            <a:ext cx="2971800" cy="3970318"/>
          </a:xfrm>
          <a:prstGeom prst="rect">
            <a:avLst/>
          </a:prstGeom>
        </p:spPr>
        <p:txBody>
          <a:bodyPr wrap="square">
            <a:spAutoFit/>
          </a:bodyPr>
          <a:lstStyle/>
          <a:p>
            <a:pPr marL="285750" indent="-285750">
              <a:buFont typeface="Arial" pitchFamily="34" charset="0"/>
              <a:buChar char="•"/>
            </a:pPr>
            <a:r>
              <a:rPr lang="en-US" dirty="0" smtClean="0"/>
              <a:t>Projected negative impacts for production of wheat</a:t>
            </a:r>
            <a:r>
              <a:rPr lang="en-US" dirty="0"/>
              <a:t>, </a:t>
            </a:r>
            <a:r>
              <a:rPr lang="en-US" dirty="0" smtClean="0"/>
              <a:t>rice </a:t>
            </a:r>
            <a:r>
              <a:rPr lang="en-US" dirty="0"/>
              <a:t>and </a:t>
            </a:r>
            <a:r>
              <a:rPr lang="en-US" dirty="0" smtClean="0"/>
              <a:t>maize for local temperature </a:t>
            </a:r>
            <a:r>
              <a:rPr lang="en-US" dirty="0"/>
              <a:t>increases of 2°C or more above late-20th-century </a:t>
            </a:r>
            <a:r>
              <a:rPr lang="en-US" dirty="0" smtClean="0"/>
              <a:t>levels, without adaptation.</a:t>
            </a:r>
          </a:p>
          <a:p>
            <a:pPr marL="285750" indent="-285750">
              <a:buFont typeface="Arial" pitchFamily="34" charset="0"/>
              <a:buChar char="•"/>
            </a:pPr>
            <a:endParaRPr lang="en-US" dirty="0"/>
          </a:p>
          <a:p>
            <a:pPr marL="285750" indent="-285750">
              <a:buFont typeface="Arial" pitchFamily="34" charset="0"/>
              <a:buChar char="•"/>
            </a:pPr>
            <a:endParaRPr lang="en-US" dirty="0"/>
          </a:p>
          <a:p>
            <a:pPr marL="285750" indent="-285750">
              <a:buFont typeface="Arial" pitchFamily="34" charset="0"/>
              <a:buChar char="•"/>
            </a:pPr>
            <a:r>
              <a:rPr lang="en-US" dirty="0"/>
              <a:t>Redistribution of marine </a:t>
            </a:r>
            <a:r>
              <a:rPr lang="en-US" dirty="0" smtClean="0"/>
              <a:t>fisheries catch </a:t>
            </a:r>
            <a:r>
              <a:rPr lang="en-US" dirty="0"/>
              <a:t>potential </a:t>
            </a:r>
            <a:r>
              <a:rPr lang="en-US" dirty="0" smtClean="0"/>
              <a:t>poses </a:t>
            </a:r>
            <a:r>
              <a:rPr lang="en-US" dirty="0"/>
              <a:t>risk of reduced </a:t>
            </a:r>
            <a:r>
              <a:rPr lang="en-US" dirty="0" smtClean="0"/>
              <a:t>supplies</a:t>
            </a:r>
            <a:r>
              <a:rPr lang="en-US" dirty="0"/>
              <a:t>, income, and </a:t>
            </a:r>
            <a:r>
              <a:rPr lang="en-US" dirty="0" smtClean="0"/>
              <a:t>employment.</a:t>
            </a:r>
            <a:endParaRPr lang="en-US" dirty="0"/>
          </a:p>
        </p:txBody>
      </p:sp>
      <p:sp>
        <p:nvSpPr>
          <p:cNvPr id="7"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spTree>
    <p:extLst>
      <p:ext uri="{BB962C8B-B14F-4D97-AF65-F5344CB8AC3E}">
        <p14:creationId xmlns:p14="http://schemas.microsoft.com/office/powerpoint/2010/main" val="2399613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Impacts on human health</a:t>
            </a:r>
            <a:endParaRPr lang="en-US" dirty="0"/>
          </a:p>
        </p:txBody>
      </p:sp>
      <p:sp>
        <p:nvSpPr>
          <p:cNvPr id="3" name="Content Placeholder 2"/>
          <p:cNvSpPr>
            <a:spLocks noGrp="1"/>
          </p:cNvSpPr>
          <p:nvPr>
            <p:ph sz="quarter" idx="12"/>
          </p:nvPr>
        </p:nvSpPr>
        <p:spPr/>
        <p:txBody>
          <a:bodyPr/>
          <a:lstStyle/>
          <a:p>
            <a:r>
              <a:rPr lang="en-US" dirty="0"/>
              <a:t>Throughout </a:t>
            </a:r>
            <a:r>
              <a:rPr lang="en-US" dirty="0" smtClean="0"/>
              <a:t>the 21st </a:t>
            </a:r>
            <a:r>
              <a:rPr lang="en-US" dirty="0"/>
              <a:t>century, climate change is expected to lead to increases in ill-health in many </a:t>
            </a:r>
            <a:r>
              <a:rPr lang="en-US" dirty="0" smtClean="0"/>
              <a:t>regions and </a:t>
            </a:r>
            <a:r>
              <a:rPr lang="en-US" dirty="0"/>
              <a:t>especially in developing countries with low </a:t>
            </a:r>
            <a:r>
              <a:rPr lang="en-US" dirty="0" smtClean="0"/>
              <a:t>income.</a:t>
            </a:r>
            <a:endParaRPr lang="en-US" dirty="0"/>
          </a:p>
        </p:txBody>
      </p:sp>
      <p:pic>
        <p:nvPicPr>
          <p:cNvPr id="5" name="Picture 2" descr="http://2.bp.blogspot.com/_BKEsPchLV78/TBHmkQd5iCI/AAAAAAAAC-g/KgI22VHIo5o/s1600/Selvakumar+Thamilannban+6+year+old.jpg"/>
          <p:cNvPicPr>
            <a:picLocks noChangeAspect="1" noChangeArrowheads="1"/>
          </p:cNvPicPr>
          <p:nvPr/>
        </p:nvPicPr>
        <p:blipFill rotWithShape="1">
          <a:blip r:embed="rId2"/>
          <a:srcRect r="5298"/>
          <a:stretch/>
        </p:blipFill>
        <p:spPr bwMode="auto">
          <a:xfrm>
            <a:off x="0" y="1752600"/>
            <a:ext cx="5895976" cy="4572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6172200" y="1810940"/>
            <a:ext cx="2667000" cy="4247317"/>
          </a:xfrm>
          <a:prstGeom prst="rect">
            <a:avLst/>
          </a:prstGeom>
        </p:spPr>
        <p:txBody>
          <a:bodyPr wrap="square">
            <a:spAutoFit/>
          </a:bodyPr>
          <a:lstStyle/>
          <a:p>
            <a:r>
              <a:rPr lang="en-US" dirty="0" smtClean="0"/>
              <a:t>Increased likelihood of:</a:t>
            </a:r>
          </a:p>
          <a:p>
            <a:endParaRPr lang="en-US" dirty="0" smtClean="0"/>
          </a:p>
          <a:p>
            <a:pPr marL="285750" indent="-285750">
              <a:buFont typeface="Arial" pitchFamily="34" charset="0"/>
              <a:buChar char="•"/>
            </a:pPr>
            <a:r>
              <a:rPr lang="en-US" dirty="0"/>
              <a:t>I</a:t>
            </a:r>
            <a:r>
              <a:rPr lang="en-US" dirty="0" smtClean="0"/>
              <a:t>njury</a:t>
            </a:r>
            <a:r>
              <a:rPr lang="en-US" dirty="0"/>
              <a:t>, disease, </a:t>
            </a:r>
            <a:r>
              <a:rPr lang="en-US" dirty="0" smtClean="0"/>
              <a:t>and death </a:t>
            </a:r>
            <a:r>
              <a:rPr lang="en-US" dirty="0"/>
              <a:t>due to </a:t>
            </a:r>
            <a:r>
              <a:rPr lang="en-US" dirty="0" smtClean="0"/>
              <a:t>more intense </a:t>
            </a:r>
            <a:r>
              <a:rPr lang="en-US" dirty="0"/>
              <a:t>heat </a:t>
            </a:r>
            <a:r>
              <a:rPr lang="en-US" dirty="0" smtClean="0"/>
              <a:t>waves </a:t>
            </a:r>
            <a:r>
              <a:rPr lang="en-US" dirty="0"/>
              <a:t>and </a:t>
            </a:r>
            <a:r>
              <a:rPr lang="en-US" dirty="0" smtClean="0"/>
              <a:t>fires.</a:t>
            </a:r>
          </a:p>
          <a:p>
            <a:pPr marL="285750" indent="-285750">
              <a:buFont typeface="Arial" pitchFamily="34" charset="0"/>
              <a:buChar char="•"/>
            </a:pPr>
            <a:endParaRPr lang="en-US" dirty="0" smtClean="0"/>
          </a:p>
          <a:p>
            <a:pPr marL="285750" indent="-285750">
              <a:buFont typeface="Arial" pitchFamily="34" charset="0"/>
              <a:buChar char="•"/>
            </a:pPr>
            <a:r>
              <a:rPr lang="en-US" dirty="0"/>
              <a:t>U</a:t>
            </a:r>
            <a:r>
              <a:rPr lang="en-US" dirty="0" smtClean="0"/>
              <a:t>nder-nutrition from </a:t>
            </a:r>
            <a:r>
              <a:rPr lang="en-US" dirty="0"/>
              <a:t>diminished food production in poor </a:t>
            </a:r>
            <a:r>
              <a:rPr lang="en-US" dirty="0" smtClean="0"/>
              <a:t>regions.</a:t>
            </a:r>
          </a:p>
          <a:p>
            <a:pPr marL="285750" indent="-285750">
              <a:buFont typeface="Arial" pitchFamily="34" charset="0"/>
              <a:buChar char="•"/>
            </a:pPr>
            <a:endParaRPr lang="en-US" dirty="0" smtClean="0"/>
          </a:p>
          <a:p>
            <a:pPr marL="285750" indent="-285750">
              <a:buFont typeface="Arial" pitchFamily="34" charset="0"/>
              <a:buChar char="•"/>
            </a:pPr>
            <a:r>
              <a:rPr lang="en-US" dirty="0" smtClean="0"/>
              <a:t>Risks from food- </a:t>
            </a:r>
            <a:r>
              <a:rPr lang="en-US" dirty="0"/>
              <a:t>and </a:t>
            </a:r>
            <a:r>
              <a:rPr lang="en-US" dirty="0" smtClean="0"/>
              <a:t>water- and vector-borne diseases.</a:t>
            </a:r>
            <a:endParaRPr lang="en-US" dirty="0"/>
          </a:p>
        </p:txBody>
      </p:sp>
      <p:sp>
        <p:nvSpPr>
          <p:cNvPr id="8"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spTree>
    <p:extLst>
      <p:ext uri="{BB962C8B-B14F-4D97-AF65-F5344CB8AC3E}">
        <p14:creationId xmlns:p14="http://schemas.microsoft.com/office/powerpoint/2010/main" val="972536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Impacts on human security</a:t>
            </a:r>
            <a:endParaRPr lang="en-US" dirty="0"/>
          </a:p>
        </p:txBody>
      </p:sp>
      <p:sp>
        <p:nvSpPr>
          <p:cNvPr id="5" name="Rectangle 4"/>
          <p:cNvSpPr/>
          <p:nvPr/>
        </p:nvSpPr>
        <p:spPr>
          <a:xfrm>
            <a:off x="5922964" y="1172418"/>
            <a:ext cx="3221036" cy="4801314"/>
          </a:xfrm>
          <a:prstGeom prst="rect">
            <a:avLst/>
          </a:prstGeom>
        </p:spPr>
        <p:txBody>
          <a:bodyPr wrap="square">
            <a:spAutoFit/>
          </a:bodyPr>
          <a:lstStyle/>
          <a:p>
            <a:r>
              <a:rPr lang="en-US" dirty="0"/>
              <a:t>Climate change over the 21st century </a:t>
            </a:r>
            <a:r>
              <a:rPr lang="en-US" dirty="0" smtClean="0"/>
              <a:t>can increase:</a:t>
            </a:r>
          </a:p>
          <a:p>
            <a:endParaRPr lang="en-US" dirty="0"/>
          </a:p>
          <a:p>
            <a:pPr marL="285750" indent="-285750">
              <a:buFont typeface="Arial" pitchFamily="34" charset="0"/>
              <a:buChar char="•"/>
            </a:pPr>
            <a:r>
              <a:rPr lang="en-US" dirty="0"/>
              <a:t>D</a:t>
            </a:r>
            <a:r>
              <a:rPr lang="en-US" dirty="0" smtClean="0"/>
              <a:t>isplacement </a:t>
            </a:r>
            <a:r>
              <a:rPr lang="en-US" dirty="0"/>
              <a:t>of </a:t>
            </a:r>
            <a:r>
              <a:rPr lang="en-US" dirty="0" smtClean="0"/>
              <a:t>people, </a:t>
            </a:r>
            <a:r>
              <a:rPr lang="en-US" dirty="0"/>
              <a:t>particularly in developing countries with low </a:t>
            </a:r>
            <a:r>
              <a:rPr lang="en-US" dirty="0" smtClean="0"/>
              <a:t>income.</a:t>
            </a:r>
          </a:p>
          <a:p>
            <a:pPr marL="285750" indent="-285750">
              <a:buFont typeface="Arial" pitchFamily="34" charset="0"/>
              <a:buChar char="•"/>
            </a:pPr>
            <a:endParaRPr lang="en-US" dirty="0"/>
          </a:p>
          <a:p>
            <a:pPr marL="285750" indent="-285750">
              <a:buFont typeface="Arial" pitchFamily="34" charset="0"/>
              <a:buChar char="•"/>
            </a:pPr>
            <a:r>
              <a:rPr lang="en-US" dirty="0"/>
              <a:t>R</a:t>
            </a:r>
            <a:r>
              <a:rPr lang="en-US" dirty="0" smtClean="0"/>
              <a:t>isks </a:t>
            </a:r>
            <a:r>
              <a:rPr lang="en-US" dirty="0"/>
              <a:t>of violent conflicts </a:t>
            </a:r>
            <a:r>
              <a:rPr lang="en-US" dirty="0" smtClean="0"/>
              <a:t>by </a:t>
            </a:r>
            <a:r>
              <a:rPr lang="en-US" dirty="0"/>
              <a:t>amplifying </a:t>
            </a:r>
            <a:r>
              <a:rPr lang="en-US" dirty="0" smtClean="0"/>
              <a:t>poverty </a:t>
            </a:r>
            <a:r>
              <a:rPr lang="en-US" dirty="0"/>
              <a:t>and economic </a:t>
            </a:r>
            <a:r>
              <a:rPr lang="en-US" dirty="0" smtClean="0"/>
              <a:t>shocks.</a:t>
            </a:r>
          </a:p>
          <a:p>
            <a:pPr marL="285750" indent="-285750">
              <a:buFont typeface="Arial" pitchFamily="34" charset="0"/>
              <a:buChar char="•"/>
            </a:pPr>
            <a:endParaRPr lang="en-US" dirty="0" smtClean="0"/>
          </a:p>
          <a:p>
            <a:pPr marL="285750" indent="-285750">
              <a:buFont typeface="Arial" pitchFamily="34" charset="0"/>
              <a:buChar char="•"/>
            </a:pPr>
            <a:r>
              <a:rPr lang="en-US" dirty="0"/>
              <a:t>R</a:t>
            </a:r>
            <a:r>
              <a:rPr lang="en-US" dirty="0" smtClean="0"/>
              <a:t>ivalry </a:t>
            </a:r>
            <a:r>
              <a:rPr lang="en-US" dirty="0"/>
              <a:t>among states </a:t>
            </a:r>
            <a:r>
              <a:rPr lang="en-US" dirty="0" smtClean="0"/>
              <a:t>due to potential </a:t>
            </a:r>
            <a:r>
              <a:rPr lang="en-US" dirty="0" err="1" smtClean="0"/>
              <a:t>transboundary</a:t>
            </a:r>
            <a:r>
              <a:rPr lang="en-US" dirty="0" smtClean="0"/>
              <a:t> impacts of </a:t>
            </a:r>
            <a:r>
              <a:rPr lang="en-US" dirty="0"/>
              <a:t>climate change, such as changes in sea ice, shared water resources, and pelagic fish </a:t>
            </a:r>
            <a:r>
              <a:rPr lang="en-US" dirty="0" smtClean="0"/>
              <a:t>stocks.</a:t>
            </a:r>
            <a:endParaRPr lang="en-US" dirty="0"/>
          </a:p>
        </p:txBody>
      </p:sp>
      <p:pic>
        <p:nvPicPr>
          <p:cNvPr id="6" name="Picture 2" descr="http://www.safecom.org.au/images/bangladesh-climate-turmo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5714998"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spTree>
    <p:extLst>
      <p:ext uri="{BB962C8B-B14F-4D97-AF65-F5344CB8AC3E}">
        <p14:creationId xmlns:p14="http://schemas.microsoft.com/office/powerpoint/2010/main" val="1151162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Impacts of climate change on urban areas</a:t>
            </a:r>
            <a:endParaRPr lang="en-US" dirty="0"/>
          </a:p>
        </p:txBody>
      </p:sp>
      <p:sp>
        <p:nvSpPr>
          <p:cNvPr id="3" name="Content Placeholder 2"/>
          <p:cNvSpPr>
            <a:spLocks noGrp="1"/>
          </p:cNvSpPr>
          <p:nvPr>
            <p:ph sz="quarter" idx="12"/>
          </p:nvPr>
        </p:nvSpPr>
        <p:spPr>
          <a:xfrm>
            <a:off x="0" y="685800"/>
            <a:ext cx="9144000" cy="990600"/>
          </a:xfrm>
        </p:spPr>
        <p:txBody>
          <a:bodyPr/>
          <a:lstStyle/>
          <a:p>
            <a:r>
              <a:rPr lang="en-US" dirty="0"/>
              <a:t>Climate change will have profound impacts on a broad spectrum of city functions, infrastructure and services and will interact with and may exacerbate many existing stresses.</a:t>
            </a:r>
          </a:p>
        </p:txBody>
      </p:sp>
      <p:sp>
        <p:nvSpPr>
          <p:cNvPr id="7"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sp>
        <p:nvSpPr>
          <p:cNvPr id="4" name="TextBox 3"/>
          <p:cNvSpPr txBox="1"/>
          <p:nvPr/>
        </p:nvSpPr>
        <p:spPr>
          <a:xfrm>
            <a:off x="5648695" y="1809750"/>
            <a:ext cx="3495305" cy="4524315"/>
          </a:xfrm>
          <a:prstGeom prst="rect">
            <a:avLst/>
          </a:prstGeom>
          <a:noFill/>
        </p:spPr>
        <p:txBody>
          <a:bodyPr wrap="square" rtlCol="0">
            <a:spAutoFit/>
          </a:bodyPr>
          <a:lstStyle/>
          <a:p>
            <a:pPr marL="285750" indent="-285750">
              <a:buFont typeface="Arial" pitchFamily="34" charset="0"/>
              <a:buChar char="•"/>
            </a:pPr>
            <a:r>
              <a:rPr lang="en-US" dirty="0" smtClean="0"/>
              <a:t>The risks:  </a:t>
            </a:r>
            <a:r>
              <a:rPr lang="en-US" dirty="0"/>
              <a:t>rising sea </a:t>
            </a:r>
            <a:r>
              <a:rPr lang="en-US" dirty="0" smtClean="0"/>
              <a:t>levels, storm </a:t>
            </a:r>
            <a:r>
              <a:rPr lang="en-US" dirty="0"/>
              <a:t>surges, heat stress</a:t>
            </a:r>
            <a:r>
              <a:rPr lang="en-US" dirty="0" smtClean="0"/>
              <a:t>, extreme </a:t>
            </a:r>
            <a:r>
              <a:rPr lang="en-US" dirty="0"/>
              <a:t>precipitation, </a:t>
            </a:r>
            <a:r>
              <a:rPr lang="en-US" dirty="0" smtClean="0"/>
              <a:t>flooding</a:t>
            </a:r>
            <a:r>
              <a:rPr lang="en-US" dirty="0"/>
              <a:t>, landslides, drought, increased aridity, water </a:t>
            </a:r>
            <a:r>
              <a:rPr lang="en-US" dirty="0" smtClean="0"/>
              <a:t>scarcity </a:t>
            </a:r>
            <a:r>
              <a:rPr lang="en-US" dirty="0"/>
              <a:t>and </a:t>
            </a:r>
            <a:r>
              <a:rPr lang="en-US" dirty="0" smtClean="0"/>
              <a:t>air pollution.</a:t>
            </a:r>
          </a:p>
          <a:p>
            <a:endParaRPr lang="en-US" dirty="0"/>
          </a:p>
          <a:p>
            <a:pPr marL="285750" indent="-285750">
              <a:buFont typeface="Arial" pitchFamily="34" charset="0"/>
              <a:buChar char="•"/>
            </a:pPr>
            <a:r>
              <a:rPr lang="en-US" dirty="0" smtClean="0"/>
              <a:t>Risks can have widespread negative impacts on people, economies and ecosystems </a:t>
            </a:r>
          </a:p>
          <a:p>
            <a:pPr marL="285750" indent="-285750">
              <a:buFont typeface="Arial" pitchFamily="34" charset="0"/>
              <a:buChar char="•"/>
            </a:pPr>
            <a:endParaRPr lang="en-US" dirty="0"/>
          </a:p>
          <a:p>
            <a:pPr marL="285750" indent="-285750">
              <a:buFont typeface="Arial" pitchFamily="34" charset="0"/>
              <a:buChar char="•"/>
            </a:pPr>
            <a:r>
              <a:rPr lang="en-US" dirty="0" smtClean="0"/>
              <a:t>Risks are amplified for those who live in informal settlements with inadequate provision for adaptation</a:t>
            </a:r>
          </a:p>
          <a:p>
            <a:pPr marL="285750" indent="-285750">
              <a:buFont typeface="Arial" pitchFamily="34" charset="0"/>
              <a:buChar char="•"/>
            </a:pPr>
            <a:endParaRPr lang="en-US" dirty="0"/>
          </a:p>
        </p:txBody>
      </p:sp>
      <p:pic>
        <p:nvPicPr>
          <p:cNvPr id="3074" name="Picture 2" descr="http://static.rappler.com/images/20131025-slums-estero-shutterstock-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0409"/>
            <a:ext cx="5648695" cy="317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613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2.staticflickr.com/8/7203/6886803551_404652c019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04900"/>
            <a:ext cx="4876800" cy="40767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a:spLocks noGrp="1"/>
          </p:cNvSpPr>
          <p:nvPr>
            <p:ph sz="quarter" idx="10"/>
          </p:nvPr>
        </p:nvSpPr>
        <p:spPr/>
        <p:txBody>
          <a:bodyPr/>
          <a:lstStyle/>
          <a:p>
            <a:r>
              <a:rPr lang="en-US" dirty="0" smtClean="0"/>
              <a:t>Projected impacts in </a:t>
            </a:r>
            <a:r>
              <a:rPr lang="en-US" dirty="0" err="1" smtClean="0"/>
              <a:t>Perú</a:t>
            </a:r>
            <a:endParaRPr lang="en-US" dirty="0"/>
          </a:p>
        </p:txBody>
      </p:sp>
      <p:sp>
        <p:nvSpPr>
          <p:cNvPr id="7" name="Rectangle 6"/>
          <p:cNvSpPr/>
          <p:nvPr/>
        </p:nvSpPr>
        <p:spPr>
          <a:xfrm>
            <a:off x="5029200" y="914400"/>
            <a:ext cx="4012426" cy="5355312"/>
          </a:xfrm>
          <a:prstGeom prst="rect">
            <a:avLst/>
          </a:prstGeom>
        </p:spPr>
        <p:txBody>
          <a:bodyPr wrap="square">
            <a:spAutoFit/>
          </a:bodyPr>
          <a:lstStyle/>
          <a:p>
            <a:pPr marL="285750" indent="-285750">
              <a:buFont typeface="Arial" pitchFamily="34" charset="0"/>
              <a:buChar char="•"/>
            </a:pPr>
            <a:r>
              <a:rPr lang="en-US" dirty="0"/>
              <a:t>2%–30% annual discharge </a:t>
            </a:r>
            <a:r>
              <a:rPr lang="en-US" dirty="0" smtClean="0"/>
              <a:t>decrease in the </a:t>
            </a:r>
            <a:r>
              <a:rPr lang="en-US" dirty="0"/>
              <a:t>Santa River </a:t>
            </a:r>
            <a:r>
              <a:rPr lang="en-US" dirty="0" smtClean="0"/>
              <a:t>once </a:t>
            </a:r>
            <a:r>
              <a:rPr lang="en-US" dirty="0"/>
              <a:t>the glaciers are completely </a:t>
            </a:r>
            <a:r>
              <a:rPr lang="en-US" dirty="0" smtClean="0"/>
              <a:t>melted</a:t>
            </a:r>
          </a:p>
          <a:p>
            <a:pPr marL="285750" indent="-285750">
              <a:buFont typeface="Arial" pitchFamily="34" charset="0"/>
              <a:buChar char="•"/>
            </a:pPr>
            <a:endParaRPr lang="en-US" dirty="0"/>
          </a:p>
          <a:p>
            <a:pPr marL="285750" indent="-285750">
              <a:buFont typeface="Arial" pitchFamily="34" charset="0"/>
              <a:buChar char="•"/>
            </a:pPr>
            <a:r>
              <a:rPr lang="en-US" dirty="0" smtClean="0"/>
              <a:t>Projections </a:t>
            </a:r>
            <a:r>
              <a:rPr lang="en-US" dirty="0"/>
              <a:t>estimate impacts  of glacier melt to between US$212 million to US$ 1.5 billion </a:t>
            </a:r>
            <a:r>
              <a:rPr lang="en-US" dirty="0" smtClean="0"/>
              <a:t>due </a:t>
            </a:r>
            <a:r>
              <a:rPr lang="en-US" dirty="0"/>
              <a:t>to losses of hydropower </a:t>
            </a:r>
            <a:r>
              <a:rPr lang="en-US" dirty="0" smtClean="0"/>
              <a:t>generation </a:t>
            </a:r>
          </a:p>
          <a:p>
            <a:pPr marL="285750" indent="-285750">
              <a:buFont typeface="Arial" pitchFamily="34" charset="0"/>
              <a:buChar char="•"/>
            </a:pPr>
            <a:endParaRPr lang="en-US" dirty="0"/>
          </a:p>
          <a:p>
            <a:pPr marL="285750" indent="-285750">
              <a:buFont typeface="Arial" pitchFamily="34" charset="0"/>
              <a:buChar char="•"/>
            </a:pPr>
            <a:r>
              <a:rPr lang="en-US" dirty="0" err="1"/>
              <a:t>Perú</a:t>
            </a:r>
            <a:r>
              <a:rPr lang="en-US" dirty="0"/>
              <a:t> is </a:t>
            </a:r>
            <a:r>
              <a:rPr lang="en-US" dirty="0" smtClean="0"/>
              <a:t>one of the most </a:t>
            </a:r>
            <a:r>
              <a:rPr lang="en-US" dirty="0"/>
              <a:t>vulnerable countries to climate change impacts on fisheries </a:t>
            </a:r>
            <a:r>
              <a:rPr lang="en-US" dirty="0" smtClean="0"/>
              <a:t>(due </a:t>
            </a:r>
            <a:r>
              <a:rPr lang="en-US" dirty="0"/>
              <a:t>to warming, species shift, importance of fisheries to the national economy and </a:t>
            </a:r>
            <a:r>
              <a:rPr lang="en-US" dirty="0" smtClean="0"/>
              <a:t>diet)</a:t>
            </a:r>
          </a:p>
          <a:p>
            <a:pPr marL="285750" indent="-285750">
              <a:buFont typeface="Arial" pitchFamily="34" charset="0"/>
              <a:buChar char="•"/>
            </a:pPr>
            <a:endParaRPr lang="en-US" dirty="0"/>
          </a:p>
          <a:p>
            <a:pPr marL="285750" indent="-285750">
              <a:buFont typeface="Arial" pitchFamily="34" charset="0"/>
              <a:buChar char="•"/>
            </a:pPr>
            <a:r>
              <a:rPr lang="en-US" dirty="0"/>
              <a:t>Climate change may alter plant </a:t>
            </a:r>
            <a:r>
              <a:rPr lang="en-US" dirty="0" smtClean="0"/>
              <a:t>diseases </a:t>
            </a:r>
            <a:r>
              <a:rPr lang="en-US" dirty="0"/>
              <a:t>and potato late blight severity is expected to increase in </a:t>
            </a:r>
            <a:r>
              <a:rPr lang="en-US" dirty="0" err="1" smtClean="0"/>
              <a:t>Perú</a:t>
            </a:r>
            <a:endParaRPr lang="en-US" dirty="0"/>
          </a:p>
        </p:txBody>
      </p:sp>
      <p:sp>
        <p:nvSpPr>
          <p:cNvPr id="5"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spTree>
    <p:extLst>
      <p:ext uri="{BB962C8B-B14F-4D97-AF65-F5344CB8AC3E}">
        <p14:creationId xmlns:p14="http://schemas.microsoft.com/office/powerpoint/2010/main" val="2482099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Implications for development</a:t>
            </a:r>
            <a:endParaRPr lang="en-US" dirty="0"/>
          </a:p>
        </p:txBody>
      </p:sp>
      <p:sp>
        <p:nvSpPr>
          <p:cNvPr id="3" name="Content Placeholder 2"/>
          <p:cNvSpPr>
            <a:spLocks noGrp="1"/>
          </p:cNvSpPr>
          <p:nvPr>
            <p:ph sz="quarter" idx="12"/>
          </p:nvPr>
        </p:nvSpPr>
        <p:spPr/>
        <p:txBody>
          <a:bodyPr/>
          <a:lstStyle/>
          <a:p>
            <a:r>
              <a:rPr lang="en-US" dirty="0"/>
              <a:t>Climate-related hazards exacerbate other stressors, often with negative outcomes for</a:t>
            </a:r>
          </a:p>
          <a:p>
            <a:r>
              <a:rPr lang="en-US" dirty="0"/>
              <a:t>livelihoods, especially for people living in </a:t>
            </a:r>
            <a:r>
              <a:rPr lang="en-US" dirty="0" smtClean="0"/>
              <a:t>poverty.</a:t>
            </a:r>
            <a:endParaRPr lang="en-US" dirty="0"/>
          </a:p>
        </p:txBody>
      </p:sp>
      <p:sp>
        <p:nvSpPr>
          <p:cNvPr id="5" name="Rectangle 4"/>
          <p:cNvSpPr/>
          <p:nvPr/>
        </p:nvSpPr>
        <p:spPr>
          <a:xfrm>
            <a:off x="5772150" y="1842193"/>
            <a:ext cx="3371850" cy="4247317"/>
          </a:xfrm>
          <a:prstGeom prst="rect">
            <a:avLst/>
          </a:prstGeom>
        </p:spPr>
        <p:txBody>
          <a:bodyPr wrap="square">
            <a:spAutoFit/>
          </a:bodyPr>
          <a:lstStyle/>
          <a:p>
            <a:r>
              <a:rPr lang="en-US" dirty="0"/>
              <a:t>Throughout the 21st century, climate-change impacts are </a:t>
            </a:r>
            <a:r>
              <a:rPr lang="en-US" dirty="0" smtClean="0"/>
              <a:t>projected to:</a:t>
            </a:r>
          </a:p>
          <a:p>
            <a:endParaRPr lang="en-US" dirty="0" smtClean="0"/>
          </a:p>
          <a:p>
            <a:pPr marL="285750" indent="-285750">
              <a:buFont typeface="Arial" pitchFamily="34" charset="0"/>
              <a:buChar char="•"/>
            </a:pPr>
            <a:r>
              <a:rPr lang="en-US" dirty="0"/>
              <a:t>S</a:t>
            </a:r>
            <a:r>
              <a:rPr lang="en-US" dirty="0" smtClean="0"/>
              <a:t>low </a:t>
            </a:r>
            <a:r>
              <a:rPr lang="en-US" dirty="0"/>
              <a:t>down </a:t>
            </a:r>
            <a:r>
              <a:rPr lang="en-US" dirty="0" smtClean="0"/>
              <a:t>economic growth </a:t>
            </a:r>
          </a:p>
          <a:p>
            <a:pPr marL="285750" indent="-285750">
              <a:buFont typeface="Arial" pitchFamily="34" charset="0"/>
              <a:buChar char="•"/>
            </a:pPr>
            <a:endParaRPr lang="en-US" dirty="0"/>
          </a:p>
          <a:p>
            <a:pPr marL="285750" indent="-285750">
              <a:buFont typeface="Arial" pitchFamily="34" charset="0"/>
              <a:buChar char="•"/>
            </a:pPr>
            <a:r>
              <a:rPr lang="en-US" dirty="0"/>
              <a:t>M</a:t>
            </a:r>
            <a:r>
              <a:rPr lang="en-US" dirty="0" smtClean="0"/>
              <a:t>ake </a:t>
            </a:r>
            <a:r>
              <a:rPr lang="en-US" dirty="0"/>
              <a:t>poverty reduction more </a:t>
            </a:r>
            <a:r>
              <a:rPr lang="en-US" dirty="0" smtClean="0"/>
              <a:t>difficult</a:t>
            </a:r>
            <a:endParaRPr lang="en-US" dirty="0"/>
          </a:p>
          <a:p>
            <a:pPr marL="285750" indent="-285750">
              <a:buFont typeface="Arial" pitchFamily="34" charset="0"/>
              <a:buChar char="•"/>
            </a:pPr>
            <a:endParaRPr lang="en-US" dirty="0" smtClean="0"/>
          </a:p>
          <a:p>
            <a:pPr marL="285750" indent="-285750">
              <a:buFont typeface="Arial" pitchFamily="34" charset="0"/>
              <a:buChar char="•"/>
            </a:pPr>
            <a:r>
              <a:rPr lang="en-US" dirty="0"/>
              <a:t>F</a:t>
            </a:r>
            <a:r>
              <a:rPr lang="en-US" dirty="0" smtClean="0"/>
              <a:t>urther </a:t>
            </a:r>
            <a:r>
              <a:rPr lang="en-US" dirty="0"/>
              <a:t>erode food </a:t>
            </a:r>
            <a:r>
              <a:rPr lang="en-US" dirty="0" smtClean="0"/>
              <a:t>security </a:t>
            </a:r>
          </a:p>
          <a:p>
            <a:pPr marL="285750" indent="-285750">
              <a:buFont typeface="Arial" pitchFamily="34" charset="0"/>
              <a:buChar char="•"/>
            </a:pPr>
            <a:endParaRPr lang="en-US" dirty="0" smtClean="0"/>
          </a:p>
          <a:p>
            <a:pPr marL="285750" indent="-285750">
              <a:buFont typeface="Arial" pitchFamily="34" charset="0"/>
              <a:buChar char="•"/>
            </a:pPr>
            <a:r>
              <a:rPr lang="en-US" dirty="0" smtClean="0"/>
              <a:t>Prolong existing </a:t>
            </a:r>
            <a:r>
              <a:rPr lang="en-US" dirty="0"/>
              <a:t>and create new poverty traps, </a:t>
            </a:r>
            <a:r>
              <a:rPr lang="en-US" dirty="0" smtClean="0"/>
              <a:t>particularly </a:t>
            </a:r>
            <a:r>
              <a:rPr lang="en-US" dirty="0"/>
              <a:t>in urban areas and </a:t>
            </a:r>
            <a:r>
              <a:rPr lang="en-US" dirty="0" smtClean="0"/>
              <a:t>emerging hotspots </a:t>
            </a:r>
            <a:r>
              <a:rPr lang="en-US" dirty="0"/>
              <a:t>of hunger</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200"/>
          <a:stretch/>
        </p:blipFill>
        <p:spPr bwMode="auto">
          <a:xfrm>
            <a:off x="0" y="1752600"/>
            <a:ext cx="5772150" cy="442650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spTree>
    <p:extLst>
      <p:ext uri="{BB962C8B-B14F-4D97-AF65-F5344CB8AC3E}">
        <p14:creationId xmlns:p14="http://schemas.microsoft.com/office/powerpoint/2010/main" val="2968452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Fatalities are higher in developing countries</a:t>
            </a:r>
            <a:endParaRPr lang="en-US" dirty="0"/>
          </a:p>
        </p:txBody>
      </p:sp>
      <p:grpSp>
        <p:nvGrpSpPr>
          <p:cNvPr id="4" name="Group 3"/>
          <p:cNvGrpSpPr/>
          <p:nvPr/>
        </p:nvGrpSpPr>
        <p:grpSpPr>
          <a:xfrm>
            <a:off x="-8118" y="1304925"/>
            <a:ext cx="9152119" cy="5095875"/>
            <a:chOff x="-8118" y="1304925"/>
            <a:chExt cx="9152119" cy="5248275"/>
          </a:xfrm>
        </p:grpSpPr>
        <p:sp>
          <p:nvSpPr>
            <p:cNvPr id="5" name="Rectangle 4"/>
            <p:cNvSpPr/>
            <p:nvPr/>
          </p:nvSpPr>
          <p:spPr>
            <a:xfrm>
              <a:off x="-8118" y="5638800"/>
              <a:ext cx="9152118" cy="914400"/>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1800" b="1" dirty="0">
                  <a:solidFill>
                    <a:prstClr val="white"/>
                  </a:solidFill>
                  <a:latin typeface="Helvetica" pitchFamily="34" charset="0"/>
                </a:rPr>
                <a:t>From 1970-2008, over 95% of natural-disaster-related deaths occurred in</a:t>
              </a:r>
            </a:p>
            <a:p>
              <a:pPr algn="ctr" defTabSz="914400" fontAlgn="auto">
                <a:spcBef>
                  <a:spcPts val="0"/>
                </a:spcBef>
                <a:spcAft>
                  <a:spcPts val="0"/>
                </a:spcAft>
              </a:pPr>
              <a:r>
                <a:rPr lang="en-US" sz="1800" b="1" dirty="0">
                  <a:solidFill>
                    <a:prstClr val="white"/>
                  </a:solidFill>
                  <a:latin typeface="Helvetica" pitchFamily="34" charset="0"/>
                </a:rPr>
                <a:t>developing countries</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177"/>
            <a:stretch/>
          </p:blipFill>
          <p:spPr bwMode="auto">
            <a:xfrm>
              <a:off x="1" y="1304925"/>
              <a:ext cx="91440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7" name="Object 6"/>
          <p:cNvGraphicFramePr>
            <a:graphicFrameLocks/>
          </p:cNvGraphicFramePr>
          <p:nvPr>
            <p:extLst>
              <p:ext uri="{D42A27DB-BD31-4B8C-83A1-F6EECF244321}">
                <p14:modId xmlns:p14="http://schemas.microsoft.com/office/powerpoint/2010/main" val="2678503154"/>
              </p:ext>
            </p:extLst>
          </p:nvPr>
        </p:nvGraphicFramePr>
        <p:xfrm>
          <a:off x="1552575" y="1501775"/>
          <a:ext cx="5943600" cy="3933825"/>
        </p:xfrm>
        <a:graphic>
          <a:graphicData uri="http://schemas.openxmlformats.org/presentationml/2006/ole">
            <mc:AlternateContent xmlns:mc="http://schemas.openxmlformats.org/markup-compatibility/2006">
              <mc:Choice xmlns:v="urn:schemas-microsoft-com:vml" Requires="v">
                <p:oleObj spid="_x0000_s1046" r:id="rId4" imgW="6194073" imgH="4163929" progId="Excel.Sheet.8">
                  <p:embed/>
                </p:oleObj>
              </mc:Choice>
              <mc:Fallback>
                <p:oleObj r:id="rId4" imgW="6194073" imgH="4163929"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575" y="1501775"/>
                        <a:ext cx="59436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SREX</a:t>
            </a:r>
            <a:endParaRPr lang="en-US" sz="1100" dirty="0">
              <a:solidFill>
                <a:prstClr val="black"/>
              </a:solidFill>
            </a:endParaRPr>
          </a:p>
        </p:txBody>
      </p:sp>
    </p:spTree>
    <p:extLst>
      <p:ext uri="{BB962C8B-B14F-4D97-AF65-F5344CB8AC3E}">
        <p14:creationId xmlns:p14="http://schemas.microsoft.com/office/powerpoint/2010/main" val="4146618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Adaptation and Mitigation</a:t>
            </a:r>
            <a:endParaRPr lang="en-US" dirty="0"/>
          </a:p>
        </p:txBody>
      </p:sp>
      <p:sp>
        <p:nvSpPr>
          <p:cNvPr id="4" name="Content Placeholder 3"/>
          <p:cNvSpPr>
            <a:spLocks noGrp="1"/>
          </p:cNvSpPr>
          <p:nvPr>
            <p:ph idx="1"/>
          </p:nvPr>
        </p:nvSpPr>
        <p:spPr>
          <a:xfrm>
            <a:off x="304800" y="2450070"/>
            <a:ext cx="8229600" cy="4449763"/>
          </a:xfrm>
        </p:spPr>
        <p:txBody>
          <a:bodyPr>
            <a:normAutofit/>
          </a:bodyPr>
          <a:lstStyle/>
          <a:p>
            <a:pPr marL="285750" indent="-285750">
              <a:lnSpc>
                <a:spcPct val="80000"/>
              </a:lnSpc>
              <a:buFont typeface="Arial"/>
              <a:buChar char="•"/>
            </a:pPr>
            <a:endParaRPr lang="en-US" sz="2800" dirty="0" smtClean="0"/>
          </a:p>
          <a:p>
            <a:pPr>
              <a:lnSpc>
                <a:spcPct val="80000"/>
              </a:lnSpc>
            </a:pPr>
            <a:endParaRPr lang="en-US" sz="2800" dirty="0"/>
          </a:p>
        </p:txBody>
      </p:sp>
      <p:sp>
        <p:nvSpPr>
          <p:cNvPr id="5" name="Rectangle 8"/>
          <p:cNvSpPr>
            <a:spLocks noChangeArrowheads="1"/>
          </p:cNvSpPr>
          <p:nvPr/>
        </p:nvSpPr>
        <p:spPr bwMode="auto">
          <a:xfrm>
            <a:off x="4800600" y="1828800"/>
            <a:ext cx="3817029" cy="4755011"/>
          </a:xfrm>
          <a:prstGeom prst="rect">
            <a:avLst/>
          </a:prstGeom>
          <a:noFill/>
          <a:ln w="9525">
            <a:noFill/>
            <a:miter lim="800000"/>
            <a:headEnd/>
            <a:tailEnd/>
          </a:ln>
          <a:effectLst/>
        </p:spPr>
        <p:txBody>
          <a:bodyPr wrap="square" lIns="91301" tIns="45652" rIns="91301" bIns="45652">
            <a:spAutoFit/>
          </a:bodyPr>
          <a:lstStyle/>
          <a:p>
            <a:pPr algn="ctr" defTabSz="913010">
              <a:spcBef>
                <a:spcPts val="1800"/>
              </a:spcBef>
              <a:buClr>
                <a:srgbClr val="000000">
                  <a:lumMod val="85000"/>
                  <a:lumOff val="15000"/>
                </a:srgbClr>
              </a:buClr>
            </a:pPr>
            <a:r>
              <a:rPr lang="en-US" sz="2400" i="1" dirty="0" smtClean="0">
                <a:solidFill>
                  <a:srgbClr val="000000"/>
                </a:solidFill>
              </a:rPr>
              <a:t>“Climate-resilient pathways combine adaptation and mitigation to reduce climate change and its impacts. Since mitigation reduces the rate and magnitude of warming, it also increases the time available for adaptation to a particular level of climate change, potentially by several decades.”</a:t>
            </a:r>
            <a:endParaRPr lang="en-US" sz="2400" i="1" dirty="0">
              <a:solidFill>
                <a:srgbClr val="000000"/>
              </a:solidFill>
            </a:endParaRPr>
          </a:p>
          <a:p>
            <a:pPr algn="r" defTabSz="913010">
              <a:spcBef>
                <a:spcPts val="1800"/>
              </a:spcBef>
              <a:buClr>
                <a:srgbClr val="000000">
                  <a:lumMod val="85000"/>
                  <a:lumOff val="15000"/>
                </a:srgbClr>
              </a:buClr>
            </a:pPr>
            <a:endParaRPr lang="en-US" sz="2400" dirty="0">
              <a:solidFill>
                <a:srgbClr val="000000"/>
              </a:solidFill>
              <a:latin typeface="Helvetica" pitchFamily="34" charset="0"/>
            </a:endParaRPr>
          </a:p>
        </p:txBody>
      </p:sp>
      <p:sp>
        <p:nvSpPr>
          <p:cNvPr id="11" name="Content Placeholder 10"/>
          <p:cNvSpPr>
            <a:spLocks noGrp="1"/>
          </p:cNvSpPr>
          <p:nvPr>
            <p:ph sz="quarter" idx="12"/>
          </p:nvPr>
        </p:nvSpPr>
        <p:spPr/>
        <p:txBody>
          <a:bodyPr/>
          <a:lstStyle/>
          <a:p>
            <a:r>
              <a:rPr lang="en-US" dirty="0" smtClean="0"/>
              <a:t>IPCC Fifth Assessment Report</a:t>
            </a:r>
            <a:endParaRPr lang="en-US" dirty="0"/>
          </a:p>
        </p:txBody>
      </p:sp>
      <p:sp>
        <p:nvSpPr>
          <p:cNvPr id="12"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pic>
        <p:nvPicPr>
          <p:cNvPr id="13" name="Picture 12" descr="WGI.JPG"/>
          <p:cNvPicPr>
            <a:picLocks noChangeAspect="1"/>
          </p:cNvPicPr>
          <p:nvPr/>
        </p:nvPicPr>
        <p:blipFill>
          <a:blip r:embed="rId2"/>
          <a:stretch>
            <a:fillRect/>
          </a:stretch>
        </p:blipFill>
        <p:spPr>
          <a:xfrm>
            <a:off x="457200" y="1828800"/>
            <a:ext cx="1524000" cy="2073051"/>
          </a:xfrm>
          <a:prstGeom prst="rect">
            <a:avLst/>
          </a:prstGeom>
        </p:spPr>
      </p:pic>
      <p:pic>
        <p:nvPicPr>
          <p:cNvPr id="14" name="Picture 13" descr="WGII.JPG"/>
          <p:cNvPicPr>
            <a:picLocks noChangeAspect="1"/>
          </p:cNvPicPr>
          <p:nvPr/>
        </p:nvPicPr>
        <p:blipFill>
          <a:blip r:embed="rId3"/>
          <a:stretch>
            <a:fillRect/>
          </a:stretch>
        </p:blipFill>
        <p:spPr>
          <a:xfrm>
            <a:off x="2514600" y="1828800"/>
            <a:ext cx="1530927" cy="2057400"/>
          </a:xfrm>
          <a:prstGeom prst="rect">
            <a:avLst/>
          </a:prstGeom>
        </p:spPr>
      </p:pic>
      <p:pic>
        <p:nvPicPr>
          <p:cNvPr id="15" name="Picture 14" descr="WGIII.JPG"/>
          <p:cNvPicPr>
            <a:picLocks noChangeAspect="1"/>
          </p:cNvPicPr>
          <p:nvPr/>
        </p:nvPicPr>
        <p:blipFill>
          <a:blip r:embed="rId4"/>
          <a:stretch>
            <a:fillRect/>
          </a:stretch>
        </p:blipFill>
        <p:spPr>
          <a:xfrm>
            <a:off x="1600200" y="4114800"/>
            <a:ext cx="1523999" cy="2074929"/>
          </a:xfrm>
          <a:prstGeom prst="rect">
            <a:avLst/>
          </a:prstGeom>
        </p:spPr>
      </p:pic>
    </p:spTree>
    <p:extLst>
      <p:ext uri="{BB962C8B-B14F-4D97-AF65-F5344CB8AC3E}">
        <p14:creationId xmlns:p14="http://schemas.microsoft.com/office/powerpoint/2010/main" val="3521740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2275"/>
            <a:ext cx="8610600" cy="685800"/>
          </a:xfrm>
        </p:spPr>
        <p:txBody>
          <a:bodyPr/>
          <a:lstStyle/>
          <a:p>
            <a:pPr>
              <a:spcBef>
                <a:spcPts val="0"/>
              </a:spcBef>
            </a:pPr>
            <a:r>
              <a:rPr lang="en-US" sz="2400" dirty="0"/>
              <a:t>There are strategies that can help manage disaster risk now and also help improve people’s livelihoods and well-being</a:t>
            </a:r>
          </a:p>
        </p:txBody>
      </p:sp>
      <p:sp>
        <p:nvSpPr>
          <p:cNvPr id="3" name="Content Placeholder 2"/>
          <p:cNvSpPr>
            <a:spLocks noGrp="1"/>
          </p:cNvSpPr>
          <p:nvPr>
            <p:ph sz="quarter" idx="12"/>
          </p:nvPr>
        </p:nvSpPr>
        <p:spPr/>
        <p:txBody>
          <a:bodyPr/>
          <a:lstStyle/>
          <a:p>
            <a:endParaRPr lang="en-US" dirty="0" smtClean="0"/>
          </a:p>
          <a:p>
            <a:r>
              <a:rPr lang="en-US" dirty="0" smtClean="0"/>
              <a:t>The </a:t>
            </a:r>
            <a:r>
              <a:rPr lang="en-US" dirty="0"/>
              <a:t>most effective strategies offer development benefits in the relatively near </a:t>
            </a:r>
          </a:p>
          <a:p>
            <a:r>
              <a:rPr lang="en-US" dirty="0"/>
              <a:t>term and reduce vulnerability over the longer term</a:t>
            </a:r>
          </a:p>
          <a:p>
            <a:endParaRPr lang="en-US" dirty="0"/>
          </a:p>
        </p:txBody>
      </p:sp>
      <p:grpSp>
        <p:nvGrpSpPr>
          <p:cNvPr id="5" name="Group 4"/>
          <p:cNvGrpSpPr/>
          <p:nvPr/>
        </p:nvGrpSpPr>
        <p:grpSpPr>
          <a:xfrm>
            <a:off x="187752" y="2154516"/>
            <a:ext cx="8730313" cy="3733800"/>
            <a:chOff x="73349" y="1707373"/>
            <a:chExt cx="9929169" cy="4616389"/>
          </a:xfrm>
        </p:grpSpPr>
        <p:pic>
          <p:nvPicPr>
            <p:cNvPr id="6" name="Picture 5" descr="5304306829_070455d4ab.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3349" y="1707375"/>
              <a:ext cx="2395308" cy="4598651"/>
            </a:xfrm>
            <a:prstGeom prst="roundRect">
              <a:avLst>
                <a:gd name="adj" fmla="val 5026"/>
              </a:avLst>
            </a:prstGeom>
            <a:effectLst>
              <a:outerShdw blurRad="50800" dist="38100" dir="2700000">
                <a:srgbClr val="000000">
                  <a:alpha val="43000"/>
                </a:srgbClr>
              </a:outerShdw>
            </a:effectLst>
          </p:spPr>
        </p:pic>
        <p:pic>
          <p:nvPicPr>
            <p:cNvPr id="7" name="Picture 6" descr="4342690802_7afb677f2b.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548223" y="1707375"/>
              <a:ext cx="2458675" cy="4615441"/>
            </a:xfrm>
            <a:prstGeom prst="roundRect">
              <a:avLst>
                <a:gd name="adj" fmla="val 6136"/>
              </a:avLst>
            </a:prstGeom>
            <a:effectLst>
              <a:outerShdw blurRad="50800" dist="38100" dir="2700000">
                <a:srgbClr val="000000">
                  <a:alpha val="43000"/>
                </a:srgbClr>
              </a:outerShdw>
            </a:effectLst>
          </p:spPr>
        </p:pic>
        <p:pic>
          <p:nvPicPr>
            <p:cNvPr id="8" name="Picture 7" descr="6172747224_dbee1baf06_z.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092288" y="1707373"/>
              <a:ext cx="2433489" cy="4616389"/>
            </a:xfrm>
            <a:prstGeom prst="roundRect">
              <a:avLst>
                <a:gd name="adj" fmla="val 4815"/>
              </a:avLst>
            </a:prstGeom>
            <a:effectLst>
              <a:outerShdw blurRad="50800" dist="38100" dir="2700000">
                <a:srgbClr val="000000">
                  <a:alpha val="43000"/>
                </a:srgbClr>
              </a:outerShdw>
            </a:effectLst>
          </p:spPr>
        </p:pic>
        <p:pic>
          <p:nvPicPr>
            <p:cNvPr id="9" name="Picture 8" descr="cleanwater.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604806" y="1707373"/>
              <a:ext cx="2397712" cy="4616389"/>
            </a:xfrm>
            <a:prstGeom prst="roundRect">
              <a:avLst>
                <a:gd name="adj" fmla="val 0"/>
              </a:avLst>
            </a:prstGeom>
            <a:effectLst>
              <a:outerShdw blurRad="50800" dist="38100" dir="2700000">
                <a:srgbClr val="000000">
                  <a:alpha val="43000"/>
                </a:srgbClr>
              </a:outerShdw>
            </a:effectLst>
          </p:spPr>
        </p:pic>
      </p:grpSp>
      <p:sp>
        <p:nvSpPr>
          <p:cNvPr id="10"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SREX</a:t>
            </a:r>
            <a:endParaRPr lang="en-US" sz="1100" dirty="0">
              <a:solidFill>
                <a:prstClr val="black"/>
              </a:solidFill>
            </a:endParaRPr>
          </a:p>
        </p:txBody>
      </p:sp>
    </p:spTree>
    <p:extLst>
      <p:ext uri="{BB962C8B-B14F-4D97-AF65-F5344CB8AC3E}">
        <p14:creationId xmlns:p14="http://schemas.microsoft.com/office/powerpoint/2010/main" val="1942046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2696" y="1241946"/>
            <a:ext cx="6515100" cy="4152900"/>
          </a:xfrm>
          <a:prstGeom prst="rect">
            <a:avLst/>
          </a:prstGeom>
          <a:solidFill>
            <a:srgbClr val="404040">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buClr>
                <a:srgbClr val="6666FF"/>
              </a:buClr>
              <a:buSzPct val="110000"/>
              <a:defRPr/>
            </a:pPr>
            <a:r>
              <a:rPr lang="en-US" sz="2800" i="1" dirty="0" smtClean="0">
                <a:solidFill>
                  <a:schemeClr val="bg1"/>
                </a:solidFill>
                <a:cs typeface="Helvetica" pitchFamily="34" charset="0"/>
              </a:rPr>
              <a:t>Human influence on the climate system is </a:t>
            </a:r>
            <a:r>
              <a:rPr lang="en-US" sz="2800" i="1" dirty="0" smtClean="0">
                <a:solidFill>
                  <a:schemeClr val="bg1"/>
                </a:solidFill>
                <a:cs typeface="Helvetica" pitchFamily="34" charset="0"/>
              </a:rPr>
              <a:t>clear </a:t>
            </a:r>
            <a:r>
              <a:rPr lang="en-US" sz="2800" i="1" dirty="0" smtClean="0">
                <a:solidFill>
                  <a:schemeClr val="bg1"/>
                </a:solidFill>
                <a:cs typeface="Helvetica" pitchFamily="34" charset="0"/>
              </a:rPr>
              <a:t>and </a:t>
            </a:r>
            <a:r>
              <a:rPr lang="en-US" sz="2800" i="1" dirty="0"/>
              <a:t>has been detected in warming of the atmosphere and the ocean, in changes in the global water cycle, in reductions in snow and ice, in global mean sea level rise, and in changes in some climate </a:t>
            </a:r>
            <a:r>
              <a:rPr lang="en-US" sz="2800" i="1" dirty="0" smtClean="0"/>
              <a:t>extremes.</a:t>
            </a:r>
          </a:p>
          <a:p>
            <a:pPr algn="ctr" eaLnBrk="0" hangingPunct="0">
              <a:buClr>
                <a:srgbClr val="6666FF"/>
              </a:buClr>
              <a:buSzPct val="110000"/>
              <a:defRPr/>
            </a:pPr>
            <a:endParaRPr lang="en-US" sz="2800" i="1" dirty="0"/>
          </a:p>
          <a:p>
            <a:pPr algn="r" eaLnBrk="0" hangingPunct="0">
              <a:buClr>
                <a:srgbClr val="6666FF"/>
              </a:buClr>
              <a:buSzPct val="110000"/>
              <a:defRPr/>
            </a:pPr>
            <a:r>
              <a:rPr lang="en-US" sz="2800" dirty="0" smtClean="0"/>
              <a:t>- IPCC AR5 Working Group I</a:t>
            </a:r>
            <a:endParaRPr lang="en-US" sz="2800" dirty="0">
              <a:solidFill>
                <a:schemeClr val="bg1"/>
              </a:solidFill>
              <a:cs typeface="Helvetica" pitchFamily="34" charset="0"/>
            </a:endParaRPr>
          </a:p>
        </p:txBody>
      </p:sp>
      <p:sp>
        <p:nvSpPr>
          <p:cNvPr id="4" name="Rectangle 2"/>
          <p:cNvSpPr txBox="1">
            <a:spLocks noChangeArrowheads="1"/>
          </p:cNvSpPr>
          <p:nvPr/>
        </p:nvSpPr>
        <p:spPr bwMode="auto">
          <a:xfrm>
            <a:off x="152400" y="6498594"/>
            <a:ext cx="83820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schemeClr val="bg1"/>
                </a:solidFill>
              </a:rPr>
              <a:t>Source : </a:t>
            </a:r>
            <a:r>
              <a:rPr lang="en-US" sz="1100" dirty="0" smtClean="0">
                <a:solidFill>
                  <a:schemeClr val="bg1"/>
                </a:solidFill>
              </a:rPr>
              <a:t>IPCCAR5</a:t>
            </a:r>
            <a:endParaRPr lang="en-US" sz="1100" dirty="0">
              <a:solidFill>
                <a:schemeClr val="bg1"/>
              </a:solidFill>
            </a:endParaRPr>
          </a:p>
        </p:txBody>
      </p:sp>
    </p:spTree>
    <p:extLst>
      <p:ext uri="{BB962C8B-B14F-4D97-AF65-F5344CB8AC3E}">
        <p14:creationId xmlns:p14="http://schemas.microsoft.com/office/powerpoint/2010/main" val="2453541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0"/>
            <a:ext cx="8610600" cy="685800"/>
          </a:xfrm>
        </p:spPr>
        <p:txBody>
          <a:bodyPr/>
          <a:lstStyle/>
          <a:p>
            <a:r>
              <a:rPr lang="en-US" sz="2400" dirty="0"/>
              <a:t>Effective risk management and adaptation are tailored to local and regional needs and circumstances</a:t>
            </a:r>
          </a:p>
        </p:txBody>
      </p:sp>
      <p:sp>
        <p:nvSpPr>
          <p:cNvPr id="4" name="TextBox 3"/>
          <p:cNvSpPr txBox="1"/>
          <p:nvPr/>
        </p:nvSpPr>
        <p:spPr>
          <a:xfrm>
            <a:off x="0" y="5185118"/>
            <a:ext cx="9144000" cy="1231106"/>
          </a:xfrm>
          <a:prstGeom prst="rect">
            <a:avLst/>
          </a:prstGeom>
          <a:solidFill>
            <a:schemeClr val="tx1">
              <a:lumMod val="65000"/>
              <a:lumOff val="35000"/>
            </a:schemeClr>
          </a:solidFill>
        </p:spPr>
        <p:txBody>
          <a:bodyPr wrap="square" rtlCol="0">
            <a:spAutoFit/>
          </a:bodyPr>
          <a:lstStyle/>
          <a:p>
            <a:pPr marL="231775" indent="-231775">
              <a:spcBef>
                <a:spcPts val="600"/>
              </a:spcBef>
              <a:buClr>
                <a:schemeClr val="tx2">
                  <a:lumMod val="50000"/>
                </a:schemeClr>
              </a:buClr>
              <a:buFont typeface="Arial" pitchFamily="34" charset="0"/>
              <a:buChar char="•"/>
            </a:pPr>
            <a:r>
              <a:rPr lang="en-US" sz="1600" dirty="0" smtClean="0">
                <a:solidFill>
                  <a:schemeClr val="bg1"/>
                </a:solidFill>
                <a:latin typeface="Helvetica" pitchFamily="34" charset="0"/>
              </a:rPr>
              <a:t>Changes </a:t>
            </a:r>
            <a:r>
              <a:rPr lang="en-US" sz="1600" dirty="0">
                <a:solidFill>
                  <a:schemeClr val="bg1"/>
                </a:solidFill>
                <a:latin typeface="Helvetica" pitchFamily="34" charset="0"/>
              </a:rPr>
              <a:t>in climate extremes vary across </a:t>
            </a:r>
            <a:r>
              <a:rPr lang="en-US" sz="1600" dirty="0" smtClean="0">
                <a:solidFill>
                  <a:schemeClr val="bg1"/>
                </a:solidFill>
                <a:latin typeface="Helvetica" pitchFamily="34" charset="0"/>
              </a:rPr>
              <a:t>regions</a:t>
            </a:r>
          </a:p>
          <a:p>
            <a:pPr marL="231775" indent="-231775">
              <a:spcBef>
                <a:spcPts val="600"/>
              </a:spcBef>
              <a:buClr>
                <a:schemeClr val="tx2">
                  <a:lumMod val="50000"/>
                </a:schemeClr>
              </a:buClr>
              <a:buFont typeface="Arial" pitchFamily="34" charset="0"/>
              <a:buChar char="•"/>
            </a:pPr>
            <a:r>
              <a:rPr lang="en-US" sz="1600" dirty="0" smtClean="0">
                <a:solidFill>
                  <a:schemeClr val="bg1"/>
                </a:solidFill>
                <a:latin typeface="Helvetica" pitchFamily="34" charset="0"/>
              </a:rPr>
              <a:t>Each </a:t>
            </a:r>
            <a:r>
              <a:rPr lang="en-US" sz="1600" dirty="0">
                <a:solidFill>
                  <a:schemeClr val="bg1"/>
                </a:solidFill>
                <a:latin typeface="Helvetica" pitchFamily="34" charset="0"/>
              </a:rPr>
              <a:t>region has unique vulnerabilities and exposure to </a:t>
            </a:r>
            <a:r>
              <a:rPr lang="en-US" sz="1600" dirty="0" smtClean="0">
                <a:solidFill>
                  <a:schemeClr val="bg1"/>
                </a:solidFill>
                <a:latin typeface="Helvetica" pitchFamily="34" charset="0"/>
              </a:rPr>
              <a:t>hazards</a:t>
            </a:r>
            <a:endParaRPr lang="en-US" sz="1600" dirty="0">
              <a:solidFill>
                <a:schemeClr val="bg1"/>
              </a:solidFill>
              <a:latin typeface="Helvetica" pitchFamily="34" charset="0"/>
            </a:endParaRPr>
          </a:p>
          <a:p>
            <a:pPr marL="231775" indent="-231775">
              <a:spcBef>
                <a:spcPts val="600"/>
              </a:spcBef>
              <a:buClr>
                <a:schemeClr val="tx2">
                  <a:lumMod val="50000"/>
                </a:schemeClr>
              </a:buClr>
              <a:buFont typeface="Arial" pitchFamily="34" charset="0"/>
              <a:buChar char="•"/>
            </a:pPr>
            <a:r>
              <a:rPr lang="en-US" sz="1600" dirty="0" smtClean="0">
                <a:solidFill>
                  <a:schemeClr val="bg1"/>
                </a:solidFill>
                <a:latin typeface="Helvetica" pitchFamily="34" charset="0"/>
              </a:rPr>
              <a:t>Effective </a:t>
            </a:r>
            <a:r>
              <a:rPr lang="en-US" sz="1600" dirty="0">
                <a:solidFill>
                  <a:schemeClr val="bg1"/>
                </a:solidFill>
                <a:latin typeface="Helvetica" pitchFamily="34" charset="0"/>
              </a:rPr>
              <a:t>risk management and adaptation address the factors contributing to exposure and vulnerability </a:t>
            </a:r>
          </a:p>
        </p:txBody>
      </p:sp>
      <p:grpSp>
        <p:nvGrpSpPr>
          <p:cNvPr id="5" name="Group 4"/>
          <p:cNvGrpSpPr/>
          <p:nvPr/>
        </p:nvGrpSpPr>
        <p:grpSpPr>
          <a:xfrm>
            <a:off x="914400" y="1091918"/>
            <a:ext cx="7239000" cy="3886201"/>
            <a:chOff x="3640140" y="2241550"/>
            <a:chExt cx="5380564" cy="2746375"/>
          </a:xfrm>
        </p:grpSpPr>
        <p:pic>
          <p:nvPicPr>
            <p:cNvPr id="6"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0140" y="2241550"/>
              <a:ext cx="52736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403239_10.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03794" y="2403765"/>
              <a:ext cx="746362" cy="690418"/>
            </a:xfrm>
            <a:prstGeom prst="roundRect">
              <a:avLst>
                <a:gd name="adj" fmla="val 2450"/>
              </a:avLst>
            </a:prstGeom>
            <a:effectLst>
              <a:outerShdw blurRad="50800" dist="38100" dir="2700000" algn="tl" rotWithShape="0">
                <a:prstClr val="black">
                  <a:alpha val="40000"/>
                </a:prstClr>
              </a:outerShdw>
            </a:effectLst>
          </p:spPr>
        </p:pic>
        <p:pic>
          <p:nvPicPr>
            <p:cNvPr id="8" name="Picture 7" descr="katrina_johnmcq.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4462921" y="3436038"/>
              <a:ext cx="751794" cy="683707"/>
            </a:xfrm>
            <a:prstGeom prst="roundRect">
              <a:avLst>
                <a:gd name="adj" fmla="val 2450"/>
              </a:avLst>
            </a:prstGeom>
            <a:effectLst>
              <a:outerShdw blurRad="50800" dist="38100" dir="2700000" algn="tl" rotWithShape="0">
                <a:prstClr val="black">
                  <a:alpha val="40000"/>
                </a:prstClr>
              </a:outerShdw>
            </a:effectLst>
          </p:spPr>
        </p:pic>
        <p:pic>
          <p:nvPicPr>
            <p:cNvPr id="9" name="Picture 8" descr="72624175_10.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38441" y="3632489"/>
              <a:ext cx="752476" cy="678764"/>
            </a:xfrm>
            <a:prstGeom prst="roundRect">
              <a:avLst>
                <a:gd name="adj" fmla="val 2450"/>
              </a:avLst>
            </a:prstGeom>
            <a:effectLst>
              <a:outerShdw blurRad="50800" dist="38100" dir="2700000" algn="tl" rotWithShape="0">
                <a:prstClr val="black">
                  <a:alpha val="40000"/>
                </a:prstClr>
              </a:outerShdw>
            </a:effectLst>
          </p:spPr>
        </p:pic>
        <p:pic>
          <p:nvPicPr>
            <p:cNvPr id="10" name="Picture 9" descr="53337582_10.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524499" y="3440979"/>
              <a:ext cx="752476" cy="678764"/>
            </a:xfrm>
            <a:prstGeom prst="roundRect">
              <a:avLst>
                <a:gd name="adj" fmla="val 2450"/>
              </a:avLst>
            </a:prstGeom>
            <a:effectLst>
              <a:outerShdw blurRad="50800" dist="38100" dir="2700000" algn="tl" rotWithShape="0">
                <a:prstClr val="black">
                  <a:alpha val="40000"/>
                </a:prstClr>
              </a:outerShdw>
            </a:effectLst>
          </p:spPr>
        </p:pic>
        <p:pic>
          <p:nvPicPr>
            <p:cNvPr id="11" name="Picture 10" descr="RTXRT90.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8268229" y="3615315"/>
              <a:ext cx="752475" cy="695938"/>
            </a:xfrm>
            <a:prstGeom prst="roundRect">
              <a:avLst>
                <a:gd name="adj" fmla="val 2068"/>
              </a:avLst>
            </a:prstGeom>
          </p:spPr>
        </p:pic>
      </p:grpSp>
      <p:sp>
        <p:nvSpPr>
          <p:cNvPr id="12"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SREX</a:t>
            </a:r>
            <a:endParaRPr lang="en-US" sz="1100" dirty="0">
              <a:solidFill>
                <a:prstClr val="black"/>
              </a:solidFill>
            </a:endParaRPr>
          </a:p>
        </p:txBody>
      </p:sp>
    </p:spTree>
    <p:extLst>
      <p:ext uri="{BB962C8B-B14F-4D97-AF65-F5344CB8AC3E}">
        <p14:creationId xmlns:p14="http://schemas.microsoft.com/office/powerpoint/2010/main" val="550005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Adaptation experience in </a:t>
            </a:r>
            <a:r>
              <a:rPr lang="en-US" dirty="0" err="1" smtClean="0"/>
              <a:t>Perú</a:t>
            </a:r>
            <a:endParaRPr lang="en-US" dirty="0"/>
          </a:p>
        </p:txBody>
      </p:sp>
      <p:sp>
        <p:nvSpPr>
          <p:cNvPr id="4" name="Rectangle 3"/>
          <p:cNvSpPr/>
          <p:nvPr/>
        </p:nvSpPr>
        <p:spPr>
          <a:xfrm>
            <a:off x="4648200" y="1143000"/>
            <a:ext cx="4457700" cy="5078313"/>
          </a:xfrm>
          <a:prstGeom prst="rect">
            <a:avLst/>
          </a:prstGeom>
        </p:spPr>
        <p:txBody>
          <a:bodyPr wrap="square">
            <a:spAutoFit/>
          </a:bodyPr>
          <a:lstStyle/>
          <a:p>
            <a:pPr marL="285750" indent="-285750">
              <a:buFont typeface="Arial" pitchFamily="34" charset="0"/>
              <a:buChar char="•"/>
            </a:pPr>
            <a:r>
              <a:rPr lang="en-US" dirty="0"/>
              <a:t>C</a:t>
            </a:r>
            <a:r>
              <a:rPr lang="en-US" dirty="0" smtClean="0"/>
              <a:t>onstitutional </a:t>
            </a:r>
            <a:r>
              <a:rPr lang="en-US" dirty="0"/>
              <a:t>and legal reforms </a:t>
            </a:r>
            <a:r>
              <a:rPr lang="en-US" dirty="0" smtClean="0"/>
              <a:t>for more </a:t>
            </a:r>
            <a:r>
              <a:rPr lang="en-US" dirty="0"/>
              <a:t>efficient </a:t>
            </a:r>
            <a:r>
              <a:rPr lang="en-US" dirty="0" smtClean="0"/>
              <a:t>water </a:t>
            </a:r>
            <a:r>
              <a:rPr lang="en-US" dirty="0"/>
              <a:t>resources management </a:t>
            </a:r>
            <a:r>
              <a:rPr lang="en-US" dirty="0" smtClean="0"/>
              <a:t>in coordination between 7 countries in SA and CA including </a:t>
            </a:r>
            <a:r>
              <a:rPr lang="en-US" dirty="0" err="1" smtClean="0"/>
              <a:t>Perú</a:t>
            </a:r>
            <a:r>
              <a:rPr lang="en-US" dirty="0" smtClean="0"/>
              <a:t>; but further implementation is required</a:t>
            </a:r>
          </a:p>
          <a:p>
            <a:pPr marL="285750" indent="-285750">
              <a:buFont typeface="Arial" pitchFamily="34" charset="0"/>
              <a:buChar char="•"/>
            </a:pPr>
            <a:endParaRPr lang="en-US" dirty="0"/>
          </a:p>
          <a:p>
            <a:pPr marL="285750" indent="-285750">
              <a:buFont typeface="Arial" pitchFamily="34" charset="0"/>
              <a:buChar char="•"/>
            </a:pPr>
            <a:r>
              <a:rPr lang="en-US" dirty="0" smtClean="0"/>
              <a:t>The </a:t>
            </a:r>
            <a:r>
              <a:rPr lang="en-US" dirty="0"/>
              <a:t>management of ENSO-related events in </a:t>
            </a:r>
            <a:r>
              <a:rPr lang="en-US" dirty="0" err="1" smtClean="0"/>
              <a:t>Perú</a:t>
            </a:r>
            <a:r>
              <a:rPr lang="en-US" dirty="0" smtClean="0"/>
              <a:t> </a:t>
            </a:r>
            <a:r>
              <a:rPr lang="en-US" dirty="0"/>
              <a:t>via </a:t>
            </a:r>
            <a:r>
              <a:rPr lang="en-US" dirty="0" smtClean="0"/>
              <a:t>participatory </a:t>
            </a:r>
            <a:r>
              <a:rPr lang="en-US" dirty="0"/>
              <a:t>or risk reduction </a:t>
            </a:r>
            <a:r>
              <a:rPr lang="en-US" dirty="0" smtClean="0"/>
              <a:t>approaches</a:t>
            </a:r>
          </a:p>
          <a:p>
            <a:pPr marL="285750" indent="-285750">
              <a:buFont typeface="Arial" pitchFamily="34" charset="0"/>
              <a:buChar char="•"/>
            </a:pPr>
            <a:endParaRPr lang="en-US" dirty="0"/>
          </a:p>
          <a:p>
            <a:pPr marL="285750" indent="-285750">
              <a:buFont typeface="Arial" pitchFamily="34" charset="0"/>
              <a:buChar char="•"/>
            </a:pPr>
            <a:r>
              <a:rPr lang="en-US" dirty="0"/>
              <a:t>Crop diversification </a:t>
            </a:r>
            <a:r>
              <a:rPr lang="en-US" dirty="0" smtClean="0"/>
              <a:t>in </a:t>
            </a:r>
            <a:r>
              <a:rPr lang="en-US" dirty="0"/>
              <a:t>the </a:t>
            </a:r>
            <a:r>
              <a:rPr lang="en-US" dirty="0" smtClean="0"/>
              <a:t>Peruvian Andes </a:t>
            </a:r>
            <a:r>
              <a:rPr lang="en-US" dirty="0"/>
              <a:t>to suppress pest outbreaks and </a:t>
            </a:r>
            <a:r>
              <a:rPr lang="en-US" dirty="0" smtClean="0"/>
              <a:t> pathogen transmission</a:t>
            </a:r>
          </a:p>
          <a:p>
            <a:pPr marL="285750" indent="-285750">
              <a:buFont typeface="Arial" pitchFamily="34" charset="0"/>
              <a:buChar char="•"/>
            </a:pPr>
            <a:endParaRPr lang="en-US" dirty="0"/>
          </a:p>
          <a:p>
            <a:pPr marL="285750" indent="-285750">
              <a:buFont typeface="Arial" pitchFamily="34" charset="0"/>
              <a:buChar char="•"/>
            </a:pPr>
            <a:r>
              <a:rPr lang="en-US" dirty="0" smtClean="0"/>
              <a:t>Address constraints </a:t>
            </a:r>
            <a:r>
              <a:rPr lang="en-US" dirty="0"/>
              <a:t>on access to </a:t>
            </a:r>
            <a:r>
              <a:rPr lang="en-US" dirty="0" smtClean="0"/>
              <a:t>key  resources for </a:t>
            </a:r>
            <a:r>
              <a:rPr lang="en-US" dirty="0"/>
              <a:t>reducing </a:t>
            </a:r>
            <a:r>
              <a:rPr lang="en-US" dirty="0" smtClean="0"/>
              <a:t>vulnerability, as shown by studies </a:t>
            </a:r>
            <a:r>
              <a:rPr lang="en-US" dirty="0"/>
              <a:t>with indigenous farmers in highland </a:t>
            </a:r>
            <a:r>
              <a:rPr lang="en-US" dirty="0" err="1" smtClean="0"/>
              <a:t>Perú</a:t>
            </a:r>
            <a:endParaRPr lang="en-US" dirty="0"/>
          </a:p>
        </p:txBody>
      </p:sp>
      <p:pic>
        <p:nvPicPr>
          <p:cNvPr id="2050" name="Picture 2" descr="http://blogs.ei.columbia.edu/wp-content/uploads/2010/10/Peru1_resiz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95400"/>
            <a:ext cx="4591050" cy="38197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spTree>
    <p:extLst>
      <p:ext uri="{BB962C8B-B14F-4D97-AF65-F5344CB8AC3E}">
        <p14:creationId xmlns:p14="http://schemas.microsoft.com/office/powerpoint/2010/main" val="2223675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Impacts of mitigation on GDP growth</a:t>
            </a:r>
            <a:endParaRPr lang="en-US" dirty="0"/>
          </a:p>
        </p:txBody>
      </p:sp>
      <p:sp>
        <p:nvSpPr>
          <p:cNvPr id="11" name="Content Placeholder 10"/>
          <p:cNvSpPr>
            <a:spLocks noGrp="1"/>
          </p:cNvSpPr>
          <p:nvPr>
            <p:ph sz="quarter" idx="12"/>
          </p:nvPr>
        </p:nvSpPr>
        <p:spPr/>
        <p:txBody>
          <a:bodyPr/>
          <a:lstStyle/>
          <a:p>
            <a:r>
              <a:rPr lang="en-US" dirty="0" smtClean="0">
                <a:solidFill>
                  <a:schemeClr val="bg1"/>
                </a:solidFill>
                <a:latin typeface="Helvetica" pitchFamily="34" charset="0"/>
              </a:rPr>
              <a:t>Delaying additional mitigation further increases mitigation costs in the medium to long term</a:t>
            </a:r>
            <a:endParaRPr lang="en-US" dirty="0">
              <a:solidFill>
                <a:schemeClr val="bg1"/>
              </a:solidFill>
            </a:endParaRPr>
          </a:p>
        </p:txBody>
      </p:sp>
      <p:grpSp>
        <p:nvGrpSpPr>
          <p:cNvPr id="3" name="Group 23"/>
          <p:cNvGrpSpPr>
            <a:grpSpLocks/>
          </p:cNvGrpSpPr>
          <p:nvPr/>
        </p:nvGrpSpPr>
        <p:grpSpPr bwMode="auto">
          <a:xfrm>
            <a:off x="533400" y="2133599"/>
            <a:ext cx="8610600" cy="4077254"/>
            <a:chOff x="146050" y="1303337"/>
            <a:chExt cx="9732268" cy="4384470"/>
          </a:xfrm>
        </p:grpSpPr>
        <p:sp>
          <p:nvSpPr>
            <p:cNvPr id="14" name="Text Box 1032"/>
            <p:cNvSpPr txBox="1">
              <a:spLocks noChangeArrowheads="1"/>
            </p:cNvSpPr>
            <p:nvPr/>
          </p:nvSpPr>
          <p:spPr bwMode="auto">
            <a:xfrm>
              <a:off x="5065355" y="5403850"/>
              <a:ext cx="697627" cy="27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fontAlgn="base" hangingPunct="0">
                <a:lnSpc>
                  <a:spcPct val="65000"/>
                </a:lnSpc>
                <a:spcBef>
                  <a:spcPct val="50000"/>
                </a:spcBef>
                <a:spcAft>
                  <a:spcPct val="0"/>
                </a:spcAft>
              </a:pPr>
              <a:r>
                <a:rPr lang="nl-NL" dirty="0">
                  <a:solidFill>
                    <a:prstClr val="black"/>
                  </a:solidFill>
                  <a:latin typeface="Arial" pitchFamily="34" charset="0"/>
                </a:rPr>
                <a:t>2030</a:t>
              </a:r>
              <a:endParaRPr lang="en-US" sz="2000" dirty="0">
                <a:solidFill>
                  <a:srgbClr val="CC0000"/>
                </a:solidFill>
                <a:latin typeface="Arial" pitchFamily="34" charset="0"/>
              </a:endParaRPr>
            </a:p>
          </p:txBody>
        </p:sp>
        <p:sp>
          <p:nvSpPr>
            <p:cNvPr id="15" name="Line 1033"/>
            <p:cNvSpPr>
              <a:spLocks noChangeShapeType="1"/>
            </p:cNvSpPr>
            <p:nvPr/>
          </p:nvSpPr>
          <p:spPr bwMode="auto">
            <a:xfrm flipH="1">
              <a:off x="973138" y="1628775"/>
              <a:ext cx="0" cy="3559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16" name="Text Box 1035"/>
            <p:cNvSpPr txBox="1">
              <a:spLocks noChangeArrowheads="1"/>
            </p:cNvSpPr>
            <p:nvPr/>
          </p:nvSpPr>
          <p:spPr bwMode="auto">
            <a:xfrm>
              <a:off x="8916293" y="5318475"/>
              <a:ext cx="962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fontAlgn="base" hangingPunct="0">
                <a:spcBef>
                  <a:spcPct val="50000"/>
                </a:spcBef>
                <a:spcAft>
                  <a:spcPct val="0"/>
                </a:spcAft>
              </a:pPr>
              <a:r>
                <a:rPr lang="nl-NL" b="1" dirty="0">
                  <a:solidFill>
                    <a:prstClr val="black"/>
                  </a:solidFill>
                  <a:latin typeface="Arial" pitchFamily="34" charset="0"/>
                </a:rPr>
                <a:t>Time</a:t>
              </a:r>
              <a:endParaRPr lang="en-US" b="1" dirty="0">
                <a:solidFill>
                  <a:prstClr val="black"/>
                </a:solidFill>
                <a:latin typeface="Arial" pitchFamily="34" charset="0"/>
              </a:endParaRPr>
            </a:p>
          </p:txBody>
        </p:sp>
        <p:sp>
          <p:nvSpPr>
            <p:cNvPr id="17" name="Text Box 1036"/>
            <p:cNvSpPr txBox="1">
              <a:spLocks noChangeArrowheads="1"/>
            </p:cNvSpPr>
            <p:nvPr/>
          </p:nvSpPr>
          <p:spPr bwMode="auto">
            <a:xfrm>
              <a:off x="366713" y="5195888"/>
              <a:ext cx="1355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0" fontAlgn="base" hangingPunct="0">
                <a:spcBef>
                  <a:spcPct val="50000"/>
                </a:spcBef>
                <a:spcAft>
                  <a:spcPct val="0"/>
                </a:spcAft>
              </a:pPr>
              <a:r>
                <a:rPr lang="nl-NL">
                  <a:solidFill>
                    <a:prstClr val="black"/>
                  </a:solidFill>
                  <a:latin typeface="Arial" pitchFamily="34" charset="0"/>
                </a:rPr>
                <a:t>Current</a:t>
              </a:r>
              <a:endParaRPr lang="en-US">
                <a:solidFill>
                  <a:prstClr val="black"/>
                </a:solidFill>
                <a:latin typeface="Arial" pitchFamily="34" charset="0"/>
              </a:endParaRPr>
            </a:p>
          </p:txBody>
        </p:sp>
        <p:sp>
          <p:nvSpPr>
            <p:cNvPr id="18" name="Line 1037"/>
            <p:cNvSpPr>
              <a:spLocks noChangeShapeType="1"/>
            </p:cNvSpPr>
            <p:nvPr/>
          </p:nvSpPr>
          <p:spPr bwMode="auto">
            <a:xfrm>
              <a:off x="977900" y="5183188"/>
              <a:ext cx="77374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grpSp>
          <p:nvGrpSpPr>
            <p:cNvPr id="4" name="Group 29"/>
            <p:cNvGrpSpPr>
              <a:grpSpLocks/>
            </p:cNvGrpSpPr>
            <p:nvPr/>
          </p:nvGrpSpPr>
          <p:grpSpPr bwMode="auto">
            <a:xfrm>
              <a:off x="146050" y="1303337"/>
              <a:ext cx="8698753" cy="4010026"/>
              <a:chOff x="146050" y="1303337"/>
              <a:chExt cx="8698753" cy="4010026"/>
            </a:xfrm>
          </p:grpSpPr>
          <p:sp>
            <p:nvSpPr>
              <p:cNvPr id="20" name="Text Box 1034"/>
              <p:cNvSpPr txBox="1">
                <a:spLocks noChangeArrowheads="1"/>
              </p:cNvSpPr>
              <p:nvPr/>
            </p:nvSpPr>
            <p:spPr bwMode="auto">
              <a:xfrm>
                <a:off x="146050" y="1303338"/>
                <a:ext cx="930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fontAlgn="base" hangingPunct="0">
                  <a:spcBef>
                    <a:spcPct val="50000"/>
                  </a:spcBef>
                  <a:spcAft>
                    <a:spcPct val="0"/>
                  </a:spcAft>
                </a:pPr>
                <a:r>
                  <a:rPr lang="nl-NL" b="1">
                    <a:solidFill>
                      <a:prstClr val="black"/>
                    </a:solidFill>
                    <a:latin typeface="Arial" pitchFamily="34" charset="0"/>
                  </a:rPr>
                  <a:t>GDP</a:t>
                </a:r>
                <a:endParaRPr lang="en-US" b="1">
                  <a:solidFill>
                    <a:prstClr val="black"/>
                  </a:solidFill>
                  <a:latin typeface="Arial" pitchFamily="34" charset="0"/>
                </a:endParaRPr>
              </a:p>
            </p:txBody>
          </p:sp>
          <p:grpSp>
            <p:nvGrpSpPr>
              <p:cNvPr id="5" name="Group 31"/>
              <p:cNvGrpSpPr>
                <a:grpSpLocks/>
              </p:cNvGrpSpPr>
              <p:nvPr/>
            </p:nvGrpSpPr>
            <p:grpSpPr bwMode="auto">
              <a:xfrm>
                <a:off x="979488" y="1303337"/>
                <a:ext cx="7865315" cy="4010026"/>
                <a:chOff x="979488" y="1303337"/>
                <a:chExt cx="7865315" cy="4010026"/>
              </a:xfrm>
            </p:grpSpPr>
            <p:sp>
              <p:nvSpPr>
                <p:cNvPr id="22" name="Line 1027"/>
                <p:cNvSpPr>
                  <a:spLocks noChangeShapeType="1"/>
                </p:cNvSpPr>
                <p:nvPr/>
              </p:nvSpPr>
              <p:spPr bwMode="auto">
                <a:xfrm flipV="1">
                  <a:off x="996948" y="1303337"/>
                  <a:ext cx="7761728" cy="3151188"/>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23" name="Text Box 1028"/>
                <p:cNvSpPr txBox="1">
                  <a:spLocks noChangeArrowheads="1"/>
                </p:cNvSpPr>
                <p:nvPr/>
              </p:nvSpPr>
              <p:spPr bwMode="auto">
                <a:xfrm>
                  <a:off x="2902089" y="2454275"/>
                  <a:ext cx="2272166" cy="6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fontAlgn="base" hangingPunct="0">
                    <a:spcBef>
                      <a:spcPct val="50000"/>
                    </a:spcBef>
                    <a:spcAft>
                      <a:spcPct val="0"/>
                    </a:spcAft>
                  </a:pPr>
                  <a:r>
                    <a:rPr lang="nl-NL" sz="1600" dirty="0">
                      <a:solidFill>
                        <a:srgbClr val="CC3300"/>
                      </a:solidFill>
                      <a:latin typeface="Arial" pitchFamily="34" charset="0"/>
                    </a:rPr>
                    <a:t>GDP without mitigation</a:t>
                  </a:r>
                  <a:endParaRPr lang="en-US" sz="1600" dirty="0">
                    <a:solidFill>
                      <a:srgbClr val="CC3300"/>
                    </a:solidFill>
                    <a:latin typeface="Arial" pitchFamily="34" charset="0"/>
                  </a:endParaRPr>
                </a:p>
              </p:txBody>
            </p:sp>
            <p:sp>
              <p:nvSpPr>
                <p:cNvPr id="24" name="Line 1030"/>
                <p:cNvSpPr>
                  <a:spLocks noChangeShapeType="1"/>
                </p:cNvSpPr>
                <p:nvPr/>
              </p:nvSpPr>
              <p:spPr bwMode="auto">
                <a:xfrm flipV="1">
                  <a:off x="979488" y="1549162"/>
                  <a:ext cx="7865315" cy="2925829"/>
                </a:xfrm>
                <a:prstGeom prst="line">
                  <a:avLst/>
                </a:prstGeom>
                <a:noFill/>
                <a:ln w="38100">
                  <a:solidFill>
                    <a:srgbClr val="3333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25" name="Text Box 1031"/>
                <p:cNvSpPr txBox="1">
                  <a:spLocks noChangeArrowheads="1"/>
                </p:cNvSpPr>
                <p:nvPr/>
              </p:nvSpPr>
              <p:spPr bwMode="auto">
                <a:xfrm>
                  <a:off x="2594753" y="3821915"/>
                  <a:ext cx="2546620" cy="115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fontAlgn="base" hangingPunct="0">
                    <a:spcBef>
                      <a:spcPct val="50000"/>
                    </a:spcBef>
                    <a:spcAft>
                      <a:spcPct val="0"/>
                    </a:spcAft>
                  </a:pPr>
                  <a:r>
                    <a:rPr lang="nl-NL" sz="1600" dirty="0">
                      <a:solidFill>
                        <a:srgbClr val="C0504D"/>
                      </a:solidFill>
                      <a:latin typeface="Arial" pitchFamily="34" charset="0"/>
                    </a:rPr>
                    <a:t>GDP with stringent </a:t>
                  </a:r>
                  <a:r>
                    <a:rPr lang="nl-NL" sz="1600" dirty="0" smtClean="0">
                      <a:solidFill>
                        <a:srgbClr val="C0504D"/>
                      </a:solidFill>
                      <a:latin typeface="Arial" pitchFamily="34" charset="0"/>
                    </a:rPr>
                    <a:t>mitigation (reaching ≈ 450 ppm CO2eq in 2100)</a:t>
                  </a:r>
                  <a:endParaRPr lang="en-US" sz="1600" dirty="0">
                    <a:solidFill>
                      <a:srgbClr val="C0504D"/>
                    </a:solidFill>
                    <a:latin typeface="Arial" pitchFamily="34" charset="0"/>
                  </a:endParaRPr>
                </a:p>
              </p:txBody>
            </p:sp>
            <p:sp>
              <p:nvSpPr>
                <p:cNvPr id="30" name="Line 1044"/>
                <p:cNvSpPr>
                  <a:spLocks noChangeShapeType="1"/>
                </p:cNvSpPr>
                <p:nvPr/>
              </p:nvSpPr>
              <p:spPr bwMode="auto">
                <a:xfrm>
                  <a:off x="5319713" y="2298700"/>
                  <a:ext cx="1587" cy="30146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grpSp>
              <p:nvGrpSpPr>
                <p:cNvPr id="6" name="Group 1045"/>
                <p:cNvGrpSpPr>
                  <a:grpSpLocks/>
                </p:cNvGrpSpPr>
                <p:nvPr/>
              </p:nvGrpSpPr>
              <p:grpSpPr bwMode="auto">
                <a:xfrm>
                  <a:off x="4649789" y="2248536"/>
                  <a:ext cx="2127250" cy="2118392"/>
                  <a:chOff x="3085" y="1272"/>
                  <a:chExt cx="1340" cy="1334"/>
                </a:xfrm>
              </p:grpSpPr>
              <p:sp>
                <p:nvSpPr>
                  <p:cNvPr id="32" name="Line 1046"/>
                  <p:cNvSpPr>
                    <a:spLocks noChangeShapeType="1"/>
                  </p:cNvSpPr>
                  <p:nvPr/>
                </p:nvSpPr>
                <p:spPr bwMode="auto">
                  <a:xfrm flipV="1">
                    <a:off x="3085" y="1651"/>
                    <a:ext cx="1024" cy="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grpSp>
                <p:nvGrpSpPr>
                  <p:cNvPr id="7" name="Group 1047"/>
                  <p:cNvGrpSpPr>
                    <a:grpSpLocks/>
                  </p:cNvGrpSpPr>
                  <p:nvPr/>
                </p:nvGrpSpPr>
                <p:grpSpPr bwMode="auto">
                  <a:xfrm>
                    <a:off x="3115" y="1272"/>
                    <a:ext cx="1310" cy="1334"/>
                    <a:chOff x="3115" y="1272"/>
                    <a:chExt cx="1310" cy="1334"/>
                  </a:xfrm>
                </p:grpSpPr>
                <p:sp>
                  <p:nvSpPr>
                    <p:cNvPr id="34" name="Line 1048"/>
                    <p:cNvSpPr>
                      <a:spLocks noChangeShapeType="1"/>
                    </p:cNvSpPr>
                    <p:nvPr/>
                  </p:nvSpPr>
                  <p:spPr bwMode="auto">
                    <a:xfrm>
                      <a:off x="3115" y="1558"/>
                      <a:ext cx="972" cy="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5" name="Text Box 1049"/>
                    <p:cNvSpPr txBox="1">
                      <a:spLocks noChangeArrowheads="1"/>
                    </p:cNvSpPr>
                    <p:nvPr/>
                  </p:nvSpPr>
                  <p:spPr bwMode="auto">
                    <a:xfrm>
                      <a:off x="3503" y="2018"/>
                      <a:ext cx="922"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fontAlgn="base" hangingPunct="0">
                        <a:lnSpc>
                          <a:spcPct val="90000"/>
                        </a:lnSpc>
                        <a:spcBef>
                          <a:spcPct val="50000"/>
                        </a:spcBef>
                        <a:spcAft>
                          <a:spcPct val="0"/>
                        </a:spcAft>
                      </a:pPr>
                      <a:r>
                        <a:rPr lang="en-US" sz="1400" dirty="0" smtClean="0">
                          <a:solidFill>
                            <a:prstClr val="black"/>
                          </a:solidFill>
                          <a:latin typeface="Arial" pitchFamily="34" charset="0"/>
                        </a:rPr>
                        <a:t>Loss in global consumption in </a:t>
                      </a:r>
                      <a:r>
                        <a:rPr lang="en-US" sz="1400" dirty="0">
                          <a:solidFill>
                            <a:prstClr val="black"/>
                          </a:solidFill>
                          <a:latin typeface="Arial" pitchFamily="34" charset="0"/>
                        </a:rPr>
                        <a:t>2030: </a:t>
                      </a:r>
                      <a:r>
                        <a:rPr lang="en-US" sz="1400" dirty="0" smtClean="0">
                          <a:solidFill>
                            <a:prstClr val="black"/>
                          </a:solidFill>
                          <a:latin typeface="Arial" pitchFamily="34" charset="0"/>
                        </a:rPr>
                        <a:t>1.7% (median)</a:t>
                      </a:r>
                      <a:endParaRPr lang="en-US" sz="1400" dirty="0">
                        <a:solidFill>
                          <a:prstClr val="black"/>
                        </a:solidFill>
                        <a:latin typeface="Arial" pitchFamily="34" charset="0"/>
                      </a:endParaRPr>
                    </a:p>
                  </p:txBody>
                </p:sp>
                <p:sp>
                  <p:nvSpPr>
                    <p:cNvPr id="36" name="Line 1050"/>
                    <p:cNvSpPr>
                      <a:spLocks noChangeShapeType="1"/>
                    </p:cNvSpPr>
                    <p:nvPr/>
                  </p:nvSpPr>
                  <p:spPr bwMode="auto">
                    <a:xfrm>
                      <a:off x="3984" y="1272"/>
                      <a:ext cx="1"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37" name="Line 1051"/>
                    <p:cNvSpPr>
                      <a:spLocks noChangeShapeType="1"/>
                    </p:cNvSpPr>
                    <p:nvPr/>
                  </p:nvSpPr>
                  <p:spPr bwMode="auto">
                    <a:xfrm flipV="1">
                      <a:off x="3984" y="1680"/>
                      <a:ext cx="1" cy="240"/>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grpSp>
            </p:grpSp>
          </p:grpSp>
        </p:grpSp>
      </p:grpSp>
      <p:sp>
        <p:nvSpPr>
          <p:cNvPr id="38"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sp>
        <p:nvSpPr>
          <p:cNvPr id="39" name="Line 1044"/>
          <p:cNvSpPr>
            <a:spLocks noChangeShapeType="1"/>
          </p:cNvSpPr>
          <p:nvPr/>
        </p:nvSpPr>
        <p:spPr bwMode="auto">
          <a:xfrm>
            <a:off x="6400800" y="2438400"/>
            <a:ext cx="1404" cy="347472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40" name="Line 1044"/>
          <p:cNvSpPr>
            <a:spLocks noChangeShapeType="1"/>
          </p:cNvSpPr>
          <p:nvPr/>
        </p:nvSpPr>
        <p:spPr bwMode="auto">
          <a:xfrm>
            <a:off x="7620000" y="1828800"/>
            <a:ext cx="1404" cy="4114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41" name="Line 1046"/>
          <p:cNvSpPr>
            <a:spLocks noChangeShapeType="1"/>
          </p:cNvSpPr>
          <p:nvPr/>
        </p:nvSpPr>
        <p:spPr bwMode="auto">
          <a:xfrm flipV="1">
            <a:off x="5715000" y="3048000"/>
            <a:ext cx="1438246" cy="147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42" name="Line 1048"/>
          <p:cNvSpPr>
            <a:spLocks noChangeShapeType="1"/>
          </p:cNvSpPr>
          <p:nvPr/>
        </p:nvSpPr>
        <p:spPr bwMode="auto">
          <a:xfrm>
            <a:off x="5791200" y="2895600"/>
            <a:ext cx="1365210" cy="443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43" name="Line 1046"/>
          <p:cNvSpPr>
            <a:spLocks noChangeShapeType="1"/>
          </p:cNvSpPr>
          <p:nvPr/>
        </p:nvSpPr>
        <p:spPr bwMode="auto">
          <a:xfrm flipV="1">
            <a:off x="6781800" y="2590800"/>
            <a:ext cx="1438246" cy="147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44" name="Line 1048"/>
          <p:cNvSpPr>
            <a:spLocks noChangeShapeType="1"/>
          </p:cNvSpPr>
          <p:nvPr/>
        </p:nvSpPr>
        <p:spPr bwMode="auto">
          <a:xfrm>
            <a:off x="6858000" y="2362200"/>
            <a:ext cx="1365210" cy="443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45" name="Line 1050"/>
          <p:cNvSpPr>
            <a:spLocks noChangeShapeType="1"/>
          </p:cNvSpPr>
          <p:nvPr/>
        </p:nvSpPr>
        <p:spPr bwMode="auto">
          <a:xfrm>
            <a:off x="6629400" y="2362200"/>
            <a:ext cx="1405" cy="3544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46" name="Line 1051"/>
          <p:cNvSpPr>
            <a:spLocks noChangeShapeType="1"/>
          </p:cNvSpPr>
          <p:nvPr/>
        </p:nvSpPr>
        <p:spPr bwMode="auto">
          <a:xfrm flipV="1">
            <a:off x="6629400" y="3124200"/>
            <a:ext cx="1405" cy="354415"/>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47" name="Line 1050"/>
          <p:cNvSpPr>
            <a:spLocks noChangeShapeType="1"/>
          </p:cNvSpPr>
          <p:nvPr/>
        </p:nvSpPr>
        <p:spPr bwMode="auto">
          <a:xfrm>
            <a:off x="8001000" y="1752600"/>
            <a:ext cx="1405" cy="3544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48" name="Line 1051"/>
          <p:cNvSpPr>
            <a:spLocks noChangeShapeType="1"/>
          </p:cNvSpPr>
          <p:nvPr/>
        </p:nvSpPr>
        <p:spPr bwMode="auto">
          <a:xfrm flipV="1">
            <a:off x="8001000" y="2667000"/>
            <a:ext cx="1405" cy="354415"/>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itchFamily="34" charset="0"/>
            </a:endParaRPr>
          </a:p>
        </p:txBody>
      </p:sp>
      <p:sp>
        <p:nvSpPr>
          <p:cNvPr id="49" name="Text Box 1049"/>
          <p:cNvSpPr txBox="1">
            <a:spLocks noChangeArrowheads="1"/>
          </p:cNvSpPr>
          <p:nvPr/>
        </p:nvSpPr>
        <p:spPr bwMode="auto">
          <a:xfrm>
            <a:off x="6400800" y="3429000"/>
            <a:ext cx="1219200"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fontAlgn="base" hangingPunct="0">
              <a:lnSpc>
                <a:spcPct val="90000"/>
              </a:lnSpc>
              <a:spcBef>
                <a:spcPct val="50000"/>
              </a:spcBef>
              <a:spcAft>
                <a:spcPct val="0"/>
              </a:spcAft>
            </a:pPr>
            <a:r>
              <a:rPr lang="en-US" sz="1400" dirty="0" smtClean="0">
                <a:solidFill>
                  <a:prstClr val="black"/>
                </a:solidFill>
                <a:latin typeface="Arial" pitchFamily="34" charset="0"/>
              </a:rPr>
              <a:t>Loss in global consumption in 2050</a:t>
            </a:r>
            <a:r>
              <a:rPr lang="en-US" sz="1400" dirty="0">
                <a:solidFill>
                  <a:prstClr val="black"/>
                </a:solidFill>
                <a:latin typeface="Arial" pitchFamily="34" charset="0"/>
              </a:rPr>
              <a:t>: </a:t>
            </a:r>
            <a:r>
              <a:rPr lang="en-US" sz="1400" dirty="0" smtClean="0">
                <a:solidFill>
                  <a:prstClr val="black"/>
                </a:solidFill>
                <a:latin typeface="Arial" pitchFamily="34" charset="0"/>
              </a:rPr>
              <a:t>3.4% (median)</a:t>
            </a:r>
            <a:endParaRPr lang="en-US" sz="1400" dirty="0">
              <a:solidFill>
                <a:prstClr val="black"/>
              </a:solidFill>
              <a:latin typeface="Arial" pitchFamily="34" charset="0"/>
            </a:endParaRPr>
          </a:p>
        </p:txBody>
      </p:sp>
      <p:sp>
        <p:nvSpPr>
          <p:cNvPr id="50" name="Text Box 1049"/>
          <p:cNvSpPr txBox="1">
            <a:spLocks noChangeArrowheads="1"/>
          </p:cNvSpPr>
          <p:nvPr/>
        </p:nvSpPr>
        <p:spPr bwMode="auto">
          <a:xfrm>
            <a:off x="7620000" y="3124200"/>
            <a:ext cx="12954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fontAlgn="base" hangingPunct="0">
              <a:lnSpc>
                <a:spcPct val="90000"/>
              </a:lnSpc>
              <a:spcBef>
                <a:spcPct val="50000"/>
              </a:spcBef>
              <a:spcAft>
                <a:spcPct val="0"/>
              </a:spcAft>
            </a:pPr>
            <a:r>
              <a:rPr lang="en-US" sz="1400" dirty="0" smtClean="0">
                <a:solidFill>
                  <a:prstClr val="black"/>
                </a:solidFill>
                <a:latin typeface="Arial" pitchFamily="34" charset="0"/>
              </a:rPr>
              <a:t>Loss in global consumption in 2100: 4.8% (median)</a:t>
            </a:r>
            <a:endParaRPr lang="en-US" sz="1400" dirty="0">
              <a:solidFill>
                <a:prstClr val="black"/>
              </a:solidFill>
              <a:latin typeface="Arial" pitchFamily="34" charset="0"/>
            </a:endParaRPr>
          </a:p>
        </p:txBody>
      </p:sp>
      <p:sp>
        <p:nvSpPr>
          <p:cNvPr id="52" name="Text Box 1032"/>
          <p:cNvSpPr txBox="1">
            <a:spLocks noChangeArrowheads="1"/>
          </p:cNvSpPr>
          <p:nvPr/>
        </p:nvSpPr>
        <p:spPr bwMode="auto">
          <a:xfrm>
            <a:off x="6096000" y="5943600"/>
            <a:ext cx="697627" cy="27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fontAlgn="base" hangingPunct="0">
              <a:lnSpc>
                <a:spcPct val="65000"/>
              </a:lnSpc>
              <a:spcBef>
                <a:spcPct val="50000"/>
              </a:spcBef>
              <a:spcAft>
                <a:spcPct val="0"/>
              </a:spcAft>
            </a:pPr>
            <a:r>
              <a:rPr lang="nl-NL" dirty="0" smtClean="0">
                <a:solidFill>
                  <a:prstClr val="black"/>
                </a:solidFill>
                <a:latin typeface="Arial" pitchFamily="34" charset="0"/>
              </a:rPr>
              <a:t>2050</a:t>
            </a:r>
            <a:endParaRPr lang="en-US" sz="2000" dirty="0">
              <a:solidFill>
                <a:srgbClr val="CC0000"/>
              </a:solidFill>
              <a:latin typeface="Arial" pitchFamily="34" charset="0"/>
            </a:endParaRPr>
          </a:p>
        </p:txBody>
      </p:sp>
      <p:sp>
        <p:nvSpPr>
          <p:cNvPr id="53" name="Text Box 1032"/>
          <p:cNvSpPr txBox="1">
            <a:spLocks noChangeArrowheads="1"/>
          </p:cNvSpPr>
          <p:nvPr/>
        </p:nvSpPr>
        <p:spPr bwMode="auto">
          <a:xfrm>
            <a:off x="7239000" y="5943600"/>
            <a:ext cx="697627" cy="27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fontAlgn="base" hangingPunct="0">
              <a:lnSpc>
                <a:spcPct val="65000"/>
              </a:lnSpc>
              <a:spcBef>
                <a:spcPct val="50000"/>
              </a:spcBef>
              <a:spcAft>
                <a:spcPct val="0"/>
              </a:spcAft>
            </a:pPr>
            <a:r>
              <a:rPr lang="nl-NL" dirty="0" smtClean="0">
                <a:solidFill>
                  <a:prstClr val="black"/>
                </a:solidFill>
                <a:latin typeface="Arial" pitchFamily="34" charset="0"/>
              </a:rPr>
              <a:t>2100</a:t>
            </a:r>
            <a:endParaRPr lang="en-US" sz="2000" dirty="0">
              <a:solidFill>
                <a:srgbClr val="CC0000"/>
              </a:solidFill>
              <a:latin typeface="Arial" pitchFamily="34" charset="0"/>
            </a:endParaRPr>
          </a:p>
        </p:txBody>
      </p:sp>
    </p:spTree>
    <p:extLst>
      <p:ext uri="{BB962C8B-B14F-4D97-AF65-F5344CB8AC3E}">
        <p14:creationId xmlns:p14="http://schemas.microsoft.com/office/powerpoint/2010/main" val="3521740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Stringent mitigation scenarios</a:t>
            </a:r>
            <a:endParaRPr lang="en-US" dirty="0"/>
          </a:p>
        </p:txBody>
      </p:sp>
      <p:sp>
        <p:nvSpPr>
          <p:cNvPr id="3" name="Content Placeholder 2"/>
          <p:cNvSpPr>
            <a:spLocks noGrp="1"/>
          </p:cNvSpPr>
          <p:nvPr>
            <p:ph sz="quarter" idx="12"/>
          </p:nvPr>
        </p:nvSpPr>
        <p:spPr>
          <a:xfrm>
            <a:off x="76200" y="838200"/>
            <a:ext cx="9067800" cy="762000"/>
          </a:xfrm>
        </p:spPr>
        <p:txBody>
          <a:bodyPr/>
          <a:lstStyle/>
          <a:p>
            <a:r>
              <a:rPr lang="en-US" sz="2000" dirty="0" smtClean="0"/>
              <a:t>Characteristics of scenarios reaching levels of about 450 </a:t>
            </a:r>
            <a:r>
              <a:rPr lang="en-US" sz="2000" dirty="0" err="1" smtClean="0"/>
              <a:t>ppm</a:t>
            </a:r>
            <a:r>
              <a:rPr lang="en-US" sz="2000" dirty="0" smtClean="0"/>
              <a:t> CO2eq by 2100 (likely chance to keep temperature change below 2C relative to preindustrial levels):</a:t>
            </a:r>
            <a:endParaRPr lang="en-US" sz="2000" dirty="0"/>
          </a:p>
        </p:txBody>
      </p:sp>
      <p:sp>
        <p:nvSpPr>
          <p:cNvPr id="4" name="Content Placeholder 3"/>
          <p:cNvSpPr>
            <a:spLocks noGrp="1"/>
          </p:cNvSpPr>
          <p:nvPr>
            <p:ph idx="1"/>
          </p:nvPr>
        </p:nvSpPr>
        <p:spPr>
          <a:xfrm>
            <a:off x="3962400" y="1774195"/>
            <a:ext cx="5181600" cy="4724399"/>
          </a:xfrm>
        </p:spPr>
        <p:txBody>
          <a:bodyPr>
            <a:normAutofit fontScale="85000" lnSpcReduction="10000"/>
          </a:bodyPr>
          <a:lstStyle/>
          <a:p>
            <a:pPr marL="285750" indent="-285750">
              <a:lnSpc>
                <a:spcPct val="110000"/>
              </a:lnSpc>
              <a:buFont typeface="Arial" pitchFamily="34" charset="0"/>
              <a:buChar char="•"/>
            </a:pPr>
            <a:r>
              <a:rPr lang="en-US" sz="2400" dirty="0" smtClean="0"/>
              <a:t>Lower global GHGs in 2050 than in 2010 (40% to 70% lower globally)</a:t>
            </a:r>
          </a:p>
          <a:p>
            <a:pPr marL="285750" indent="-285750">
              <a:lnSpc>
                <a:spcPct val="110000"/>
              </a:lnSpc>
              <a:buFont typeface="Arial" pitchFamily="34" charset="0"/>
              <a:buChar char="•"/>
            </a:pPr>
            <a:r>
              <a:rPr lang="en-US" sz="2400" dirty="0" smtClean="0"/>
              <a:t>Emissions levels near zero GtCO2eq or below in 2100</a:t>
            </a:r>
          </a:p>
          <a:p>
            <a:pPr marL="285750" indent="-285750">
              <a:lnSpc>
                <a:spcPct val="110000"/>
              </a:lnSpc>
              <a:buFont typeface="Arial" pitchFamily="34" charset="0"/>
              <a:buChar char="•"/>
            </a:pPr>
            <a:r>
              <a:rPr lang="en-US" sz="2400" dirty="0" smtClean="0"/>
              <a:t>More rapid improvements in energy efficiency</a:t>
            </a:r>
          </a:p>
          <a:p>
            <a:pPr marL="285750" indent="-285750">
              <a:lnSpc>
                <a:spcPct val="110000"/>
              </a:lnSpc>
              <a:buFont typeface="Arial" pitchFamily="34" charset="0"/>
              <a:buChar char="•"/>
            </a:pPr>
            <a:r>
              <a:rPr lang="en-US" sz="2400" dirty="0" smtClean="0"/>
              <a:t>A tripling to nearly a quadrupling of the share of energy supply from renewables by 2050 </a:t>
            </a:r>
          </a:p>
          <a:p>
            <a:pPr marL="285750" indent="-285750">
              <a:lnSpc>
                <a:spcPct val="110000"/>
              </a:lnSpc>
              <a:buFont typeface="Arial" pitchFamily="34" charset="0"/>
              <a:buChar char="•"/>
            </a:pPr>
            <a:r>
              <a:rPr lang="en-US" sz="2400" dirty="0" smtClean="0"/>
              <a:t>Many </a:t>
            </a:r>
            <a:r>
              <a:rPr lang="en-US" sz="2400" dirty="0"/>
              <a:t>scenarios reaching 450, 500 and 550 ppm CO2eq by </a:t>
            </a:r>
            <a:r>
              <a:rPr lang="en-US" sz="2400" dirty="0" smtClean="0"/>
              <a:t>2100 require widespread </a:t>
            </a:r>
            <a:r>
              <a:rPr lang="en-US" sz="2400" dirty="0"/>
              <a:t>deployment of </a:t>
            </a:r>
            <a:r>
              <a:rPr lang="en-US" sz="2400" dirty="0" smtClean="0"/>
              <a:t>BECCS, afforestation, and other CDR technologies post </a:t>
            </a:r>
            <a:r>
              <a:rPr lang="en-US" sz="2400" dirty="0"/>
              <a:t>2050</a:t>
            </a:r>
          </a:p>
          <a:p>
            <a:pPr marL="285750" indent="-285750">
              <a:lnSpc>
                <a:spcPct val="80000"/>
              </a:lnSpc>
              <a:buFont typeface="Arial" pitchFamily="34" charset="0"/>
              <a:buChar char="•"/>
            </a:pPr>
            <a:endParaRPr lang="en-US" sz="1900" dirty="0"/>
          </a:p>
        </p:txBody>
      </p:sp>
      <p:sp>
        <p:nvSpPr>
          <p:cNvPr id="5"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pic>
        <p:nvPicPr>
          <p:cNvPr id="6" name="Picture 4" descr="http://www.sophisticatededge.com/assets/images/Health/Skin%20Conditions/How-to-remove-warts-with-carbon-diox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 y="1905000"/>
            <a:ext cx="3974994" cy="264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893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sppm6neu.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696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814180" cy="830997"/>
          </a:xfrm>
          <a:prstGeom prst="rect">
            <a:avLst/>
          </a:prstGeom>
        </p:spPr>
        <p:txBody>
          <a:bodyPr wrap="square">
            <a:spAutoFit/>
          </a:bodyPr>
          <a:lstStyle/>
          <a:p>
            <a:r>
              <a:rPr lang="en-US" sz="2400" b="1" dirty="0">
                <a:solidFill>
                  <a:schemeClr val="bg1"/>
                </a:solidFill>
                <a:ea typeface="ＭＳ Ｐゴシック"/>
              </a:rPr>
              <a:t>RE costs are still higher than existing energy prices but in various settings RE is already competitive</a:t>
            </a:r>
            <a:r>
              <a:rPr lang="en-US" sz="2400" b="1" dirty="0" smtClean="0">
                <a:solidFill>
                  <a:schemeClr val="bg1"/>
                </a:solidFill>
                <a:ea typeface="ＭＳ Ｐゴシック"/>
              </a:rPr>
              <a:t>.</a:t>
            </a:r>
            <a:endParaRPr lang="en-US" dirty="0"/>
          </a:p>
        </p:txBody>
      </p:sp>
      <p:sp>
        <p:nvSpPr>
          <p:cNvPr id="7" name="Rectangle 2"/>
          <p:cNvSpPr txBox="1">
            <a:spLocks noChangeArrowheads="1"/>
          </p:cNvSpPr>
          <p:nvPr/>
        </p:nvSpPr>
        <p:spPr bwMode="auto">
          <a:xfrm>
            <a:off x="-6350" y="6429375"/>
            <a:ext cx="8839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1200" dirty="0">
                <a:solidFill>
                  <a:prstClr val="black"/>
                </a:solidFill>
                <a:latin typeface="45 Helvetica Light"/>
              </a:rPr>
              <a:t>Source : IPCC SRREN</a:t>
            </a:r>
          </a:p>
        </p:txBody>
      </p:sp>
    </p:spTree>
    <p:extLst>
      <p:ext uri="{BB962C8B-B14F-4D97-AF65-F5344CB8AC3E}">
        <p14:creationId xmlns:p14="http://schemas.microsoft.com/office/powerpoint/2010/main" val="1048471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Co-benefits</a:t>
            </a:r>
            <a:endParaRPr lang="en-US" dirty="0"/>
          </a:p>
        </p:txBody>
      </p:sp>
      <p:sp>
        <p:nvSpPr>
          <p:cNvPr id="3" name="Content Placeholder 2"/>
          <p:cNvSpPr>
            <a:spLocks noGrp="1"/>
          </p:cNvSpPr>
          <p:nvPr>
            <p:ph sz="quarter" idx="12"/>
          </p:nvPr>
        </p:nvSpPr>
        <p:spPr/>
        <p:txBody>
          <a:bodyPr/>
          <a:lstStyle/>
          <a:p>
            <a:pPr>
              <a:spcBef>
                <a:spcPts val="0"/>
              </a:spcBef>
            </a:pPr>
            <a:r>
              <a:rPr lang="en-US" dirty="0">
                <a:solidFill>
                  <a:schemeClr val="bg1"/>
                </a:solidFill>
              </a:rPr>
              <a:t>The intersections of mitigation and adaptation with other societal goals, if well managed, can strengthen the basis for undertaking climate action: </a:t>
            </a:r>
          </a:p>
        </p:txBody>
      </p:sp>
      <p:sp>
        <p:nvSpPr>
          <p:cNvPr id="4" name="Content Placeholder 3"/>
          <p:cNvSpPr>
            <a:spLocks noGrp="1"/>
          </p:cNvSpPr>
          <p:nvPr>
            <p:ph idx="1"/>
          </p:nvPr>
        </p:nvSpPr>
        <p:spPr>
          <a:xfrm>
            <a:off x="4953000" y="1828800"/>
            <a:ext cx="4191000" cy="4525963"/>
          </a:xfrm>
        </p:spPr>
        <p:txBody>
          <a:bodyPr>
            <a:normAutofit/>
          </a:bodyPr>
          <a:lstStyle/>
          <a:p>
            <a:pPr marL="457200" indent="-457200">
              <a:spcBef>
                <a:spcPts val="0"/>
              </a:spcBef>
              <a:buFont typeface="Arial" pitchFamily="34" charset="0"/>
              <a:buChar char="•"/>
            </a:pPr>
            <a:r>
              <a:rPr lang="en-US" sz="1800" dirty="0" smtClean="0">
                <a:solidFill>
                  <a:prstClr val="black"/>
                </a:solidFill>
              </a:rPr>
              <a:t>Improved energy efficiency and security</a:t>
            </a:r>
          </a:p>
          <a:p>
            <a:pPr marL="457200" indent="-457200">
              <a:spcBef>
                <a:spcPts val="0"/>
              </a:spcBef>
              <a:buFont typeface="Arial" pitchFamily="34" charset="0"/>
              <a:buChar char="•"/>
            </a:pPr>
            <a:endParaRPr lang="en-US" sz="1800" dirty="0" smtClean="0">
              <a:solidFill>
                <a:prstClr val="black"/>
              </a:solidFill>
            </a:endParaRPr>
          </a:p>
          <a:p>
            <a:pPr marL="457200" indent="-457200">
              <a:spcBef>
                <a:spcPts val="0"/>
              </a:spcBef>
              <a:buFont typeface="Arial" pitchFamily="34" charset="0"/>
              <a:buChar char="•"/>
            </a:pPr>
            <a:r>
              <a:rPr lang="en-US" sz="1800" dirty="0" smtClean="0">
                <a:solidFill>
                  <a:prstClr val="black"/>
                </a:solidFill>
              </a:rPr>
              <a:t>Cleaner energy sources</a:t>
            </a:r>
          </a:p>
          <a:p>
            <a:pPr marL="457200" indent="-457200">
              <a:spcBef>
                <a:spcPts val="0"/>
              </a:spcBef>
              <a:buFont typeface="Arial" pitchFamily="34" charset="0"/>
              <a:buChar char="•"/>
            </a:pPr>
            <a:endParaRPr lang="en-US" sz="1800" dirty="0" smtClean="0">
              <a:solidFill>
                <a:prstClr val="black"/>
              </a:solidFill>
            </a:endParaRPr>
          </a:p>
          <a:p>
            <a:pPr marL="457200" indent="-457200">
              <a:spcBef>
                <a:spcPts val="0"/>
              </a:spcBef>
              <a:buFont typeface="Arial" pitchFamily="34" charset="0"/>
              <a:buChar char="•"/>
            </a:pPr>
            <a:r>
              <a:rPr lang="en-US" sz="1800" dirty="0" smtClean="0">
                <a:solidFill>
                  <a:prstClr val="black"/>
                </a:solidFill>
              </a:rPr>
              <a:t>Air quality and human health</a:t>
            </a:r>
          </a:p>
          <a:p>
            <a:pPr marL="457200" indent="-457200">
              <a:spcBef>
                <a:spcPts val="0"/>
              </a:spcBef>
              <a:buFont typeface="Arial" pitchFamily="34" charset="0"/>
              <a:buChar char="•"/>
            </a:pPr>
            <a:endParaRPr lang="en-US" sz="1800" dirty="0" smtClean="0">
              <a:solidFill>
                <a:prstClr val="black"/>
              </a:solidFill>
            </a:endParaRPr>
          </a:p>
          <a:p>
            <a:pPr marL="457200" indent="-457200">
              <a:spcBef>
                <a:spcPts val="0"/>
              </a:spcBef>
              <a:buFont typeface="Arial" pitchFamily="34" charset="0"/>
              <a:buChar char="•"/>
            </a:pPr>
            <a:r>
              <a:rPr lang="en-US" sz="1800" dirty="0" smtClean="0">
                <a:solidFill>
                  <a:prstClr val="black"/>
                </a:solidFill>
              </a:rPr>
              <a:t>Reduced energy and water consumption in urban areas</a:t>
            </a:r>
          </a:p>
          <a:p>
            <a:pPr marL="457200" indent="-457200">
              <a:spcBef>
                <a:spcPts val="0"/>
              </a:spcBef>
              <a:buFont typeface="Arial" pitchFamily="34" charset="0"/>
              <a:buChar char="•"/>
            </a:pPr>
            <a:endParaRPr lang="en-US" sz="1800" dirty="0" smtClean="0">
              <a:solidFill>
                <a:prstClr val="black"/>
              </a:solidFill>
            </a:endParaRPr>
          </a:p>
          <a:p>
            <a:pPr marL="457200" indent="-457200">
              <a:spcBef>
                <a:spcPts val="0"/>
              </a:spcBef>
              <a:buFont typeface="Arial" pitchFamily="34" charset="0"/>
              <a:buChar char="•"/>
            </a:pPr>
            <a:r>
              <a:rPr lang="en-US" sz="1800" dirty="0" smtClean="0">
                <a:solidFill>
                  <a:prstClr val="black"/>
                </a:solidFill>
              </a:rPr>
              <a:t>Sustainable agriculture and forestry</a:t>
            </a:r>
          </a:p>
          <a:p>
            <a:pPr marL="457200" indent="-457200">
              <a:spcBef>
                <a:spcPts val="0"/>
              </a:spcBef>
              <a:buFont typeface="Arial" pitchFamily="34" charset="0"/>
              <a:buChar char="•"/>
            </a:pPr>
            <a:endParaRPr lang="en-US" sz="1800" dirty="0" smtClean="0">
              <a:solidFill>
                <a:prstClr val="black"/>
              </a:solidFill>
            </a:endParaRPr>
          </a:p>
          <a:p>
            <a:pPr marL="457200" indent="-457200">
              <a:spcBef>
                <a:spcPts val="0"/>
              </a:spcBef>
              <a:buFont typeface="Arial" pitchFamily="34" charset="0"/>
              <a:buChar char="•"/>
            </a:pPr>
            <a:r>
              <a:rPr lang="en-US" sz="1800" dirty="0" smtClean="0">
                <a:solidFill>
                  <a:prstClr val="black"/>
                </a:solidFill>
              </a:rPr>
              <a:t>Protection of ecosystems for carbon storage</a:t>
            </a:r>
          </a:p>
          <a:p>
            <a:pPr>
              <a:spcBef>
                <a:spcPts val="0"/>
              </a:spcBef>
              <a:buFont typeface="Arial" pitchFamily="34" charset="0"/>
              <a:buChar char="•"/>
            </a:pPr>
            <a:endParaRPr lang="en-US" sz="2800" dirty="0" smtClean="0">
              <a:solidFill>
                <a:prstClr val="black"/>
              </a:solidFill>
            </a:endParaRPr>
          </a:p>
          <a:p>
            <a:pPr marL="285750" indent="-285750">
              <a:lnSpc>
                <a:spcPct val="80000"/>
              </a:lnSpc>
              <a:buFont typeface="Arial"/>
              <a:buChar char="•"/>
            </a:pPr>
            <a:endParaRPr lang="en-US" sz="2800" dirty="0" smtClean="0"/>
          </a:p>
          <a:p>
            <a:pPr marL="285750" indent="-285750">
              <a:lnSpc>
                <a:spcPct val="80000"/>
              </a:lnSpc>
              <a:buFont typeface="Arial"/>
              <a:buChar char="•"/>
            </a:pPr>
            <a:endParaRPr lang="en-US" sz="2800" dirty="0" smtClean="0"/>
          </a:p>
          <a:p>
            <a:pPr>
              <a:lnSpc>
                <a:spcPct val="80000"/>
              </a:lnSpc>
            </a:pPr>
            <a:endParaRPr lang="en-US" sz="2800" dirty="0"/>
          </a:p>
        </p:txBody>
      </p:sp>
      <p:sp>
        <p:nvSpPr>
          <p:cNvPr id="5"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pic>
        <p:nvPicPr>
          <p:cNvPr id="1026" name="Picture 2" descr="http://www.worldlandtrust.org/sites/files/ecosystem-servi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4919972"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546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Integration of climate change into policies</a:t>
            </a:r>
            <a:endParaRPr lang="en-US" dirty="0"/>
          </a:p>
        </p:txBody>
      </p:sp>
      <p:sp>
        <p:nvSpPr>
          <p:cNvPr id="4" name="Rectangle 3"/>
          <p:cNvSpPr/>
          <p:nvPr/>
        </p:nvSpPr>
        <p:spPr>
          <a:xfrm>
            <a:off x="5292406" y="1238964"/>
            <a:ext cx="3661094" cy="4801314"/>
          </a:xfrm>
          <a:prstGeom prst="rect">
            <a:avLst/>
          </a:prstGeom>
        </p:spPr>
        <p:txBody>
          <a:bodyPr wrap="square">
            <a:spAutoFit/>
          </a:bodyPr>
          <a:lstStyle/>
          <a:p>
            <a:pPr marL="285750" indent="-285750">
              <a:buFont typeface="Arial" pitchFamily="34" charset="0"/>
              <a:buChar char="•"/>
            </a:pPr>
            <a:r>
              <a:rPr lang="en-US" dirty="0"/>
              <a:t>C40 Cities- Climate Leadership Group (ICLEI) and Lima’s </a:t>
            </a:r>
            <a:r>
              <a:rPr lang="en-US" dirty="0" smtClean="0"/>
              <a:t>Metropolitan Strategy </a:t>
            </a:r>
            <a:r>
              <a:rPr lang="en-US" dirty="0"/>
              <a:t>to </a:t>
            </a:r>
            <a:r>
              <a:rPr lang="en-US" dirty="0" smtClean="0"/>
              <a:t>CCA</a:t>
            </a:r>
          </a:p>
          <a:p>
            <a:pPr marL="285750" indent="-285750">
              <a:buFont typeface="Arial" pitchFamily="34" charset="0"/>
              <a:buChar char="•"/>
            </a:pPr>
            <a:endParaRPr lang="en-US" dirty="0"/>
          </a:p>
          <a:p>
            <a:pPr marL="285750" indent="-285750">
              <a:buFont typeface="Arial" pitchFamily="34" charset="0"/>
              <a:buChar char="•"/>
            </a:pPr>
            <a:r>
              <a:rPr lang="en-US" dirty="0"/>
              <a:t>G</a:t>
            </a:r>
            <a:r>
              <a:rPr lang="en-US" dirty="0" smtClean="0"/>
              <a:t>rowing </a:t>
            </a:r>
            <a:r>
              <a:rPr lang="en-US" dirty="0"/>
              <a:t>awareness of CA and SA governments on the need </a:t>
            </a:r>
            <a:r>
              <a:rPr lang="en-US" dirty="0" smtClean="0"/>
              <a:t>to integrate </a:t>
            </a:r>
            <a:r>
              <a:rPr lang="en-US" dirty="0"/>
              <a:t>climate change and future climate risks in their </a:t>
            </a:r>
            <a:r>
              <a:rPr lang="en-US" dirty="0" smtClean="0"/>
              <a:t>policies</a:t>
            </a:r>
          </a:p>
          <a:p>
            <a:pPr marL="285750" indent="-285750">
              <a:buFont typeface="Arial" pitchFamily="34" charset="0"/>
              <a:buChar char="•"/>
            </a:pPr>
            <a:endParaRPr lang="en-US" dirty="0"/>
          </a:p>
          <a:p>
            <a:pPr marL="285750" indent="-285750">
              <a:buFont typeface="Arial" pitchFamily="34" charset="0"/>
              <a:buChar char="•"/>
            </a:pPr>
            <a:r>
              <a:rPr lang="en-US" dirty="0"/>
              <a:t>18 regional </a:t>
            </a:r>
            <a:r>
              <a:rPr lang="en-US" dirty="0" smtClean="0"/>
              <a:t>Non-Annex </a:t>
            </a:r>
            <a:r>
              <a:rPr lang="es-ES" dirty="0" err="1" smtClean="0"/>
              <a:t>countries</a:t>
            </a:r>
            <a:r>
              <a:rPr lang="es-ES" dirty="0"/>
              <a:t>, </a:t>
            </a:r>
            <a:r>
              <a:rPr lang="es-ES" dirty="0" err="1"/>
              <a:t>including</a:t>
            </a:r>
            <a:r>
              <a:rPr lang="es-ES" dirty="0"/>
              <a:t> </a:t>
            </a:r>
            <a:r>
              <a:rPr lang="en-US" dirty="0" err="1" smtClean="0"/>
              <a:t>Perú</a:t>
            </a:r>
            <a:r>
              <a:rPr lang="en-US" dirty="0" smtClean="0"/>
              <a:t> have already </a:t>
            </a:r>
            <a:r>
              <a:rPr lang="en-US" dirty="0"/>
              <a:t>published their </a:t>
            </a:r>
            <a:r>
              <a:rPr lang="en-US" dirty="0" smtClean="0"/>
              <a:t>1</a:t>
            </a:r>
            <a:r>
              <a:rPr lang="en-US" baseline="30000" dirty="0" smtClean="0"/>
              <a:t>st</a:t>
            </a:r>
            <a:r>
              <a:rPr lang="en-US" dirty="0" smtClean="0"/>
              <a:t> and/or 2</a:t>
            </a:r>
            <a:r>
              <a:rPr lang="en-US" baseline="30000" dirty="0" smtClean="0"/>
              <a:t>nd</a:t>
            </a:r>
            <a:r>
              <a:rPr lang="en-US" dirty="0" smtClean="0"/>
              <a:t> National </a:t>
            </a:r>
            <a:r>
              <a:rPr lang="en-US" dirty="0"/>
              <a:t>Communication to </a:t>
            </a:r>
            <a:r>
              <a:rPr lang="en-US" dirty="0" smtClean="0"/>
              <a:t>the UNFCCC allowing to </a:t>
            </a:r>
            <a:r>
              <a:rPr lang="en-US" dirty="0"/>
              <a:t>measure </a:t>
            </a:r>
            <a:r>
              <a:rPr lang="en-US" dirty="0" smtClean="0"/>
              <a:t>their emissions </a:t>
            </a:r>
            <a:r>
              <a:rPr lang="en-US" dirty="0"/>
              <a:t>and to assess </a:t>
            </a:r>
            <a:r>
              <a:rPr lang="en-US" dirty="0" smtClean="0"/>
              <a:t>their present </a:t>
            </a:r>
            <a:r>
              <a:rPr lang="en-US" dirty="0"/>
              <a:t>and </a:t>
            </a:r>
            <a:r>
              <a:rPr lang="en-US" dirty="0" smtClean="0"/>
              <a:t>future vulnerability</a:t>
            </a:r>
            <a:r>
              <a:rPr lang="en-US" dirty="0"/>
              <a:t>.</a:t>
            </a:r>
          </a:p>
        </p:txBody>
      </p:sp>
      <p:pic>
        <p:nvPicPr>
          <p:cNvPr id="3074" name="Picture 2" descr="http://www.siemens.com/press/pool/de/pressebilder/2010/corporate_communication/2010-11-lam/072dpi/SOAXX201027-07_072d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2550"/>
            <a:ext cx="5273356"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76200" y="6477000"/>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spTree>
    <p:extLst>
      <p:ext uri="{BB962C8B-B14F-4D97-AF65-F5344CB8AC3E}">
        <p14:creationId xmlns:p14="http://schemas.microsoft.com/office/powerpoint/2010/main" val="3793706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Climate change and sustainable development</a:t>
            </a:r>
            <a:endParaRPr lang="en-US" dirty="0"/>
          </a:p>
        </p:txBody>
      </p:sp>
      <p:sp>
        <p:nvSpPr>
          <p:cNvPr id="3" name="Content Placeholder 2"/>
          <p:cNvSpPr>
            <a:spLocks noGrp="1"/>
          </p:cNvSpPr>
          <p:nvPr>
            <p:ph sz="quarter" idx="12"/>
          </p:nvPr>
        </p:nvSpPr>
        <p:spPr/>
        <p:txBody>
          <a:bodyPr/>
          <a:lstStyle/>
          <a:p>
            <a:r>
              <a:rPr lang="en-US" dirty="0"/>
              <a:t>Governing a transition toward an effective climate response and s</a:t>
            </a:r>
            <a:r>
              <a:rPr lang="en-US" dirty="0" smtClean="0"/>
              <a:t>ustainable development </a:t>
            </a:r>
            <a:r>
              <a:rPr lang="en-US" dirty="0"/>
              <a:t>pathway </a:t>
            </a:r>
            <a:r>
              <a:rPr lang="en-US" dirty="0" smtClean="0"/>
              <a:t>is </a:t>
            </a:r>
            <a:r>
              <a:rPr lang="en-US" dirty="0"/>
              <a:t>a </a:t>
            </a:r>
            <a:r>
              <a:rPr lang="en-US" dirty="0" smtClean="0"/>
              <a:t>challenge</a:t>
            </a:r>
            <a:r>
              <a:rPr lang="en-US" b="0" dirty="0" smtClean="0"/>
              <a:t> </a:t>
            </a:r>
            <a:r>
              <a:rPr lang="en-US" dirty="0"/>
              <a:t>involving rethinking our relation </a:t>
            </a:r>
            <a:r>
              <a:rPr lang="en-US" dirty="0" smtClean="0"/>
              <a:t>to nature.</a:t>
            </a:r>
            <a:endParaRPr lang="en-US" dirty="0"/>
          </a:p>
        </p:txBody>
      </p:sp>
      <p:sp>
        <p:nvSpPr>
          <p:cNvPr id="5" name="Rectangle 4"/>
          <p:cNvSpPr/>
          <p:nvPr/>
        </p:nvSpPr>
        <p:spPr>
          <a:xfrm>
            <a:off x="5105400" y="1752601"/>
            <a:ext cx="3886200" cy="4801314"/>
          </a:xfrm>
          <a:prstGeom prst="rect">
            <a:avLst/>
          </a:prstGeom>
        </p:spPr>
        <p:txBody>
          <a:bodyPr wrap="square">
            <a:spAutoFit/>
          </a:bodyPr>
          <a:lstStyle/>
          <a:p>
            <a:pPr marL="285750" indent="-285750">
              <a:buFont typeface="Arial" pitchFamily="34" charset="0"/>
              <a:buChar char="•"/>
            </a:pPr>
            <a:r>
              <a:rPr lang="en-US" dirty="0" smtClean="0"/>
              <a:t>A </a:t>
            </a:r>
            <a:r>
              <a:rPr lang="en-US" dirty="0"/>
              <a:t>stable climate is one component of </a:t>
            </a:r>
            <a:r>
              <a:rPr lang="en-US" dirty="0" smtClean="0"/>
              <a:t>sustainable development.</a:t>
            </a:r>
            <a:endParaRPr lang="en-US" dirty="0"/>
          </a:p>
          <a:p>
            <a:pPr marL="285750" indent="-285750">
              <a:buFont typeface="Arial" pitchFamily="34" charset="0"/>
              <a:buChar char="•"/>
            </a:pPr>
            <a:endParaRPr lang="en-US" dirty="0"/>
          </a:p>
          <a:p>
            <a:pPr marL="285750" indent="-285750">
              <a:buFont typeface="Arial" pitchFamily="34" charset="0"/>
              <a:buChar char="•"/>
            </a:pPr>
            <a:r>
              <a:rPr lang="en-US" dirty="0" smtClean="0"/>
              <a:t>Designing </a:t>
            </a:r>
            <a:r>
              <a:rPr lang="en-US" dirty="0"/>
              <a:t>an effective climate policy involves “mainstreaming” climate in the design of </a:t>
            </a:r>
            <a:r>
              <a:rPr lang="en-US" dirty="0" smtClean="0"/>
              <a:t>sustainable development  strategies.</a:t>
            </a:r>
          </a:p>
          <a:p>
            <a:pPr marL="285750" indent="-285750">
              <a:buFont typeface="Arial" pitchFamily="34" charset="0"/>
              <a:buChar char="•"/>
            </a:pPr>
            <a:endParaRPr lang="en-US" dirty="0"/>
          </a:p>
          <a:p>
            <a:pPr marL="285750" indent="-285750">
              <a:buFont typeface="Arial" pitchFamily="34" charset="0"/>
              <a:buChar char="•"/>
            </a:pPr>
            <a:r>
              <a:rPr lang="en-US" dirty="0" err="1"/>
              <a:t>Behaviour</a:t>
            </a:r>
            <a:r>
              <a:rPr lang="en-US" dirty="0"/>
              <a:t>, lifestyle and culture </a:t>
            </a:r>
            <a:r>
              <a:rPr lang="en-US" dirty="0" smtClean="0"/>
              <a:t>can substantially contribute to lowering emissions:</a:t>
            </a:r>
          </a:p>
          <a:p>
            <a:pPr marL="742950" lvl="1" indent="-285750">
              <a:buFont typeface="Arial" pitchFamily="34" charset="0"/>
              <a:buChar char="•"/>
            </a:pPr>
            <a:r>
              <a:rPr lang="en-US" dirty="0" smtClean="0"/>
              <a:t>Changes in consumption patterns</a:t>
            </a:r>
          </a:p>
          <a:p>
            <a:pPr marL="742950" lvl="1" indent="-285750">
              <a:buFont typeface="Arial" pitchFamily="34" charset="0"/>
              <a:buChar char="•"/>
            </a:pPr>
            <a:r>
              <a:rPr lang="en-US" dirty="0" smtClean="0"/>
              <a:t>Dietary changes</a:t>
            </a:r>
          </a:p>
          <a:p>
            <a:pPr marL="742950" lvl="1" indent="-285750">
              <a:buFont typeface="Arial" pitchFamily="34" charset="0"/>
              <a:buChar char="•"/>
            </a:pPr>
            <a:r>
              <a:rPr lang="en-US" dirty="0" smtClean="0"/>
              <a:t>Reduction in food wastes</a:t>
            </a: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a:p>
        </p:txBody>
      </p:sp>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928"/>
          <a:stretch/>
        </p:blipFill>
        <p:spPr bwMode="auto">
          <a:xfrm>
            <a:off x="0" y="1905000"/>
            <a:ext cx="5085497" cy="397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spTree>
    <p:extLst>
      <p:ext uri="{BB962C8B-B14F-4D97-AF65-F5344CB8AC3E}">
        <p14:creationId xmlns:p14="http://schemas.microsoft.com/office/powerpoint/2010/main" val="4104505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0"/>
          </p:nvPr>
        </p:nvSpPr>
        <p:spPr/>
        <p:txBody>
          <a:bodyPr/>
          <a:lstStyle/>
          <a:p>
            <a:r>
              <a:rPr lang="en-US" dirty="0" smtClean="0"/>
              <a:t>Climate change and equity</a:t>
            </a:r>
            <a:endParaRPr lang="en-US" dirty="0"/>
          </a:p>
        </p:txBody>
      </p:sp>
      <p:sp>
        <p:nvSpPr>
          <p:cNvPr id="6" name="Rectangle 5"/>
          <p:cNvSpPr/>
          <p:nvPr/>
        </p:nvSpPr>
        <p:spPr>
          <a:xfrm>
            <a:off x="4191000" y="1828800"/>
            <a:ext cx="4800600" cy="4801314"/>
          </a:xfrm>
          <a:prstGeom prst="rect">
            <a:avLst/>
          </a:prstGeom>
        </p:spPr>
        <p:txBody>
          <a:bodyPr wrap="square">
            <a:spAutoFit/>
          </a:bodyPr>
          <a:lstStyle/>
          <a:p>
            <a:r>
              <a:rPr lang="en-US" dirty="0"/>
              <a:t>Issues of equity, justice, and fairness arise with respect to mitigation and </a:t>
            </a:r>
            <a:r>
              <a:rPr lang="en-US" dirty="0" smtClean="0"/>
              <a:t>adaptation:</a:t>
            </a:r>
          </a:p>
          <a:p>
            <a:pPr marL="285750" indent="-285750">
              <a:buFont typeface="Arial" pitchFamily="34" charset="0"/>
              <a:buChar char="•"/>
            </a:pPr>
            <a:endParaRPr lang="en-US" b="1" dirty="0"/>
          </a:p>
          <a:p>
            <a:pPr marL="285750" indent="-285750">
              <a:buFont typeface="Arial" pitchFamily="34" charset="0"/>
              <a:buChar char="•"/>
            </a:pPr>
            <a:r>
              <a:rPr lang="en-US" dirty="0" smtClean="0"/>
              <a:t>Different past </a:t>
            </a:r>
            <a:r>
              <a:rPr lang="en-US" dirty="0"/>
              <a:t>and </a:t>
            </a:r>
            <a:r>
              <a:rPr lang="en-US" dirty="0" smtClean="0"/>
              <a:t>future contributions </a:t>
            </a:r>
            <a:r>
              <a:rPr lang="en-US" dirty="0"/>
              <a:t>to the accumulation of GHGs in the </a:t>
            </a:r>
            <a:r>
              <a:rPr lang="en-US" dirty="0" smtClean="0"/>
              <a:t>atmosphere</a:t>
            </a:r>
          </a:p>
          <a:p>
            <a:pPr marL="285750" indent="-285750">
              <a:buFont typeface="Arial" pitchFamily="34" charset="0"/>
              <a:buChar char="•"/>
            </a:pPr>
            <a:endParaRPr lang="en-US" dirty="0" smtClean="0"/>
          </a:p>
          <a:p>
            <a:pPr marL="285750" indent="-285750">
              <a:buFont typeface="Arial" pitchFamily="34" charset="0"/>
              <a:buChar char="•"/>
            </a:pPr>
            <a:r>
              <a:rPr lang="en-US" dirty="0" smtClean="0"/>
              <a:t>Varying challenges and circumstances</a:t>
            </a:r>
          </a:p>
          <a:p>
            <a:pPr marL="285750" indent="-285750">
              <a:buFont typeface="Arial" pitchFamily="34" charset="0"/>
              <a:buChar char="•"/>
            </a:pPr>
            <a:endParaRPr lang="en-US" dirty="0"/>
          </a:p>
          <a:p>
            <a:pPr marL="285750" indent="-285750">
              <a:buFont typeface="Arial" pitchFamily="34" charset="0"/>
              <a:buChar char="•"/>
            </a:pPr>
            <a:r>
              <a:rPr lang="en-US" dirty="0"/>
              <a:t>D</a:t>
            </a:r>
            <a:r>
              <a:rPr lang="en-US" dirty="0" smtClean="0"/>
              <a:t>ifferent </a:t>
            </a:r>
            <a:r>
              <a:rPr lang="en-US" dirty="0"/>
              <a:t>capacities to address mitigation and adaptation</a:t>
            </a:r>
            <a:r>
              <a:rPr lang="en-US" dirty="0" smtClean="0"/>
              <a:t>.</a:t>
            </a:r>
          </a:p>
          <a:p>
            <a:pPr marL="285750" indent="-285750">
              <a:buFont typeface="Arial" pitchFamily="34" charset="0"/>
              <a:buChar char="•"/>
            </a:pPr>
            <a:endParaRPr lang="en-US" dirty="0"/>
          </a:p>
          <a:p>
            <a:r>
              <a:rPr lang="en-US" dirty="0"/>
              <a:t>Options for equitable burden-sharing can reduce the potential for the costs of climate action to constrain development.</a:t>
            </a:r>
          </a:p>
          <a:p>
            <a:endParaRPr lang="en-US" dirty="0" smtClean="0"/>
          </a:p>
          <a:p>
            <a:r>
              <a:rPr lang="en-US" dirty="0" smtClean="0"/>
              <a:t>Equitable outcomes can </a:t>
            </a:r>
            <a:r>
              <a:rPr lang="en-US" dirty="0"/>
              <a:t>lead to more effective cooperation</a:t>
            </a:r>
          </a:p>
        </p:txBody>
      </p:sp>
      <p:sp>
        <p:nvSpPr>
          <p:cNvPr id="8" name="Content Placeholder 2"/>
          <p:cNvSpPr>
            <a:spLocks noGrp="1"/>
          </p:cNvSpPr>
          <p:nvPr>
            <p:ph sz="quarter" idx="12"/>
          </p:nvPr>
        </p:nvSpPr>
        <p:spPr>
          <a:xfrm>
            <a:off x="228600" y="838200"/>
            <a:ext cx="8610600" cy="762000"/>
          </a:xfrm>
        </p:spPr>
        <p:txBody>
          <a:bodyPr/>
          <a:lstStyle/>
          <a:p>
            <a:pPr>
              <a:spcBef>
                <a:spcPts val="0"/>
              </a:spcBef>
            </a:pPr>
            <a:endParaRPr lang="en-US" dirty="0" smtClean="0"/>
          </a:p>
          <a:p>
            <a:pPr>
              <a:spcBef>
                <a:spcPts val="0"/>
              </a:spcBef>
            </a:pPr>
            <a:r>
              <a:rPr lang="en-US" dirty="0" smtClean="0"/>
              <a:t>Limiting </a:t>
            </a:r>
            <a:r>
              <a:rPr lang="en-US" dirty="0"/>
              <a:t>the effects of climate change is necessary to achieve SD and equity, including poverty eradication.</a:t>
            </a:r>
          </a:p>
          <a:p>
            <a:pPr>
              <a:spcBef>
                <a:spcPts val="0"/>
              </a:spcBef>
            </a:pPr>
            <a:endParaRPr lang="en-US" dirty="0">
              <a:solidFill>
                <a:schemeClr val="bg1"/>
              </a:solidFill>
            </a:endParaRPr>
          </a:p>
        </p:txBody>
      </p:sp>
      <p:sp>
        <p:nvSpPr>
          <p:cNvPr id="9"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pic>
        <p:nvPicPr>
          <p:cNvPr id="2050" name="Picture 2" descr="http://cf.ltkcdn.net/greenliving/images/slide/88370-668x719-sustainable_develop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9750"/>
            <a:ext cx="3810000" cy="410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119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7162800" cy="4495800"/>
          </a:xfrm>
          <a:prstGeom prst="rect">
            <a:avLst/>
          </a:prstGeom>
          <a:solidFill>
            <a:srgbClr val="404040">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36866" name="Picture 2" descr="D:\Bharat Motwani\IPCC\Images\Templates\Gandhi _001 copy.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75360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457200" y="533400"/>
            <a:ext cx="6629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2800" i="1" dirty="0">
                <a:solidFill>
                  <a:srgbClr val="FFFFFF"/>
                </a:solidFill>
                <a:latin typeface="Calibri"/>
                <a:cs typeface="Calibri"/>
              </a:rPr>
              <a:t>“A technological society has two choices. First it can wait until catastrophic failures expose systemic deficiencies, distortion and self-deceptions…</a:t>
            </a:r>
          </a:p>
          <a:p>
            <a:pPr eaLnBrk="1" fontAlgn="base" hangingPunct="1">
              <a:spcBef>
                <a:spcPct val="0"/>
              </a:spcBef>
              <a:spcAft>
                <a:spcPct val="0"/>
              </a:spcAft>
              <a:defRPr/>
            </a:pPr>
            <a:r>
              <a:rPr lang="en-US" sz="2800" i="1" dirty="0">
                <a:solidFill>
                  <a:srgbClr val="FFFFFF"/>
                </a:solidFill>
                <a:latin typeface="Calibri"/>
                <a:cs typeface="Calibri"/>
              </a:rPr>
              <a:t>Secondly, a culture can provide social checks and balances to correct for systemic distortion prior to catastrophic failures</a:t>
            </a:r>
            <a:r>
              <a:rPr lang="en-US" sz="2800" i="1" dirty="0" smtClean="0">
                <a:solidFill>
                  <a:srgbClr val="FFFFFF"/>
                </a:solidFill>
                <a:latin typeface="Calibri"/>
                <a:cs typeface="Calibri"/>
              </a:rPr>
              <a:t>.”</a:t>
            </a:r>
            <a:endParaRPr lang="en-US" sz="2800" i="1" dirty="0">
              <a:solidFill>
                <a:srgbClr val="FFFFFF"/>
              </a:solidFill>
              <a:latin typeface="Calibri"/>
              <a:cs typeface="Calibri"/>
            </a:endParaRPr>
          </a:p>
          <a:p>
            <a:pPr eaLnBrk="1" fontAlgn="base" hangingPunct="1">
              <a:spcBef>
                <a:spcPct val="0"/>
              </a:spcBef>
              <a:spcAft>
                <a:spcPct val="0"/>
              </a:spcAft>
              <a:defRPr/>
            </a:pPr>
            <a:endParaRPr lang="en-US" sz="2800" i="1" dirty="0">
              <a:solidFill>
                <a:srgbClr val="FFFFFF"/>
              </a:solidFill>
              <a:latin typeface="Calibri"/>
              <a:cs typeface="Calibri"/>
            </a:endParaRPr>
          </a:p>
          <a:p>
            <a:pPr eaLnBrk="1" fontAlgn="base" hangingPunct="1">
              <a:spcBef>
                <a:spcPct val="0"/>
              </a:spcBef>
              <a:spcAft>
                <a:spcPct val="0"/>
              </a:spcAft>
              <a:defRPr/>
            </a:pPr>
            <a:r>
              <a:rPr lang="en-US" sz="2800" i="1" dirty="0" smtClean="0">
                <a:solidFill>
                  <a:srgbClr val="FFFFFF"/>
                </a:solidFill>
                <a:latin typeface="Calibri"/>
                <a:cs typeface="Calibri"/>
              </a:rPr>
              <a:t>                     - Mahatma Gandhi</a:t>
            </a:r>
            <a:endParaRPr lang="en-US" sz="2800" i="1" dirty="0">
              <a:solidFill>
                <a:srgbClr val="FFFFFF"/>
              </a:solidFill>
              <a:latin typeface="Calibri"/>
              <a:cs typeface="Calibri"/>
            </a:endParaRPr>
          </a:p>
        </p:txBody>
      </p:sp>
      <p:sp>
        <p:nvSpPr>
          <p:cNvPr id="5" name="Rectangle 4"/>
          <p:cNvSpPr/>
          <p:nvPr/>
        </p:nvSpPr>
        <p:spPr>
          <a:xfrm>
            <a:off x="2667000" y="5181600"/>
            <a:ext cx="6324600" cy="1524000"/>
          </a:xfrm>
          <a:prstGeom prst="rect">
            <a:avLst/>
          </a:prstGeom>
          <a:solidFill>
            <a:srgbClr val="404040">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smtClean="0">
                <a:solidFill>
                  <a:srgbClr val="FFFFFF"/>
                </a:solidFill>
                <a:cs typeface="Calibri"/>
              </a:rPr>
              <a:t>“Speed is irrelevant if you are going in the wrong direction”</a:t>
            </a:r>
          </a:p>
          <a:p>
            <a:pPr algn="ctr"/>
            <a:r>
              <a:rPr lang="en-US" sz="2800" i="1" dirty="0" smtClean="0">
                <a:solidFill>
                  <a:srgbClr val="FFFFFF"/>
                </a:solidFill>
              </a:rPr>
              <a:t>- Mahatma Gandhi</a:t>
            </a:r>
            <a:endParaRPr lang="en-US" sz="2800" dirty="0">
              <a:solidFill>
                <a:schemeClr val="bg1"/>
              </a:solidFill>
            </a:endParaRPr>
          </a:p>
        </p:txBody>
      </p:sp>
    </p:spTree>
    <p:extLst>
      <p:ext uri="{BB962C8B-B14F-4D97-AF65-F5344CB8AC3E}">
        <p14:creationId xmlns:p14="http://schemas.microsoft.com/office/powerpoint/2010/main" val="2089282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The IPCC Fifth Assessment Report</a:t>
            </a:r>
          </a:p>
          <a:p>
            <a:endParaRPr lang="en-US" dirty="0"/>
          </a:p>
        </p:txBody>
      </p:sp>
      <p:sp>
        <p:nvSpPr>
          <p:cNvPr id="3" name="Content Placeholder 2"/>
          <p:cNvSpPr>
            <a:spLocks noGrp="1"/>
          </p:cNvSpPr>
          <p:nvPr>
            <p:ph sz="quarter" idx="12"/>
          </p:nvPr>
        </p:nvSpPr>
        <p:spPr/>
        <p:txBody>
          <a:bodyPr/>
          <a:lstStyle/>
          <a:p>
            <a:r>
              <a:rPr lang="en-US" dirty="0" smtClean="0"/>
              <a:t>A </a:t>
            </a:r>
            <a:r>
              <a:rPr lang="en-US" dirty="0"/>
              <a:t>clear and up to date view of the current state of scientific knowledge relevant to climate change.</a:t>
            </a:r>
          </a:p>
        </p:txBody>
      </p:sp>
      <p:sp>
        <p:nvSpPr>
          <p:cNvPr id="6" name="Rounded Rectangle 5"/>
          <p:cNvSpPr/>
          <p:nvPr/>
        </p:nvSpPr>
        <p:spPr>
          <a:xfrm>
            <a:off x="228600" y="1885839"/>
            <a:ext cx="2819400" cy="3374292"/>
          </a:xfrm>
          <a:prstGeom prst="roundRect">
            <a:avLst/>
          </a:prstGeom>
          <a:solidFill>
            <a:schemeClr val="accent6"/>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dirty="0" smtClean="0"/>
              <a:t>Working group I</a:t>
            </a:r>
          </a:p>
          <a:p>
            <a:pPr algn="ctr"/>
            <a:endParaRPr lang="en-US" sz="1600" b="1" dirty="0" smtClean="0"/>
          </a:p>
          <a:p>
            <a:pPr algn="ctr"/>
            <a:r>
              <a:rPr lang="en-US" sz="1600" i="1" dirty="0" smtClean="0"/>
              <a:t>The Physical Science Basis</a:t>
            </a:r>
          </a:p>
          <a:p>
            <a:pPr algn="ctr"/>
            <a:endParaRPr lang="en-US" sz="1600" i="1" dirty="0" smtClean="0"/>
          </a:p>
          <a:p>
            <a:pPr marL="285750" indent="-285750">
              <a:buFont typeface="Wingdings" pitchFamily="2" charset="2"/>
              <a:buChar char="ü"/>
            </a:pPr>
            <a:r>
              <a:rPr lang="en-US" sz="1600" dirty="0" smtClean="0"/>
              <a:t>259 authors</a:t>
            </a:r>
          </a:p>
          <a:p>
            <a:pPr marL="285750" indent="-285750">
              <a:buFont typeface="Wingdings" pitchFamily="2" charset="2"/>
              <a:buChar char="ü"/>
            </a:pPr>
            <a:r>
              <a:rPr lang="en-US" sz="1600" dirty="0" smtClean="0"/>
              <a:t>39 countries</a:t>
            </a:r>
          </a:p>
          <a:p>
            <a:pPr marL="285750" indent="-285750">
              <a:buFont typeface="Wingdings" pitchFamily="2" charset="2"/>
              <a:buChar char="ü"/>
            </a:pPr>
            <a:r>
              <a:rPr lang="en-US" sz="1600" dirty="0" smtClean="0"/>
              <a:t>54,677 comments</a:t>
            </a:r>
          </a:p>
          <a:p>
            <a:pPr marL="285750" indent="-285750">
              <a:buFont typeface="Wingdings" pitchFamily="2" charset="2"/>
              <a:buChar char="ü"/>
            </a:pPr>
            <a:r>
              <a:rPr lang="en-US" sz="1600" dirty="0" smtClean="0"/>
              <a:t>2 million gigabytes of numerical data  from climate model simulations</a:t>
            </a:r>
          </a:p>
          <a:p>
            <a:pPr marL="285750" indent="-285750">
              <a:buFont typeface="Wingdings" pitchFamily="2" charset="2"/>
              <a:buChar char="ü"/>
            </a:pPr>
            <a:r>
              <a:rPr lang="en-US" sz="1600" dirty="0" smtClean="0"/>
              <a:t>Over 9200 scientific publications cited</a:t>
            </a:r>
            <a:endParaRPr lang="en-US" sz="1600" dirty="0"/>
          </a:p>
        </p:txBody>
      </p:sp>
      <p:sp>
        <p:nvSpPr>
          <p:cNvPr id="7" name="Rounded Rectangle 6"/>
          <p:cNvSpPr/>
          <p:nvPr/>
        </p:nvSpPr>
        <p:spPr>
          <a:xfrm>
            <a:off x="3229303" y="1900945"/>
            <a:ext cx="2819400" cy="3386116"/>
          </a:xfrm>
          <a:prstGeom prst="roundRect">
            <a:avLst/>
          </a:prstGeom>
          <a:solidFill>
            <a:schemeClr val="accent6"/>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dirty="0" smtClean="0"/>
              <a:t>Working Group II</a:t>
            </a:r>
          </a:p>
          <a:p>
            <a:pPr algn="ctr"/>
            <a:endParaRPr lang="en-US" sz="1600" b="1" dirty="0" smtClean="0"/>
          </a:p>
          <a:p>
            <a:pPr algn="ctr"/>
            <a:r>
              <a:rPr lang="en-US" sz="1600" i="1" dirty="0" smtClean="0"/>
              <a:t>Impacts, Adaptation and Vulnerability</a:t>
            </a:r>
          </a:p>
          <a:p>
            <a:pPr algn="ctr"/>
            <a:endParaRPr lang="en-US" sz="1600" i="1" dirty="0" smtClean="0"/>
          </a:p>
          <a:p>
            <a:pPr marL="285750" indent="-285750">
              <a:buFont typeface="Wingdings" pitchFamily="2" charset="2"/>
              <a:buChar char="ü"/>
            </a:pPr>
            <a:r>
              <a:rPr lang="en-US" sz="1600" dirty="0" smtClean="0"/>
              <a:t>309 authors</a:t>
            </a:r>
          </a:p>
          <a:p>
            <a:pPr marL="285750" indent="-285750">
              <a:buFont typeface="Wingdings" pitchFamily="2" charset="2"/>
              <a:buChar char="ü"/>
            </a:pPr>
            <a:r>
              <a:rPr lang="en-US" sz="1600" dirty="0" smtClean="0"/>
              <a:t>70 countries</a:t>
            </a:r>
          </a:p>
          <a:p>
            <a:pPr marL="285750" indent="-285750">
              <a:buFont typeface="Wingdings" pitchFamily="2" charset="2"/>
              <a:buChar char="ü"/>
            </a:pPr>
            <a:r>
              <a:rPr lang="en-US" sz="1600" dirty="0" smtClean="0"/>
              <a:t>50,444 comments</a:t>
            </a:r>
          </a:p>
          <a:p>
            <a:pPr marL="285750" indent="-285750">
              <a:buFont typeface="Wingdings" pitchFamily="2" charset="2"/>
              <a:buChar char="ü"/>
            </a:pPr>
            <a:r>
              <a:rPr lang="en-US" sz="1600" dirty="0" smtClean="0"/>
              <a:t>Over 12,000 scientific references cited</a:t>
            </a:r>
          </a:p>
          <a:p>
            <a:pPr algn="ctr"/>
            <a:endParaRPr lang="en-US" dirty="0"/>
          </a:p>
        </p:txBody>
      </p:sp>
      <p:sp>
        <p:nvSpPr>
          <p:cNvPr id="8" name="Rounded Rectangle 7"/>
          <p:cNvSpPr/>
          <p:nvPr/>
        </p:nvSpPr>
        <p:spPr>
          <a:xfrm>
            <a:off x="6179127" y="1876699"/>
            <a:ext cx="2819400" cy="3434607"/>
          </a:xfrm>
          <a:prstGeom prst="roundRect">
            <a:avLst/>
          </a:prstGeom>
          <a:solidFill>
            <a:schemeClr val="accent6"/>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dirty="0" smtClean="0"/>
              <a:t>Working Group III</a:t>
            </a:r>
          </a:p>
          <a:p>
            <a:pPr algn="ctr"/>
            <a:endParaRPr lang="en-US" sz="1600" b="1" dirty="0" smtClean="0"/>
          </a:p>
          <a:p>
            <a:pPr algn="ctr"/>
            <a:r>
              <a:rPr lang="en-US" sz="1600" i="1" dirty="0" smtClean="0"/>
              <a:t>Mitigation of Climate Change</a:t>
            </a:r>
          </a:p>
          <a:p>
            <a:pPr algn="ctr"/>
            <a:endParaRPr lang="en-US" sz="1600" i="1" dirty="0" smtClean="0"/>
          </a:p>
          <a:p>
            <a:pPr marL="285750" indent="-285750">
              <a:buFont typeface="Wingdings" pitchFamily="2" charset="2"/>
              <a:buChar char="ü"/>
            </a:pPr>
            <a:r>
              <a:rPr lang="en-US" sz="1600" dirty="0"/>
              <a:t>235 </a:t>
            </a:r>
            <a:r>
              <a:rPr lang="en-US" sz="1600" dirty="0" smtClean="0"/>
              <a:t>authors</a:t>
            </a:r>
          </a:p>
          <a:p>
            <a:pPr marL="285750" indent="-285750">
              <a:buFont typeface="Wingdings" pitchFamily="2" charset="2"/>
              <a:buChar char="ü"/>
            </a:pPr>
            <a:r>
              <a:rPr lang="en-US" sz="1600" dirty="0" smtClean="0"/>
              <a:t>57 countries</a:t>
            </a:r>
          </a:p>
          <a:p>
            <a:pPr marL="285750" indent="-285750">
              <a:buFont typeface="Wingdings" pitchFamily="2" charset="2"/>
              <a:buChar char="ü"/>
            </a:pPr>
            <a:r>
              <a:rPr lang="en-US" sz="1600" dirty="0" smtClean="0"/>
              <a:t>38,315 comments</a:t>
            </a:r>
          </a:p>
          <a:p>
            <a:pPr marL="285750" indent="-285750">
              <a:buFont typeface="Wingdings" pitchFamily="2" charset="2"/>
              <a:buChar char="ü"/>
            </a:pPr>
            <a:r>
              <a:rPr lang="en-US" sz="1600" dirty="0" smtClean="0"/>
              <a:t>Close to 1200 scenarios of socioeconomic development analyzed</a:t>
            </a:r>
          </a:p>
          <a:p>
            <a:pPr marL="285750" indent="-285750">
              <a:buFont typeface="Wingdings" pitchFamily="2" charset="2"/>
              <a:buChar char="ü"/>
            </a:pPr>
            <a:r>
              <a:rPr lang="en-US" sz="1600" dirty="0" smtClean="0"/>
              <a:t>Close to 10,000 references to literature</a:t>
            </a:r>
          </a:p>
        </p:txBody>
      </p:sp>
      <p:sp>
        <p:nvSpPr>
          <p:cNvPr id="9" name="Rounded Rectangle 8"/>
          <p:cNvSpPr/>
          <p:nvPr/>
        </p:nvSpPr>
        <p:spPr>
          <a:xfrm>
            <a:off x="990600" y="5549462"/>
            <a:ext cx="6934200" cy="609600"/>
          </a:xfrm>
          <a:prstGeom prst="roundRect">
            <a:avLst/>
          </a:prstGeom>
          <a:solidFill>
            <a:schemeClr val="bg1">
              <a:lumMod val="8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85000"/>
                    <a:lumOff val="15000"/>
                  </a:schemeClr>
                </a:solidFill>
              </a:rPr>
              <a:t>The Synthesis Report will be </a:t>
            </a:r>
            <a:r>
              <a:rPr lang="en-US" dirty="0" smtClean="0">
                <a:solidFill>
                  <a:schemeClr val="tx1">
                    <a:lumMod val="85000"/>
                    <a:lumOff val="15000"/>
                  </a:schemeClr>
                </a:solidFill>
              </a:rPr>
              <a:t>released in Copenhagen on 2</a:t>
            </a:r>
            <a:r>
              <a:rPr lang="en-US" baseline="30000" dirty="0" smtClean="0">
                <a:solidFill>
                  <a:schemeClr val="tx1">
                    <a:lumMod val="85000"/>
                    <a:lumOff val="15000"/>
                  </a:schemeClr>
                </a:solidFill>
              </a:rPr>
              <a:t>nd</a:t>
            </a:r>
            <a:r>
              <a:rPr lang="en-US" dirty="0" smtClean="0">
                <a:solidFill>
                  <a:schemeClr val="tx1">
                    <a:lumMod val="85000"/>
                    <a:lumOff val="15000"/>
                  </a:schemeClr>
                </a:solidFill>
              </a:rPr>
              <a:t> November 2014</a:t>
            </a:r>
            <a:endParaRPr lang="en-US" dirty="0">
              <a:solidFill>
                <a:schemeClr val="tx1">
                  <a:lumMod val="85000"/>
                  <a:lumOff val="15000"/>
                </a:schemeClr>
              </a:solidFill>
            </a:endParaRPr>
          </a:p>
        </p:txBody>
      </p:sp>
      <p:sp>
        <p:nvSpPr>
          <p:cNvPr id="10"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spTree>
    <p:extLst>
      <p:ext uri="{BB962C8B-B14F-4D97-AF65-F5344CB8AC3E}">
        <p14:creationId xmlns:p14="http://schemas.microsoft.com/office/powerpoint/2010/main" val="2302245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14399" y="1025276"/>
            <a:ext cx="7315200" cy="5604123"/>
          </a:xfrm>
          <a:prstGeom prst="rect">
            <a:avLst/>
          </a:prstGeom>
          <a:solidFill>
            <a:srgbClr val="FFFFFF">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7" name="Rectangle 6"/>
          <p:cNvSpPr/>
          <p:nvPr/>
        </p:nvSpPr>
        <p:spPr>
          <a:xfrm>
            <a:off x="1066799" y="1329720"/>
            <a:ext cx="7162799" cy="4801314"/>
          </a:xfrm>
          <a:prstGeom prst="rect">
            <a:avLst/>
          </a:prstGeom>
        </p:spPr>
        <p:txBody>
          <a:bodyPr wrap="square">
            <a:spAutoFit/>
          </a:bodyPr>
          <a:lstStyle/>
          <a:p>
            <a:pPr marL="285750" indent="-285750">
              <a:buFont typeface="Arial" pitchFamily="34" charset="0"/>
              <a:buChar char="•"/>
            </a:pPr>
            <a:r>
              <a:rPr lang="en-US" dirty="0" smtClean="0"/>
              <a:t>2</a:t>
            </a:r>
            <a:r>
              <a:rPr lang="en-US" baseline="30000" dirty="0" smtClean="0"/>
              <a:t>nd</a:t>
            </a:r>
            <a:r>
              <a:rPr lang="en-US" dirty="0" smtClean="0"/>
              <a:t> November: press </a:t>
            </a:r>
            <a:r>
              <a:rPr lang="en-US" dirty="0"/>
              <a:t>conference to present the Synthesis Report </a:t>
            </a:r>
            <a:r>
              <a:rPr lang="en-US" dirty="0" smtClean="0"/>
              <a:t>in Copenhagen, with UN Secretary-General Ban Ki Moon, IPCC Chairman R K </a:t>
            </a:r>
            <a:r>
              <a:rPr lang="en-US" dirty="0" err="1" smtClean="0"/>
              <a:t>Pachauri</a:t>
            </a:r>
            <a:r>
              <a:rPr lang="en-US" dirty="0" smtClean="0"/>
              <a:t>, WMO Secretary-General Michel </a:t>
            </a:r>
            <a:r>
              <a:rPr lang="en-US" dirty="0" err="1" smtClean="0"/>
              <a:t>Jarraud</a:t>
            </a:r>
            <a:r>
              <a:rPr lang="en-US" dirty="0" smtClean="0"/>
              <a:t>, IPCC Secretary Renate Christ, and  </a:t>
            </a:r>
            <a:r>
              <a:rPr lang="en-US" dirty="0"/>
              <a:t>Peruvian Environment Minister Manuel </a:t>
            </a:r>
            <a:r>
              <a:rPr lang="en-US" dirty="0" err="1" smtClean="0"/>
              <a:t>Pulgar</a:t>
            </a:r>
            <a:r>
              <a:rPr lang="en-US" dirty="0" smtClean="0"/>
              <a:t>-Vidal </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t>The press conference will be webcast live </a:t>
            </a:r>
            <a:r>
              <a:rPr lang="en-US" dirty="0" smtClean="0"/>
              <a:t>at 5:00AM PET</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t>The Synthesis Report and the press release will be available under embargo one day before the press conference – registration online</a:t>
            </a:r>
          </a:p>
          <a:p>
            <a:pPr marL="285750" indent="-285750">
              <a:buFont typeface="Arial" pitchFamily="34" charset="0"/>
              <a:buChar char="•"/>
            </a:pPr>
            <a:endParaRPr lang="en-US" dirty="0" smtClean="0"/>
          </a:p>
          <a:p>
            <a:pPr marL="285750" indent="-285750">
              <a:buFont typeface="Arial" pitchFamily="34" charset="0"/>
              <a:buChar char="•"/>
            </a:pPr>
            <a:r>
              <a:rPr lang="en-US" dirty="0" smtClean="0"/>
              <a:t>After the press conference IPCC authors </a:t>
            </a:r>
            <a:r>
              <a:rPr lang="en-US" dirty="0"/>
              <a:t> </a:t>
            </a:r>
            <a:r>
              <a:rPr lang="en-US" dirty="0" smtClean="0"/>
              <a:t>and officials will be available for interview, </a:t>
            </a:r>
            <a:r>
              <a:rPr lang="en-US" dirty="0" smtClean="0"/>
              <a:t>7:00 </a:t>
            </a:r>
            <a:r>
              <a:rPr lang="en-US" smtClean="0"/>
              <a:t>AM PET onwards</a:t>
            </a:r>
            <a:r>
              <a:rPr lang="en-US" dirty="0" smtClean="0"/>
              <a:t>, in person or by phone. Requests for interviews can be made online.</a:t>
            </a:r>
          </a:p>
          <a:p>
            <a:endParaRPr lang="en-US" dirty="0" smtClean="0"/>
          </a:p>
          <a:p>
            <a:r>
              <a:rPr lang="en-US" dirty="0" smtClean="0"/>
              <a:t>Contact: </a:t>
            </a:r>
            <a:r>
              <a:rPr lang="en-US" dirty="0" err="1" smtClean="0"/>
              <a:t>Mr</a:t>
            </a:r>
            <a:r>
              <a:rPr lang="en-US" dirty="0" smtClean="0"/>
              <a:t> Jonathan Lynn, IPCC Senior Communications Officer, </a:t>
            </a:r>
            <a:r>
              <a:rPr lang="en-US" dirty="0" smtClean="0">
                <a:hlinkClick r:id="rId2"/>
              </a:rPr>
              <a:t>jlynn@wmo.int</a:t>
            </a:r>
            <a:r>
              <a:rPr lang="en-US" dirty="0"/>
              <a:t> </a:t>
            </a:r>
            <a:r>
              <a:rPr lang="en-US" dirty="0" smtClean="0"/>
              <a:t>and </a:t>
            </a:r>
            <a:r>
              <a:rPr lang="en-US" dirty="0" err="1" smtClean="0"/>
              <a:t>Ms</a:t>
            </a:r>
            <a:r>
              <a:rPr lang="en-US" dirty="0" smtClean="0"/>
              <a:t> </a:t>
            </a:r>
            <a:r>
              <a:rPr lang="en-US" dirty="0" err="1" smtClean="0"/>
              <a:t>Noemie</a:t>
            </a:r>
            <a:r>
              <a:rPr lang="en-US" dirty="0" smtClean="0"/>
              <a:t> </a:t>
            </a:r>
            <a:r>
              <a:rPr lang="en-US" dirty="0" err="1" smtClean="0"/>
              <a:t>Leprince-Ringuet</a:t>
            </a:r>
            <a:r>
              <a:rPr lang="en-US" dirty="0" smtClean="0"/>
              <a:t>, </a:t>
            </a:r>
            <a:r>
              <a:rPr lang="en-US" dirty="0" smtClean="0"/>
              <a:t>Synthesis Report Technical Support Unit, </a:t>
            </a:r>
            <a:r>
              <a:rPr lang="en-US" dirty="0" smtClean="0">
                <a:hlinkClick r:id="rId3"/>
              </a:rPr>
              <a:t>noemie.ringuet@teri.res.in</a:t>
            </a:r>
            <a:r>
              <a:rPr lang="en-US" dirty="0" smtClean="0"/>
              <a:t> </a:t>
            </a:r>
          </a:p>
        </p:txBody>
      </p:sp>
      <p:sp>
        <p:nvSpPr>
          <p:cNvPr id="9" name="Title 1"/>
          <p:cNvSpPr txBox="1">
            <a:spLocks/>
          </p:cNvSpPr>
          <p:nvPr/>
        </p:nvSpPr>
        <p:spPr>
          <a:xfrm>
            <a:off x="171602" y="467380"/>
            <a:ext cx="8800795" cy="523220"/>
          </a:xfrm>
          <a:prstGeom prst="rect">
            <a:avLst/>
          </a:prstGeom>
          <a:noFill/>
          <a:ln w="9525">
            <a:noFill/>
            <a:miter lim="800000"/>
            <a:headEnd/>
            <a:tailEnd/>
          </a:ln>
          <a:effectLst/>
          <a:extLst/>
        </p:spPr>
        <p:txBody>
          <a:bodyPr vert="horz" wrap="square" lIns="45720" tIns="45720" rIns="45720" bIns="45720" numCol="1" rtlCol="0" anchor="t"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1">
                    <a:lumMod val="75000"/>
                    <a:lumOff val="25000"/>
                  </a:schemeClr>
                </a:solidFill>
                <a:latin typeface="Calibri"/>
                <a:cs typeface="Calibri"/>
              </a:rPr>
              <a:t>Media Information</a:t>
            </a:r>
            <a:endParaRPr lang="en-US" sz="2800" b="1" dirty="0">
              <a:solidFill>
                <a:schemeClr val="tx1">
                  <a:lumMod val="75000"/>
                  <a:lumOff val="25000"/>
                </a:schemeClr>
              </a:solidFill>
              <a:latin typeface="Calibri"/>
              <a:cs typeface="Calibri"/>
            </a:endParaRPr>
          </a:p>
        </p:txBody>
      </p:sp>
    </p:spTree>
    <p:extLst>
      <p:ext uri="{BB962C8B-B14F-4D97-AF65-F5344CB8AC3E}">
        <p14:creationId xmlns:p14="http://schemas.microsoft.com/office/powerpoint/2010/main" val="2079709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342900" y="152400"/>
            <a:ext cx="8801100" cy="523875"/>
          </a:xfrm>
          <a:noFill/>
          <a:ln w="9525">
            <a:noFill/>
            <a:miter lim="800000"/>
            <a:headEnd/>
            <a:tailEnd/>
          </a:ln>
          <a:effectLst/>
          <a:extLst/>
        </p:spPr>
        <p:txBody>
          <a:bodyPr vert="horz" wrap="square" lIns="45720" tIns="45720" rIns="45720" bIns="45720" numCol="1" anchor="t" anchorCtr="0" compatLnSpc="1">
            <a:prstTxWarp prst="textNoShape">
              <a:avLst/>
            </a:prstTxWarp>
            <a:spAutoFit/>
          </a:bodyPr>
          <a:lstStyle/>
          <a:p>
            <a:pPr algn="l"/>
            <a:r>
              <a:rPr lang="en-US" sz="2800" b="1" dirty="0">
                <a:solidFill>
                  <a:srgbClr val="FFFFFF"/>
                </a:solidFill>
                <a:latin typeface="Calibri"/>
                <a:cs typeface="Calibri"/>
              </a:rPr>
              <a:t>O</a:t>
            </a:r>
            <a:r>
              <a:rPr lang="en-US" sz="2800" b="1" dirty="0" smtClean="0">
                <a:solidFill>
                  <a:srgbClr val="FFFFFF"/>
                </a:solidFill>
                <a:latin typeface="Calibri"/>
                <a:cs typeface="Calibri"/>
              </a:rPr>
              <a:t>bserved changes in the climate system</a:t>
            </a:r>
            <a:endParaRPr lang="en-US" sz="2800" b="1" dirty="0">
              <a:solidFill>
                <a:srgbClr val="FFFFFF"/>
              </a:solidFill>
              <a:latin typeface="Calibri"/>
              <a:cs typeface="Calibri"/>
            </a:endParaRPr>
          </a:p>
        </p:txBody>
      </p:sp>
      <p:sp>
        <p:nvSpPr>
          <p:cNvPr id="6" name="Rectangle 3"/>
          <p:cNvSpPr txBox="1">
            <a:spLocks noChangeArrowheads="1"/>
          </p:cNvSpPr>
          <p:nvPr/>
        </p:nvSpPr>
        <p:spPr bwMode="auto">
          <a:xfrm>
            <a:off x="-228600" y="821140"/>
            <a:ext cx="4572000" cy="762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latin typeface="Helvetic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Climate change is unequivocal </a:t>
            </a:r>
          </a:p>
        </p:txBody>
      </p:sp>
      <p:sp>
        <p:nvSpPr>
          <p:cNvPr id="9"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sp>
        <p:nvSpPr>
          <p:cNvPr id="2" name="Rectangle 1"/>
          <p:cNvSpPr/>
          <p:nvPr/>
        </p:nvSpPr>
        <p:spPr>
          <a:xfrm>
            <a:off x="4876800" y="2133600"/>
            <a:ext cx="4000500" cy="3139321"/>
          </a:xfrm>
          <a:prstGeom prst="rect">
            <a:avLst/>
          </a:prstGeom>
        </p:spPr>
        <p:txBody>
          <a:bodyPr wrap="square">
            <a:spAutoFit/>
          </a:bodyPr>
          <a:lstStyle/>
          <a:p>
            <a:endParaRPr lang="en-US" dirty="0">
              <a:solidFill>
                <a:prstClr val="black"/>
              </a:solidFill>
              <a:latin typeface="Calibri"/>
              <a:cs typeface="Calibri"/>
            </a:endParaRPr>
          </a:p>
          <a:p>
            <a:pPr marL="285750" indent="-285750">
              <a:buFont typeface="Arial"/>
              <a:buChar char="•"/>
            </a:pPr>
            <a:r>
              <a:rPr lang="en-US" dirty="0" smtClean="0">
                <a:solidFill>
                  <a:prstClr val="black"/>
                </a:solidFill>
                <a:latin typeface="Calibri"/>
                <a:cs typeface="Calibri"/>
              </a:rPr>
              <a:t>The </a:t>
            </a:r>
            <a:r>
              <a:rPr lang="en-US" dirty="0">
                <a:solidFill>
                  <a:prstClr val="black"/>
                </a:solidFill>
                <a:latin typeface="Calibri"/>
                <a:cs typeface="Calibri"/>
              </a:rPr>
              <a:t>oceans have </a:t>
            </a:r>
            <a:r>
              <a:rPr lang="en-US" dirty="0" smtClean="0">
                <a:solidFill>
                  <a:prstClr val="black"/>
                </a:solidFill>
                <a:latin typeface="Calibri"/>
                <a:cs typeface="Calibri"/>
              </a:rPr>
              <a:t>warmed and risen</a:t>
            </a:r>
            <a:endParaRPr lang="en-US" dirty="0">
              <a:solidFill>
                <a:prstClr val="black"/>
              </a:solidFill>
              <a:latin typeface="Calibri"/>
              <a:cs typeface="Calibri"/>
            </a:endParaRPr>
          </a:p>
          <a:p>
            <a:pPr marL="285750" indent="-285750">
              <a:buFont typeface="Arial"/>
              <a:buChar char="•"/>
            </a:pPr>
            <a:endParaRPr lang="en-US" dirty="0">
              <a:solidFill>
                <a:prstClr val="black"/>
              </a:solidFill>
              <a:latin typeface="Calibri"/>
              <a:cs typeface="Calibri"/>
            </a:endParaRPr>
          </a:p>
          <a:p>
            <a:pPr marL="285750" indent="-285750">
              <a:buFont typeface="Arial"/>
              <a:buChar char="•"/>
            </a:pPr>
            <a:r>
              <a:rPr lang="en-US" dirty="0">
                <a:solidFill>
                  <a:prstClr val="black"/>
                </a:solidFill>
                <a:latin typeface="Calibri"/>
                <a:cs typeface="Calibri"/>
              </a:rPr>
              <a:t>The amounts of snow and ice have diminished</a:t>
            </a:r>
          </a:p>
          <a:p>
            <a:pPr marL="285750" indent="-285750">
              <a:buFont typeface="Arial"/>
              <a:buChar char="•"/>
            </a:pPr>
            <a:endParaRPr lang="en-US" dirty="0">
              <a:solidFill>
                <a:prstClr val="black"/>
              </a:solidFill>
              <a:latin typeface="Calibri"/>
              <a:cs typeface="Calibri"/>
            </a:endParaRPr>
          </a:p>
          <a:p>
            <a:pPr marL="285750" indent="-285750">
              <a:buFont typeface="Arial"/>
              <a:buChar char="•"/>
            </a:pPr>
            <a:r>
              <a:rPr lang="en-US" dirty="0">
                <a:solidFill>
                  <a:prstClr val="black"/>
                </a:solidFill>
                <a:latin typeface="Calibri"/>
                <a:cs typeface="Calibri"/>
              </a:rPr>
              <a:t>Sea level has risen</a:t>
            </a:r>
          </a:p>
          <a:p>
            <a:pPr marL="285750" indent="-285750">
              <a:buFont typeface="Arial"/>
              <a:buChar char="•"/>
            </a:pPr>
            <a:endParaRPr lang="en-US" dirty="0">
              <a:solidFill>
                <a:prstClr val="black"/>
              </a:solidFill>
              <a:latin typeface="Calibri"/>
              <a:cs typeface="Calibri"/>
            </a:endParaRPr>
          </a:p>
          <a:p>
            <a:pPr marL="285750" indent="-285750">
              <a:buFont typeface="Arial"/>
              <a:buChar char="•"/>
            </a:pPr>
            <a:r>
              <a:rPr lang="en-US" dirty="0">
                <a:solidFill>
                  <a:prstClr val="black"/>
                </a:solidFill>
                <a:latin typeface="Calibri"/>
                <a:cs typeface="Calibri"/>
              </a:rPr>
              <a:t>The concentrations of </a:t>
            </a:r>
            <a:r>
              <a:rPr lang="en-US" dirty="0" smtClean="0">
                <a:solidFill>
                  <a:prstClr val="black"/>
                </a:solidFill>
                <a:latin typeface="Calibri"/>
                <a:cs typeface="Calibri"/>
              </a:rPr>
              <a:t>greenhouse </a:t>
            </a:r>
            <a:r>
              <a:rPr lang="en-US" dirty="0">
                <a:solidFill>
                  <a:prstClr val="black"/>
                </a:solidFill>
                <a:latin typeface="Calibri"/>
                <a:cs typeface="Calibri"/>
              </a:rPr>
              <a:t>g</a:t>
            </a:r>
            <a:r>
              <a:rPr lang="en-US" dirty="0" smtClean="0">
                <a:solidFill>
                  <a:prstClr val="black"/>
                </a:solidFill>
                <a:latin typeface="Calibri"/>
                <a:cs typeface="Calibri"/>
              </a:rPr>
              <a:t>ases </a:t>
            </a:r>
            <a:r>
              <a:rPr lang="en-US" dirty="0">
                <a:solidFill>
                  <a:prstClr val="black"/>
                </a:solidFill>
                <a:latin typeface="Calibri"/>
                <a:cs typeface="Calibri"/>
              </a:rPr>
              <a:t>have increased</a:t>
            </a:r>
          </a:p>
          <a:p>
            <a:pPr marL="285750" indent="-285750">
              <a:buFont typeface="Wingdings" pitchFamily="2" charset="2"/>
              <a:buChar char="§"/>
            </a:pPr>
            <a:endParaRPr lang="en-US" dirty="0">
              <a:solidFill>
                <a:prstClr val="black"/>
              </a:solidFill>
              <a:latin typeface="Calibri"/>
              <a:cs typeface="Calibri"/>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87" y="1717314"/>
            <a:ext cx="4223413" cy="483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222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Human influence of the climate system is clear</a:t>
            </a:r>
          </a:p>
          <a:p>
            <a:endParaRPr lang="en-US" dirty="0"/>
          </a:p>
        </p:txBody>
      </p:sp>
      <p:sp>
        <p:nvSpPr>
          <p:cNvPr id="3" name="Content Placeholder 2"/>
          <p:cNvSpPr>
            <a:spLocks noGrp="1"/>
          </p:cNvSpPr>
          <p:nvPr>
            <p:ph sz="quarter" idx="12"/>
          </p:nvPr>
        </p:nvSpPr>
        <p:spPr/>
        <p:txBody>
          <a:bodyPr/>
          <a:lstStyle/>
          <a:p>
            <a:r>
              <a:rPr lang="en-US" dirty="0" smtClean="0"/>
              <a:t>Understanding the causes </a:t>
            </a:r>
            <a:endParaRPr lang="en-US" dirty="0"/>
          </a:p>
        </p:txBody>
      </p:sp>
      <p:sp>
        <p:nvSpPr>
          <p:cNvPr id="4" name="Content Placeholder 3"/>
          <p:cNvSpPr>
            <a:spLocks noGrp="1"/>
          </p:cNvSpPr>
          <p:nvPr>
            <p:ph idx="1"/>
          </p:nvPr>
        </p:nvSpPr>
        <p:spPr>
          <a:xfrm>
            <a:off x="4495800" y="1934069"/>
            <a:ext cx="4419599" cy="4564525"/>
          </a:xfrm>
        </p:spPr>
        <p:txBody>
          <a:bodyPr>
            <a:normAutofit fontScale="77500" lnSpcReduction="20000"/>
          </a:bodyPr>
          <a:lstStyle/>
          <a:p>
            <a:pPr marL="285750" indent="-285750">
              <a:lnSpc>
                <a:spcPct val="120000"/>
              </a:lnSpc>
              <a:spcBef>
                <a:spcPts val="0"/>
              </a:spcBef>
            </a:pPr>
            <a:endParaRPr lang="en-US" sz="2600" dirty="0" smtClean="0"/>
          </a:p>
          <a:p>
            <a:pPr marL="285750" indent="-285750">
              <a:lnSpc>
                <a:spcPct val="120000"/>
              </a:lnSpc>
              <a:spcBef>
                <a:spcPts val="0"/>
              </a:spcBef>
              <a:buFont typeface="Arial"/>
              <a:buChar char="•"/>
            </a:pPr>
            <a:r>
              <a:rPr lang="en-US" sz="2600" dirty="0" smtClean="0"/>
              <a:t>95% certainty that human </a:t>
            </a:r>
            <a:r>
              <a:rPr lang="en-US" sz="2600" dirty="0"/>
              <a:t>influence has been the dominant cause of the observed warming since the mid-20th </a:t>
            </a:r>
            <a:r>
              <a:rPr lang="en-US" sz="2600" dirty="0" smtClean="0"/>
              <a:t>century</a:t>
            </a:r>
          </a:p>
          <a:p>
            <a:pPr marL="285750" indent="-285750">
              <a:lnSpc>
                <a:spcPct val="120000"/>
              </a:lnSpc>
              <a:spcBef>
                <a:spcPts val="0"/>
              </a:spcBef>
              <a:buFont typeface="Arial"/>
              <a:buChar char="•"/>
            </a:pPr>
            <a:endParaRPr lang="en-US" sz="2600" dirty="0" smtClean="0"/>
          </a:p>
          <a:p>
            <a:pPr marL="285750" indent="-285750">
              <a:lnSpc>
                <a:spcPct val="120000"/>
              </a:lnSpc>
              <a:spcBef>
                <a:spcPts val="0"/>
              </a:spcBef>
              <a:buFont typeface="Arial"/>
              <a:buChar char="•"/>
            </a:pPr>
            <a:r>
              <a:rPr lang="en-US" sz="2600" dirty="0" smtClean="0"/>
              <a:t>Since the 1950s, many of the observed changes are unprecedented over decades to millennia. </a:t>
            </a:r>
          </a:p>
          <a:p>
            <a:pPr marL="285750" indent="-285750">
              <a:lnSpc>
                <a:spcPct val="120000"/>
              </a:lnSpc>
              <a:spcBef>
                <a:spcPts val="0"/>
              </a:spcBef>
              <a:buFont typeface="Arial"/>
              <a:buChar char="•"/>
            </a:pPr>
            <a:endParaRPr lang="en-US" sz="2600" dirty="0"/>
          </a:p>
          <a:p>
            <a:pPr marL="285750" indent="-285750">
              <a:lnSpc>
                <a:spcPct val="120000"/>
              </a:lnSpc>
              <a:spcBef>
                <a:spcPts val="0"/>
              </a:spcBef>
              <a:buFont typeface="Arial"/>
              <a:buChar char="•"/>
            </a:pPr>
            <a:r>
              <a:rPr lang="en-US" sz="2600" dirty="0" smtClean="0"/>
              <a:t>Limiting climate change will require sustained and substantial reductions in greenhouse gas emissions</a:t>
            </a:r>
          </a:p>
          <a:p>
            <a:pPr>
              <a:lnSpc>
                <a:spcPct val="80000"/>
              </a:lnSpc>
            </a:pPr>
            <a:endParaRPr lang="en-US" sz="2800" dirty="0"/>
          </a:p>
        </p:txBody>
      </p:sp>
      <p:sp>
        <p:nvSpPr>
          <p:cNvPr id="5"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pic>
        <p:nvPicPr>
          <p:cNvPr id="7" name="Picture 2" descr="http://www.climatechangeconnection.org/emissions/images/SmokeSta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1" y="1748133"/>
            <a:ext cx="4017109" cy="2665473"/>
          </a:xfrm>
          <a:prstGeom prst="rect">
            <a:avLst/>
          </a:prstGeom>
          <a:noFill/>
          <a:ln>
            <a:solidFill>
              <a:schemeClr val="tx2">
                <a:lumMod val="50000"/>
              </a:schemeClr>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251399"/>
            <a:ext cx="4038601" cy="2643531"/>
          </a:xfrm>
          <a:prstGeom prst="rect">
            <a:avLst/>
          </a:prstGeom>
          <a:noFill/>
          <a:ln>
            <a:solidFill>
              <a:schemeClr val="tx2">
                <a:lumMod val="50000"/>
              </a:schemeClr>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Rectangle 2"/>
          <p:cNvSpPr txBox="1">
            <a:spLocks noChangeArrowheads="1"/>
          </p:cNvSpPr>
          <p:nvPr/>
        </p:nvSpPr>
        <p:spPr bwMode="auto">
          <a:xfrm>
            <a:off x="228600" y="66509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schemeClr val="bg1"/>
                </a:solidFill>
              </a:rPr>
              <a:t>Source : </a:t>
            </a:r>
            <a:r>
              <a:rPr lang="en-US" sz="1100" dirty="0" smtClean="0">
                <a:solidFill>
                  <a:schemeClr val="bg1"/>
                </a:solidFill>
              </a:rPr>
              <a:t>IPCC AR5</a:t>
            </a:r>
            <a:endParaRPr lang="en-US" sz="1100" dirty="0">
              <a:solidFill>
                <a:schemeClr val="bg1"/>
              </a:solidFill>
            </a:endParaRPr>
          </a:p>
        </p:txBody>
      </p:sp>
    </p:spTree>
    <p:extLst>
      <p:ext uri="{BB962C8B-B14F-4D97-AF65-F5344CB8AC3E}">
        <p14:creationId xmlns:p14="http://schemas.microsoft.com/office/powerpoint/2010/main" val="3042551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304800" y="838200"/>
            <a:ext cx="7391400" cy="762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b="1">
                <a:solidFill>
                  <a:schemeClr val="lt1"/>
                </a:solidFill>
                <a:latin typeface="Helvetic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smtClean="0">
                <a:solidFill>
                  <a:schemeClr val="bg1"/>
                </a:solidFill>
                <a:latin typeface="Calibri"/>
                <a:cs typeface="Calibri"/>
              </a:rPr>
              <a:t>Total anthropogenic GHG emissions were the highest in human history from 2000  to 2010 </a:t>
            </a:r>
            <a:endParaRPr lang="en-US" dirty="0">
              <a:solidFill>
                <a:schemeClr val="bg1"/>
              </a:solidFill>
              <a:latin typeface="Calibri"/>
              <a:cs typeface="Calibri"/>
            </a:endParaRPr>
          </a:p>
        </p:txBody>
      </p:sp>
      <p:sp>
        <p:nvSpPr>
          <p:cNvPr id="16" name="Title 1"/>
          <p:cNvSpPr txBox="1">
            <a:spLocks/>
          </p:cNvSpPr>
          <p:nvPr/>
        </p:nvSpPr>
        <p:spPr>
          <a:xfrm>
            <a:off x="306811" y="152400"/>
            <a:ext cx="8800795" cy="523220"/>
          </a:xfrm>
          <a:prstGeom prst="rect">
            <a:avLst/>
          </a:prstGeom>
          <a:noFill/>
          <a:ln w="9525">
            <a:noFill/>
            <a:miter lim="800000"/>
            <a:headEnd/>
            <a:tailEnd/>
          </a:ln>
          <a:effectLst/>
          <a:extLst/>
        </p:spPr>
        <p:txBody>
          <a:bodyPr vert="horz" wrap="square" lIns="45720" tIns="45720" rIns="45720" bIns="45720" numCol="1" rtlCol="0" anchor="t"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latin typeface="Calibri"/>
                <a:cs typeface="Calibri"/>
              </a:rPr>
              <a:t>Trends in GHGs and their drivers</a:t>
            </a:r>
            <a:endParaRPr lang="en-US" sz="2800" b="1" dirty="0">
              <a:solidFill>
                <a:schemeClr val="bg1"/>
              </a:solidFill>
              <a:latin typeface="Calibri"/>
              <a:cs typeface="Calibri"/>
            </a:endParaRPr>
          </a:p>
        </p:txBody>
      </p:sp>
      <p:sp>
        <p:nvSpPr>
          <p:cNvPr id="7" name="Rectangle 6"/>
          <p:cNvSpPr/>
          <p:nvPr/>
        </p:nvSpPr>
        <p:spPr>
          <a:xfrm>
            <a:off x="5865695" y="1541076"/>
            <a:ext cx="2985247" cy="369332"/>
          </a:xfrm>
          <a:prstGeom prst="rect">
            <a:avLst/>
          </a:prstGeom>
        </p:spPr>
        <p:txBody>
          <a:bodyPr wrap="square">
            <a:spAutoFit/>
          </a:bodyPr>
          <a:lstStyle/>
          <a:p>
            <a:pPr marL="342900" indent="-342900">
              <a:spcBef>
                <a:spcPts val="1600"/>
              </a:spcBef>
              <a:buClr>
                <a:srgbClr val="1F497D">
                  <a:lumMod val="50000"/>
                </a:srgbClr>
              </a:buClr>
              <a:buFont typeface="Wingdings" pitchFamily="2" charset="2"/>
              <a:buChar char="§"/>
              <a:defRPr/>
            </a:pPr>
            <a:endParaRPr lang="en-US" dirty="0">
              <a:solidFill>
                <a:prstClr val="black"/>
              </a:solidFill>
              <a:latin typeface="Helvetica" pitchFamily="34" charset="0"/>
            </a:endParaRPr>
          </a:p>
        </p:txBody>
      </p:sp>
      <p:sp>
        <p:nvSpPr>
          <p:cNvPr id="3" name="Rectangle 2"/>
          <p:cNvSpPr/>
          <p:nvPr/>
        </p:nvSpPr>
        <p:spPr>
          <a:xfrm>
            <a:off x="5943600" y="1219200"/>
            <a:ext cx="3200400" cy="646331"/>
          </a:xfrm>
          <a:prstGeom prst="rect">
            <a:avLst/>
          </a:prstGeom>
        </p:spPr>
        <p:txBody>
          <a:bodyPr wrap="square">
            <a:spAutoFit/>
          </a:bodyPr>
          <a:lstStyle/>
          <a:p>
            <a:endParaRPr lang="en-US" dirty="0">
              <a:solidFill>
                <a:prstClr val="black"/>
              </a:solidFill>
              <a:latin typeface="45 Helvetica Light"/>
            </a:endParaRPr>
          </a:p>
          <a:p>
            <a:endParaRPr lang="en-US" dirty="0">
              <a:solidFill>
                <a:prstClr val="black"/>
              </a:solidFill>
            </a:endParaRPr>
          </a:p>
        </p:txBody>
      </p:sp>
      <p:sp>
        <p:nvSpPr>
          <p:cNvPr id="19"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pic>
        <p:nvPicPr>
          <p:cNvPr id="1027" name="Picture 3"/>
          <p:cNvPicPr>
            <a:picLocks noChangeAspect="1" noChangeArrowheads="1"/>
          </p:cNvPicPr>
          <p:nvPr/>
        </p:nvPicPr>
        <p:blipFill>
          <a:blip r:embed="rId2"/>
          <a:srcRect/>
          <a:stretch>
            <a:fillRect/>
          </a:stretch>
        </p:blipFill>
        <p:spPr bwMode="auto">
          <a:xfrm>
            <a:off x="685800" y="2209800"/>
            <a:ext cx="4962525" cy="4191000"/>
          </a:xfrm>
          <a:prstGeom prst="rect">
            <a:avLst/>
          </a:prstGeom>
          <a:noFill/>
          <a:ln w="9525">
            <a:noFill/>
            <a:miter lim="800000"/>
            <a:headEnd/>
            <a:tailEnd/>
          </a:ln>
          <a:effectLst/>
        </p:spPr>
      </p:pic>
      <p:sp>
        <p:nvSpPr>
          <p:cNvPr id="11" name="TextBox 10"/>
          <p:cNvSpPr txBox="1"/>
          <p:nvPr/>
        </p:nvSpPr>
        <p:spPr>
          <a:xfrm>
            <a:off x="457200" y="1752600"/>
            <a:ext cx="3674339" cy="307777"/>
          </a:xfrm>
          <a:prstGeom prst="rect">
            <a:avLst/>
          </a:prstGeom>
          <a:noFill/>
        </p:spPr>
        <p:txBody>
          <a:bodyPr wrap="none" rtlCol="0">
            <a:spAutoFit/>
          </a:bodyPr>
          <a:lstStyle/>
          <a:p>
            <a:r>
              <a:rPr lang="en-US" sz="1400" dirty="0" smtClean="0"/>
              <a:t>Greenhouse gas emissions by economic sectors </a:t>
            </a:r>
            <a:endParaRPr lang="en-US" sz="1400" dirty="0"/>
          </a:p>
        </p:txBody>
      </p:sp>
      <p:sp>
        <p:nvSpPr>
          <p:cNvPr id="12" name="TextBox 11"/>
          <p:cNvSpPr txBox="1"/>
          <p:nvPr/>
        </p:nvSpPr>
        <p:spPr>
          <a:xfrm>
            <a:off x="6019800" y="2209800"/>
            <a:ext cx="2971800" cy="3416320"/>
          </a:xfrm>
          <a:prstGeom prst="rect">
            <a:avLst/>
          </a:prstGeom>
          <a:noFill/>
        </p:spPr>
        <p:txBody>
          <a:bodyPr wrap="square" rtlCol="0">
            <a:spAutoFit/>
          </a:bodyPr>
          <a:lstStyle/>
          <a:p>
            <a:pPr>
              <a:buFont typeface="Arial" pitchFamily="34" charset="0"/>
              <a:buChar char="•"/>
            </a:pPr>
            <a:r>
              <a:rPr lang="en-US" dirty="0" smtClean="0"/>
              <a:t> Globally, economic and population growth continue to be the most important drivers of increases in CO2 emissions from fossil fuel combustions</a:t>
            </a:r>
          </a:p>
          <a:p>
            <a:pPr>
              <a:buFont typeface="Arial" pitchFamily="34" charset="0"/>
              <a:buChar char="•"/>
            </a:pPr>
            <a:endParaRPr lang="en-US" dirty="0" smtClean="0"/>
          </a:p>
          <a:p>
            <a:pPr>
              <a:buFont typeface="Arial" pitchFamily="34" charset="0"/>
              <a:buChar char="•"/>
            </a:pPr>
            <a:r>
              <a:rPr lang="en-US" dirty="0" smtClean="0"/>
              <a:t>  These are expected to continue to drive emissions growth without additional efforts to reduce GHG emissions.</a:t>
            </a:r>
            <a:endParaRPr lang="en-US" dirty="0"/>
          </a:p>
        </p:txBody>
      </p:sp>
    </p:spTree>
    <p:extLst>
      <p:ext uri="{BB962C8B-B14F-4D97-AF65-F5344CB8AC3E}">
        <p14:creationId xmlns:p14="http://schemas.microsoft.com/office/powerpoint/2010/main" val="1608155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Observed climate change in </a:t>
            </a:r>
            <a:r>
              <a:rPr lang="en-US" dirty="0" err="1" smtClean="0"/>
              <a:t>Perú</a:t>
            </a:r>
            <a:endParaRPr lang="en-US" dirty="0"/>
          </a:p>
        </p:txBody>
      </p:sp>
      <p:sp>
        <p:nvSpPr>
          <p:cNvPr id="3" name="Content Placeholder 2"/>
          <p:cNvSpPr>
            <a:spLocks noGrp="1"/>
          </p:cNvSpPr>
          <p:nvPr>
            <p:ph sz="quarter" idx="12"/>
          </p:nvPr>
        </p:nvSpPr>
        <p:spPr>
          <a:xfrm>
            <a:off x="228600" y="838200"/>
            <a:ext cx="8915400" cy="762000"/>
          </a:xfrm>
        </p:spPr>
        <p:txBody>
          <a:bodyPr/>
          <a:lstStyle/>
          <a:p>
            <a:r>
              <a:rPr lang="en-US" dirty="0"/>
              <a:t>In CA and SA, decadal variability and changes in extremes have been affecting large sectors of the population</a:t>
            </a:r>
            <a:r>
              <a:rPr lang="en-US" dirty="0" smtClean="0"/>
              <a:t>, especially </a:t>
            </a:r>
            <a:r>
              <a:rPr lang="en-US" dirty="0"/>
              <a:t>those more vulnerable and exposed to climate hazards.</a:t>
            </a:r>
          </a:p>
        </p:txBody>
      </p:sp>
      <p:sp>
        <p:nvSpPr>
          <p:cNvPr id="4" name="Content Placeholder 3"/>
          <p:cNvSpPr>
            <a:spLocks noGrp="1"/>
          </p:cNvSpPr>
          <p:nvPr>
            <p:ph idx="1"/>
          </p:nvPr>
        </p:nvSpPr>
        <p:spPr>
          <a:xfrm>
            <a:off x="5105399" y="1752600"/>
            <a:ext cx="4038601" cy="4648200"/>
          </a:xfrm>
        </p:spPr>
        <p:txBody>
          <a:bodyPr>
            <a:normAutofit/>
          </a:bodyPr>
          <a:lstStyle/>
          <a:p>
            <a:pPr marL="285750" indent="-285750">
              <a:buFont typeface="Arial" pitchFamily="34" charset="0"/>
              <a:buChar char="•"/>
            </a:pPr>
            <a:r>
              <a:rPr lang="en-US" dirty="0" smtClean="0"/>
              <a:t>Strong </a:t>
            </a:r>
            <a:r>
              <a:rPr lang="en-US" dirty="0"/>
              <a:t>negative </a:t>
            </a:r>
            <a:r>
              <a:rPr lang="en-US" dirty="0" smtClean="0"/>
              <a:t>precipitation </a:t>
            </a:r>
            <a:r>
              <a:rPr lang="en-US" dirty="0" smtClean="0"/>
              <a:t>trends </a:t>
            </a:r>
            <a:r>
              <a:rPr lang="en-US" dirty="0" smtClean="0"/>
              <a:t>and warming detected in </a:t>
            </a:r>
            <a:r>
              <a:rPr lang="en-US" dirty="0"/>
              <a:t>the </a:t>
            </a:r>
            <a:r>
              <a:rPr lang="en-US" dirty="0" err="1"/>
              <a:t>Mantaro</a:t>
            </a:r>
            <a:r>
              <a:rPr lang="en-US" dirty="0"/>
              <a:t> Valley, </a:t>
            </a:r>
            <a:r>
              <a:rPr lang="en-US" dirty="0" err="1" smtClean="0"/>
              <a:t>Perú</a:t>
            </a:r>
            <a:r>
              <a:rPr lang="en-US" dirty="0" smtClean="0"/>
              <a:t> </a:t>
            </a:r>
          </a:p>
          <a:p>
            <a:pPr marL="285750" indent="-285750">
              <a:buFont typeface="Arial" pitchFamily="34" charset="0"/>
              <a:buChar char="•"/>
            </a:pPr>
            <a:r>
              <a:rPr lang="en-US" dirty="0" smtClean="0"/>
              <a:t>Air temperature increases in </a:t>
            </a:r>
            <a:r>
              <a:rPr lang="en-US" dirty="0"/>
              <a:t>the southern Andes of </a:t>
            </a:r>
            <a:r>
              <a:rPr lang="en-US" dirty="0" err="1" smtClean="0"/>
              <a:t>Per</a:t>
            </a:r>
            <a:r>
              <a:rPr lang="en-US" dirty="0" err="1"/>
              <a:t>ú</a:t>
            </a:r>
            <a:r>
              <a:rPr lang="en-US" dirty="0" smtClean="0"/>
              <a:t> </a:t>
            </a:r>
            <a:r>
              <a:rPr lang="en-US" dirty="0"/>
              <a:t>(</a:t>
            </a:r>
            <a:r>
              <a:rPr lang="en-US" dirty="0" smtClean="0"/>
              <a:t>1964-2006)</a:t>
            </a:r>
          </a:p>
          <a:p>
            <a:pPr marL="285750" indent="-285750">
              <a:buFont typeface="Arial" pitchFamily="34" charset="0"/>
              <a:buChar char="•"/>
            </a:pPr>
            <a:r>
              <a:rPr lang="en-US" dirty="0" smtClean="0"/>
              <a:t>In the </a:t>
            </a:r>
            <a:r>
              <a:rPr lang="en-US" dirty="0"/>
              <a:t>Peruvian </a:t>
            </a:r>
            <a:r>
              <a:rPr lang="en-US" dirty="0" smtClean="0"/>
              <a:t>western Amazonia, </a:t>
            </a:r>
            <a:r>
              <a:rPr lang="en-US" dirty="0"/>
              <a:t>mean rainfall for </a:t>
            </a:r>
            <a:r>
              <a:rPr lang="en-US" dirty="0" smtClean="0"/>
              <a:t>1964–2003 has decreased</a:t>
            </a:r>
          </a:p>
          <a:p>
            <a:pPr marL="285750" indent="-285750">
              <a:buFont typeface="Arial" pitchFamily="34" charset="0"/>
              <a:buChar char="•"/>
            </a:pPr>
            <a:r>
              <a:rPr lang="en-US" dirty="0" smtClean="0"/>
              <a:t>Rapid </a:t>
            </a:r>
            <a:r>
              <a:rPr lang="en-US" dirty="0"/>
              <a:t>retreat and melting of the tropical Andes glaciers of Venezuela, Colombia, Ecuador, </a:t>
            </a:r>
            <a:r>
              <a:rPr lang="en-US" dirty="0" err="1" smtClean="0"/>
              <a:t>Per</a:t>
            </a:r>
            <a:r>
              <a:rPr lang="en-US" dirty="0" err="1"/>
              <a:t>ú</a:t>
            </a:r>
            <a:r>
              <a:rPr lang="en-US" dirty="0" smtClean="0"/>
              <a:t> </a:t>
            </a:r>
            <a:r>
              <a:rPr lang="en-US" dirty="0"/>
              <a:t>and </a:t>
            </a:r>
            <a:r>
              <a:rPr lang="en-US" dirty="0" smtClean="0"/>
              <a:t>Bolivia </a:t>
            </a:r>
            <a:endParaRPr lang="en-US" dirty="0"/>
          </a:p>
          <a:p>
            <a:pPr marL="285750" indent="-285750">
              <a:buFont typeface="Arial" pitchFamily="34" charset="0"/>
              <a:buChar char="•"/>
            </a:pPr>
            <a:r>
              <a:rPr lang="en-US" dirty="0" smtClean="0"/>
              <a:t>7 out </a:t>
            </a:r>
            <a:r>
              <a:rPr lang="en-US" dirty="0"/>
              <a:t>of </a:t>
            </a:r>
            <a:r>
              <a:rPr lang="en-US" dirty="0" smtClean="0"/>
              <a:t>9 river </a:t>
            </a:r>
            <a:r>
              <a:rPr lang="en-US" dirty="0"/>
              <a:t>basins have probably crossed a critical threshold, </a:t>
            </a:r>
            <a:r>
              <a:rPr lang="en-US" dirty="0" smtClean="0"/>
              <a:t>exhibiting </a:t>
            </a:r>
            <a:r>
              <a:rPr lang="en-US" dirty="0"/>
              <a:t>a decreasing dry-season </a:t>
            </a:r>
            <a:r>
              <a:rPr lang="en-US" dirty="0" smtClean="0"/>
              <a:t>discharge </a:t>
            </a:r>
            <a:r>
              <a:rPr lang="en-US" dirty="0"/>
              <a:t>in the Cordillera Blanca of </a:t>
            </a:r>
            <a:r>
              <a:rPr lang="en-US" dirty="0" err="1" smtClean="0"/>
              <a:t>Per</a:t>
            </a:r>
            <a:r>
              <a:rPr lang="en-US" dirty="0" err="1"/>
              <a:t>ú</a:t>
            </a:r>
            <a:endParaRPr lang="en-US" dirty="0"/>
          </a:p>
          <a:p>
            <a:pPr marL="285750" indent="-285750">
              <a:buFont typeface="Arial" pitchFamily="34" charset="0"/>
              <a:buChar char="•"/>
            </a:pPr>
            <a:endParaRPr lang="en-US" dirty="0"/>
          </a:p>
        </p:txBody>
      </p:sp>
      <p:pic>
        <p:nvPicPr>
          <p:cNvPr id="2050" name="Picture 2" descr="http://www.concierge.com/images/destinations/hotels/americas/central_southamerica/peru/cuzco/andean_lodges/peru-hotel-andean-lodges_001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1905000"/>
            <a:ext cx="5102225" cy="40280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spTree>
    <p:extLst>
      <p:ext uri="{BB962C8B-B14F-4D97-AF65-F5344CB8AC3E}">
        <p14:creationId xmlns:p14="http://schemas.microsoft.com/office/powerpoint/2010/main" val="854661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06811" y="723900"/>
            <a:ext cx="8800795" cy="523220"/>
          </a:xfrm>
          <a:prstGeom prst="rect">
            <a:avLst/>
          </a:prstGeom>
          <a:noFill/>
          <a:ln w="9525">
            <a:noFill/>
            <a:miter lim="800000"/>
            <a:headEnd/>
            <a:tailEnd/>
          </a:ln>
          <a:effectLst/>
          <a:extLst/>
        </p:spPr>
        <p:txBody>
          <a:bodyPr vert="horz" wrap="square" lIns="45720" tIns="45720" rIns="45720" bIns="45720" numCol="1" rtlCol="0" anchor="t"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tx1">
                    <a:lumMod val="75000"/>
                    <a:lumOff val="25000"/>
                  </a:schemeClr>
                </a:solidFill>
                <a:latin typeface="Calibri"/>
                <a:cs typeface="Calibri"/>
              </a:rPr>
              <a:t>Extreme events during and by the end of the 21</a:t>
            </a:r>
            <a:r>
              <a:rPr lang="en-US" sz="2800" b="1" baseline="30000" dirty="0" smtClean="0">
                <a:solidFill>
                  <a:schemeClr val="tx1">
                    <a:lumMod val="75000"/>
                    <a:lumOff val="25000"/>
                  </a:schemeClr>
                </a:solidFill>
                <a:latin typeface="Calibri"/>
                <a:cs typeface="Calibri"/>
              </a:rPr>
              <a:t>st</a:t>
            </a:r>
            <a:r>
              <a:rPr lang="en-US" sz="2800" b="1" dirty="0" smtClean="0">
                <a:solidFill>
                  <a:schemeClr val="tx1">
                    <a:lumMod val="75000"/>
                    <a:lumOff val="25000"/>
                  </a:schemeClr>
                </a:solidFill>
                <a:latin typeface="Calibri"/>
                <a:cs typeface="Calibri"/>
              </a:rPr>
              <a:t> Century</a:t>
            </a:r>
            <a:endParaRPr lang="en-US" sz="2800" b="1" dirty="0">
              <a:solidFill>
                <a:schemeClr val="tx1">
                  <a:lumMod val="75000"/>
                  <a:lumOff val="25000"/>
                </a:schemeClr>
              </a:solidFill>
              <a:latin typeface="Calibri"/>
              <a:cs typeface="Calibri"/>
            </a:endParaRPr>
          </a:p>
        </p:txBody>
      </p:sp>
      <p:sp>
        <p:nvSpPr>
          <p:cNvPr id="8" name="Rectangle 2"/>
          <p:cNvSpPr txBox="1">
            <a:spLocks noChangeArrowheads="1"/>
          </p:cNvSpPr>
          <p:nvPr/>
        </p:nvSpPr>
        <p:spPr bwMode="auto">
          <a:xfrm>
            <a:off x="152400" y="6498594"/>
            <a:ext cx="83820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schemeClr val="bg1"/>
                </a:solidFill>
              </a:rPr>
              <a:t>Source : </a:t>
            </a:r>
            <a:r>
              <a:rPr lang="en-US" sz="1100" dirty="0" smtClean="0">
                <a:solidFill>
                  <a:schemeClr val="bg1"/>
                </a:solidFill>
              </a:rPr>
              <a:t>IPCC SREX</a:t>
            </a:r>
            <a:endParaRPr lang="en-US" sz="1100" dirty="0">
              <a:solidFill>
                <a:schemeClr val="bg1"/>
              </a:solidFill>
            </a:endParaRPr>
          </a:p>
        </p:txBody>
      </p:sp>
      <p:sp>
        <p:nvSpPr>
          <p:cNvPr id="14" name="Rectangle 13"/>
          <p:cNvSpPr/>
          <p:nvPr/>
        </p:nvSpPr>
        <p:spPr>
          <a:xfrm>
            <a:off x="1066800" y="1828800"/>
            <a:ext cx="7010400" cy="3657600"/>
          </a:xfrm>
          <a:prstGeom prst="rect">
            <a:avLst/>
          </a:prstGeom>
          <a:solidFill>
            <a:srgbClr val="FFFFFF">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Rectangle 5"/>
          <p:cNvSpPr/>
          <p:nvPr/>
        </p:nvSpPr>
        <p:spPr>
          <a:xfrm>
            <a:off x="1371600" y="2057400"/>
            <a:ext cx="6400800" cy="3170099"/>
          </a:xfrm>
          <a:prstGeom prst="rect">
            <a:avLst/>
          </a:prstGeom>
        </p:spPr>
        <p:txBody>
          <a:bodyPr wrap="square">
            <a:spAutoFit/>
          </a:bodyPr>
          <a:lstStyle/>
          <a:p>
            <a:pPr marL="285750" indent="-285750">
              <a:buFont typeface="Arial"/>
              <a:buChar char="•"/>
            </a:pPr>
            <a:r>
              <a:rPr lang="en-US" sz="2000" dirty="0" smtClean="0">
                <a:solidFill>
                  <a:schemeClr val="tx1">
                    <a:lumMod val="75000"/>
                    <a:lumOff val="25000"/>
                  </a:schemeClr>
                </a:solidFill>
                <a:latin typeface="Calibri"/>
                <a:cs typeface="Calibri"/>
              </a:rPr>
              <a:t>It is very likely that the length, frequency, and/or intensity of warm spells or heat waves will increase over most land areas</a:t>
            </a:r>
          </a:p>
          <a:p>
            <a:pPr marL="285750" indent="-285750">
              <a:buFont typeface="Arial"/>
              <a:buChar char="•"/>
            </a:pPr>
            <a:endParaRPr lang="en-US" sz="2000" dirty="0">
              <a:solidFill>
                <a:schemeClr val="tx1">
                  <a:lumMod val="75000"/>
                  <a:lumOff val="25000"/>
                </a:schemeClr>
              </a:solidFill>
              <a:latin typeface="Calibri"/>
              <a:cs typeface="Calibri"/>
            </a:endParaRPr>
          </a:p>
          <a:p>
            <a:pPr marL="285750" indent="-285750">
              <a:buFont typeface="Arial"/>
              <a:buChar char="•"/>
            </a:pPr>
            <a:r>
              <a:rPr lang="en-US" sz="2000" dirty="0" smtClean="0">
                <a:solidFill>
                  <a:schemeClr val="tx1">
                    <a:lumMod val="75000"/>
                    <a:lumOff val="25000"/>
                  </a:schemeClr>
                </a:solidFill>
                <a:latin typeface="Calibri"/>
                <a:cs typeface="Calibri"/>
              </a:rPr>
              <a:t>Under some scenarios, a 1-in-20 </a:t>
            </a:r>
            <a:r>
              <a:rPr lang="en-US" sz="2000" dirty="0">
                <a:solidFill>
                  <a:schemeClr val="tx1">
                    <a:lumMod val="75000"/>
                    <a:lumOff val="25000"/>
                  </a:schemeClr>
                </a:solidFill>
                <a:latin typeface="Calibri"/>
                <a:cs typeface="Calibri"/>
              </a:rPr>
              <a:t>year hottest day is </a:t>
            </a:r>
            <a:r>
              <a:rPr lang="en-US" sz="2000" i="1" dirty="0">
                <a:solidFill>
                  <a:schemeClr val="tx1">
                    <a:lumMod val="75000"/>
                    <a:lumOff val="25000"/>
                  </a:schemeClr>
                </a:solidFill>
                <a:latin typeface="Calibri"/>
                <a:cs typeface="Calibri"/>
              </a:rPr>
              <a:t>likely </a:t>
            </a:r>
            <a:r>
              <a:rPr lang="en-US" sz="2000" dirty="0">
                <a:solidFill>
                  <a:schemeClr val="tx1">
                    <a:lumMod val="75000"/>
                    <a:lumOff val="25000"/>
                  </a:schemeClr>
                </a:solidFill>
                <a:latin typeface="Calibri"/>
                <a:cs typeface="Calibri"/>
              </a:rPr>
              <a:t>to become a 1-in-2 year event </a:t>
            </a:r>
            <a:r>
              <a:rPr lang="en-US" sz="2000" dirty="0" smtClean="0">
                <a:solidFill>
                  <a:schemeClr val="tx1">
                    <a:lumMod val="75000"/>
                    <a:lumOff val="25000"/>
                  </a:schemeClr>
                </a:solidFill>
                <a:latin typeface="Calibri"/>
                <a:cs typeface="Calibri"/>
              </a:rPr>
              <a:t>in </a:t>
            </a:r>
            <a:r>
              <a:rPr lang="en-US" sz="2000" dirty="0">
                <a:solidFill>
                  <a:schemeClr val="tx1">
                    <a:lumMod val="75000"/>
                    <a:lumOff val="25000"/>
                  </a:schemeClr>
                </a:solidFill>
                <a:latin typeface="Calibri"/>
                <a:cs typeface="Calibri"/>
              </a:rPr>
              <a:t>most </a:t>
            </a:r>
            <a:r>
              <a:rPr lang="en-US" sz="2000" dirty="0" smtClean="0">
                <a:solidFill>
                  <a:schemeClr val="tx1">
                    <a:lumMod val="75000"/>
                    <a:lumOff val="25000"/>
                  </a:schemeClr>
                </a:solidFill>
                <a:latin typeface="Calibri"/>
                <a:cs typeface="Calibri"/>
              </a:rPr>
              <a:t>regions</a:t>
            </a:r>
          </a:p>
          <a:p>
            <a:pPr marL="285750" indent="-285750">
              <a:buFont typeface="Arial"/>
              <a:buChar char="•"/>
            </a:pPr>
            <a:endParaRPr lang="en-US" sz="2000" dirty="0" smtClean="0">
              <a:solidFill>
                <a:schemeClr val="tx1">
                  <a:lumMod val="75000"/>
                  <a:lumOff val="25000"/>
                </a:schemeClr>
              </a:solidFill>
              <a:latin typeface="Calibri"/>
              <a:cs typeface="Calibri"/>
            </a:endParaRPr>
          </a:p>
          <a:p>
            <a:pPr marL="285750" indent="-285750">
              <a:buFont typeface="Arial"/>
              <a:buChar char="•"/>
            </a:pPr>
            <a:r>
              <a:rPr lang="en-US" sz="2000" dirty="0" smtClean="0">
                <a:solidFill>
                  <a:schemeClr val="tx1">
                    <a:lumMod val="75000"/>
                    <a:lumOff val="25000"/>
                  </a:schemeClr>
                </a:solidFill>
                <a:latin typeface="Calibri"/>
                <a:cs typeface="Calibri"/>
              </a:rPr>
              <a:t>It is likely that </a:t>
            </a:r>
            <a:r>
              <a:rPr lang="en-US" sz="2000" dirty="0">
                <a:solidFill>
                  <a:schemeClr val="tx1">
                    <a:lumMod val="75000"/>
                    <a:lumOff val="25000"/>
                  </a:schemeClr>
                </a:solidFill>
                <a:latin typeface="Calibri"/>
                <a:cs typeface="Calibri"/>
              </a:rPr>
              <a:t>the frequency of heavy precipitation or the proportion of total rainfall from heavy falls </a:t>
            </a:r>
            <a:r>
              <a:rPr lang="en-US" sz="2000" dirty="0" smtClean="0">
                <a:solidFill>
                  <a:schemeClr val="tx1">
                    <a:lumMod val="75000"/>
                    <a:lumOff val="25000"/>
                  </a:schemeClr>
                </a:solidFill>
                <a:latin typeface="Calibri"/>
                <a:cs typeface="Calibri"/>
              </a:rPr>
              <a:t>will increase over </a:t>
            </a:r>
            <a:r>
              <a:rPr lang="en-US" sz="2000" dirty="0">
                <a:solidFill>
                  <a:schemeClr val="tx1">
                    <a:lumMod val="75000"/>
                    <a:lumOff val="25000"/>
                  </a:schemeClr>
                </a:solidFill>
                <a:latin typeface="Calibri"/>
                <a:cs typeface="Calibri"/>
              </a:rPr>
              <a:t>many areas of the globe</a:t>
            </a:r>
          </a:p>
        </p:txBody>
      </p:sp>
    </p:spTree>
    <p:extLst>
      <p:ext uri="{BB962C8B-B14F-4D97-AF65-F5344CB8AC3E}">
        <p14:creationId xmlns:p14="http://schemas.microsoft.com/office/powerpoint/2010/main" val="2182982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cs typeface="Calibri"/>
              </a:rPr>
              <a:t>Future changes in the climate system</a:t>
            </a:r>
          </a:p>
          <a:p>
            <a:endParaRPr lang="en-US" dirty="0"/>
          </a:p>
        </p:txBody>
      </p:sp>
      <p:sp>
        <p:nvSpPr>
          <p:cNvPr id="3" name="Content Placeholder 2"/>
          <p:cNvSpPr>
            <a:spLocks noGrp="1"/>
          </p:cNvSpPr>
          <p:nvPr>
            <p:ph sz="quarter" idx="12"/>
          </p:nvPr>
        </p:nvSpPr>
        <p:spPr/>
        <p:txBody>
          <a:bodyPr/>
          <a:lstStyle/>
          <a:p>
            <a:r>
              <a:rPr lang="en-US" dirty="0" smtClean="0">
                <a:latin typeface="45 Helvetica Light"/>
              </a:rPr>
              <a:t>Warming will continue beyond 2100 under all RCP scenarios except RCP2.6.</a:t>
            </a:r>
            <a:endParaRPr lang="en-US" dirty="0"/>
          </a:p>
        </p:txBody>
      </p:sp>
      <p:pic>
        <p:nvPicPr>
          <p:cNvPr id="5" name="Picture 3" descr="C:\Documents and Settings\Administrator\My Documents\My Pictures\rc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772400" cy="3136232"/>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371600" y="4953000"/>
            <a:ext cx="1976026" cy="1643063"/>
          </a:xfrm>
          <a:prstGeom prst="roundRect">
            <a:avLst>
              <a:gd name="adj" fmla="val 10013"/>
            </a:avLst>
          </a:prstGeom>
          <a:solidFill>
            <a:schemeClr val="bg1">
              <a:lumMod val="85000"/>
            </a:schemeClr>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45 Helvetica Light"/>
              </a:rPr>
              <a:t>Global surface temperature change for </a:t>
            </a:r>
            <a:r>
              <a:rPr lang="en-US" sz="1600" dirty="0" smtClean="0">
                <a:solidFill>
                  <a:prstClr val="black"/>
                </a:solidFill>
                <a:latin typeface="45 Helvetica Light"/>
              </a:rPr>
              <a:t>the end of the </a:t>
            </a:r>
            <a:r>
              <a:rPr lang="en-US" sz="1600" dirty="0">
                <a:solidFill>
                  <a:prstClr val="black"/>
                </a:solidFill>
                <a:latin typeface="45 Helvetica Light"/>
              </a:rPr>
              <a:t>21</a:t>
            </a:r>
            <a:r>
              <a:rPr lang="en-US" sz="1600" baseline="30000" dirty="0">
                <a:solidFill>
                  <a:prstClr val="black"/>
                </a:solidFill>
                <a:latin typeface="45 Helvetica Light"/>
              </a:rPr>
              <a:t>st</a:t>
            </a:r>
            <a:r>
              <a:rPr lang="en-US" sz="1600" dirty="0">
                <a:solidFill>
                  <a:prstClr val="black"/>
                </a:solidFill>
                <a:latin typeface="45 Helvetica Light"/>
              </a:rPr>
              <a:t> century:</a:t>
            </a:r>
          </a:p>
        </p:txBody>
      </p:sp>
      <p:sp>
        <p:nvSpPr>
          <p:cNvPr id="7" name="Rectangle 6"/>
          <p:cNvSpPr/>
          <p:nvPr/>
        </p:nvSpPr>
        <p:spPr>
          <a:xfrm>
            <a:off x="3962400" y="4795897"/>
            <a:ext cx="4495800" cy="2062103"/>
          </a:xfrm>
          <a:prstGeom prst="rect">
            <a:avLst/>
          </a:prstGeom>
        </p:spPr>
        <p:txBody>
          <a:bodyPr wrap="square">
            <a:spAutoFit/>
          </a:bodyPr>
          <a:lstStyle/>
          <a:p>
            <a:pPr marL="285750" indent="-285750">
              <a:buFont typeface="Wingdings" pitchFamily="2" charset="2"/>
              <a:buChar char="§"/>
            </a:pPr>
            <a:r>
              <a:rPr lang="en-US" sz="1600" dirty="0">
                <a:solidFill>
                  <a:prstClr val="black"/>
                </a:solidFill>
                <a:latin typeface="45 Helvetica Light"/>
              </a:rPr>
              <a:t>is </a:t>
            </a:r>
            <a:r>
              <a:rPr lang="en-US" sz="1600" i="1" dirty="0">
                <a:solidFill>
                  <a:prstClr val="black"/>
                </a:solidFill>
                <a:latin typeface="45 Helvetica Light"/>
              </a:rPr>
              <a:t>likely </a:t>
            </a:r>
            <a:r>
              <a:rPr lang="en-US" sz="1600" dirty="0">
                <a:solidFill>
                  <a:prstClr val="black"/>
                </a:solidFill>
                <a:latin typeface="45 Helvetica Light"/>
              </a:rPr>
              <a:t>to exceed 1.5°C relative to 1850 to 1900 for all RCP scenarios except RCP2.6. </a:t>
            </a:r>
          </a:p>
          <a:p>
            <a:endParaRPr lang="en-US" sz="1600" dirty="0">
              <a:solidFill>
                <a:prstClr val="black"/>
              </a:solidFill>
              <a:latin typeface="45 Helvetica Light"/>
            </a:endParaRPr>
          </a:p>
          <a:p>
            <a:pPr marL="285750" indent="-285750">
              <a:buFont typeface="Wingdings" pitchFamily="2" charset="2"/>
              <a:buChar char="§"/>
            </a:pPr>
            <a:r>
              <a:rPr lang="en-US" sz="1600" dirty="0">
                <a:solidFill>
                  <a:prstClr val="black"/>
                </a:solidFill>
                <a:latin typeface="45 Helvetica Light"/>
              </a:rPr>
              <a:t>is </a:t>
            </a:r>
            <a:r>
              <a:rPr lang="en-US" sz="1600" i="1" dirty="0">
                <a:solidFill>
                  <a:prstClr val="black"/>
                </a:solidFill>
                <a:latin typeface="45 Helvetica Light"/>
              </a:rPr>
              <a:t>likely </a:t>
            </a:r>
            <a:r>
              <a:rPr lang="en-US" sz="1600" dirty="0">
                <a:solidFill>
                  <a:prstClr val="black"/>
                </a:solidFill>
                <a:latin typeface="45 Helvetica Light"/>
              </a:rPr>
              <a:t>to exceed 2°C for RCP6.0 and RCP8.5</a:t>
            </a:r>
          </a:p>
          <a:p>
            <a:pPr marL="285750" indent="-285750">
              <a:buFont typeface="Wingdings" pitchFamily="2" charset="2"/>
              <a:buChar char="§"/>
            </a:pPr>
            <a:endParaRPr lang="en-US" sz="1600" dirty="0">
              <a:solidFill>
                <a:prstClr val="black"/>
              </a:solidFill>
              <a:latin typeface="45 Helvetica Light"/>
            </a:endParaRPr>
          </a:p>
          <a:p>
            <a:pPr marL="285750" indent="-285750">
              <a:buFont typeface="Wingdings" pitchFamily="2" charset="2"/>
              <a:buChar char="§"/>
            </a:pPr>
            <a:r>
              <a:rPr lang="en-US" sz="1600" i="1" dirty="0">
                <a:solidFill>
                  <a:prstClr val="black"/>
                </a:solidFill>
                <a:latin typeface="45 Helvetica Light"/>
              </a:rPr>
              <a:t>i</a:t>
            </a:r>
            <a:r>
              <a:rPr lang="en-US" sz="1600" i="1" dirty="0" smtClean="0">
                <a:solidFill>
                  <a:prstClr val="black"/>
                </a:solidFill>
                <a:latin typeface="45 Helvetica Light"/>
              </a:rPr>
              <a:t>s </a:t>
            </a:r>
            <a:r>
              <a:rPr lang="en-US" sz="1600" i="1" dirty="0">
                <a:solidFill>
                  <a:prstClr val="black"/>
                </a:solidFill>
                <a:latin typeface="45 Helvetica Light"/>
              </a:rPr>
              <a:t>more likely than not </a:t>
            </a:r>
            <a:r>
              <a:rPr lang="en-US" sz="1600" dirty="0">
                <a:solidFill>
                  <a:prstClr val="black"/>
                </a:solidFill>
                <a:latin typeface="45 Helvetica Light"/>
              </a:rPr>
              <a:t>to exceed 2°C for RCP4.5. </a:t>
            </a:r>
          </a:p>
        </p:txBody>
      </p:sp>
      <p:sp>
        <p:nvSpPr>
          <p:cNvPr id="8" name="Rectangle 2"/>
          <p:cNvSpPr txBox="1">
            <a:spLocks noChangeArrowheads="1"/>
          </p:cNvSpPr>
          <p:nvPr/>
        </p:nvSpPr>
        <p:spPr bwMode="auto">
          <a:xfrm>
            <a:off x="76200" y="6498594"/>
            <a:ext cx="1828800" cy="261610"/>
          </a:xfrm>
          <a:prstGeom prst="rect">
            <a:avLst/>
          </a:prstGeom>
          <a:noFill/>
          <a:ln>
            <a:noFill/>
          </a:ln>
          <a:extLst/>
        </p:spPr>
        <p:txBody>
          <a:bodyPr wrap="square" anchor="ctr">
            <a:spAutoFit/>
          </a:bodyPr>
          <a:lstStyle>
            <a:defPPr>
              <a:defRPr lang="en-US"/>
            </a:defPPr>
            <a:lvl1pPr fontAlgn="base">
              <a:spcBef>
                <a:spcPct val="0"/>
              </a:spcBef>
              <a:spcAft>
                <a:spcPct val="0"/>
              </a:spcAft>
              <a:defRPr sz="1200">
                <a:latin typeface="45 Helvetica Light" pitchFamily="-87" charset="0"/>
                <a:ea typeface="+mj-ea"/>
                <a:cs typeface="+mj-cs"/>
              </a:defRPr>
            </a:lvl1pPr>
            <a:lvl2pPr algn="ctr" fontAlgn="base">
              <a:spcBef>
                <a:spcPct val="0"/>
              </a:spcBef>
              <a:spcAft>
                <a:spcPct val="0"/>
              </a:spcAft>
              <a:defRPr sz="4400">
                <a:solidFill>
                  <a:schemeClr val="tx2"/>
                </a:solidFill>
                <a:latin typeface="Arial" pitchFamily="34" charset="0"/>
                <a:ea typeface="ＭＳ Ｐゴシック"/>
                <a:cs typeface="ＭＳ Ｐゴシック"/>
              </a:defRPr>
            </a:lvl2pPr>
            <a:lvl3pPr algn="ctr" fontAlgn="base">
              <a:spcBef>
                <a:spcPct val="0"/>
              </a:spcBef>
              <a:spcAft>
                <a:spcPct val="0"/>
              </a:spcAft>
              <a:defRPr sz="4400">
                <a:solidFill>
                  <a:schemeClr val="tx2"/>
                </a:solidFill>
                <a:latin typeface="Arial" pitchFamily="34" charset="0"/>
                <a:ea typeface="ＭＳ Ｐゴシック"/>
                <a:cs typeface="ＭＳ Ｐゴシック"/>
              </a:defRPr>
            </a:lvl3pPr>
            <a:lvl4pPr algn="ctr" fontAlgn="base">
              <a:spcBef>
                <a:spcPct val="0"/>
              </a:spcBef>
              <a:spcAft>
                <a:spcPct val="0"/>
              </a:spcAft>
              <a:defRPr sz="4400">
                <a:solidFill>
                  <a:schemeClr val="tx2"/>
                </a:solidFill>
                <a:latin typeface="Arial" pitchFamily="34" charset="0"/>
                <a:ea typeface="ＭＳ Ｐゴシック"/>
                <a:cs typeface="ＭＳ Ｐゴシック"/>
              </a:defRPr>
            </a:lvl4pPr>
            <a:lvl5pPr algn="ctr" fontAlgn="base">
              <a:spcBef>
                <a:spcPct val="0"/>
              </a:spcBef>
              <a:spcAft>
                <a:spcPct val="0"/>
              </a:spcAft>
              <a:defRPr sz="4400">
                <a:solidFill>
                  <a:schemeClr val="tx2"/>
                </a:solidFill>
                <a:latin typeface="Arial" pitchFamily="34" charset="0"/>
                <a:ea typeface="ＭＳ Ｐゴシック"/>
                <a:cs typeface="ＭＳ Ｐゴシック"/>
              </a:defRPr>
            </a:lvl5pPr>
            <a:lvl6pPr marL="457200" algn="ctr" fontAlgn="base">
              <a:spcBef>
                <a:spcPct val="0"/>
              </a:spcBef>
              <a:spcAft>
                <a:spcPct val="0"/>
              </a:spcAft>
              <a:defRPr sz="4400">
                <a:solidFill>
                  <a:schemeClr val="tx2"/>
                </a:solidFill>
                <a:latin typeface="Arial" pitchFamily="34" charset="0"/>
                <a:ea typeface="ＭＳ Ｐゴシック"/>
                <a:cs typeface="ＭＳ Ｐゴシック"/>
              </a:defRPr>
            </a:lvl6pPr>
            <a:lvl7pPr marL="914400" algn="ctr" fontAlgn="base">
              <a:spcBef>
                <a:spcPct val="0"/>
              </a:spcBef>
              <a:spcAft>
                <a:spcPct val="0"/>
              </a:spcAft>
              <a:defRPr sz="4400">
                <a:solidFill>
                  <a:schemeClr val="tx2"/>
                </a:solidFill>
                <a:latin typeface="Arial" pitchFamily="34" charset="0"/>
                <a:ea typeface="ＭＳ Ｐゴシック"/>
                <a:cs typeface="ＭＳ Ｐゴシック"/>
              </a:defRPr>
            </a:lvl7pPr>
            <a:lvl8pPr marL="1371600" algn="ctr" fontAlgn="base">
              <a:spcBef>
                <a:spcPct val="0"/>
              </a:spcBef>
              <a:spcAft>
                <a:spcPct val="0"/>
              </a:spcAft>
              <a:defRPr sz="4400">
                <a:solidFill>
                  <a:schemeClr val="tx2"/>
                </a:solidFill>
                <a:latin typeface="Arial" pitchFamily="34" charset="0"/>
                <a:ea typeface="ＭＳ Ｐゴシック"/>
                <a:cs typeface="ＭＳ Ｐゴシック"/>
              </a:defRPr>
            </a:lvl8pPr>
            <a:lvl9pPr marL="1828800" algn="ctr" fontAlgn="base">
              <a:spcBef>
                <a:spcPct val="0"/>
              </a:spcBef>
              <a:spcAft>
                <a:spcPct val="0"/>
              </a:spcAft>
              <a:defRPr sz="4400">
                <a:solidFill>
                  <a:schemeClr val="tx2"/>
                </a:solidFill>
                <a:latin typeface="Arial" pitchFamily="34" charset="0"/>
                <a:ea typeface="ＭＳ Ｐゴシック"/>
                <a:cs typeface="ＭＳ Ｐゴシック"/>
              </a:defRPr>
            </a:lvl9pPr>
          </a:lstStyle>
          <a:p>
            <a:r>
              <a:rPr lang="en-US" sz="1100" dirty="0">
                <a:solidFill>
                  <a:prstClr val="black"/>
                </a:solidFill>
              </a:rPr>
              <a:t>Source : </a:t>
            </a:r>
            <a:r>
              <a:rPr lang="en-US" sz="1100" dirty="0" smtClean="0">
                <a:solidFill>
                  <a:prstClr val="black"/>
                </a:solidFill>
              </a:rPr>
              <a:t>IPCC AR5</a:t>
            </a:r>
            <a:endParaRPr lang="en-US" sz="1100" dirty="0">
              <a:solidFill>
                <a:prstClr val="black"/>
              </a:solidFill>
            </a:endParaRPr>
          </a:p>
        </p:txBody>
      </p:sp>
    </p:spTree>
    <p:extLst>
      <p:ext uri="{BB962C8B-B14F-4D97-AF65-F5344CB8AC3E}">
        <p14:creationId xmlns:p14="http://schemas.microsoft.com/office/powerpoint/2010/main" val="1511775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2353</TotalTime>
  <Words>2209</Words>
  <Application>Microsoft Office PowerPoint</Application>
  <PresentationFormat>On-screen Show (4:3)</PresentationFormat>
  <Paragraphs>274</Paragraphs>
  <Slides>30</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Microsoft Excel 97-2003 Worksheet</vt:lpstr>
      <vt:lpstr>PowerPoint Presentation</vt:lpstr>
      <vt:lpstr>PowerPoint Presentation</vt:lpstr>
      <vt:lpstr>PowerPoint Presentation</vt:lpstr>
      <vt:lpstr>Observed changes in the climate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Noemie Leprince Ringuet</dc:creator>
  <cp:lastModifiedBy>Administrator</cp:lastModifiedBy>
  <cp:revision>168</cp:revision>
  <cp:lastPrinted>2014-06-10T06:49:25Z</cp:lastPrinted>
  <dcterms:created xsi:type="dcterms:W3CDTF">2013-11-01T08:15:06Z</dcterms:created>
  <dcterms:modified xsi:type="dcterms:W3CDTF">2014-10-16T04:15:26Z</dcterms:modified>
</cp:coreProperties>
</file>