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79" r:id="rId2"/>
    <p:sldId id="313" r:id="rId3"/>
    <p:sldId id="351" r:id="rId4"/>
    <p:sldId id="352" r:id="rId5"/>
    <p:sldId id="353" r:id="rId6"/>
    <p:sldId id="354" r:id="rId7"/>
    <p:sldId id="355" r:id="rId8"/>
    <p:sldId id="356" r:id="rId9"/>
    <p:sldId id="312" r:id="rId10"/>
    <p:sldId id="314" r:id="rId11"/>
    <p:sldId id="349" r:id="rId12"/>
    <p:sldId id="322" r:id="rId13"/>
    <p:sldId id="376" r:id="rId14"/>
    <p:sldId id="377" r:id="rId15"/>
    <p:sldId id="378" r:id="rId16"/>
    <p:sldId id="379" r:id="rId17"/>
    <p:sldId id="380" r:id="rId18"/>
    <p:sldId id="388" r:id="rId19"/>
    <p:sldId id="371" r:id="rId20"/>
    <p:sldId id="372" r:id="rId21"/>
    <p:sldId id="390" r:id="rId22"/>
    <p:sldId id="391" r:id="rId23"/>
    <p:sldId id="381" r:id="rId24"/>
    <p:sldId id="382" r:id="rId25"/>
    <p:sldId id="384" r:id="rId26"/>
    <p:sldId id="369" r:id="rId27"/>
    <p:sldId id="392" r:id="rId28"/>
    <p:sldId id="383" r:id="rId29"/>
    <p:sldId id="367" r:id="rId30"/>
    <p:sldId id="357" r:id="rId31"/>
    <p:sldId id="358" r:id="rId32"/>
    <p:sldId id="359" r:id="rId33"/>
    <p:sldId id="365" r:id="rId34"/>
    <p:sldId id="416" r:id="rId35"/>
    <p:sldId id="417" r:id="rId36"/>
    <p:sldId id="418" r:id="rId37"/>
    <p:sldId id="419" r:id="rId38"/>
    <p:sldId id="420" r:id="rId39"/>
    <p:sldId id="373" r:id="rId40"/>
    <p:sldId id="415" r:id="rId41"/>
    <p:sldId id="374" r:id="rId42"/>
    <p:sldId id="375" r:id="rId43"/>
    <p:sldId id="393" r:id="rId44"/>
    <p:sldId id="394" r:id="rId45"/>
    <p:sldId id="395" r:id="rId46"/>
    <p:sldId id="397" r:id="rId47"/>
    <p:sldId id="399" r:id="rId48"/>
    <p:sldId id="400" r:id="rId49"/>
    <p:sldId id="402" r:id="rId50"/>
    <p:sldId id="401" r:id="rId51"/>
    <p:sldId id="406" r:id="rId52"/>
    <p:sldId id="411" r:id="rId53"/>
    <p:sldId id="413" r:id="rId54"/>
    <p:sldId id="409" r:id="rId55"/>
    <p:sldId id="410" r:id="rId56"/>
    <p:sldId id="288" r:id="rId57"/>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murillo" initials="xx-" lastIdx="1" clrIdx="0"/>
  <p:cmAuthor id="1" name="GUHR, Adrian Phillip" initials="GAP" lastIdx="1" clrIdx="1"/>
  <p:cmAuthor id="2" name="Jerome Malavelle" initials="JM"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horzBarState="maximized">
    <p:restoredLeft sz="15620" autoAdjust="0"/>
    <p:restoredTop sz="87004" autoAdjust="0"/>
  </p:normalViewPr>
  <p:slideViewPr>
    <p:cSldViewPr>
      <p:cViewPr varScale="1">
        <p:scale>
          <a:sx n="51" d="100"/>
          <a:sy n="51" d="100"/>
        </p:scale>
        <p:origin x="-811"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92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Hoja_de_c_lculo_de_Microsoft_Excel1.xlsx"/></Relationships>
</file>

<file path=ppt/charts/_rels/chart2.xml.rels><?xml version="1.0" encoding="UTF-8" standalone="yes"?>
<Relationships xmlns="http://schemas.openxmlformats.org/package/2006/relationships"><Relationship Id="rId1" Type="http://schemas.openxmlformats.org/officeDocument/2006/relationships/oleObject" Target="file:///\\HQFILER\HOME\GuhrA\AB%20meeting%20documents\20141007_Request%20stat_Adrian%20edi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US"/>
  <c:roundedCorners val="0"/>
  <mc:AlternateContent xmlns:mc="http://schemas.openxmlformats.org/markup-compatibility/2006">
    <mc:Choice xmlns:c14="http://schemas.microsoft.com/office/drawing/2007/8/2/chart" Requires="c14">
      <c14:style val="121"/>
    </mc:Choice>
    <mc:Fallback>
      <c:style val="21"/>
    </mc:Fallback>
  </mc:AlternateContent>
  <c:chart>
    <c:autoTitleDeleted val="0"/>
    <c:plotArea>
      <c:layout/>
      <c:barChart>
        <c:barDir val="col"/>
        <c:grouping val="clustered"/>
        <c:varyColors val="0"/>
        <c:ser>
          <c:idx val="0"/>
          <c:order val="0"/>
          <c:tx>
            <c:strRef>
              <c:f>Sheet1!$B$1</c:f>
              <c:strCache>
                <c:ptCount val="1"/>
                <c:pt idx="0">
                  <c:v>Current</c:v>
                </c:pt>
              </c:strCache>
            </c:strRef>
          </c:tx>
          <c:invertIfNegative val="0"/>
          <c:cat>
            <c:strRef>
              <c:f>Sheet1!$A$2:$A$4</c:f>
              <c:strCache>
                <c:ptCount val="3"/>
                <c:pt idx="0">
                  <c:v>Residencial</c:v>
                </c:pt>
                <c:pt idx="1">
                  <c:v>Comercial / Industrial_x000d_</c:v>
                </c:pt>
                <c:pt idx="2">
                  <c:v>Alumbado Público</c:v>
                </c:pt>
              </c:strCache>
            </c:strRef>
          </c:cat>
          <c:val>
            <c:numRef>
              <c:f>Sheet1!$B$2:$B$4</c:f>
              <c:numCache>
                <c:formatCode>_(* #,##0_);_(* \(#,##0\);_(* "-"??_);_(@_)</c:formatCode>
                <c:ptCount val="3"/>
                <c:pt idx="0">
                  <c:v>62.428692927690697</c:v>
                </c:pt>
                <c:pt idx="1">
                  <c:v>64.738215847334601</c:v>
                </c:pt>
                <c:pt idx="2">
                  <c:v>46.950693146512592</c:v>
                </c:pt>
              </c:numCache>
            </c:numRef>
          </c:val>
        </c:ser>
        <c:ser>
          <c:idx val="1"/>
          <c:order val="1"/>
          <c:tx>
            <c:strRef>
              <c:f>Sheet1!$C$1</c:f>
              <c:strCache>
                <c:ptCount val="1"/>
                <c:pt idx="0">
                  <c:v>Después de la transición</c:v>
                </c:pt>
              </c:strCache>
            </c:strRef>
          </c:tx>
          <c:invertIfNegative val="0"/>
          <c:cat>
            <c:strRef>
              <c:f>Sheet1!$A$2:$A$4</c:f>
              <c:strCache>
                <c:ptCount val="3"/>
                <c:pt idx="0">
                  <c:v>Residencial</c:v>
                </c:pt>
                <c:pt idx="1">
                  <c:v>Comercial / Industrial_x000d_</c:v>
                </c:pt>
                <c:pt idx="2">
                  <c:v>Alumbado Público</c:v>
                </c:pt>
              </c:strCache>
            </c:strRef>
          </c:cat>
          <c:val>
            <c:numRef>
              <c:f>Sheet1!$C$2:$C$4</c:f>
              <c:numCache>
                <c:formatCode>_(* #,##0_);_(* \(#,##0\);_(* "-"??_);_(@_)</c:formatCode>
                <c:ptCount val="3"/>
                <c:pt idx="0">
                  <c:v>33.0412120864912</c:v>
                </c:pt>
                <c:pt idx="1">
                  <c:v>45.070633927083001</c:v>
                </c:pt>
                <c:pt idx="2">
                  <c:v>36.225762408380199</c:v>
                </c:pt>
              </c:numCache>
            </c:numRef>
          </c:val>
        </c:ser>
        <c:dLbls>
          <c:showLegendKey val="0"/>
          <c:showVal val="0"/>
          <c:showCatName val="0"/>
          <c:showSerName val="0"/>
          <c:showPercent val="0"/>
          <c:showBubbleSize val="0"/>
        </c:dLbls>
        <c:gapWidth val="150"/>
        <c:axId val="128686720"/>
        <c:axId val="128708992"/>
      </c:barChart>
      <c:catAx>
        <c:axId val="128686720"/>
        <c:scaling>
          <c:orientation val="minMax"/>
        </c:scaling>
        <c:delete val="0"/>
        <c:axPos val="b"/>
        <c:numFmt formatCode="General" sourceLinked="0"/>
        <c:majorTickMark val="out"/>
        <c:minorTickMark val="none"/>
        <c:tickLblPos val="nextTo"/>
        <c:txPr>
          <a:bodyPr rot="0" vert="horz"/>
          <a:lstStyle/>
          <a:p>
            <a:pPr>
              <a:defRPr/>
            </a:pPr>
            <a:endParaRPr lang="es-US"/>
          </a:p>
        </c:txPr>
        <c:crossAx val="128708992"/>
        <c:crosses val="autoZero"/>
        <c:auto val="1"/>
        <c:lblAlgn val="ctr"/>
        <c:lblOffset val="100"/>
        <c:noMultiLvlLbl val="0"/>
      </c:catAx>
      <c:valAx>
        <c:axId val="128708992"/>
        <c:scaling>
          <c:orientation val="minMax"/>
          <c:min val="0"/>
        </c:scaling>
        <c:delete val="0"/>
        <c:axPos val="l"/>
        <c:numFmt formatCode="_(* #,##0_);_(* \(#,##0\);_(* &quot;-&quot;??_);_(@_)" sourceLinked="1"/>
        <c:majorTickMark val="out"/>
        <c:minorTickMark val="none"/>
        <c:tickLblPos val="nextTo"/>
        <c:crossAx val="128686720"/>
        <c:crosses val="autoZero"/>
        <c:crossBetween val="between"/>
        <c:majorUnit val="10"/>
        <c:minorUnit val="4"/>
      </c:valAx>
    </c:plotArea>
    <c:plotVisOnly val="1"/>
    <c:dispBlanksAs val="gap"/>
    <c:showDLblsOverMax val="0"/>
  </c:chart>
  <c:txPr>
    <a:bodyPr/>
    <a:lstStyle/>
    <a:p>
      <a:pPr>
        <a:defRPr sz="1800"/>
      </a:pPr>
      <a:endParaRPr lang="es-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Sheet3!$B$3</c:f>
              <c:strCache>
                <c:ptCount val="1"/>
                <c:pt idx="0">
                  <c:v>Ineligible</c:v>
                </c:pt>
              </c:strCache>
            </c:strRef>
          </c:tx>
          <c:spPr>
            <a:solidFill>
              <a:schemeClr val="accent5"/>
            </a:solidFill>
          </c:spPr>
          <c:invertIfNegative val="0"/>
          <c:cat>
            <c:strRef>
              <c:f>Sheet3!$A$4:$A$15</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Sheet3!$B$4:$B$15</c:f>
              <c:numCache>
                <c:formatCode>General</c:formatCode>
                <c:ptCount val="12"/>
                <c:pt idx="0">
                  <c:v>0</c:v>
                </c:pt>
                <c:pt idx="1">
                  <c:v>0</c:v>
                </c:pt>
                <c:pt idx="2">
                  <c:v>1</c:v>
                </c:pt>
                <c:pt idx="3">
                  <c:v>0</c:v>
                </c:pt>
                <c:pt idx="4">
                  <c:v>0</c:v>
                </c:pt>
                <c:pt idx="5">
                  <c:v>0</c:v>
                </c:pt>
                <c:pt idx="6">
                  <c:v>0</c:v>
                </c:pt>
                <c:pt idx="7">
                  <c:v>0</c:v>
                </c:pt>
                <c:pt idx="8">
                  <c:v>0</c:v>
                </c:pt>
                <c:pt idx="9">
                  <c:v>0</c:v>
                </c:pt>
              </c:numCache>
            </c:numRef>
          </c:val>
        </c:ser>
        <c:ser>
          <c:idx val="1"/>
          <c:order val="1"/>
          <c:tx>
            <c:strRef>
              <c:f>Sheet3!$C$3</c:f>
              <c:strCache>
                <c:ptCount val="1"/>
                <c:pt idx="0">
                  <c:v>1. Requests pipeline</c:v>
                </c:pt>
              </c:strCache>
            </c:strRef>
          </c:tx>
          <c:spPr>
            <a:solidFill>
              <a:schemeClr val="bg1">
                <a:lumMod val="50000"/>
              </a:schemeClr>
            </a:solidFill>
          </c:spPr>
          <c:invertIfNegative val="0"/>
          <c:cat>
            <c:strRef>
              <c:f>Sheet3!$A$4:$A$15</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Sheet3!$C$4:$C$15</c:f>
              <c:numCache>
                <c:formatCode>General</c:formatCode>
                <c:ptCount val="12"/>
                <c:pt idx="0">
                  <c:v>0</c:v>
                </c:pt>
                <c:pt idx="1">
                  <c:v>0</c:v>
                </c:pt>
                <c:pt idx="2">
                  <c:v>0</c:v>
                </c:pt>
                <c:pt idx="3">
                  <c:v>1</c:v>
                </c:pt>
                <c:pt idx="4">
                  <c:v>3</c:v>
                </c:pt>
                <c:pt idx="5">
                  <c:v>5</c:v>
                </c:pt>
                <c:pt idx="6">
                  <c:v>7</c:v>
                </c:pt>
                <c:pt idx="7">
                  <c:v>10</c:v>
                </c:pt>
                <c:pt idx="8">
                  <c:v>8</c:v>
                </c:pt>
                <c:pt idx="9">
                  <c:v>9</c:v>
                </c:pt>
              </c:numCache>
            </c:numRef>
          </c:val>
        </c:ser>
        <c:ser>
          <c:idx val="2"/>
          <c:order val="2"/>
          <c:tx>
            <c:strRef>
              <c:f>Sheet3!$D$3</c:f>
              <c:strCache>
                <c:ptCount val="1"/>
                <c:pt idx="0">
                  <c:v>2. Requests acknowledged</c:v>
                </c:pt>
              </c:strCache>
            </c:strRef>
          </c:tx>
          <c:spPr>
            <a:solidFill>
              <a:schemeClr val="accent1">
                <a:lumMod val="60000"/>
                <a:lumOff val="40000"/>
              </a:schemeClr>
            </a:solidFill>
          </c:spPr>
          <c:invertIfNegative val="0"/>
          <c:cat>
            <c:strRef>
              <c:f>Sheet3!$A$4:$A$15</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Sheet3!$D$4:$D$15</c:f>
              <c:numCache>
                <c:formatCode>General</c:formatCode>
                <c:ptCount val="12"/>
                <c:pt idx="0">
                  <c:v>0</c:v>
                </c:pt>
                <c:pt idx="1">
                  <c:v>1</c:v>
                </c:pt>
                <c:pt idx="2">
                  <c:v>4</c:v>
                </c:pt>
                <c:pt idx="3">
                  <c:v>7</c:v>
                </c:pt>
                <c:pt idx="4">
                  <c:v>8</c:v>
                </c:pt>
                <c:pt idx="5">
                  <c:v>8</c:v>
                </c:pt>
                <c:pt idx="6">
                  <c:v>8</c:v>
                </c:pt>
                <c:pt idx="7">
                  <c:v>12</c:v>
                </c:pt>
                <c:pt idx="8">
                  <c:v>12</c:v>
                </c:pt>
                <c:pt idx="9">
                  <c:v>12</c:v>
                </c:pt>
              </c:numCache>
            </c:numRef>
          </c:val>
        </c:ser>
        <c:ser>
          <c:idx val="3"/>
          <c:order val="3"/>
          <c:tx>
            <c:strRef>
              <c:f>Sheet3!$E$3</c:f>
              <c:strCache>
                <c:ptCount val="1"/>
                <c:pt idx="0">
                  <c:v>3. Response plans completed</c:v>
                </c:pt>
              </c:strCache>
            </c:strRef>
          </c:tx>
          <c:spPr>
            <a:solidFill>
              <a:schemeClr val="accent1"/>
            </a:solidFill>
          </c:spPr>
          <c:invertIfNegative val="0"/>
          <c:cat>
            <c:strRef>
              <c:f>Sheet3!$A$4:$A$15</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Sheet3!$E$4:$E$15</c:f>
              <c:numCache>
                <c:formatCode>General</c:formatCode>
                <c:ptCount val="12"/>
                <c:pt idx="0">
                  <c:v>0</c:v>
                </c:pt>
                <c:pt idx="1">
                  <c:v>0</c:v>
                </c:pt>
                <c:pt idx="2">
                  <c:v>0</c:v>
                </c:pt>
                <c:pt idx="3">
                  <c:v>0</c:v>
                </c:pt>
                <c:pt idx="4">
                  <c:v>0</c:v>
                </c:pt>
                <c:pt idx="5">
                  <c:v>0</c:v>
                </c:pt>
                <c:pt idx="6">
                  <c:v>0</c:v>
                </c:pt>
                <c:pt idx="7">
                  <c:v>1</c:v>
                </c:pt>
                <c:pt idx="8">
                  <c:v>3</c:v>
                </c:pt>
                <c:pt idx="9">
                  <c:v>3</c:v>
                </c:pt>
              </c:numCache>
            </c:numRef>
          </c:val>
        </c:ser>
        <c:ser>
          <c:idx val="4"/>
          <c:order val="4"/>
          <c:tx>
            <c:strRef>
              <c:f>Sheet3!$F$3</c:f>
              <c:strCache>
                <c:ptCount val="1"/>
                <c:pt idx="0">
                  <c:v>4. Responses being implemented</c:v>
                </c:pt>
              </c:strCache>
            </c:strRef>
          </c:tx>
          <c:spPr>
            <a:solidFill>
              <a:schemeClr val="accent3">
                <a:lumMod val="75000"/>
              </a:schemeClr>
            </a:solidFill>
          </c:spPr>
          <c:invertIfNegative val="0"/>
          <c:cat>
            <c:strRef>
              <c:f>Sheet3!$A$4:$A$15</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Sheet3!$F$4:$F$15</c:f>
              <c:numCache>
                <c:formatCode>General</c:formatCode>
                <c:ptCount val="12"/>
                <c:pt idx="0">
                  <c:v>0</c:v>
                </c:pt>
                <c:pt idx="1">
                  <c:v>0</c:v>
                </c:pt>
                <c:pt idx="2">
                  <c:v>0</c:v>
                </c:pt>
                <c:pt idx="3">
                  <c:v>0</c:v>
                </c:pt>
                <c:pt idx="4">
                  <c:v>0</c:v>
                </c:pt>
                <c:pt idx="5">
                  <c:v>0</c:v>
                </c:pt>
                <c:pt idx="6">
                  <c:v>0</c:v>
                </c:pt>
                <c:pt idx="7">
                  <c:v>0</c:v>
                </c:pt>
                <c:pt idx="8">
                  <c:v>0</c:v>
                </c:pt>
                <c:pt idx="9">
                  <c:v>0</c:v>
                </c:pt>
              </c:numCache>
            </c:numRef>
          </c:val>
        </c:ser>
        <c:ser>
          <c:idx val="5"/>
          <c:order val="5"/>
          <c:tx>
            <c:strRef>
              <c:f>Sheet3!$G$3</c:f>
              <c:strCache>
                <c:ptCount val="1"/>
                <c:pt idx="0">
                  <c:v>5. Responses completed </c:v>
                </c:pt>
              </c:strCache>
            </c:strRef>
          </c:tx>
          <c:spPr>
            <a:solidFill>
              <a:schemeClr val="accent3">
                <a:lumMod val="50000"/>
              </a:schemeClr>
            </a:solidFill>
          </c:spPr>
          <c:invertIfNegative val="0"/>
          <c:cat>
            <c:strRef>
              <c:f>Sheet3!$A$4:$A$15</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Sheet3!$G$4:$G$15</c:f>
              <c:numCache>
                <c:formatCode>General</c:formatCode>
                <c:ptCount val="12"/>
                <c:pt idx="0">
                  <c:v>0</c:v>
                </c:pt>
                <c:pt idx="1">
                  <c:v>0</c:v>
                </c:pt>
                <c:pt idx="2">
                  <c:v>0</c:v>
                </c:pt>
                <c:pt idx="3">
                  <c:v>0</c:v>
                </c:pt>
                <c:pt idx="4">
                  <c:v>0</c:v>
                </c:pt>
                <c:pt idx="5">
                  <c:v>0</c:v>
                </c:pt>
                <c:pt idx="6">
                  <c:v>0</c:v>
                </c:pt>
                <c:pt idx="7">
                  <c:v>0</c:v>
                </c:pt>
                <c:pt idx="8">
                  <c:v>0</c:v>
                </c:pt>
                <c:pt idx="9">
                  <c:v>0</c:v>
                </c:pt>
              </c:numCache>
            </c:numRef>
          </c:val>
        </c:ser>
        <c:dLbls>
          <c:showLegendKey val="0"/>
          <c:showVal val="0"/>
          <c:showCatName val="0"/>
          <c:showSerName val="0"/>
          <c:showPercent val="0"/>
          <c:showBubbleSize val="0"/>
        </c:dLbls>
        <c:gapWidth val="150"/>
        <c:overlap val="100"/>
        <c:axId val="131248896"/>
        <c:axId val="131250432"/>
      </c:barChart>
      <c:catAx>
        <c:axId val="131248896"/>
        <c:scaling>
          <c:orientation val="minMax"/>
        </c:scaling>
        <c:delete val="0"/>
        <c:axPos val="b"/>
        <c:majorTickMark val="out"/>
        <c:minorTickMark val="none"/>
        <c:tickLblPos val="nextTo"/>
        <c:txPr>
          <a:bodyPr/>
          <a:lstStyle/>
          <a:p>
            <a:pPr>
              <a:defRPr sz="1200"/>
            </a:pPr>
            <a:endParaRPr lang="es-US"/>
          </a:p>
        </c:txPr>
        <c:crossAx val="131250432"/>
        <c:crosses val="autoZero"/>
        <c:auto val="1"/>
        <c:lblAlgn val="ctr"/>
        <c:lblOffset val="100"/>
        <c:noMultiLvlLbl val="0"/>
      </c:catAx>
      <c:valAx>
        <c:axId val="131250432"/>
        <c:scaling>
          <c:orientation val="minMax"/>
          <c:max val="25"/>
        </c:scaling>
        <c:delete val="0"/>
        <c:axPos val="l"/>
        <c:majorGridlines/>
        <c:title>
          <c:tx>
            <c:rich>
              <a:bodyPr rot="-5400000" vert="horz"/>
              <a:lstStyle/>
              <a:p>
                <a:pPr>
                  <a:defRPr sz="1200"/>
                </a:pPr>
                <a:r>
                  <a:rPr lang="en-US" sz="1200" dirty="0" smtClean="0"/>
                  <a:t>#</a:t>
                </a:r>
                <a:r>
                  <a:rPr lang="en-US" sz="1200" baseline="0" dirty="0" smtClean="0"/>
                  <a:t> </a:t>
                </a:r>
                <a:r>
                  <a:rPr lang="en-US" sz="1200" baseline="0" dirty="0" err="1" smtClean="0"/>
                  <a:t>Culmulativo</a:t>
                </a:r>
                <a:r>
                  <a:rPr lang="en-US" sz="1200" baseline="0" dirty="0" smtClean="0"/>
                  <a:t> de solicitudes</a:t>
                </a:r>
                <a:endParaRPr lang="en-US" sz="1200" dirty="0"/>
              </a:p>
            </c:rich>
          </c:tx>
          <c:layout/>
          <c:overlay val="0"/>
        </c:title>
        <c:numFmt formatCode="General" sourceLinked="1"/>
        <c:majorTickMark val="out"/>
        <c:minorTickMark val="none"/>
        <c:tickLblPos val="nextTo"/>
        <c:crossAx val="131248896"/>
        <c:crosses val="autoZero"/>
        <c:crossBetween val="between"/>
      </c:valAx>
    </c:plotArea>
    <c:legend>
      <c:legendPos val="r"/>
      <c:layout/>
      <c:overlay val="0"/>
      <c:spPr>
        <a:noFill/>
      </c:spPr>
      <c:txPr>
        <a:bodyPr/>
        <a:lstStyle/>
        <a:p>
          <a:pPr>
            <a:defRPr sz="1200"/>
          </a:pPr>
          <a:endParaRPr lang="es-US"/>
        </a:p>
      </c:txPr>
    </c:legend>
    <c:plotVisOnly val="1"/>
    <c:dispBlanksAs val="gap"/>
    <c:showDLblsOverMax val="0"/>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2" dt="2014-10-14T15:10:10.841" idx="2">
    <p:pos x="4680" y="115"/>
    <p:text>would be good for Roberto to be clear (I am not) of what "APPLIANCE" cover exactly: ACs, fridges, fans, motors, .... what else?</p:text>
  </p:cm>
</p:cmLst>
</file>

<file path=ppt/diagrams/colors1.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CD68BA-1D7C-4CEF-B6CC-CAEC14827BD2}" type="doc">
      <dgm:prSet loTypeId="urn:microsoft.com/office/officeart/2005/8/layout/default#1" loCatId="list" qsTypeId="urn:microsoft.com/office/officeart/2005/8/quickstyle/simple1" qsCatId="simple" csTypeId="urn:microsoft.com/office/officeart/2005/8/colors/colorful1#4" csCatId="colorful" phldr="1"/>
      <dgm:spPr/>
      <dgm:t>
        <a:bodyPr/>
        <a:lstStyle/>
        <a:p>
          <a:endParaRPr lang="en-GB"/>
        </a:p>
      </dgm:t>
    </dgm:pt>
    <dgm:pt modelId="{D1124759-0CF0-43E6-B168-315904CA1F7E}">
      <dgm:prSet phldrT="[Text]" custT="1"/>
      <dgm:spPr>
        <a:solidFill>
          <a:schemeClr val="accent1">
            <a:lumMod val="7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S" sz="1600" b="1" dirty="0" smtClean="0"/>
            <a:t>Reducción de las Emisiones de Carbono Negro Provenientes de Vehículos Diesel de Trabajo Pesado y Maquinarias</a:t>
          </a:r>
          <a:endParaRPr lang="en-US" sz="1600" b="1" dirty="0" smtClean="0">
            <a:latin typeface="Arial" pitchFamily="34" charset="0"/>
            <a:cs typeface="Arial" pitchFamily="34" charset="0"/>
          </a:endParaRPr>
        </a:p>
      </dgm:t>
    </dgm:pt>
    <dgm:pt modelId="{25F1B431-7C61-4385-B5E3-234C70F440E1}" type="parTrans" cxnId="{C0B91BF0-A6FF-47C4-8863-43B68FA614B8}">
      <dgm:prSet/>
      <dgm:spPr/>
      <dgm:t>
        <a:bodyPr/>
        <a:lstStyle/>
        <a:p>
          <a:endParaRPr lang="en-GB" sz="1400">
            <a:latin typeface="Arial" pitchFamily="34" charset="0"/>
            <a:cs typeface="Arial" pitchFamily="34" charset="0"/>
          </a:endParaRPr>
        </a:p>
      </dgm:t>
    </dgm:pt>
    <dgm:pt modelId="{26799AAD-5C8C-443E-A230-DE6B68CEE076}" type="sibTrans" cxnId="{C0B91BF0-A6FF-47C4-8863-43B68FA614B8}">
      <dgm:prSet/>
      <dgm:spPr/>
      <dgm:t>
        <a:bodyPr/>
        <a:lstStyle/>
        <a:p>
          <a:endParaRPr lang="en-GB" sz="1400">
            <a:latin typeface="Arial" pitchFamily="34" charset="0"/>
            <a:cs typeface="Arial" pitchFamily="34" charset="0"/>
          </a:endParaRPr>
        </a:p>
      </dgm:t>
    </dgm:pt>
    <dgm:pt modelId="{3888C279-C0F1-4AE7-85EE-C8BFFA82EBA5}">
      <dgm:prSet phldrT="[Text]" custT="1"/>
      <dgm:spPr>
        <a:solidFill>
          <a:schemeClr val="accent2">
            <a:lumMod val="75000"/>
          </a:schemeClr>
        </a:solidFill>
      </dgm:spPr>
      <dgm:t>
        <a:bodyPr/>
        <a:lstStyle/>
        <a:p>
          <a:r>
            <a:rPr lang="es-ES" sz="1600" b="1" dirty="0" smtClean="0"/>
            <a:t>Mitigación de los Contaminantes del Clima de Corta Vida en el Sector de Residuos Sólidos de los Municipios </a:t>
          </a:r>
          <a:br>
            <a:rPr lang="es-ES" sz="1600" b="1" dirty="0" smtClean="0"/>
          </a:br>
          <a:endParaRPr lang="en-GB" sz="1600" dirty="0">
            <a:latin typeface="Arial" pitchFamily="34" charset="0"/>
            <a:cs typeface="Arial" pitchFamily="34" charset="0"/>
          </a:endParaRPr>
        </a:p>
      </dgm:t>
    </dgm:pt>
    <dgm:pt modelId="{5B16FC3D-7E1B-4F7C-967C-E04DD575BFCD}" type="parTrans" cxnId="{26F54247-3E38-48CB-BD49-8ECF282BE145}">
      <dgm:prSet/>
      <dgm:spPr/>
      <dgm:t>
        <a:bodyPr/>
        <a:lstStyle/>
        <a:p>
          <a:endParaRPr lang="en-GB" sz="1400">
            <a:latin typeface="Arial" pitchFamily="34" charset="0"/>
            <a:cs typeface="Arial" pitchFamily="34" charset="0"/>
          </a:endParaRPr>
        </a:p>
      </dgm:t>
    </dgm:pt>
    <dgm:pt modelId="{D39C0902-10E5-4F57-8EDE-186B696CC9D4}" type="sibTrans" cxnId="{26F54247-3E38-48CB-BD49-8ECF282BE145}">
      <dgm:prSet/>
      <dgm:spPr/>
      <dgm:t>
        <a:bodyPr/>
        <a:lstStyle/>
        <a:p>
          <a:endParaRPr lang="en-GB" sz="1400">
            <a:latin typeface="Arial" pitchFamily="34" charset="0"/>
            <a:cs typeface="Arial" pitchFamily="34" charset="0"/>
          </a:endParaRPr>
        </a:p>
      </dgm:t>
    </dgm:pt>
    <dgm:pt modelId="{47B4E763-EED6-497D-8A41-CE24B2B5E3CF}">
      <dgm:prSet phldrT="[Text]" custT="1"/>
      <dgm:spPr>
        <a:solidFill>
          <a:srgbClr val="78B832"/>
        </a:solidFill>
      </dgm:spPr>
      <dgm:t>
        <a:bodyPr/>
        <a:lstStyle/>
        <a:p>
          <a:r>
            <a:rPr lang="es-ES" sz="1600" b="1" dirty="0" smtClean="0"/>
            <a:t>Promoviendo Tecnologías Alternativas  a HFC y Estándares</a:t>
          </a:r>
          <a:br>
            <a:rPr lang="es-ES" sz="1600" b="1" dirty="0" smtClean="0"/>
          </a:br>
          <a:r>
            <a:rPr lang="es-ES" sz="1600" b="1" dirty="0" smtClean="0"/>
            <a:t/>
          </a:r>
          <a:br>
            <a:rPr lang="es-ES" sz="1600" b="1" dirty="0" smtClean="0"/>
          </a:br>
          <a:endParaRPr lang="en-GB" sz="1600" dirty="0">
            <a:latin typeface="Arial" pitchFamily="34" charset="0"/>
            <a:cs typeface="Arial" pitchFamily="34" charset="0"/>
          </a:endParaRPr>
        </a:p>
      </dgm:t>
    </dgm:pt>
    <dgm:pt modelId="{F61D02B5-94CC-43DB-813B-E953F0622A69}" type="parTrans" cxnId="{F523C543-D3FF-45BC-A3AD-E9A3D82ECEAF}">
      <dgm:prSet/>
      <dgm:spPr/>
      <dgm:t>
        <a:bodyPr/>
        <a:lstStyle/>
        <a:p>
          <a:endParaRPr lang="en-GB" sz="1400">
            <a:latin typeface="Arial" pitchFamily="34" charset="0"/>
            <a:cs typeface="Arial" pitchFamily="34" charset="0"/>
          </a:endParaRPr>
        </a:p>
      </dgm:t>
    </dgm:pt>
    <dgm:pt modelId="{992FA232-BC19-4B98-BCFD-B32E8420A446}" type="sibTrans" cxnId="{F523C543-D3FF-45BC-A3AD-E9A3D82ECEAF}">
      <dgm:prSet/>
      <dgm:spPr/>
      <dgm:t>
        <a:bodyPr/>
        <a:lstStyle/>
        <a:p>
          <a:endParaRPr lang="en-GB" sz="1400">
            <a:latin typeface="Arial" pitchFamily="34" charset="0"/>
            <a:cs typeface="Arial" pitchFamily="34" charset="0"/>
          </a:endParaRPr>
        </a:p>
      </dgm:t>
    </dgm:pt>
    <dgm:pt modelId="{67363BEA-B558-4481-A024-84E0B4F341A5}">
      <dgm:prSet phldrT="[Text]" custT="1"/>
      <dgm:spPr>
        <a:solidFill>
          <a:srgbClr val="AC820C"/>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s-ES" sz="1600" b="1" dirty="0" smtClean="0"/>
        </a:p>
        <a:p>
          <a:pPr marL="0" marR="0" indent="0" defTabSz="914400" eaLnBrk="1" fontAlgn="auto" latinLnBrk="0" hangingPunct="1">
            <a:lnSpc>
              <a:spcPct val="100000"/>
            </a:lnSpc>
            <a:spcBef>
              <a:spcPts val="0"/>
            </a:spcBef>
            <a:spcAft>
              <a:spcPts val="0"/>
            </a:spcAft>
            <a:buClrTx/>
            <a:buSzTx/>
            <a:buFontTx/>
            <a:buNone/>
            <a:tabLst/>
            <a:defRPr/>
          </a:pPr>
          <a:r>
            <a:rPr lang="es-ES" sz="1600" b="1" dirty="0" smtClean="0"/>
            <a:t>Acelerando la  Reducción de las  Emisiones de Metano Provenientes de la Producción de Petróleo y Gas </a:t>
          </a:r>
          <a:br>
            <a:rPr lang="es-ES" sz="1600" b="1" dirty="0" smtClean="0"/>
          </a:br>
          <a:r>
            <a:rPr lang="es-ES" sz="1600" b="1" dirty="0" smtClean="0"/>
            <a:t/>
          </a:r>
          <a:br>
            <a:rPr lang="es-ES" sz="1600" b="1" dirty="0" smtClean="0"/>
          </a:br>
          <a:endParaRPr lang="en-GB" sz="1600" dirty="0">
            <a:latin typeface="Arial" pitchFamily="34" charset="0"/>
            <a:cs typeface="Arial" pitchFamily="34" charset="0"/>
          </a:endParaRPr>
        </a:p>
      </dgm:t>
    </dgm:pt>
    <dgm:pt modelId="{7D9FF21B-E541-423A-AE00-46DE65E4FE57}" type="parTrans" cxnId="{D9E38822-2862-495D-9126-CD5B82F34F33}">
      <dgm:prSet/>
      <dgm:spPr/>
      <dgm:t>
        <a:bodyPr/>
        <a:lstStyle/>
        <a:p>
          <a:endParaRPr lang="en-GB" sz="1400">
            <a:latin typeface="Arial" pitchFamily="34" charset="0"/>
            <a:cs typeface="Arial" pitchFamily="34" charset="0"/>
          </a:endParaRPr>
        </a:p>
      </dgm:t>
    </dgm:pt>
    <dgm:pt modelId="{86BA6B37-EA19-439D-8524-9EF1D026625F}" type="sibTrans" cxnId="{D9E38822-2862-495D-9126-CD5B82F34F33}">
      <dgm:prSet/>
      <dgm:spPr/>
      <dgm:t>
        <a:bodyPr/>
        <a:lstStyle/>
        <a:p>
          <a:endParaRPr lang="en-GB" sz="1400">
            <a:latin typeface="Arial" pitchFamily="34" charset="0"/>
            <a:cs typeface="Arial" pitchFamily="34" charset="0"/>
          </a:endParaRPr>
        </a:p>
      </dgm:t>
    </dgm:pt>
    <dgm:pt modelId="{FEEF28A3-57CA-4250-8954-5341AE99A29D}">
      <dgm:prSet phldrT="[Text]" custT="1"/>
      <dgm:spPr>
        <a:solidFill>
          <a:schemeClr val="accent4">
            <a:lumMod val="7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S" sz="1800" dirty="0" smtClean="0"/>
            <a:t>Apoyo Nacional de Planificación para la Acción en </a:t>
          </a:r>
          <a:r>
            <a:rPr lang="en-US" sz="1800" b="1" dirty="0" smtClean="0">
              <a:latin typeface="Arial" pitchFamily="34" charset="0"/>
              <a:cs typeface="Arial" pitchFamily="34" charset="0"/>
            </a:rPr>
            <a:t>SLCPs (SNAP)</a:t>
          </a:r>
          <a:endParaRPr lang="en-GB" sz="1800" dirty="0">
            <a:latin typeface="Arial" pitchFamily="34" charset="0"/>
            <a:cs typeface="Arial" pitchFamily="34" charset="0"/>
          </a:endParaRPr>
        </a:p>
      </dgm:t>
    </dgm:pt>
    <dgm:pt modelId="{9AD42C9A-CB86-48CB-BBCB-547C1CF5D6D1}" type="parTrans" cxnId="{E2ED3397-DCDF-49A2-B12D-174CC0F0E86F}">
      <dgm:prSet/>
      <dgm:spPr/>
      <dgm:t>
        <a:bodyPr/>
        <a:lstStyle/>
        <a:p>
          <a:endParaRPr lang="en-GB" sz="1400">
            <a:latin typeface="Arial" pitchFamily="34" charset="0"/>
            <a:cs typeface="Arial" pitchFamily="34" charset="0"/>
          </a:endParaRPr>
        </a:p>
      </dgm:t>
    </dgm:pt>
    <dgm:pt modelId="{52C54DDD-7518-41BC-B535-23AC7039E81E}" type="sibTrans" cxnId="{E2ED3397-DCDF-49A2-B12D-174CC0F0E86F}">
      <dgm:prSet/>
      <dgm:spPr/>
      <dgm:t>
        <a:bodyPr/>
        <a:lstStyle/>
        <a:p>
          <a:endParaRPr lang="en-GB" sz="1400">
            <a:latin typeface="Arial" pitchFamily="34" charset="0"/>
            <a:cs typeface="Arial" pitchFamily="34" charset="0"/>
          </a:endParaRPr>
        </a:p>
      </dgm:t>
    </dgm:pt>
    <dgm:pt modelId="{301E6172-5C76-4E06-86F5-E953EAF0EF4A}">
      <dgm:prSet phldrT="[Text]" custT="1"/>
      <dgm:spPr>
        <a:solidFill>
          <a:schemeClr val="accent6">
            <a:lumMod val="7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S" sz="1600" b="1" dirty="0" smtClean="0"/>
            <a:t>Mitigación del Carbono Negro y Otros Contaminantes Provenientes de la Producción de Ladrillo</a:t>
          </a:r>
          <a:endParaRPr lang="en-GB" sz="1600" dirty="0">
            <a:latin typeface="Arial" pitchFamily="34" charset="0"/>
            <a:cs typeface="Arial" pitchFamily="34" charset="0"/>
          </a:endParaRPr>
        </a:p>
      </dgm:t>
    </dgm:pt>
    <dgm:pt modelId="{525FD5BE-CDF6-4920-A79E-65DE41FF67A0}" type="parTrans" cxnId="{0757AF15-F650-44A7-8847-51BF02E7173E}">
      <dgm:prSet/>
      <dgm:spPr/>
      <dgm:t>
        <a:bodyPr/>
        <a:lstStyle/>
        <a:p>
          <a:endParaRPr lang="en-GB" sz="1400">
            <a:latin typeface="Arial" pitchFamily="34" charset="0"/>
            <a:cs typeface="Arial" pitchFamily="34" charset="0"/>
          </a:endParaRPr>
        </a:p>
      </dgm:t>
    </dgm:pt>
    <dgm:pt modelId="{0CD80006-DC42-44B6-AB09-2B00CC6C81C2}" type="sibTrans" cxnId="{0757AF15-F650-44A7-8847-51BF02E7173E}">
      <dgm:prSet/>
      <dgm:spPr/>
      <dgm:t>
        <a:bodyPr/>
        <a:lstStyle/>
        <a:p>
          <a:endParaRPr lang="en-GB" sz="1400">
            <a:latin typeface="Arial" pitchFamily="34" charset="0"/>
            <a:cs typeface="Arial" pitchFamily="34" charset="0"/>
          </a:endParaRPr>
        </a:p>
      </dgm:t>
    </dgm:pt>
    <dgm:pt modelId="{2B7C640A-833F-4697-B4B7-92D18215F06D}">
      <dgm:prSet phldrT="[Text]" custT="1"/>
      <dgm:spPr>
        <a:solidFill>
          <a:schemeClr val="bg1">
            <a:lumMod val="6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S" sz="1800" b="1" dirty="0" smtClean="0"/>
            <a:t>Financiación de la Mitigación de los Contaminantes del Clima de Corta Vida</a:t>
          </a:r>
          <a:r>
            <a:rPr lang="es-ES" sz="1600" b="1" dirty="0" smtClean="0"/>
            <a:t/>
          </a:r>
          <a:br>
            <a:rPr lang="es-ES" sz="1600" b="1" dirty="0" smtClean="0"/>
          </a:br>
          <a:endParaRPr lang="en-GB" sz="1600" dirty="0">
            <a:latin typeface="Arial" pitchFamily="34" charset="0"/>
            <a:cs typeface="Arial" pitchFamily="34" charset="0"/>
          </a:endParaRPr>
        </a:p>
      </dgm:t>
    </dgm:pt>
    <dgm:pt modelId="{7DD4DBF4-4DF7-4096-ACA4-9ACD82F79FE5}" type="parTrans" cxnId="{4B0A6D75-7D95-4E6C-9729-1928E50F59FF}">
      <dgm:prSet/>
      <dgm:spPr/>
      <dgm:t>
        <a:bodyPr/>
        <a:lstStyle/>
        <a:p>
          <a:endParaRPr lang="en-GB" sz="1400">
            <a:latin typeface="Arial" pitchFamily="34" charset="0"/>
            <a:cs typeface="Arial" pitchFamily="34" charset="0"/>
          </a:endParaRPr>
        </a:p>
      </dgm:t>
    </dgm:pt>
    <dgm:pt modelId="{BD17C5BD-8C92-4875-97EE-786F5ABAEC2F}" type="sibTrans" cxnId="{4B0A6D75-7D95-4E6C-9729-1928E50F59FF}">
      <dgm:prSet/>
      <dgm:spPr/>
      <dgm:t>
        <a:bodyPr/>
        <a:lstStyle/>
        <a:p>
          <a:endParaRPr lang="en-GB" sz="1400">
            <a:latin typeface="Arial" pitchFamily="34" charset="0"/>
            <a:cs typeface="Arial" pitchFamily="34" charset="0"/>
          </a:endParaRPr>
        </a:p>
      </dgm:t>
    </dgm:pt>
    <dgm:pt modelId="{D64A20E7-513F-499A-B525-04F6AD44AACF}">
      <dgm:prSet phldrT="[Text]" custT="1"/>
      <dgm:spPr>
        <a:solidFill>
          <a:srgbClr val="CBCF19"/>
        </a:solidFill>
      </dgm:spPr>
      <dgm:t>
        <a:bodyPr/>
        <a:lstStyle/>
        <a:p>
          <a:pPr marR="0" eaLnBrk="1" fontAlgn="auto" latinLnBrk="0" hangingPunct="1">
            <a:buClrTx/>
            <a:buSzTx/>
            <a:buFontTx/>
            <a:tabLst/>
            <a:defRPr/>
          </a:pPr>
          <a:r>
            <a:rPr lang="es-ES" sz="1800" dirty="0" smtClean="0"/>
            <a:t>Reducción de Emisiones SLCP de la cocina doméstica y la calefacción doméstica</a:t>
          </a:r>
          <a:endParaRPr lang="en-GB" sz="1800" dirty="0">
            <a:latin typeface="Arial" pitchFamily="34" charset="0"/>
            <a:cs typeface="Arial" pitchFamily="34" charset="0"/>
          </a:endParaRPr>
        </a:p>
      </dgm:t>
    </dgm:pt>
    <dgm:pt modelId="{8760D346-80E5-4AA7-A9C6-8060F8DE80D0}" type="parTrans" cxnId="{747D99A8-E0B8-420E-8E25-D94DF697F7B4}">
      <dgm:prSet/>
      <dgm:spPr/>
      <dgm:t>
        <a:bodyPr/>
        <a:lstStyle/>
        <a:p>
          <a:endParaRPr lang="en-US">
            <a:latin typeface="Arial" pitchFamily="34" charset="0"/>
            <a:cs typeface="Arial" pitchFamily="34" charset="0"/>
          </a:endParaRPr>
        </a:p>
      </dgm:t>
    </dgm:pt>
    <dgm:pt modelId="{7F70E810-F796-40A6-A960-A7901A00B389}" type="sibTrans" cxnId="{747D99A8-E0B8-420E-8E25-D94DF697F7B4}">
      <dgm:prSet/>
      <dgm:spPr/>
      <dgm:t>
        <a:bodyPr/>
        <a:lstStyle/>
        <a:p>
          <a:endParaRPr lang="en-US">
            <a:latin typeface="Arial" pitchFamily="34" charset="0"/>
            <a:cs typeface="Arial" pitchFamily="34" charset="0"/>
          </a:endParaRPr>
        </a:p>
      </dgm:t>
    </dgm:pt>
    <dgm:pt modelId="{2BBD0939-9988-49C9-9C40-318950C2E339}">
      <dgm:prSet phldrT="[Text]" custT="1"/>
      <dgm:spPr/>
      <dgm:t>
        <a:bodyPr/>
        <a:lstStyle/>
        <a:p>
          <a:pPr marR="0" eaLnBrk="1" fontAlgn="auto" latinLnBrk="0" hangingPunct="1">
            <a:buClrTx/>
            <a:buSzTx/>
            <a:buFontTx/>
            <a:tabLst/>
            <a:defRPr/>
          </a:pPr>
          <a:r>
            <a:rPr lang="en-US" sz="1800" b="1" dirty="0" smtClean="0">
              <a:latin typeface="Arial" pitchFamily="34" charset="0"/>
              <a:cs typeface="Arial" pitchFamily="34" charset="0"/>
            </a:rPr>
            <a:t>SLCPs E</a:t>
          </a:r>
          <a:r>
            <a:rPr lang="es-ES" sz="1800" dirty="0" smtClean="0"/>
            <a:t>valuaciones Regionales</a:t>
          </a:r>
          <a:endParaRPr lang="en-GB" sz="1800" dirty="0">
            <a:latin typeface="Arial" pitchFamily="34" charset="0"/>
            <a:cs typeface="Arial" pitchFamily="34" charset="0"/>
          </a:endParaRPr>
        </a:p>
      </dgm:t>
    </dgm:pt>
    <dgm:pt modelId="{C2875D7A-25CE-4762-A7FA-A8C3453B945A}" type="parTrans" cxnId="{EFB803D3-0E42-48F7-87F7-37BA71060E0F}">
      <dgm:prSet/>
      <dgm:spPr/>
      <dgm:t>
        <a:bodyPr/>
        <a:lstStyle/>
        <a:p>
          <a:endParaRPr lang="en-US">
            <a:latin typeface="Arial" pitchFamily="34" charset="0"/>
            <a:cs typeface="Arial" pitchFamily="34" charset="0"/>
          </a:endParaRPr>
        </a:p>
      </dgm:t>
    </dgm:pt>
    <dgm:pt modelId="{BEA0AD95-33BA-45F8-B473-BDF019E1904D}" type="sibTrans" cxnId="{EFB803D3-0E42-48F7-87F7-37BA71060E0F}">
      <dgm:prSet/>
      <dgm:spPr/>
      <dgm:t>
        <a:bodyPr/>
        <a:lstStyle/>
        <a:p>
          <a:endParaRPr lang="en-US">
            <a:latin typeface="Arial" pitchFamily="34" charset="0"/>
            <a:cs typeface="Arial" pitchFamily="34" charset="0"/>
          </a:endParaRPr>
        </a:p>
      </dgm:t>
    </dgm:pt>
    <dgm:pt modelId="{D7AB6E23-D8DD-4EC2-8069-1B96D4073F3E}">
      <dgm:prSet phldrT="[Text]" custT="1"/>
      <dgm:spPr/>
      <dgm:t>
        <a:bodyPr/>
        <a:lstStyle/>
        <a:p>
          <a:pPr marR="0" eaLnBrk="1" fontAlgn="auto" latinLnBrk="0" hangingPunct="1">
            <a:buClrTx/>
            <a:buSzTx/>
            <a:buFontTx/>
            <a:tabLst/>
            <a:defRPr/>
          </a:pPr>
          <a:r>
            <a:rPr lang="en-US" sz="1800" b="1" dirty="0" err="1" smtClean="0">
              <a:latin typeface="Arial" pitchFamily="34" charset="0"/>
              <a:cs typeface="Arial" pitchFamily="34" charset="0"/>
            </a:rPr>
            <a:t>Agricultura</a:t>
          </a:r>
          <a:endParaRPr lang="en-GB" sz="1800" b="1" dirty="0">
            <a:latin typeface="Arial" pitchFamily="34" charset="0"/>
            <a:cs typeface="Arial" pitchFamily="34" charset="0"/>
          </a:endParaRPr>
        </a:p>
      </dgm:t>
    </dgm:pt>
    <dgm:pt modelId="{4BC35519-812C-43DE-9A50-F3C2D68D09C2}" type="parTrans" cxnId="{698C2021-F545-402D-9515-03A5C9A1C0BA}">
      <dgm:prSet/>
      <dgm:spPr/>
      <dgm:t>
        <a:bodyPr/>
        <a:lstStyle/>
        <a:p>
          <a:endParaRPr lang="en-US"/>
        </a:p>
      </dgm:t>
    </dgm:pt>
    <dgm:pt modelId="{6F91423A-97FB-4E24-A129-F8155118D0D8}" type="sibTrans" cxnId="{698C2021-F545-402D-9515-03A5C9A1C0BA}">
      <dgm:prSet/>
      <dgm:spPr/>
      <dgm:t>
        <a:bodyPr/>
        <a:lstStyle/>
        <a:p>
          <a:endParaRPr lang="en-US"/>
        </a:p>
      </dgm:t>
    </dgm:pt>
    <dgm:pt modelId="{D39DFA54-BBE6-480A-B5DF-3E4CAFD6A6B4}" type="pres">
      <dgm:prSet presAssocID="{EACD68BA-1D7C-4CEF-B6CC-CAEC14827BD2}" presName="diagram" presStyleCnt="0">
        <dgm:presLayoutVars>
          <dgm:dir/>
          <dgm:resizeHandles val="exact"/>
        </dgm:presLayoutVars>
      </dgm:prSet>
      <dgm:spPr/>
      <dgm:t>
        <a:bodyPr/>
        <a:lstStyle/>
        <a:p>
          <a:endParaRPr lang="en-US"/>
        </a:p>
      </dgm:t>
    </dgm:pt>
    <dgm:pt modelId="{645381CC-9FEC-447B-AABC-3CAF2522432E}" type="pres">
      <dgm:prSet presAssocID="{D1124759-0CF0-43E6-B168-315904CA1F7E}" presName="node" presStyleLbl="node1" presStyleIdx="0" presStyleCnt="10" custScaleX="129277" custScaleY="231402" custLinFactNeighborX="2583" custLinFactNeighborY="-36854">
        <dgm:presLayoutVars>
          <dgm:bulletEnabled val="1"/>
        </dgm:presLayoutVars>
      </dgm:prSet>
      <dgm:spPr/>
      <dgm:t>
        <a:bodyPr/>
        <a:lstStyle/>
        <a:p>
          <a:endParaRPr lang="en-US"/>
        </a:p>
      </dgm:t>
    </dgm:pt>
    <dgm:pt modelId="{4DFD967E-4B62-45AD-B194-270C325FC68F}" type="pres">
      <dgm:prSet presAssocID="{26799AAD-5C8C-443E-A230-DE6B68CEE076}" presName="sibTrans" presStyleCnt="0"/>
      <dgm:spPr/>
      <dgm:t>
        <a:bodyPr/>
        <a:lstStyle/>
        <a:p>
          <a:endParaRPr lang="en-US"/>
        </a:p>
      </dgm:t>
    </dgm:pt>
    <dgm:pt modelId="{9CD61EB0-1CB4-422A-BC9C-7C90484F7353}" type="pres">
      <dgm:prSet presAssocID="{3888C279-C0F1-4AE7-85EE-C8BFFA82EBA5}" presName="node" presStyleLbl="node1" presStyleIdx="1" presStyleCnt="10" custScaleX="118289" custScaleY="235749" custLinFactNeighborX="2583" custLinFactNeighborY="-36854">
        <dgm:presLayoutVars>
          <dgm:bulletEnabled val="1"/>
        </dgm:presLayoutVars>
      </dgm:prSet>
      <dgm:spPr/>
      <dgm:t>
        <a:bodyPr/>
        <a:lstStyle/>
        <a:p>
          <a:endParaRPr lang="en-US"/>
        </a:p>
      </dgm:t>
    </dgm:pt>
    <dgm:pt modelId="{5CD1B56E-E92C-4659-85DD-B1E661D233AC}" type="pres">
      <dgm:prSet presAssocID="{D39C0902-10E5-4F57-8EDE-186B696CC9D4}" presName="sibTrans" presStyleCnt="0"/>
      <dgm:spPr/>
      <dgm:t>
        <a:bodyPr/>
        <a:lstStyle/>
        <a:p>
          <a:endParaRPr lang="en-US"/>
        </a:p>
      </dgm:t>
    </dgm:pt>
    <dgm:pt modelId="{3B1A8674-0D18-43AA-9501-0A9A22F0BAE9}" type="pres">
      <dgm:prSet presAssocID="{301E6172-5C76-4E06-86F5-E953EAF0EF4A}" presName="node" presStyleLbl="node1" presStyleIdx="2" presStyleCnt="10" custScaleX="118289" custScaleY="235749" custLinFactNeighborX="2583" custLinFactNeighborY="-36854">
        <dgm:presLayoutVars>
          <dgm:bulletEnabled val="1"/>
        </dgm:presLayoutVars>
      </dgm:prSet>
      <dgm:spPr/>
      <dgm:t>
        <a:bodyPr/>
        <a:lstStyle/>
        <a:p>
          <a:endParaRPr lang="en-US"/>
        </a:p>
      </dgm:t>
    </dgm:pt>
    <dgm:pt modelId="{4A724B41-43F4-4F5D-9380-86A88B11BA5D}" type="pres">
      <dgm:prSet presAssocID="{0CD80006-DC42-44B6-AB09-2B00CC6C81C2}" presName="sibTrans" presStyleCnt="0"/>
      <dgm:spPr/>
      <dgm:t>
        <a:bodyPr/>
        <a:lstStyle/>
        <a:p>
          <a:endParaRPr lang="en-US"/>
        </a:p>
      </dgm:t>
    </dgm:pt>
    <dgm:pt modelId="{B3828C49-8F39-4B39-B5D3-660A4E541ABA}" type="pres">
      <dgm:prSet presAssocID="{47B4E763-EED6-497D-8A41-CE24B2B5E3CF}" presName="node" presStyleLbl="node1" presStyleIdx="3" presStyleCnt="10" custScaleX="118289" custScaleY="231685" custLinFactNeighborX="2583" custLinFactNeighborY="-36854">
        <dgm:presLayoutVars>
          <dgm:bulletEnabled val="1"/>
        </dgm:presLayoutVars>
      </dgm:prSet>
      <dgm:spPr/>
      <dgm:t>
        <a:bodyPr/>
        <a:lstStyle/>
        <a:p>
          <a:endParaRPr lang="en-US"/>
        </a:p>
      </dgm:t>
    </dgm:pt>
    <dgm:pt modelId="{EC5EF88D-3534-425C-9860-A11B20F83D83}" type="pres">
      <dgm:prSet presAssocID="{992FA232-BC19-4B98-BCFD-B32E8420A446}" presName="sibTrans" presStyleCnt="0"/>
      <dgm:spPr/>
      <dgm:t>
        <a:bodyPr/>
        <a:lstStyle/>
        <a:p>
          <a:endParaRPr lang="en-US"/>
        </a:p>
      </dgm:t>
    </dgm:pt>
    <dgm:pt modelId="{40C1C910-CCF7-49C0-8BCF-1F81D4B3B605}" type="pres">
      <dgm:prSet presAssocID="{67363BEA-B558-4481-A024-84E0B4F341A5}" presName="node" presStyleLbl="node1" presStyleIdx="4" presStyleCnt="10" custScaleX="118289" custScaleY="240384" custLinFactNeighborX="2583" custLinFactNeighborY="-36854">
        <dgm:presLayoutVars>
          <dgm:bulletEnabled val="1"/>
        </dgm:presLayoutVars>
      </dgm:prSet>
      <dgm:spPr/>
      <dgm:t>
        <a:bodyPr/>
        <a:lstStyle/>
        <a:p>
          <a:endParaRPr lang="en-US"/>
        </a:p>
      </dgm:t>
    </dgm:pt>
    <dgm:pt modelId="{8EDA3F24-0D33-4459-AE35-4B6E83C08E34}" type="pres">
      <dgm:prSet presAssocID="{86BA6B37-EA19-439D-8524-9EF1D026625F}" presName="sibTrans" presStyleCnt="0"/>
      <dgm:spPr/>
      <dgm:t>
        <a:bodyPr/>
        <a:lstStyle/>
        <a:p>
          <a:endParaRPr lang="en-US"/>
        </a:p>
      </dgm:t>
    </dgm:pt>
    <dgm:pt modelId="{BE7B708F-4304-4B28-9F80-EED5951D8F20}" type="pres">
      <dgm:prSet presAssocID="{FEEF28A3-57CA-4250-8954-5341AE99A29D}" presName="node" presStyleLbl="node1" presStyleIdx="5" presStyleCnt="10" custScaleX="108919" custScaleY="234302" custLinFactX="100000" custLinFactNeighborX="146331" custLinFactNeighborY="-1490">
        <dgm:presLayoutVars>
          <dgm:bulletEnabled val="1"/>
        </dgm:presLayoutVars>
      </dgm:prSet>
      <dgm:spPr/>
      <dgm:t>
        <a:bodyPr/>
        <a:lstStyle/>
        <a:p>
          <a:endParaRPr lang="en-US"/>
        </a:p>
      </dgm:t>
    </dgm:pt>
    <dgm:pt modelId="{EC480FF4-4CD4-4D4C-9239-F3C44A5D673E}" type="pres">
      <dgm:prSet presAssocID="{52C54DDD-7518-41BC-B535-23AC7039E81E}" presName="sibTrans" presStyleCnt="0"/>
      <dgm:spPr/>
      <dgm:t>
        <a:bodyPr/>
        <a:lstStyle/>
        <a:p>
          <a:endParaRPr lang="en-US"/>
        </a:p>
      </dgm:t>
    </dgm:pt>
    <dgm:pt modelId="{614AA01D-122B-4076-B503-788A7C43F190}" type="pres">
      <dgm:prSet presAssocID="{2B7C640A-833F-4697-B4B7-92D18215F06D}" presName="node" presStyleLbl="node1" presStyleIdx="6" presStyleCnt="10" custScaleX="119063" custScaleY="234302" custLinFactNeighborX="-6272" custLinFactNeighborY="32">
        <dgm:presLayoutVars>
          <dgm:bulletEnabled val="1"/>
        </dgm:presLayoutVars>
      </dgm:prSet>
      <dgm:spPr/>
      <dgm:t>
        <a:bodyPr/>
        <a:lstStyle/>
        <a:p>
          <a:endParaRPr lang="en-US"/>
        </a:p>
      </dgm:t>
    </dgm:pt>
    <dgm:pt modelId="{9E2A14FD-8170-47DF-922F-15CAEA1C43C3}" type="pres">
      <dgm:prSet presAssocID="{BD17C5BD-8C92-4875-97EE-786F5ABAEC2F}" presName="sibTrans" presStyleCnt="0"/>
      <dgm:spPr/>
      <dgm:t>
        <a:bodyPr/>
        <a:lstStyle/>
        <a:p>
          <a:endParaRPr lang="en-US"/>
        </a:p>
      </dgm:t>
    </dgm:pt>
    <dgm:pt modelId="{ED673E95-0EE5-4C93-B8AF-4C3B31E99704}" type="pres">
      <dgm:prSet presAssocID="{D64A20E7-513F-499A-B525-04F6AD44AACF}" presName="node" presStyleLbl="node1" presStyleIdx="7" presStyleCnt="10" custScaleX="108919" custScaleY="234302" custLinFactX="-100000" custLinFactNeighborX="-157879" custLinFactNeighborY="32">
        <dgm:presLayoutVars>
          <dgm:bulletEnabled val="1"/>
        </dgm:presLayoutVars>
      </dgm:prSet>
      <dgm:spPr/>
      <dgm:t>
        <a:bodyPr/>
        <a:lstStyle/>
        <a:p>
          <a:endParaRPr lang="en-US"/>
        </a:p>
      </dgm:t>
    </dgm:pt>
    <dgm:pt modelId="{0D5DC621-23C6-401F-BBF3-EF66BD28F32B}" type="pres">
      <dgm:prSet presAssocID="{7F70E810-F796-40A6-A960-A7901A00B389}" presName="sibTrans" presStyleCnt="0"/>
      <dgm:spPr/>
      <dgm:t>
        <a:bodyPr/>
        <a:lstStyle/>
        <a:p>
          <a:endParaRPr lang="en-US"/>
        </a:p>
      </dgm:t>
    </dgm:pt>
    <dgm:pt modelId="{48C0E83F-D39D-4CF2-9906-23230A97A899}" type="pres">
      <dgm:prSet presAssocID="{2BBD0939-9988-49C9-9C40-318950C2E339}" presName="node" presStyleLbl="node1" presStyleIdx="8" presStyleCnt="10" custScaleX="108919" custScaleY="234302" custLinFactNeighborX="7545" custLinFactNeighborY="32">
        <dgm:presLayoutVars>
          <dgm:bulletEnabled val="1"/>
        </dgm:presLayoutVars>
      </dgm:prSet>
      <dgm:spPr/>
      <dgm:t>
        <a:bodyPr/>
        <a:lstStyle/>
        <a:p>
          <a:endParaRPr lang="en-US"/>
        </a:p>
      </dgm:t>
    </dgm:pt>
    <dgm:pt modelId="{F75C87DE-A7D5-4D19-8DDC-EB52F928B314}" type="pres">
      <dgm:prSet presAssocID="{BEA0AD95-33BA-45F8-B473-BDF019E1904D}" presName="sibTrans" presStyleCnt="0"/>
      <dgm:spPr/>
    </dgm:pt>
    <dgm:pt modelId="{33292560-20D0-4178-ADDB-9552E83C88B8}" type="pres">
      <dgm:prSet presAssocID="{D7AB6E23-D8DD-4EC2-8069-1B96D4073F3E}" presName="node" presStyleLbl="node1" presStyleIdx="9" presStyleCnt="10" custScaleX="108919" custScaleY="234302" custLinFactNeighborX="22338" custLinFactNeighborY="-1576">
        <dgm:presLayoutVars>
          <dgm:bulletEnabled val="1"/>
        </dgm:presLayoutVars>
      </dgm:prSet>
      <dgm:spPr/>
      <dgm:t>
        <a:bodyPr/>
        <a:lstStyle/>
        <a:p>
          <a:endParaRPr lang="en-US"/>
        </a:p>
      </dgm:t>
    </dgm:pt>
  </dgm:ptLst>
  <dgm:cxnLst>
    <dgm:cxn modelId="{F523C543-D3FF-45BC-A3AD-E9A3D82ECEAF}" srcId="{EACD68BA-1D7C-4CEF-B6CC-CAEC14827BD2}" destId="{47B4E763-EED6-497D-8A41-CE24B2B5E3CF}" srcOrd="3" destOrd="0" parTransId="{F61D02B5-94CC-43DB-813B-E953F0622A69}" sibTransId="{992FA232-BC19-4B98-BCFD-B32E8420A446}"/>
    <dgm:cxn modelId="{0757AF15-F650-44A7-8847-51BF02E7173E}" srcId="{EACD68BA-1D7C-4CEF-B6CC-CAEC14827BD2}" destId="{301E6172-5C76-4E06-86F5-E953EAF0EF4A}" srcOrd="2" destOrd="0" parTransId="{525FD5BE-CDF6-4920-A79E-65DE41FF67A0}" sibTransId="{0CD80006-DC42-44B6-AB09-2B00CC6C81C2}"/>
    <dgm:cxn modelId="{E2ED3397-DCDF-49A2-B12D-174CC0F0E86F}" srcId="{EACD68BA-1D7C-4CEF-B6CC-CAEC14827BD2}" destId="{FEEF28A3-57CA-4250-8954-5341AE99A29D}" srcOrd="5" destOrd="0" parTransId="{9AD42C9A-CB86-48CB-BBCB-547C1CF5D6D1}" sibTransId="{52C54DDD-7518-41BC-B535-23AC7039E81E}"/>
    <dgm:cxn modelId="{D9E38822-2862-495D-9126-CD5B82F34F33}" srcId="{EACD68BA-1D7C-4CEF-B6CC-CAEC14827BD2}" destId="{67363BEA-B558-4481-A024-84E0B4F341A5}" srcOrd="4" destOrd="0" parTransId="{7D9FF21B-E541-423A-AE00-46DE65E4FE57}" sibTransId="{86BA6B37-EA19-439D-8524-9EF1D026625F}"/>
    <dgm:cxn modelId="{26F54247-3E38-48CB-BD49-8ECF282BE145}" srcId="{EACD68BA-1D7C-4CEF-B6CC-CAEC14827BD2}" destId="{3888C279-C0F1-4AE7-85EE-C8BFFA82EBA5}" srcOrd="1" destOrd="0" parTransId="{5B16FC3D-7E1B-4F7C-967C-E04DD575BFCD}" sibTransId="{D39C0902-10E5-4F57-8EDE-186B696CC9D4}"/>
    <dgm:cxn modelId="{4DACBA90-4E95-4CFA-9104-C32A04A11147}" type="presOf" srcId="{47B4E763-EED6-497D-8A41-CE24B2B5E3CF}" destId="{B3828C49-8F39-4B39-B5D3-660A4E541ABA}" srcOrd="0" destOrd="0" presId="urn:microsoft.com/office/officeart/2005/8/layout/default#1"/>
    <dgm:cxn modelId="{EFB803D3-0E42-48F7-87F7-37BA71060E0F}" srcId="{EACD68BA-1D7C-4CEF-B6CC-CAEC14827BD2}" destId="{2BBD0939-9988-49C9-9C40-318950C2E339}" srcOrd="8" destOrd="0" parTransId="{C2875D7A-25CE-4762-A7FA-A8C3453B945A}" sibTransId="{BEA0AD95-33BA-45F8-B473-BDF019E1904D}"/>
    <dgm:cxn modelId="{E4D32429-0E93-4D71-A9F8-FBF45B69AB40}" type="presOf" srcId="{2B7C640A-833F-4697-B4B7-92D18215F06D}" destId="{614AA01D-122B-4076-B503-788A7C43F190}" srcOrd="0" destOrd="0" presId="urn:microsoft.com/office/officeart/2005/8/layout/default#1"/>
    <dgm:cxn modelId="{C722734A-F6A0-4CD8-A46C-0CAE6AA6B007}" type="presOf" srcId="{3888C279-C0F1-4AE7-85EE-C8BFFA82EBA5}" destId="{9CD61EB0-1CB4-422A-BC9C-7C90484F7353}" srcOrd="0" destOrd="0" presId="urn:microsoft.com/office/officeart/2005/8/layout/default#1"/>
    <dgm:cxn modelId="{711CE2C0-D8A1-40BE-80BE-89D200C1878E}" type="presOf" srcId="{2BBD0939-9988-49C9-9C40-318950C2E339}" destId="{48C0E83F-D39D-4CF2-9906-23230A97A899}" srcOrd="0" destOrd="0" presId="urn:microsoft.com/office/officeart/2005/8/layout/default#1"/>
    <dgm:cxn modelId="{0CFFC93D-0FED-41E8-A29D-848BE5B31586}" type="presOf" srcId="{D7AB6E23-D8DD-4EC2-8069-1B96D4073F3E}" destId="{33292560-20D0-4178-ADDB-9552E83C88B8}" srcOrd="0" destOrd="0" presId="urn:microsoft.com/office/officeart/2005/8/layout/default#1"/>
    <dgm:cxn modelId="{4B0A6D75-7D95-4E6C-9729-1928E50F59FF}" srcId="{EACD68BA-1D7C-4CEF-B6CC-CAEC14827BD2}" destId="{2B7C640A-833F-4697-B4B7-92D18215F06D}" srcOrd="6" destOrd="0" parTransId="{7DD4DBF4-4DF7-4096-ACA4-9ACD82F79FE5}" sibTransId="{BD17C5BD-8C92-4875-97EE-786F5ABAEC2F}"/>
    <dgm:cxn modelId="{D96AB0BB-A40C-49C4-A3AA-B80F5652CFD0}" type="presOf" srcId="{67363BEA-B558-4481-A024-84E0B4F341A5}" destId="{40C1C910-CCF7-49C0-8BCF-1F81D4B3B605}" srcOrd="0" destOrd="0" presId="urn:microsoft.com/office/officeart/2005/8/layout/default#1"/>
    <dgm:cxn modelId="{420203D5-21E7-4638-8A12-3467DEA6734E}" type="presOf" srcId="{FEEF28A3-57CA-4250-8954-5341AE99A29D}" destId="{BE7B708F-4304-4B28-9F80-EED5951D8F20}" srcOrd="0" destOrd="0" presId="urn:microsoft.com/office/officeart/2005/8/layout/default#1"/>
    <dgm:cxn modelId="{698C2021-F545-402D-9515-03A5C9A1C0BA}" srcId="{EACD68BA-1D7C-4CEF-B6CC-CAEC14827BD2}" destId="{D7AB6E23-D8DD-4EC2-8069-1B96D4073F3E}" srcOrd="9" destOrd="0" parTransId="{4BC35519-812C-43DE-9A50-F3C2D68D09C2}" sibTransId="{6F91423A-97FB-4E24-A129-F8155118D0D8}"/>
    <dgm:cxn modelId="{C0B91BF0-A6FF-47C4-8863-43B68FA614B8}" srcId="{EACD68BA-1D7C-4CEF-B6CC-CAEC14827BD2}" destId="{D1124759-0CF0-43E6-B168-315904CA1F7E}" srcOrd="0" destOrd="0" parTransId="{25F1B431-7C61-4385-B5E3-234C70F440E1}" sibTransId="{26799AAD-5C8C-443E-A230-DE6B68CEE076}"/>
    <dgm:cxn modelId="{747D99A8-E0B8-420E-8E25-D94DF697F7B4}" srcId="{EACD68BA-1D7C-4CEF-B6CC-CAEC14827BD2}" destId="{D64A20E7-513F-499A-B525-04F6AD44AACF}" srcOrd="7" destOrd="0" parTransId="{8760D346-80E5-4AA7-A9C6-8060F8DE80D0}" sibTransId="{7F70E810-F796-40A6-A960-A7901A00B389}"/>
    <dgm:cxn modelId="{9D842C7A-0516-43C0-B63D-5D5EC1E17420}" type="presOf" srcId="{D64A20E7-513F-499A-B525-04F6AD44AACF}" destId="{ED673E95-0EE5-4C93-B8AF-4C3B31E99704}" srcOrd="0" destOrd="0" presId="urn:microsoft.com/office/officeart/2005/8/layout/default#1"/>
    <dgm:cxn modelId="{195D3941-C6E4-4E11-8B2B-FF7488163D2F}" type="presOf" srcId="{EACD68BA-1D7C-4CEF-B6CC-CAEC14827BD2}" destId="{D39DFA54-BBE6-480A-B5DF-3E4CAFD6A6B4}" srcOrd="0" destOrd="0" presId="urn:microsoft.com/office/officeart/2005/8/layout/default#1"/>
    <dgm:cxn modelId="{D5BBFEA9-784B-4E13-9088-57E14DDDFAFD}" type="presOf" srcId="{D1124759-0CF0-43E6-B168-315904CA1F7E}" destId="{645381CC-9FEC-447B-AABC-3CAF2522432E}" srcOrd="0" destOrd="0" presId="urn:microsoft.com/office/officeart/2005/8/layout/default#1"/>
    <dgm:cxn modelId="{E1D5C6E1-FFD9-4CE6-9640-A3DFE901B16F}" type="presOf" srcId="{301E6172-5C76-4E06-86F5-E953EAF0EF4A}" destId="{3B1A8674-0D18-43AA-9501-0A9A22F0BAE9}" srcOrd="0" destOrd="0" presId="urn:microsoft.com/office/officeart/2005/8/layout/default#1"/>
    <dgm:cxn modelId="{800250C9-1C55-47B7-8D56-5017A8FB6D5A}" type="presParOf" srcId="{D39DFA54-BBE6-480A-B5DF-3E4CAFD6A6B4}" destId="{645381CC-9FEC-447B-AABC-3CAF2522432E}" srcOrd="0" destOrd="0" presId="urn:microsoft.com/office/officeart/2005/8/layout/default#1"/>
    <dgm:cxn modelId="{815E334C-AEB8-4005-8A43-85D185189980}" type="presParOf" srcId="{D39DFA54-BBE6-480A-B5DF-3E4CAFD6A6B4}" destId="{4DFD967E-4B62-45AD-B194-270C325FC68F}" srcOrd="1" destOrd="0" presId="urn:microsoft.com/office/officeart/2005/8/layout/default#1"/>
    <dgm:cxn modelId="{6AD94EE0-6F75-4C3B-9042-668D01E7A021}" type="presParOf" srcId="{D39DFA54-BBE6-480A-B5DF-3E4CAFD6A6B4}" destId="{9CD61EB0-1CB4-422A-BC9C-7C90484F7353}" srcOrd="2" destOrd="0" presId="urn:microsoft.com/office/officeart/2005/8/layout/default#1"/>
    <dgm:cxn modelId="{8DF8BEE8-9C84-4752-BEA7-BFD9A1D10A43}" type="presParOf" srcId="{D39DFA54-BBE6-480A-B5DF-3E4CAFD6A6B4}" destId="{5CD1B56E-E92C-4659-85DD-B1E661D233AC}" srcOrd="3" destOrd="0" presId="urn:microsoft.com/office/officeart/2005/8/layout/default#1"/>
    <dgm:cxn modelId="{9731EC2D-17C5-486D-A20B-0FB346C76B23}" type="presParOf" srcId="{D39DFA54-BBE6-480A-B5DF-3E4CAFD6A6B4}" destId="{3B1A8674-0D18-43AA-9501-0A9A22F0BAE9}" srcOrd="4" destOrd="0" presId="urn:microsoft.com/office/officeart/2005/8/layout/default#1"/>
    <dgm:cxn modelId="{14A7C41B-9E70-4297-B586-1D6C60B91D4C}" type="presParOf" srcId="{D39DFA54-BBE6-480A-B5DF-3E4CAFD6A6B4}" destId="{4A724B41-43F4-4F5D-9380-86A88B11BA5D}" srcOrd="5" destOrd="0" presId="urn:microsoft.com/office/officeart/2005/8/layout/default#1"/>
    <dgm:cxn modelId="{0A3EC4AE-AB1F-4A7D-8B2D-1E5599A81519}" type="presParOf" srcId="{D39DFA54-BBE6-480A-B5DF-3E4CAFD6A6B4}" destId="{B3828C49-8F39-4B39-B5D3-660A4E541ABA}" srcOrd="6" destOrd="0" presId="urn:microsoft.com/office/officeart/2005/8/layout/default#1"/>
    <dgm:cxn modelId="{33FAF9A4-DBA6-488A-8C91-7392914BA403}" type="presParOf" srcId="{D39DFA54-BBE6-480A-B5DF-3E4CAFD6A6B4}" destId="{EC5EF88D-3534-425C-9860-A11B20F83D83}" srcOrd="7" destOrd="0" presId="urn:microsoft.com/office/officeart/2005/8/layout/default#1"/>
    <dgm:cxn modelId="{BB57D7DA-0C71-48F9-AB1A-CCF3EA316BEB}" type="presParOf" srcId="{D39DFA54-BBE6-480A-B5DF-3E4CAFD6A6B4}" destId="{40C1C910-CCF7-49C0-8BCF-1F81D4B3B605}" srcOrd="8" destOrd="0" presId="urn:microsoft.com/office/officeart/2005/8/layout/default#1"/>
    <dgm:cxn modelId="{A9B79310-B331-4A3D-A2E3-FB85586084F5}" type="presParOf" srcId="{D39DFA54-BBE6-480A-B5DF-3E4CAFD6A6B4}" destId="{8EDA3F24-0D33-4459-AE35-4B6E83C08E34}" srcOrd="9" destOrd="0" presId="urn:microsoft.com/office/officeart/2005/8/layout/default#1"/>
    <dgm:cxn modelId="{EC283E1E-EC6B-4963-9817-64B7C15B6436}" type="presParOf" srcId="{D39DFA54-BBE6-480A-B5DF-3E4CAFD6A6B4}" destId="{BE7B708F-4304-4B28-9F80-EED5951D8F20}" srcOrd="10" destOrd="0" presId="urn:microsoft.com/office/officeart/2005/8/layout/default#1"/>
    <dgm:cxn modelId="{244A5AB9-D4AE-422C-B65D-1F86E2EBF859}" type="presParOf" srcId="{D39DFA54-BBE6-480A-B5DF-3E4CAFD6A6B4}" destId="{EC480FF4-4CD4-4D4C-9239-F3C44A5D673E}" srcOrd="11" destOrd="0" presId="urn:microsoft.com/office/officeart/2005/8/layout/default#1"/>
    <dgm:cxn modelId="{27D236B7-5E8E-41B7-86C6-457461EFE00F}" type="presParOf" srcId="{D39DFA54-BBE6-480A-B5DF-3E4CAFD6A6B4}" destId="{614AA01D-122B-4076-B503-788A7C43F190}" srcOrd="12" destOrd="0" presId="urn:microsoft.com/office/officeart/2005/8/layout/default#1"/>
    <dgm:cxn modelId="{CA7E5996-2464-48C9-9B56-A88FD946E2E5}" type="presParOf" srcId="{D39DFA54-BBE6-480A-B5DF-3E4CAFD6A6B4}" destId="{9E2A14FD-8170-47DF-922F-15CAEA1C43C3}" srcOrd="13" destOrd="0" presId="urn:microsoft.com/office/officeart/2005/8/layout/default#1"/>
    <dgm:cxn modelId="{8FF7C225-8054-46B7-87E0-7DE621B35FB7}" type="presParOf" srcId="{D39DFA54-BBE6-480A-B5DF-3E4CAFD6A6B4}" destId="{ED673E95-0EE5-4C93-B8AF-4C3B31E99704}" srcOrd="14" destOrd="0" presId="urn:microsoft.com/office/officeart/2005/8/layout/default#1"/>
    <dgm:cxn modelId="{3187217E-DDF1-4388-BB72-FB789E31086D}" type="presParOf" srcId="{D39DFA54-BBE6-480A-B5DF-3E4CAFD6A6B4}" destId="{0D5DC621-23C6-401F-BBF3-EF66BD28F32B}" srcOrd="15" destOrd="0" presId="urn:microsoft.com/office/officeart/2005/8/layout/default#1"/>
    <dgm:cxn modelId="{BD18300A-0280-4477-8B22-44B336D56779}" type="presParOf" srcId="{D39DFA54-BBE6-480A-B5DF-3E4CAFD6A6B4}" destId="{48C0E83F-D39D-4CF2-9906-23230A97A899}" srcOrd="16" destOrd="0" presId="urn:microsoft.com/office/officeart/2005/8/layout/default#1"/>
    <dgm:cxn modelId="{B475ADD4-3207-4394-862D-62D8463E410E}" type="presParOf" srcId="{D39DFA54-BBE6-480A-B5DF-3E4CAFD6A6B4}" destId="{F75C87DE-A7D5-4D19-8DDC-EB52F928B314}" srcOrd="17" destOrd="0" presId="urn:microsoft.com/office/officeart/2005/8/layout/default#1"/>
    <dgm:cxn modelId="{2EF0836D-79E7-44B7-ADA1-D9F7668E840A}" type="presParOf" srcId="{D39DFA54-BBE6-480A-B5DF-3E4CAFD6A6B4}" destId="{33292560-20D0-4178-ADDB-9552E83C88B8}" srcOrd="18" destOrd="0" presId="urn:microsoft.com/office/officeart/2005/8/layout/default#1"/>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381CC-9FEC-447B-AABC-3CAF2522432E}">
      <dsp:nvSpPr>
        <dsp:cNvPr id="0" name=""/>
        <dsp:cNvSpPr/>
      </dsp:nvSpPr>
      <dsp:spPr>
        <a:xfrm>
          <a:off x="39036" y="0"/>
          <a:ext cx="1756202" cy="1886130"/>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S" sz="1600" b="1" kern="1200" dirty="0" smtClean="0"/>
            <a:t>Reducción de las Emisiones de Carbono Negro Provenientes de Vehículos Diesel de Trabajo Pesado y Maquinarias</a:t>
          </a:r>
          <a:endParaRPr lang="en-US" sz="1600" b="1" kern="1200" dirty="0" smtClean="0">
            <a:latin typeface="Arial" pitchFamily="34" charset="0"/>
            <a:cs typeface="Arial" pitchFamily="34" charset="0"/>
          </a:endParaRPr>
        </a:p>
      </dsp:txBody>
      <dsp:txXfrm>
        <a:off x="39036" y="0"/>
        <a:ext cx="1756202" cy="1886130"/>
      </dsp:txXfrm>
    </dsp:sp>
    <dsp:sp modelId="{9CD61EB0-1CB4-422A-BC9C-7C90484F7353}">
      <dsp:nvSpPr>
        <dsp:cNvPr id="0" name=""/>
        <dsp:cNvSpPr/>
      </dsp:nvSpPr>
      <dsp:spPr>
        <a:xfrm>
          <a:off x="1931087" y="0"/>
          <a:ext cx="1606932" cy="1921561"/>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t>Mitigación de los Contaminantes del Clima de Corta Vida en el Sector de Residuos Sólidos de los Municipios </a:t>
          </a:r>
          <a:br>
            <a:rPr lang="es-ES" sz="1600" b="1" kern="1200" dirty="0" smtClean="0"/>
          </a:br>
          <a:endParaRPr lang="en-GB" sz="1600" kern="1200" dirty="0">
            <a:latin typeface="Arial" pitchFamily="34" charset="0"/>
            <a:cs typeface="Arial" pitchFamily="34" charset="0"/>
          </a:endParaRPr>
        </a:p>
      </dsp:txBody>
      <dsp:txXfrm>
        <a:off x="1931087" y="0"/>
        <a:ext cx="1606932" cy="1921561"/>
      </dsp:txXfrm>
    </dsp:sp>
    <dsp:sp modelId="{3B1A8674-0D18-43AA-9501-0A9A22F0BAE9}">
      <dsp:nvSpPr>
        <dsp:cNvPr id="0" name=""/>
        <dsp:cNvSpPr/>
      </dsp:nvSpPr>
      <dsp:spPr>
        <a:xfrm>
          <a:off x="3673867" y="0"/>
          <a:ext cx="1606932" cy="1921561"/>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S" sz="1600" b="1" kern="1200" dirty="0" smtClean="0"/>
            <a:t>Mitigación del Carbono Negro y Otros Contaminantes Provenientes de la Producción de Ladrillo</a:t>
          </a:r>
          <a:endParaRPr lang="en-GB" sz="1600" kern="1200" dirty="0">
            <a:latin typeface="Arial" pitchFamily="34" charset="0"/>
            <a:cs typeface="Arial" pitchFamily="34" charset="0"/>
          </a:endParaRPr>
        </a:p>
      </dsp:txBody>
      <dsp:txXfrm>
        <a:off x="3673867" y="0"/>
        <a:ext cx="1606932" cy="1921561"/>
      </dsp:txXfrm>
    </dsp:sp>
    <dsp:sp modelId="{B3828C49-8F39-4B39-B5D3-660A4E541ABA}">
      <dsp:nvSpPr>
        <dsp:cNvPr id="0" name=""/>
        <dsp:cNvSpPr/>
      </dsp:nvSpPr>
      <dsp:spPr>
        <a:xfrm>
          <a:off x="5416648" y="0"/>
          <a:ext cx="1606932" cy="1888436"/>
        </a:xfrm>
        <a:prstGeom prst="rect">
          <a:avLst/>
        </a:prstGeom>
        <a:solidFill>
          <a:srgbClr val="78B83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t>Promoviendo Tecnologías Alternativas  a HFC y Estándares</a:t>
          </a:r>
          <a:br>
            <a:rPr lang="es-ES" sz="1600" b="1" kern="1200" dirty="0" smtClean="0"/>
          </a:br>
          <a:r>
            <a:rPr lang="es-ES" sz="1600" b="1" kern="1200" dirty="0" smtClean="0"/>
            <a:t/>
          </a:r>
          <a:br>
            <a:rPr lang="es-ES" sz="1600" b="1" kern="1200" dirty="0" smtClean="0"/>
          </a:br>
          <a:endParaRPr lang="en-GB" sz="1600" kern="1200" dirty="0">
            <a:latin typeface="Arial" pitchFamily="34" charset="0"/>
            <a:cs typeface="Arial" pitchFamily="34" charset="0"/>
          </a:endParaRPr>
        </a:p>
      </dsp:txBody>
      <dsp:txXfrm>
        <a:off x="5416648" y="0"/>
        <a:ext cx="1606932" cy="1888436"/>
      </dsp:txXfrm>
    </dsp:sp>
    <dsp:sp modelId="{40C1C910-CCF7-49C0-8BCF-1F81D4B3B605}">
      <dsp:nvSpPr>
        <dsp:cNvPr id="0" name=""/>
        <dsp:cNvSpPr/>
      </dsp:nvSpPr>
      <dsp:spPr>
        <a:xfrm>
          <a:off x="7128286" y="0"/>
          <a:ext cx="1606932" cy="1959341"/>
        </a:xfrm>
        <a:prstGeom prst="rect">
          <a:avLst/>
        </a:prstGeom>
        <a:solidFill>
          <a:srgbClr val="AC820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s-ES" sz="1600" b="1" kern="1200" dirty="0" smtClean="0"/>
        </a:p>
        <a:p>
          <a:pPr marL="0" marR="0" lvl="0" indent="0" algn="ctr" defTabSz="914400" eaLnBrk="1" fontAlgn="auto" latinLnBrk="0" hangingPunct="1">
            <a:lnSpc>
              <a:spcPct val="100000"/>
            </a:lnSpc>
            <a:spcBef>
              <a:spcPct val="0"/>
            </a:spcBef>
            <a:spcAft>
              <a:spcPts val="0"/>
            </a:spcAft>
            <a:buClrTx/>
            <a:buSzTx/>
            <a:buFontTx/>
            <a:buNone/>
            <a:tabLst/>
            <a:defRPr/>
          </a:pPr>
          <a:r>
            <a:rPr lang="es-ES" sz="1600" b="1" kern="1200" dirty="0" smtClean="0"/>
            <a:t>Acelerando la  Reducción de las  Emisiones de Metano Provenientes de la Producción de Petróleo y Gas </a:t>
          </a:r>
          <a:br>
            <a:rPr lang="es-ES" sz="1600" b="1" kern="1200" dirty="0" smtClean="0"/>
          </a:br>
          <a:r>
            <a:rPr lang="es-ES" sz="1600" b="1" kern="1200" dirty="0" smtClean="0"/>
            <a:t/>
          </a:r>
          <a:br>
            <a:rPr lang="es-ES" sz="1600" b="1" kern="1200" dirty="0" smtClean="0"/>
          </a:br>
          <a:endParaRPr lang="en-GB" sz="1600" kern="1200" dirty="0">
            <a:latin typeface="Arial" pitchFamily="34" charset="0"/>
            <a:cs typeface="Arial" pitchFamily="34" charset="0"/>
          </a:endParaRPr>
        </a:p>
      </dsp:txBody>
      <dsp:txXfrm>
        <a:off x="7128286" y="0"/>
        <a:ext cx="1606932" cy="1959341"/>
      </dsp:txXfrm>
    </dsp:sp>
    <dsp:sp modelId="{BE7B708F-4304-4B28-9F80-EED5951D8F20}">
      <dsp:nvSpPr>
        <dsp:cNvPr id="0" name=""/>
        <dsp:cNvSpPr/>
      </dsp:nvSpPr>
      <dsp:spPr>
        <a:xfrm>
          <a:off x="3674261" y="2252896"/>
          <a:ext cx="1479642" cy="1909767"/>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S" sz="1800" kern="1200" dirty="0" smtClean="0"/>
            <a:t>Apoyo Nacional de Planificación para la Acción en </a:t>
          </a:r>
          <a:r>
            <a:rPr lang="en-US" sz="1800" b="1" kern="1200" dirty="0" smtClean="0">
              <a:latin typeface="Arial" pitchFamily="34" charset="0"/>
              <a:cs typeface="Arial" pitchFamily="34" charset="0"/>
            </a:rPr>
            <a:t>SLCPs (SNAP)</a:t>
          </a:r>
          <a:endParaRPr lang="en-GB" sz="1800" kern="1200" dirty="0">
            <a:latin typeface="Arial" pitchFamily="34" charset="0"/>
            <a:cs typeface="Arial" pitchFamily="34" charset="0"/>
          </a:endParaRPr>
        </a:p>
      </dsp:txBody>
      <dsp:txXfrm>
        <a:off x="3674261" y="2252896"/>
        <a:ext cx="1479642" cy="1909767"/>
      </dsp:txXfrm>
    </dsp:sp>
    <dsp:sp modelId="{614AA01D-122B-4076-B503-788A7C43F190}">
      <dsp:nvSpPr>
        <dsp:cNvPr id="0" name=""/>
        <dsp:cNvSpPr/>
      </dsp:nvSpPr>
      <dsp:spPr>
        <a:xfrm>
          <a:off x="1858191" y="2265301"/>
          <a:ext cx="1617447" cy="1909767"/>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S" sz="1800" b="1" kern="1200" dirty="0" smtClean="0"/>
            <a:t>Financiación de la Mitigación de los Contaminantes del Clima de Corta Vida</a:t>
          </a:r>
          <a:r>
            <a:rPr lang="es-ES" sz="1600" b="1" kern="1200" dirty="0" smtClean="0"/>
            <a:t/>
          </a:r>
          <a:br>
            <a:rPr lang="es-ES" sz="1600" b="1" kern="1200" dirty="0" smtClean="0"/>
          </a:br>
          <a:endParaRPr lang="en-GB" sz="1600" kern="1200" dirty="0">
            <a:latin typeface="Arial" pitchFamily="34" charset="0"/>
            <a:cs typeface="Arial" pitchFamily="34" charset="0"/>
          </a:endParaRPr>
        </a:p>
      </dsp:txBody>
      <dsp:txXfrm>
        <a:off x="1858191" y="2265301"/>
        <a:ext cx="1617447" cy="1909767"/>
      </dsp:txXfrm>
    </dsp:sp>
    <dsp:sp modelId="{ED673E95-0EE5-4C93-B8AF-4C3B31E99704}">
      <dsp:nvSpPr>
        <dsp:cNvPr id="0" name=""/>
        <dsp:cNvSpPr/>
      </dsp:nvSpPr>
      <dsp:spPr>
        <a:xfrm>
          <a:off x="193455" y="2265301"/>
          <a:ext cx="1479642" cy="1909767"/>
        </a:xfrm>
        <a:prstGeom prst="rect">
          <a:avLst/>
        </a:prstGeom>
        <a:solidFill>
          <a:srgbClr val="CBCF1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R="0" lvl="0" algn="ctr" defTabSz="800100" eaLnBrk="1" fontAlgn="auto" latinLnBrk="0" hangingPunct="1">
            <a:lnSpc>
              <a:spcPct val="90000"/>
            </a:lnSpc>
            <a:spcBef>
              <a:spcPct val="0"/>
            </a:spcBef>
            <a:spcAft>
              <a:spcPct val="35000"/>
            </a:spcAft>
            <a:buClrTx/>
            <a:buSzTx/>
            <a:buFontTx/>
            <a:tabLst/>
            <a:defRPr/>
          </a:pPr>
          <a:r>
            <a:rPr lang="es-ES" sz="1800" kern="1200" dirty="0" smtClean="0"/>
            <a:t>Reducción de Emisiones SLCP de la cocina doméstica y la calefacción doméstica</a:t>
          </a:r>
          <a:endParaRPr lang="en-GB" sz="1800" kern="1200" dirty="0">
            <a:latin typeface="Arial" pitchFamily="34" charset="0"/>
            <a:cs typeface="Arial" pitchFamily="34" charset="0"/>
          </a:endParaRPr>
        </a:p>
      </dsp:txBody>
      <dsp:txXfrm>
        <a:off x="193455" y="2265301"/>
        <a:ext cx="1479642" cy="1909767"/>
      </dsp:txXfrm>
    </dsp:sp>
    <dsp:sp modelId="{48C0E83F-D39D-4CF2-9906-23230A97A899}">
      <dsp:nvSpPr>
        <dsp:cNvPr id="0" name=""/>
        <dsp:cNvSpPr/>
      </dsp:nvSpPr>
      <dsp:spPr>
        <a:xfrm>
          <a:off x="5414678" y="2265301"/>
          <a:ext cx="1479642" cy="190976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R="0" lvl="0" algn="ctr" defTabSz="800100" eaLnBrk="1" fontAlgn="auto" latinLnBrk="0" hangingPunct="1">
            <a:lnSpc>
              <a:spcPct val="90000"/>
            </a:lnSpc>
            <a:spcBef>
              <a:spcPct val="0"/>
            </a:spcBef>
            <a:spcAft>
              <a:spcPct val="35000"/>
            </a:spcAft>
            <a:buClrTx/>
            <a:buSzTx/>
            <a:buFontTx/>
            <a:tabLst/>
            <a:defRPr/>
          </a:pPr>
          <a:r>
            <a:rPr lang="en-US" sz="1800" b="1" kern="1200" dirty="0" smtClean="0">
              <a:latin typeface="Arial" pitchFamily="34" charset="0"/>
              <a:cs typeface="Arial" pitchFamily="34" charset="0"/>
            </a:rPr>
            <a:t>SLCPs E</a:t>
          </a:r>
          <a:r>
            <a:rPr lang="es-ES" sz="1800" kern="1200" dirty="0" smtClean="0"/>
            <a:t>valuaciones Regionales</a:t>
          </a:r>
          <a:endParaRPr lang="en-GB" sz="1800" kern="1200" dirty="0">
            <a:latin typeface="Arial" pitchFamily="34" charset="0"/>
            <a:cs typeface="Arial" pitchFamily="34" charset="0"/>
          </a:endParaRPr>
        </a:p>
      </dsp:txBody>
      <dsp:txXfrm>
        <a:off x="5414678" y="2265301"/>
        <a:ext cx="1479642" cy="1909767"/>
      </dsp:txXfrm>
    </dsp:sp>
    <dsp:sp modelId="{33292560-20D0-4178-ADDB-9552E83C88B8}">
      <dsp:nvSpPr>
        <dsp:cNvPr id="0" name=""/>
        <dsp:cNvSpPr/>
      </dsp:nvSpPr>
      <dsp:spPr>
        <a:xfrm>
          <a:off x="7231129" y="2252195"/>
          <a:ext cx="1479642" cy="1909767"/>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R="0" lvl="0" algn="ctr" defTabSz="800100" eaLnBrk="1" fontAlgn="auto" latinLnBrk="0" hangingPunct="1">
            <a:lnSpc>
              <a:spcPct val="90000"/>
            </a:lnSpc>
            <a:spcBef>
              <a:spcPct val="0"/>
            </a:spcBef>
            <a:spcAft>
              <a:spcPct val="35000"/>
            </a:spcAft>
            <a:buClrTx/>
            <a:buSzTx/>
            <a:buFontTx/>
            <a:tabLst/>
            <a:defRPr/>
          </a:pPr>
          <a:r>
            <a:rPr lang="en-US" sz="1800" b="1" kern="1200" dirty="0" err="1" smtClean="0">
              <a:latin typeface="Arial" pitchFamily="34" charset="0"/>
              <a:cs typeface="Arial" pitchFamily="34" charset="0"/>
            </a:rPr>
            <a:t>Agricultura</a:t>
          </a:r>
          <a:endParaRPr lang="en-GB" sz="1800" b="1" kern="1200" dirty="0">
            <a:latin typeface="Arial" pitchFamily="34" charset="0"/>
            <a:cs typeface="Arial" pitchFamily="34" charset="0"/>
          </a:endParaRPr>
        </a:p>
      </dsp:txBody>
      <dsp:txXfrm>
        <a:off x="7231129" y="2252195"/>
        <a:ext cx="1479642" cy="1909767"/>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drawing1.xml><?xml version="1.0" encoding="utf-8"?>
<c:userShapes xmlns:c="http://schemas.openxmlformats.org/drawingml/2006/chart">
  <cdr:relSizeAnchor xmlns:cdr="http://schemas.openxmlformats.org/drawingml/2006/chartDrawing">
    <cdr:from>
      <cdr:x>0.825</cdr:x>
      <cdr:y>0.3</cdr:y>
    </cdr:from>
    <cdr:to>
      <cdr:x>0.875</cdr:x>
      <cdr:y>0.4125</cdr:y>
    </cdr:to>
    <cdr:cxnSp macro="">
      <cdr:nvCxnSpPr>
        <cdr:cNvPr id="2" name="Straight Arrow Connector 1"/>
        <cdr:cNvCxnSpPr/>
      </cdr:nvCxnSpPr>
      <cdr:spPr>
        <a:xfrm xmlns:a="http://schemas.openxmlformats.org/drawingml/2006/main">
          <a:off x="5029200" y="1219200"/>
          <a:ext cx="304800" cy="457200"/>
        </a:xfrm>
        <a:prstGeom xmlns:a="http://schemas.openxmlformats.org/drawingml/2006/main" prst="straightConnector1">
          <a:avLst/>
        </a:prstGeom>
        <a:ln xmlns:a="http://schemas.openxmlformats.org/drawingml/2006/main">
          <a:solidFill>
            <a:schemeClr val="accent3">
              <a:lumMod val="75000"/>
            </a:schemeClr>
          </a:solidFill>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0.275</cdr:x>
      <cdr:y>0.20625</cdr:y>
    </cdr:from>
    <cdr:to>
      <cdr:x>0.4125</cdr:x>
      <cdr:y>0.375</cdr:y>
    </cdr:to>
    <cdr:sp macro="" textlink="">
      <cdr:nvSpPr>
        <cdr:cNvPr id="6" name="TextBox 5"/>
        <cdr:cNvSpPr txBox="1"/>
      </cdr:nvSpPr>
      <cdr:spPr>
        <a:xfrm xmlns:a="http://schemas.openxmlformats.org/drawingml/2006/main">
          <a:off x="1676400" y="838200"/>
          <a:ext cx="838200" cy="685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smtClean="0"/>
            <a:t>- 47 %</a:t>
          </a:r>
          <a:endParaRPr lang="en-US" sz="1800" dirty="0"/>
        </a:p>
      </cdr:txBody>
    </cdr:sp>
  </cdr:relSizeAnchor>
  <cdr:relSizeAnchor xmlns:cdr="http://schemas.openxmlformats.org/drawingml/2006/chartDrawing">
    <cdr:from>
      <cdr:x>0.5625</cdr:x>
      <cdr:y>0.15</cdr:y>
    </cdr:from>
    <cdr:to>
      <cdr:x>0.7</cdr:x>
      <cdr:y>0.31875</cdr:y>
    </cdr:to>
    <cdr:sp macro="" textlink="">
      <cdr:nvSpPr>
        <cdr:cNvPr id="7" name="TextBox 6"/>
        <cdr:cNvSpPr txBox="1"/>
      </cdr:nvSpPr>
      <cdr:spPr>
        <a:xfrm xmlns:a="http://schemas.openxmlformats.org/drawingml/2006/main">
          <a:off x="3429000" y="609600"/>
          <a:ext cx="838200" cy="685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smtClean="0"/>
            <a:t>- 30 %</a:t>
          </a:r>
          <a:endParaRPr lang="en-US" sz="1800" dirty="0"/>
        </a:p>
      </cdr:txBody>
    </cdr:sp>
  </cdr:relSizeAnchor>
  <cdr:relSizeAnchor xmlns:cdr="http://schemas.openxmlformats.org/drawingml/2006/chartDrawing">
    <cdr:from>
      <cdr:x>0.85</cdr:x>
      <cdr:y>0.28125</cdr:y>
    </cdr:from>
    <cdr:to>
      <cdr:x>0.9875</cdr:x>
      <cdr:y>0.45</cdr:y>
    </cdr:to>
    <cdr:sp macro="" textlink="">
      <cdr:nvSpPr>
        <cdr:cNvPr id="8" name="TextBox 7"/>
        <cdr:cNvSpPr txBox="1"/>
      </cdr:nvSpPr>
      <cdr:spPr>
        <a:xfrm xmlns:a="http://schemas.openxmlformats.org/drawingml/2006/main">
          <a:off x="5181600" y="1143000"/>
          <a:ext cx="838200" cy="685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smtClean="0"/>
            <a:t>- 23 %</a:t>
          </a:r>
          <a:endParaRPr lang="en-US" sz="1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B3810F3-D759-461C-890E-0F148C7565E8}" type="datetimeFigureOut">
              <a:rPr lang="es-ES"/>
              <a:pPr>
                <a:defRPr/>
              </a:pPr>
              <a:t>16/10/2014</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S"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4256A8C2-D27B-43B8-AE18-2ADA7FB96827}" type="slidenum">
              <a:rPr lang="es-ES"/>
              <a:pPr>
                <a:defRPr/>
              </a:pPr>
              <a:t>‹Nº›</a:t>
            </a:fld>
            <a:endParaRPr lang="es-ES" dirty="0"/>
          </a:p>
        </p:txBody>
      </p:sp>
    </p:spTree>
    <p:extLst>
      <p:ext uri="{BB962C8B-B14F-4D97-AF65-F5344CB8AC3E}">
        <p14:creationId xmlns:p14="http://schemas.microsoft.com/office/powerpoint/2010/main" val="3605498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867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PA" smtClean="0"/>
          </a:p>
        </p:txBody>
      </p:sp>
      <p:sp>
        <p:nvSpPr>
          <p:cNvPr id="2458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5684FB-B87E-4F3A-926A-6F3ADFCF307E}" type="slidenum">
              <a:rPr lang="es-ES" smtClean="0"/>
              <a:pPr fontAlgn="base">
                <a:spcBef>
                  <a:spcPct val="0"/>
                </a:spcBef>
                <a:spcAft>
                  <a:spcPct val="0"/>
                </a:spcAft>
                <a:defRPr/>
              </a:pPr>
              <a:t>1</a:t>
            </a:fld>
            <a:endParaRPr lang="es-E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969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PA" dirty="0" smtClean="0"/>
          </a:p>
        </p:txBody>
      </p:sp>
      <p:sp>
        <p:nvSpPr>
          <p:cNvPr id="2458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12B704-40CB-49F8-B382-6E1BE80AD387}" type="slidenum">
              <a:rPr lang="es-ES" smtClean="0"/>
              <a:pPr fontAlgn="base">
                <a:spcBef>
                  <a:spcPct val="0"/>
                </a:spcBef>
                <a:spcAft>
                  <a:spcPct val="0"/>
                </a:spcAft>
                <a:defRPr/>
              </a:pPr>
              <a:t>10</a:t>
            </a:fld>
            <a:endParaRPr lang="es-E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969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PA" dirty="0" smtClean="0"/>
              <a:t>Actualmente</a:t>
            </a:r>
            <a:r>
              <a:rPr lang="es-PA" baseline="0" dirty="0" smtClean="0"/>
              <a:t> emisiones se </a:t>
            </a:r>
            <a:endParaRPr lang="es-PA" dirty="0" smtClean="0"/>
          </a:p>
        </p:txBody>
      </p:sp>
      <p:sp>
        <p:nvSpPr>
          <p:cNvPr id="2458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12B704-40CB-49F8-B382-6E1BE80AD387}" type="slidenum">
              <a:rPr lang="es-ES" smtClean="0"/>
              <a:pPr fontAlgn="base">
                <a:spcBef>
                  <a:spcPct val="0"/>
                </a:spcBef>
                <a:spcAft>
                  <a:spcPct val="0"/>
                </a:spcAft>
                <a:defRPr/>
              </a:pPr>
              <a:t>11</a:t>
            </a:fld>
            <a:endParaRPr lang="es-E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9155" name="2 Marcador de notas"/>
          <p:cNvSpPr>
            <a:spLocks noGrp="1"/>
          </p:cNvSpPr>
          <p:nvPr>
            <p:ph type="body" idx="1"/>
          </p:nvPr>
        </p:nvSpPr>
        <p:spPr bwMode="auto">
          <a:noFill/>
        </p:spPr>
        <p:txBody>
          <a:bodyPr wrap="square" numCol="1" anchor="t" anchorCtr="0" compatLnSpc="1">
            <a:prstTxWarp prst="textNoShape">
              <a:avLst/>
            </a:prstTxWarp>
          </a:bodyPr>
          <a:lstStyle/>
          <a:p>
            <a:pPr>
              <a:tabLst>
                <a:tab pos="1708150" algn="l"/>
              </a:tabLst>
            </a:pPr>
            <a:endParaRPr lang="es-PA" dirty="0" smtClean="0"/>
          </a:p>
        </p:txBody>
      </p:sp>
      <p:sp>
        <p:nvSpPr>
          <p:cNvPr id="2458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6CEC54-5369-4A03-9B65-AB3BBB3ECB14}" type="slidenum">
              <a:rPr lang="es-ES" smtClean="0"/>
              <a:pPr fontAlgn="base">
                <a:spcBef>
                  <a:spcPct val="0"/>
                </a:spcBef>
                <a:spcAft>
                  <a:spcPct val="0"/>
                </a:spcAft>
                <a:defRPr/>
              </a:pPr>
              <a:t>12</a:t>
            </a:fld>
            <a:endParaRPr lang="es-E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PA" dirty="0"/>
          </a:p>
        </p:txBody>
      </p:sp>
      <p:sp>
        <p:nvSpPr>
          <p:cNvPr id="4" name="3 Marcador de número de diapositiva"/>
          <p:cNvSpPr>
            <a:spLocks noGrp="1"/>
          </p:cNvSpPr>
          <p:nvPr>
            <p:ph type="sldNum" sz="quarter" idx="10"/>
          </p:nvPr>
        </p:nvSpPr>
        <p:spPr/>
        <p:txBody>
          <a:bodyPr/>
          <a:lstStyle/>
          <a:p>
            <a:fld id="{108D0A81-1D00-4A5A-8B0B-2F5A179210B7}" type="slidenum">
              <a:rPr lang="es-PA" smtClean="0"/>
              <a:pPr/>
              <a:t>15</a:t>
            </a:fld>
            <a:endParaRPr lang="es-P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dirty="0" smtClean="0"/>
              <a:t>Tener en cuenta que el número de participantes en</a:t>
            </a:r>
            <a:r>
              <a:rPr lang="es-MX" baseline="0" dirty="0" smtClean="0"/>
              <a:t> </a:t>
            </a:r>
            <a:r>
              <a:rPr lang="es-MX" baseline="0" dirty="0" err="1" smtClean="0"/>
              <a:t>webinars</a:t>
            </a:r>
            <a:r>
              <a:rPr lang="es-MX" baseline="0" dirty="0" smtClean="0"/>
              <a:t> contabilizados en la tabla son los que estaban en línea el día y hora del evento. Tras el mismo, la </a:t>
            </a:r>
            <a:r>
              <a:rPr lang="es-MX" baseline="0" dirty="0" err="1" smtClean="0"/>
              <a:t>replicabilidad</a:t>
            </a:r>
            <a:r>
              <a:rPr lang="es-MX" baseline="0" dirty="0" smtClean="0"/>
              <a:t> es por 7.</a:t>
            </a:r>
            <a:endParaRPr lang="es-ES" dirty="0"/>
          </a:p>
        </p:txBody>
      </p:sp>
      <p:sp>
        <p:nvSpPr>
          <p:cNvPr id="4" name="3 Marcador de número de diapositiva"/>
          <p:cNvSpPr>
            <a:spLocks noGrp="1"/>
          </p:cNvSpPr>
          <p:nvPr>
            <p:ph type="sldNum" sz="quarter" idx="10"/>
          </p:nvPr>
        </p:nvSpPr>
        <p:spPr/>
        <p:txBody>
          <a:bodyPr/>
          <a:lstStyle/>
          <a:p>
            <a:fld id="{0068ED1E-2D0D-42DD-96B9-482045D97F6E}" type="slidenum">
              <a:rPr lang="es-ES" smtClean="0"/>
              <a:pPr/>
              <a:t>16</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457200" indent="-457200">
              <a:lnSpc>
                <a:spcPct val="80000"/>
              </a:lnSpc>
              <a:spcAft>
                <a:spcPts val="600"/>
              </a:spcAft>
              <a:buClr>
                <a:srgbClr val="1A70D5"/>
              </a:buClr>
              <a:buSzPct val="95000"/>
              <a:buFont typeface="Wingdings" pitchFamily="2" charset="2"/>
              <a:buChar char="ü"/>
              <a:defRPr/>
            </a:pPr>
            <a:r>
              <a:rPr lang="es-PE" sz="2800" dirty="0" smtClean="0"/>
              <a:t>Fortalecer la </a:t>
            </a:r>
            <a:r>
              <a:rPr lang="es-PE" sz="2800" dirty="0" err="1" smtClean="0"/>
              <a:t>resiliencia</a:t>
            </a:r>
            <a:r>
              <a:rPr lang="es-PE" sz="2800" dirty="0" smtClean="0"/>
              <a:t> climática de los sistemas humanos y ecológicos en la región de ALC</a:t>
            </a:r>
          </a:p>
          <a:p>
            <a:pPr marL="457200" lvl="1" indent="-457200">
              <a:lnSpc>
                <a:spcPct val="80000"/>
              </a:lnSpc>
              <a:spcAft>
                <a:spcPts val="600"/>
              </a:spcAft>
              <a:buClr>
                <a:srgbClr val="1A70D5"/>
              </a:buClr>
              <a:buSzPct val="95000"/>
              <a:buFont typeface="Wingdings" pitchFamily="2" charset="2"/>
              <a:buChar char="ü"/>
              <a:defRPr/>
            </a:pPr>
            <a:r>
              <a:rPr lang="es-PE" dirty="0" smtClean="0"/>
              <a:t>Apoyar los procesos de planificación de adaptación</a:t>
            </a:r>
          </a:p>
          <a:p>
            <a:pPr marL="457200" lvl="1" indent="-457200">
              <a:lnSpc>
                <a:spcPct val="80000"/>
              </a:lnSpc>
              <a:spcAft>
                <a:spcPts val="600"/>
              </a:spcAft>
              <a:buClr>
                <a:srgbClr val="1A70D5"/>
              </a:buClr>
              <a:buSzPct val="95000"/>
              <a:buFont typeface="Wingdings" pitchFamily="2" charset="2"/>
              <a:buChar char="ü"/>
              <a:defRPr/>
            </a:pPr>
            <a:r>
              <a:rPr lang="es-ES" dirty="0" smtClean="0"/>
              <a:t>fortalecer las capacidades de instituciones regionales y nacionales</a:t>
            </a:r>
            <a:endParaRPr lang="es-PE" dirty="0" smtClean="0"/>
          </a:p>
          <a:p>
            <a:pPr marL="668338" lvl="1" indent="-268288">
              <a:buFont typeface="Arial" charset="0"/>
              <a:buChar char="–"/>
              <a:defRPr/>
            </a:pPr>
            <a:r>
              <a:rPr lang="es-PE" sz="2000" dirty="0" smtClean="0">
                <a:solidFill>
                  <a:srgbClr val="000000"/>
                </a:solidFill>
                <a:cs typeface="Consolas" pitchFamily="49" charset="0"/>
              </a:rPr>
              <a:t>Realizar un Análisis de Vulnerabilidad e Identificación de Opciones de Adaptación (sectores de recursos hídricos y  agricultura)</a:t>
            </a:r>
          </a:p>
          <a:p>
            <a:pPr marL="668338" lvl="1" indent="-268288">
              <a:buFont typeface="Arial" charset="0"/>
              <a:buChar char="–"/>
              <a:defRPr/>
            </a:pPr>
            <a:r>
              <a:rPr lang="es-MX" sz="2000" dirty="0" smtClean="0"/>
              <a:t>Plataforma Virtual de Conocimiento </a:t>
            </a:r>
            <a:r>
              <a:rPr lang="es-PE" sz="2000" dirty="0" smtClean="0">
                <a:solidFill>
                  <a:srgbClr val="000000"/>
                </a:solidFill>
                <a:cs typeface="Consolas" pitchFamily="49" charset="0"/>
              </a:rPr>
              <a:t> </a:t>
            </a:r>
          </a:p>
          <a:p>
            <a:endParaRPr lang="es-PA" dirty="0"/>
          </a:p>
        </p:txBody>
      </p:sp>
      <p:sp>
        <p:nvSpPr>
          <p:cNvPr id="4" name="3 Marcador de número de diapositiva"/>
          <p:cNvSpPr>
            <a:spLocks noGrp="1"/>
          </p:cNvSpPr>
          <p:nvPr>
            <p:ph type="sldNum" sz="quarter" idx="10"/>
          </p:nvPr>
        </p:nvSpPr>
        <p:spPr/>
        <p:txBody>
          <a:bodyPr/>
          <a:lstStyle/>
          <a:p>
            <a:fld id="{2BA61117-3D4C-4502-8F15-589BA4B1C32B}" type="slidenum">
              <a:rPr lang="es-PA" smtClean="0"/>
              <a:pPr/>
              <a:t>19</a:t>
            </a:fld>
            <a:endParaRPr lang="es-P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457200" indent="-457200">
              <a:lnSpc>
                <a:spcPct val="80000"/>
              </a:lnSpc>
              <a:spcAft>
                <a:spcPts val="600"/>
              </a:spcAft>
              <a:buClr>
                <a:srgbClr val="1A70D5"/>
              </a:buClr>
              <a:buSzPct val="95000"/>
              <a:buFont typeface="Wingdings" pitchFamily="2" charset="2"/>
              <a:buChar char="ü"/>
              <a:defRPr/>
            </a:pPr>
            <a:r>
              <a:rPr lang="es-PE" sz="2800" dirty="0" smtClean="0"/>
              <a:t>Fortalecer la </a:t>
            </a:r>
            <a:r>
              <a:rPr lang="es-PE" sz="2800" dirty="0" err="1" smtClean="0"/>
              <a:t>resiliencia</a:t>
            </a:r>
            <a:r>
              <a:rPr lang="es-PE" sz="2800" dirty="0" smtClean="0"/>
              <a:t> climática de los sistemas humanos y ecológicos en la región de ALC</a:t>
            </a:r>
          </a:p>
          <a:p>
            <a:pPr marL="457200" lvl="1" indent="-457200">
              <a:lnSpc>
                <a:spcPct val="80000"/>
              </a:lnSpc>
              <a:spcAft>
                <a:spcPts val="600"/>
              </a:spcAft>
              <a:buClr>
                <a:srgbClr val="1A70D5"/>
              </a:buClr>
              <a:buSzPct val="95000"/>
              <a:buFont typeface="Wingdings" pitchFamily="2" charset="2"/>
              <a:buChar char="ü"/>
              <a:defRPr/>
            </a:pPr>
            <a:r>
              <a:rPr lang="es-PE" dirty="0" smtClean="0"/>
              <a:t>Apoyar los procesos de planificación de adaptación</a:t>
            </a:r>
          </a:p>
          <a:p>
            <a:pPr marL="457200" lvl="1" indent="-457200">
              <a:lnSpc>
                <a:spcPct val="80000"/>
              </a:lnSpc>
              <a:spcAft>
                <a:spcPts val="600"/>
              </a:spcAft>
              <a:buClr>
                <a:srgbClr val="1A70D5"/>
              </a:buClr>
              <a:buSzPct val="95000"/>
              <a:buFont typeface="Wingdings" pitchFamily="2" charset="2"/>
              <a:buChar char="ü"/>
              <a:defRPr/>
            </a:pPr>
            <a:r>
              <a:rPr lang="es-ES" dirty="0" smtClean="0"/>
              <a:t>fortalecer las capacidades de instituciones regionales y nacionales</a:t>
            </a:r>
            <a:endParaRPr lang="es-PE" dirty="0" smtClean="0"/>
          </a:p>
          <a:p>
            <a:pPr marL="668338" lvl="1" indent="-268288">
              <a:buFont typeface="Arial" charset="0"/>
              <a:buChar char="–"/>
              <a:defRPr/>
            </a:pPr>
            <a:r>
              <a:rPr lang="es-PE" sz="2000" dirty="0" smtClean="0">
                <a:solidFill>
                  <a:srgbClr val="000000"/>
                </a:solidFill>
                <a:cs typeface="Consolas" pitchFamily="49" charset="0"/>
              </a:rPr>
              <a:t>Realizar un Análisis de Vulnerabilidad e Identificación de Opciones de Adaptación (sectores de recursos hídricos y  agricultura)</a:t>
            </a:r>
          </a:p>
          <a:p>
            <a:pPr marL="668338" lvl="1" indent="-268288">
              <a:buFont typeface="Arial" charset="0"/>
              <a:buChar char="–"/>
              <a:defRPr/>
            </a:pPr>
            <a:r>
              <a:rPr lang="es-MX" sz="2000" dirty="0" smtClean="0"/>
              <a:t>Plataforma Virtual de Conocimiento </a:t>
            </a:r>
            <a:r>
              <a:rPr lang="es-PE" sz="2000" dirty="0" smtClean="0">
                <a:solidFill>
                  <a:srgbClr val="000000"/>
                </a:solidFill>
                <a:cs typeface="Consolas" pitchFamily="49" charset="0"/>
              </a:rPr>
              <a:t> </a:t>
            </a:r>
          </a:p>
          <a:p>
            <a:endParaRPr lang="es-PA" dirty="0"/>
          </a:p>
        </p:txBody>
      </p:sp>
      <p:sp>
        <p:nvSpPr>
          <p:cNvPr id="4" name="3 Marcador de número de diapositiva"/>
          <p:cNvSpPr>
            <a:spLocks noGrp="1"/>
          </p:cNvSpPr>
          <p:nvPr>
            <p:ph type="sldNum" sz="quarter" idx="10"/>
          </p:nvPr>
        </p:nvSpPr>
        <p:spPr/>
        <p:txBody>
          <a:bodyPr/>
          <a:lstStyle/>
          <a:p>
            <a:fld id="{2BA61117-3D4C-4502-8F15-589BA4B1C32B}" type="slidenum">
              <a:rPr lang="es-PA" smtClean="0"/>
              <a:pPr/>
              <a:t>20</a:t>
            </a:fld>
            <a:endParaRPr lang="es-P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457200" indent="-457200">
              <a:lnSpc>
                <a:spcPct val="80000"/>
              </a:lnSpc>
              <a:spcAft>
                <a:spcPts val="600"/>
              </a:spcAft>
              <a:buClr>
                <a:srgbClr val="1A70D5"/>
              </a:buClr>
              <a:buSzPct val="95000"/>
              <a:buFont typeface="Wingdings" pitchFamily="2" charset="2"/>
              <a:buChar char="ü"/>
              <a:defRPr/>
            </a:pPr>
            <a:r>
              <a:rPr lang="es-PE" sz="2800" dirty="0" smtClean="0"/>
              <a:t>Fortalecer la </a:t>
            </a:r>
            <a:r>
              <a:rPr lang="es-PE" sz="2800" dirty="0" err="1" smtClean="0"/>
              <a:t>resiliencia</a:t>
            </a:r>
            <a:r>
              <a:rPr lang="es-PE" sz="2800" dirty="0" smtClean="0"/>
              <a:t> climática de los sistemas humanos y ecológicos en la región de ALC</a:t>
            </a:r>
          </a:p>
          <a:p>
            <a:pPr marL="457200" lvl="1" indent="-457200">
              <a:lnSpc>
                <a:spcPct val="80000"/>
              </a:lnSpc>
              <a:spcAft>
                <a:spcPts val="600"/>
              </a:spcAft>
              <a:buClr>
                <a:srgbClr val="1A70D5"/>
              </a:buClr>
              <a:buSzPct val="95000"/>
              <a:buFont typeface="Wingdings" pitchFamily="2" charset="2"/>
              <a:buChar char="ü"/>
              <a:defRPr/>
            </a:pPr>
            <a:r>
              <a:rPr lang="es-PE" dirty="0" smtClean="0"/>
              <a:t>Apoyar los procesos de planificación de adaptación</a:t>
            </a:r>
          </a:p>
          <a:p>
            <a:pPr marL="457200" lvl="1" indent="-457200">
              <a:lnSpc>
                <a:spcPct val="80000"/>
              </a:lnSpc>
              <a:spcAft>
                <a:spcPts val="600"/>
              </a:spcAft>
              <a:buClr>
                <a:srgbClr val="1A70D5"/>
              </a:buClr>
              <a:buSzPct val="95000"/>
              <a:buFont typeface="Wingdings" pitchFamily="2" charset="2"/>
              <a:buChar char="ü"/>
              <a:defRPr/>
            </a:pPr>
            <a:r>
              <a:rPr lang="es-ES" dirty="0" smtClean="0"/>
              <a:t>fortalecer las capacidades de instituciones regionales y nacionales</a:t>
            </a:r>
            <a:endParaRPr lang="es-PE" dirty="0" smtClean="0"/>
          </a:p>
          <a:p>
            <a:pPr marL="668338" lvl="1" indent="-268288">
              <a:buFont typeface="Arial" charset="0"/>
              <a:buChar char="–"/>
              <a:defRPr/>
            </a:pPr>
            <a:r>
              <a:rPr lang="es-PE" sz="2000" dirty="0" smtClean="0">
                <a:solidFill>
                  <a:srgbClr val="000000"/>
                </a:solidFill>
                <a:cs typeface="Consolas" pitchFamily="49" charset="0"/>
              </a:rPr>
              <a:t>Realizar un Análisis de Vulnerabilidad e Identificación de Opciones de Adaptación (sectores de recursos hídricos y  agricultura)</a:t>
            </a:r>
          </a:p>
          <a:p>
            <a:pPr marL="668338" lvl="1" indent="-268288">
              <a:buFont typeface="Arial" charset="0"/>
              <a:buChar char="–"/>
              <a:defRPr/>
            </a:pPr>
            <a:r>
              <a:rPr lang="es-MX" sz="2000" dirty="0" smtClean="0"/>
              <a:t>Plataforma Virtual de Conocimiento </a:t>
            </a:r>
            <a:r>
              <a:rPr lang="es-PE" sz="2000" dirty="0" smtClean="0">
                <a:solidFill>
                  <a:srgbClr val="000000"/>
                </a:solidFill>
                <a:cs typeface="Consolas" pitchFamily="49" charset="0"/>
              </a:rPr>
              <a:t> </a:t>
            </a:r>
          </a:p>
          <a:p>
            <a:endParaRPr lang="es-PA" dirty="0"/>
          </a:p>
        </p:txBody>
      </p:sp>
      <p:sp>
        <p:nvSpPr>
          <p:cNvPr id="4" name="3 Marcador de número de diapositiva"/>
          <p:cNvSpPr>
            <a:spLocks noGrp="1"/>
          </p:cNvSpPr>
          <p:nvPr>
            <p:ph type="sldNum" sz="quarter" idx="10"/>
          </p:nvPr>
        </p:nvSpPr>
        <p:spPr/>
        <p:txBody>
          <a:bodyPr/>
          <a:lstStyle/>
          <a:p>
            <a:fld id="{2BA61117-3D4C-4502-8F15-589BA4B1C32B}" type="slidenum">
              <a:rPr lang="es-PA" smtClean="0"/>
              <a:pPr/>
              <a:t>21</a:t>
            </a:fld>
            <a:endParaRPr lang="es-P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608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PA" altLang="es-PA" smtClean="0"/>
          </a:p>
        </p:txBody>
      </p:sp>
      <p:sp>
        <p:nvSpPr>
          <p:cNvPr id="37892"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5408CF6-0877-46D7-978A-EEF0E20ADFC3}" type="slidenum">
              <a:rPr lang="es-PA" altLang="es-PA" smtClean="0"/>
              <a:pPr fontAlgn="base">
                <a:spcBef>
                  <a:spcPct val="0"/>
                </a:spcBef>
                <a:spcAft>
                  <a:spcPct val="0"/>
                </a:spcAft>
                <a:defRPr/>
              </a:pPr>
              <a:t>23</a:t>
            </a:fld>
            <a:endParaRPr lang="es-PA" altLang="es-PA"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S" dirty="0"/>
          </a:p>
        </p:txBody>
      </p:sp>
      <p:sp>
        <p:nvSpPr>
          <p:cNvPr id="4" name="3 Marcador de número de diapositiva"/>
          <p:cNvSpPr>
            <a:spLocks noGrp="1"/>
          </p:cNvSpPr>
          <p:nvPr>
            <p:ph type="sldNum" sz="quarter" idx="10"/>
          </p:nvPr>
        </p:nvSpPr>
        <p:spPr/>
        <p:txBody>
          <a:bodyPr/>
          <a:lstStyle/>
          <a:p>
            <a:pPr>
              <a:defRPr/>
            </a:pPr>
            <a:fld id="{4256A8C2-D27B-43B8-AE18-2ADA7FB96827}" type="slidenum">
              <a:rPr lang="es-ES" smtClean="0"/>
              <a:pPr>
                <a:defRPr/>
              </a:pPr>
              <a:t>28</a:t>
            </a:fld>
            <a:endParaRPr lang="es-ES" dirty="0"/>
          </a:p>
        </p:txBody>
      </p:sp>
    </p:spTree>
    <p:extLst>
      <p:ext uri="{BB962C8B-B14F-4D97-AF65-F5344CB8AC3E}">
        <p14:creationId xmlns:p14="http://schemas.microsoft.com/office/powerpoint/2010/main" val="2935990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969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PA" dirty="0" smtClean="0"/>
              <a:t>Actualmente</a:t>
            </a:r>
            <a:r>
              <a:rPr lang="es-PA" baseline="0" dirty="0" smtClean="0"/>
              <a:t> emisiones se </a:t>
            </a:r>
            <a:endParaRPr lang="es-PA" dirty="0" smtClean="0"/>
          </a:p>
        </p:txBody>
      </p:sp>
      <p:sp>
        <p:nvSpPr>
          <p:cNvPr id="2458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12B704-40CB-49F8-B382-6E1BE80AD387}" type="slidenum">
              <a:rPr lang="es-ES" smtClean="0"/>
              <a:pPr fontAlgn="base">
                <a:spcBef>
                  <a:spcPct val="0"/>
                </a:spcBef>
                <a:spcAft>
                  <a:spcPct val="0"/>
                </a:spcAft>
                <a:defRPr/>
              </a:pPr>
              <a:t>2</a:t>
            </a:fld>
            <a:endParaRPr lang="es-E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a:solidFill>
                  <a:schemeClr val="tx1"/>
                </a:solidFill>
                <a:latin typeface="Arial" charset="0"/>
                <a:ea typeface="ＭＳ Ｐゴシック" charset="0"/>
              </a:defRPr>
            </a:lvl1pPr>
            <a:lvl2pPr marL="702756" indent="-270291" defTabSz="914485" eaLnBrk="0" hangingPunct="0">
              <a:defRPr>
                <a:solidFill>
                  <a:schemeClr val="tx1"/>
                </a:solidFill>
                <a:latin typeface="Arial" charset="0"/>
                <a:ea typeface="ＭＳ Ｐゴシック" charset="0"/>
              </a:defRPr>
            </a:lvl2pPr>
            <a:lvl3pPr marL="1081164" indent="-216233" defTabSz="914485" eaLnBrk="0" hangingPunct="0">
              <a:defRPr>
                <a:solidFill>
                  <a:schemeClr val="tx1"/>
                </a:solidFill>
                <a:latin typeface="Arial" charset="0"/>
                <a:ea typeface="ＭＳ Ｐゴシック" charset="0"/>
              </a:defRPr>
            </a:lvl3pPr>
            <a:lvl4pPr marL="1513629" indent="-216233" defTabSz="914485" eaLnBrk="0" hangingPunct="0">
              <a:defRPr>
                <a:solidFill>
                  <a:schemeClr val="tx1"/>
                </a:solidFill>
                <a:latin typeface="Arial" charset="0"/>
                <a:ea typeface="ＭＳ Ｐゴシック" charset="0"/>
              </a:defRPr>
            </a:lvl4pPr>
            <a:lvl5pPr marL="1946095" indent="-216233" defTabSz="914485" eaLnBrk="0" hangingPunct="0">
              <a:defRPr>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DD6670F-75DE-E14E-9BDC-261270690615}" type="slidenum">
              <a:rPr lang="en-US"/>
              <a:pPr eaLnBrk="1" hangingPunct="1"/>
              <a:t>38</a:t>
            </a:fld>
            <a:endParaRPr lang="en-US"/>
          </a:p>
        </p:txBody>
      </p:sp>
      <p:sp>
        <p:nvSpPr>
          <p:cNvPr id="22531"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nchor="b"/>
          <a:lstStyle>
            <a:lvl1pPr defTabSz="966788" eaLnBrk="0" hangingPunct="0">
              <a:defRPr>
                <a:solidFill>
                  <a:schemeClr val="tx1"/>
                </a:solidFill>
                <a:latin typeface="Arial" charset="0"/>
                <a:ea typeface="ＭＳ Ｐゴシック" charset="0"/>
              </a:defRPr>
            </a:lvl1pPr>
            <a:lvl2pPr marL="742950" indent="-285750" defTabSz="966788" eaLnBrk="0" hangingPunct="0">
              <a:defRPr>
                <a:solidFill>
                  <a:schemeClr val="tx1"/>
                </a:solidFill>
                <a:latin typeface="Arial" charset="0"/>
                <a:ea typeface="ＭＳ Ｐゴシック" charset="0"/>
              </a:defRPr>
            </a:lvl2pPr>
            <a:lvl3pPr marL="1143000" indent="-228600" defTabSz="966788" eaLnBrk="0" hangingPunct="0">
              <a:defRPr>
                <a:solidFill>
                  <a:schemeClr val="tx1"/>
                </a:solidFill>
                <a:latin typeface="Arial" charset="0"/>
                <a:ea typeface="ＭＳ Ｐゴシック" charset="0"/>
              </a:defRPr>
            </a:lvl3pPr>
            <a:lvl4pPr marL="1600200" indent="-228600" defTabSz="966788" eaLnBrk="0" hangingPunct="0">
              <a:defRPr>
                <a:solidFill>
                  <a:schemeClr val="tx1"/>
                </a:solidFill>
                <a:latin typeface="Arial" charset="0"/>
                <a:ea typeface="ＭＳ Ｐゴシック" charset="0"/>
              </a:defRPr>
            </a:lvl4pPr>
            <a:lvl5pPr marL="2057400" indent="-228600" defTabSz="966788" eaLnBrk="0" hangingPunct="0">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B15FC3EF-15EE-BA4A-85E1-18FB250C54B5}" type="slidenum">
              <a:rPr lang="en-US" sz="1200">
                <a:ea typeface="ヒラギノ角ゴ Pro W3" charset="0"/>
                <a:cs typeface="ヒラギノ角ゴ Pro W3" charset="0"/>
              </a:rPr>
              <a:pPr algn="r" eaLnBrk="1" hangingPunct="1"/>
              <a:t>38</a:t>
            </a:fld>
            <a:endParaRPr lang="en-US" sz="1200">
              <a:ea typeface="ヒラギノ角ゴ Pro W3" charset="0"/>
              <a:cs typeface="ヒラギノ角ゴ Pro W3" charset="0"/>
            </a:endParaRPr>
          </a:p>
        </p:txBody>
      </p:sp>
      <p:sp>
        <p:nvSpPr>
          <p:cNvPr id="22532" name="Slide Image Placeholder 1"/>
          <p:cNvSpPr>
            <a:spLocks noGrp="1" noRot="1" noChangeAspect="1" noTextEdit="1"/>
          </p:cNvSpPr>
          <p:nvPr>
            <p:ph type="sldImg"/>
          </p:nvPr>
        </p:nvSpPr>
        <p:spPr>
          <a:xfrm>
            <a:off x="2239963" y="0"/>
            <a:ext cx="2733675" cy="2051050"/>
          </a:xfrm>
          <a:ln/>
        </p:spPr>
      </p:sp>
      <p:sp>
        <p:nvSpPr>
          <p:cNvPr id="22533" name="Notes Placeholder 2"/>
          <p:cNvSpPr>
            <a:spLocks noGrp="1"/>
          </p:cNvSpPr>
          <p:nvPr>
            <p:ph type="body" idx="1"/>
          </p:nvPr>
        </p:nvSpPr>
        <p:spPr>
          <a:xfrm>
            <a:off x="352723" y="2157489"/>
            <a:ext cx="6152555" cy="66055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3" rIns="91427" bIns="45713"/>
          <a:lstStyle/>
          <a:p>
            <a:pPr eaLnBrk="1" hangingPunct="1">
              <a:lnSpc>
                <a:spcPct val="70000"/>
              </a:lnSpc>
            </a:pPr>
            <a:endParaRPr lang="en-US" sz="300" dirty="0">
              <a:latin typeface="Arial" charset="0"/>
            </a:endParaRPr>
          </a:p>
        </p:txBody>
      </p:sp>
      <p:sp>
        <p:nvSpPr>
          <p:cNvPr id="22534" name="Slide Number Placeholder 3"/>
          <p:cNvSpPr txBox="1">
            <a:spLocks noGrp="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nchor="b"/>
          <a:lstStyle>
            <a:lvl1pPr defTabSz="966788" eaLnBrk="0" hangingPunct="0">
              <a:defRPr>
                <a:solidFill>
                  <a:schemeClr val="tx1"/>
                </a:solidFill>
                <a:latin typeface="Arial" charset="0"/>
                <a:ea typeface="ＭＳ Ｐゴシック" charset="0"/>
              </a:defRPr>
            </a:lvl1pPr>
            <a:lvl2pPr marL="742950" indent="-285750" defTabSz="966788" eaLnBrk="0" hangingPunct="0">
              <a:defRPr>
                <a:solidFill>
                  <a:schemeClr val="tx1"/>
                </a:solidFill>
                <a:latin typeface="Arial" charset="0"/>
                <a:ea typeface="ＭＳ Ｐゴシック" charset="0"/>
              </a:defRPr>
            </a:lvl2pPr>
            <a:lvl3pPr marL="1143000" indent="-228600" defTabSz="966788" eaLnBrk="0" hangingPunct="0">
              <a:defRPr>
                <a:solidFill>
                  <a:schemeClr val="tx1"/>
                </a:solidFill>
                <a:latin typeface="Arial" charset="0"/>
                <a:ea typeface="ＭＳ Ｐゴシック" charset="0"/>
              </a:defRPr>
            </a:lvl3pPr>
            <a:lvl4pPr marL="1600200" indent="-228600" defTabSz="966788" eaLnBrk="0" hangingPunct="0">
              <a:defRPr>
                <a:solidFill>
                  <a:schemeClr val="tx1"/>
                </a:solidFill>
                <a:latin typeface="Arial" charset="0"/>
                <a:ea typeface="ＭＳ Ｐゴシック" charset="0"/>
              </a:defRPr>
            </a:lvl4pPr>
            <a:lvl5pPr marL="2057400" indent="-228600" defTabSz="966788" eaLnBrk="0" hangingPunct="0">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pPr algn="r"/>
            <a:fld id="{A25BBDE3-F129-344F-AB06-FE552799E1F0}" type="slidenum">
              <a:rPr lang="en-US" altLang="ko-KR" sz="1200">
                <a:latin typeface="Times New Roman" charset="0"/>
                <a:ea typeface="Gulim" charset="0"/>
                <a:cs typeface="Gulim" charset="0"/>
              </a:rPr>
              <a:pPr algn="r"/>
              <a:t>38</a:t>
            </a:fld>
            <a:endParaRPr lang="en-US" altLang="ko-KR" sz="1200">
              <a:latin typeface="Times New Roman" charset="0"/>
              <a:ea typeface="Gulim" charset="0"/>
              <a:cs typeface="Gulim" charset="0"/>
            </a:endParaRPr>
          </a:p>
        </p:txBody>
      </p:sp>
    </p:spTree>
    <p:extLst>
      <p:ext uri="{BB962C8B-B14F-4D97-AF65-F5344CB8AC3E}">
        <p14:creationId xmlns:p14="http://schemas.microsoft.com/office/powerpoint/2010/main" val="2427385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D0E204-9C1E-4D3C-8163-E4967C876E95}" type="slidenum">
              <a:rPr lang="en-US"/>
              <a:pPr/>
              <a:t>39</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pPr>
              <a:lnSpc>
                <a:spcPct val="80000"/>
              </a:lnSpc>
            </a:pPr>
            <a:endParaRPr lang="en-US" sz="7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D0E204-9C1E-4D3C-8163-E4967C876E95}" type="slidenum">
              <a:rPr lang="en-US"/>
              <a:pPr/>
              <a:t>40</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pPr>
              <a:lnSpc>
                <a:spcPct val="80000"/>
              </a:lnSpc>
            </a:pPr>
            <a:endParaRPr lang="en-US" sz="7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miter lim="800000"/>
            <a:headEnd/>
            <a:tailEnd/>
          </a:ln>
        </p:spPr>
        <p:txBody>
          <a:bodyPr/>
          <a:lstStyle/>
          <a:p>
            <a:fld id="{59D2E649-E3BB-4A5E-BD5A-B3D94F911AA5}" type="slidenum">
              <a:rPr lang="en-US" altLang="en-US" smtClean="0">
                <a:latin typeface="Arial" charset="0"/>
              </a:rPr>
              <a:pPr/>
              <a:t>41</a:t>
            </a:fld>
            <a:endParaRPr lang="en-US" altLang="en-US" smtClean="0">
              <a:latin typeface="Arial"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r>
              <a:rPr lang="es-PA" altLang="en-US" b="1" smtClean="0">
                <a:latin typeface="Arial" charset="0"/>
              </a:rPr>
              <a:t>La </a:t>
            </a:r>
            <a:r>
              <a:rPr lang="es-PA" altLang="en-US" sz="900" b="1" smtClean="0">
                <a:latin typeface="Calibri" pitchFamily="34" charset="0"/>
              </a:rPr>
              <a:t>Alianza para Combustibles y Vehículos Limpios (o la </a:t>
            </a:r>
            <a:r>
              <a:rPr lang="es-PA" altLang="en-US" b="1" smtClean="0">
                <a:latin typeface="Arial" charset="0"/>
              </a:rPr>
              <a:t>PCFV por sus siglas en inglés) fue lanzada en el 2002 en la Cumbre de Johannesburgo y apoya a los países en desarrollo a reducir la contaminación atmosférica producida por las emisiones de los vehículos a través de la promoción de combustibles sin plomo y bajos en azufre (50ppm o menos) y de normas y tecnologías vehiculares más limpias.  </a:t>
            </a:r>
          </a:p>
          <a:p>
            <a:pPr eaLnBrk="1" hangingPunct="1"/>
            <a:r>
              <a:rPr lang="es-ES" altLang="en-US" b="1" smtClean="0">
                <a:latin typeface="Arial" charset="0"/>
              </a:rPr>
              <a:t>En el 2008 en la Reunion </a:t>
            </a:r>
            <a:r>
              <a:rPr lang="es-MX" altLang="en-US" b="1" smtClean="0">
                <a:latin typeface="Calibri" pitchFamily="34" charset="0"/>
              </a:rPr>
              <a:t>del Foro de Ministros de Medio Ambiente de América Latina y el Caribe</a:t>
            </a:r>
            <a:r>
              <a:rPr lang="en-US" altLang="en-US" b="1" smtClean="0">
                <a:latin typeface="Calibri" pitchFamily="34" charset="0"/>
              </a:rPr>
              <a:t> se acordo de promover ……..</a:t>
            </a:r>
            <a:endParaRPr lang="es-ES" altLang="en-US" b="1" smtClean="0">
              <a:latin typeface="Arial" charset="0"/>
            </a:endParaRPr>
          </a:p>
          <a:p>
            <a:pPr eaLnBrk="1" hangingPunct="1"/>
            <a:r>
              <a:rPr lang="en-US" altLang="en-US" b="1" smtClean="0">
                <a:latin typeface="Arial" charset="0"/>
              </a:rPr>
              <a:t>Peru firmo este acuerdo.</a:t>
            </a:r>
          </a:p>
          <a:p>
            <a:pPr eaLnBrk="1" hangingPunct="1"/>
            <a:r>
              <a:rPr lang="es-ES" altLang="en-US" b="1" smtClean="0">
                <a:latin typeface="Arial" charset="0"/>
              </a:rPr>
              <a:t>http://www.unep.org/transport/PCFV/index.asp</a:t>
            </a:r>
          </a:p>
          <a:p>
            <a:pPr eaLnBrk="1" hangingPunct="1"/>
            <a:endParaRPr lang="en-US" altLang="en-US" b="1"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miter lim="800000"/>
            <a:headEnd/>
            <a:tailEnd/>
          </a:ln>
        </p:spPr>
        <p:txBody>
          <a:bodyPr/>
          <a:lstStyle/>
          <a:p>
            <a:fld id="{0C504085-7B5A-400A-B1D3-3300C9C0FCE0}" type="slidenum">
              <a:rPr lang="en-US" altLang="en-US" smtClean="0">
                <a:latin typeface="Arial" charset="0"/>
              </a:rPr>
              <a:pPr/>
              <a:t>42</a:t>
            </a:fld>
            <a:endParaRPr lang="en-US" altLang="en-US" smtClean="0">
              <a:latin typeface="Arial" charset="0"/>
            </a:endParaRPr>
          </a:p>
        </p:txBody>
      </p:sp>
      <p:sp>
        <p:nvSpPr>
          <p:cNvPr id="3686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69AC1D7-6282-4E9B-863D-29E7F6FCA6D1}" type="slidenum">
              <a:rPr lang="en-US" altLang="en-US" sz="1200" baseline="0"/>
              <a:pPr algn="r"/>
              <a:t>42</a:t>
            </a:fld>
            <a:endParaRPr lang="en-US" altLang="en-US" sz="1200" baseline="0"/>
          </a:p>
        </p:txBody>
      </p:sp>
      <p:sp>
        <p:nvSpPr>
          <p:cNvPr id="36868" name="Rectangle 2"/>
          <p:cNvSpPr>
            <a:spLocks noGrp="1" noRot="1" noChangeAspect="1" noChangeArrowheads="1" noTextEdit="1"/>
          </p:cNvSpPr>
          <p:nvPr>
            <p:ph type="sldImg"/>
          </p:nvPr>
        </p:nvSpPr>
        <p:spPr>
          <a:ln/>
        </p:spPr>
      </p:sp>
      <p:sp>
        <p:nvSpPr>
          <p:cNvPr id="36869" name="Rectangle 3"/>
          <p:cNvSpPr>
            <a:spLocks noGrp="1" noChangeArrowheads="1"/>
          </p:cNvSpPr>
          <p:nvPr>
            <p:ph type="body" idx="1"/>
          </p:nvPr>
        </p:nvSpPr>
        <p:spPr>
          <a:noFill/>
        </p:spPr>
        <p:txBody>
          <a:bodyPr/>
          <a:lstStyle/>
          <a:p>
            <a:pPr eaLnBrk="1" hangingPunct="1"/>
            <a:r>
              <a:rPr lang="en-US" altLang="en-US" b="1" smtClean="0">
                <a:latin typeface="Arial" charset="0"/>
              </a:rPr>
              <a:t>El diesel, utilizado ampliamente en América Latina en el sector de transporte, tiene un contenido de azufre crítico para determinar el nivel de partículas en sus emisiones: mayor contenido de azufre, mayores son las emisiones de partículas. </a:t>
            </a:r>
            <a:br>
              <a:rPr lang="en-US" altLang="en-US" b="1" smtClean="0">
                <a:latin typeface="Arial" charset="0"/>
              </a:rPr>
            </a:br>
            <a:endParaRPr lang="en-US" altLang="en-US" b="1" smtClean="0">
              <a:latin typeface="Arial" charset="0"/>
            </a:endParaRPr>
          </a:p>
          <a:p>
            <a:pPr eaLnBrk="1" hangingPunct="1"/>
            <a:r>
              <a:rPr lang="en-US" altLang="en-US" b="1" smtClean="0">
                <a:latin typeface="Arial" charset="0"/>
              </a:rPr>
              <a:t>Los niveles de azufre en los combustibles diesel ha mejorado constantemente ... ahora la mayoría de países tienen planes en marcha para la introducción de combustibles de bajo azufre, con la introducción de combustibles más limpios en ciudades como Bogotá y Lima. </a:t>
            </a:r>
          </a:p>
          <a:p>
            <a:pPr eaLnBrk="1" hangingPunct="1"/>
            <a:r>
              <a:rPr lang="en-US" altLang="en-US" b="1" smtClean="0">
                <a:latin typeface="Arial" charset="0"/>
              </a:rPr>
              <a:t>En Peru la calidad de combustibles : varia entre los 5,000 ppm en provincias a 50 ppm diesel en Lima y en el Callao. </a:t>
            </a:r>
          </a:p>
          <a:p>
            <a:pPr eaLnBrk="1" hangingPunct="1"/>
            <a:endParaRPr lang="en-US" altLang="en-US" b="1" smtClean="0">
              <a:latin typeface="Arial" charset="0"/>
            </a:endParaRPr>
          </a:p>
          <a:p>
            <a:pPr eaLnBrk="1" hangingPunct="1"/>
            <a:r>
              <a:rPr lang="en-US" altLang="en-US" b="1" smtClean="0">
                <a:latin typeface="Arial" charset="0"/>
              </a:rPr>
              <a:t>En Lima combustiblel con contenido de azufre es de 50 partes por millón introducidos en el 2010. </a:t>
            </a:r>
          </a:p>
          <a:p>
            <a:pPr eaLnBrk="1" hangingPunct="1"/>
            <a:r>
              <a:rPr lang="en-US" altLang="en-US" b="1" smtClean="0">
                <a:latin typeface="Arial" charset="0"/>
              </a:rPr>
              <a:t>Ahora tenemos que determinar la meta para 50 ppm de combustible en todo el país.</a:t>
            </a:r>
          </a:p>
          <a:p>
            <a:pPr eaLnBrk="1" hangingPunct="1"/>
            <a:r>
              <a:rPr lang="en-US" altLang="en-US" b="1" smtClean="0">
                <a:latin typeface="Arial" charset="0"/>
              </a:rPr>
              <a:t/>
            </a:r>
            <a:br>
              <a:rPr lang="en-US" altLang="en-US" b="1" smtClean="0">
                <a:latin typeface="Arial" charset="0"/>
              </a:rPr>
            </a:br>
            <a:r>
              <a:rPr lang="en-US" altLang="en-US" b="1" smtClean="0">
                <a:latin typeface="Arial" charset="0"/>
              </a:rPr>
              <a:t>Los combustibles más limpios - en particular los combustibles de bajo azufre, son la clave para la introducción de vehículos más limpios - un bloque de construcción de una flota de vehículos de pasajeros más limpio que es más eficiente. </a:t>
            </a:r>
            <a:br>
              <a:rPr lang="en-US" altLang="en-US" b="1" smtClean="0">
                <a:latin typeface="Arial" charset="0"/>
              </a:rPr>
            </a:br>
            <a:endParaRPr lang="en-US" altLang="en-US" b="1" smtClean="0">
              <a:latin typeface="Arial" charset="0"/>
            </a:endParaRPr>
          </a:p>
          <a:p>
            <a:pPr eaLnBrk="1" hangingPunct="1"/>
            <a:endParaRPr lang="en-US" altLang="en-US" smtClean="0">
              <a:latin typeface="Arial" charset="0"/>
            </a:endParaRPr>
          </a:p>
          <a:p>
            <a:pPr eaLnBrk="1" hangingPunct="1"/>
            <a:r>
              <a:rPr lang="en-US" altLang="en-US" smtClean="0">
                <a:latin typeface="Arial" charset="0"/>
              </a:rPr>
              <a:t>the transition between slides 19 and 20 from fuels to fuel economy is not that smooth...perhaps a bridging slide that talks about the fuel and vehicle system as a whole? Or rising CO2 and air quality issues in the region/urban centers? Basically, you have to tie the approach together.</a:t>
            </a:r>
            <a:br>
              <a:rPr lang="en-US" altLang="en-US" smtClean="0">
                <a:latin typeface="Arial" charset="0"/>
              </a:rPr>
            </a:br>
            <a:endParaRPr lang="en-US" altLang="en-US" smtClean="0">
              <a:latin typeface="Arial" charset="0"/>
            </a:endParaRPr>
          </a:p>
          <a:p>
            <a:pPr eaLnBrk="1" hangingPunct="1"/>
            <a:r>
              <a:rPr lang="en-US" altLang="en-US" smtClean="0">
                <a:latin typeface="Arial" charset="0"/>
              </a:rPr>
              <a:t>Diesel se utiliza ampliamente en América Latina en el sector del transporte. El contenido de azufre en el diesel es crítico para determinar el nivel de partículas en sus emisiones: mayor contenido de azufre, mayores son las emisiones de partículas. </a:t>
            </a:r>
            <a:br>
              <a:rPr lang="en-US" altLang="en-US" smtClean="0">
                <a:latin typeface="Arial" charset="0"/>
              </a:rPr>
            </a:br>
            <a:r>
              <a:rPr lang="en-US" altLang="en-US" smtClean="0">
                <a:latin typeface="Arial" charset="0"/>
              </a:rPr>
              <a:t/>
            </a:r>
            <a:br>
              <a:rPr lang="en-US" altLang="en-US" smtClean="0">
                <a:latin typeface="Arial" charset="0"/>
              </a:rPr>
            </a:br>
            <a:r>
              <a:rPr lang="en-US" altLang="en-US" smtClean="0">
                <a:latin typeface="Arial" charset="0"/>
              </a:rPr>
              <a:t>los niveles de azufre en los combustibles diesel ha mejorado constantemente ... ahora la mayoría de países tienen planes en marcha para la introducción de combustibles de bajo azufre, con la introducción de combustibles más limpios en ciudades como Bogotá y Lima. En Lima los datos del PNUMA indica que bajo contenido de azufre de 50 partes por millón de diesel fueron introducidos en el 2010. Ahora tenemos que determinar la meta para 50 ppm de combustible en todo el país.</a:t>
            </a:r>
          </a:p>
          <a:p>
            <a:pPr eaLnBrk="1" hangingPunct="1"/>
            <a:r>
              <a:rPr lang="en-US" altLang="en-US" smtClean="0">
                <a:latin typeface="Arial" charset="0"/>
              </a:rPr>
              <a:t/>
            </a:r>
            <a:br>
              <a:rPr lang="en-US" altLang="en-US" smtClean="0">
                <a:latin typeface="Arial" charset="0"/>
              </a:rPr>
            </a:br>
            <a:r>
              <a:rPr lang="en-US" altLang="en-US" smtClean="0">
                <a:latin typeface="Arial" charset="0"/>
              </a:rPr>
              <a:t>El sector de Transporte en Lima contribuye a un 50 - 60% de partículas aéreas </a:t>
            </a:r>
            <a:br>
              <a:rPr lang="en-US" altLang="en-US" smtClean="0">
                <a:latin typeface="Arial" charset="0"/>
              </a:rPr>
            </a:br>
            <a:r>
              <a:rPr lang="en-US" altLang="en-US" smtClean="0">
                <a:latin typeface="Arial" charset="0"/>
              </a:rPr>
              <a:t>Peru calidad de combustibles: desde – 5,000 ppm a 50 ppm diesel en Lima y en el Callao. </a:t>
            </a:r>
          </a:p>
          <a:p>
            <a:pPr eaLnBrk="1" hangingPunct="1"/>
            <a:r>
              <a:rPr lang="en-US" altLang="en-US" smtClean="0">
                <a:latin typeface="Arial" charset="0"/>
              </a:rPr>
              <a:t/>
            </a:r>
            <a:br>
              <a:rPr lang="en-US" altLang="en-US" smtClean="0">
                <a:latin typeface="Arial" charset="0"/>
              </a:rPr>
            </a:br>
            <a:r>
              <a:rPr lang="en-US" altLang="en-US" smtClean="0">
                <a:latin typeface="Arial" charset="0"/>
              </a:rPr>
              <a:t>Los combustibles más limpios - en particular los combustibles de bajo azufre, son la clave para la introducción de vehículos más limpios - un bloque de construcción de una flota de vehículos de pasajeros más limpio que es más eficiente. </a:t>
            </a:r>
            <a:br>
              <a:rPr lang="en-US" altLang="en-US" smtClean="0">
                <a:latin typeface="Arial" charset="0"/>
              </a:rPr>
            </a:br>
            <a:r>
              <a:rPr lang="en-US" altLang="en-US" smtClean="0">
                <a:latin typeface="Arial" charset="0"/>
              </a:rPr>
              <a:t/>
            </a:r>
            <a:br>
              <a:rPr lang="en-US" altLang="en-US" smtClean="0">
                <a:latin typeface="Arial" charset="0"/>
              </a:rPr>
            </a:br>
            <a:r>
              <a:rPr lang="en-US" altLang="en-US" i="1" smtClean="0">
                <a:latin typeface="Arial" charset="0"/>
              </a:rPr>
              <a:t>Colombia – datos adicionales de calidad del combustible: </a:t>
            </a:r>
            <a:br>
              <a:rPr lang="en-US" altLang="en-US" i="1" smtClean="0">
                <a:latin typeface="Arial" charset="0"/>
              </a:rPr>
            </a:br>
            <a:r>
              <a:rPr lang="en-US" altLang="en-US" i="1" smtClean="0">
                <a:latin typeface="Arial" charset="0"/>
              </a:rPr>
              <a:t>Diesel: 2500 ppm en todo el país para ir a 500 ppm a partir de enero 2010, y 50 ppm a partir de enero 2013 Confirmado:. Bogotá 300 ppm de la gasolina, diesel de 50 ppm a partir de enero de 2010. </a:t>
            </a:r>
            <a:br>
              <a:rPr lang="en-US" altLang="en-US" i="1" smtClean="0">
                <a:latin typeface="Arial" charset="0"/>
              </a:rPr>
            </a:br>
            <a:r>
              <a:rPr lang="en-US" altLang="en-US" i="1" smtClean="0">
                <a:latin typeface="Arial" charset="0"/>
              </a:rPr>
              <a:t>Gasolina:. Vendidos con un 10% de etanol Medellín y el Área Metropolitana del Valle de Aburrá mejorar un 90% a partir de 500 ppm a 50 ppm, 300 ppm de gasolina para ser diciembre 2010 en estas áreas.. US $ 1000 millones las inversiones previstas para las refinerías de cinco refinerías estatales. </a:t>
            </a:r>
          </a:p>
          <a:p>
            <a:pPr eaLnBrk="1" hangingPunct="1"/>
            <a:endParaRPr lang="en-US" altLang="en-US" i="1" smtClean="0">
              <a:latin typeface="Arial" charset="0"/>
            </a:endParaRPr>
          </a:p>
          <a:p>
            <a:pPr eaLnBrk="1" hangingPunct="1"/>
            <a:r>
              <a:rPr lang="en-US" altLang="en-US" smtClean="0">
                <a:latin typeface="Arial" charset="0"/>
              </a:rPr>
              <a:t>Diesel is used widely in LAC in the transport sector. The sulfur content in diesel is critical in determining the level of particles in its emissions: the higher the sulfur content, the higher are the emissions of particles.</a:t>
            </a:r>
          </a:p>
          <a:p>
            <a:pPr eaLnBrk="1" hangingPunct="1"/>
            <a:endParaRPr lang="en-US" altLang="en-US" smtClean="0">
              <a:latin typeface="Arial" charset="0"/>
            </a:endParaRPr>
          </a:p>
          <a:p>
            <a:pPr eaLnBrk="1" hangingPunct="1"/>
            <a:r>
              <a:rPr lang="en-US" altLang="en-US" smtClean="0">
                <a:latin typeface="Arial" charset="0"/>
              </a:rPr>
              <a:t>Diesel sulphur levels in fuels have improved steadily…now most countries have plans in place for low sulphur fuel introduction, with introduction of cleaner fuels in cities like Bogota and countrywide in Chile.  In Bogota, UNEP data indicates that low sulphur 50 parts per million diesel and 300 parts per million petrol were introduced in January 2010, with 50 ppm fuel countrywide from 2013</a:t>
            </a:r>
          </a:p>
          <a:p>
            <a:pPr eaLnBrk="1" hangingPunct="1"/>
            <a:endParaRPr lang="en-US" altLang="en-US" smtClean="0">
              <a:latin typeface="Arial" charset="0"/>
            </a:endParaRPr>
          </a:p>
          <a:p>
            <a:pPr eaLnBrk="1" hangingPunct="1"/>
            <a:r>
              <a:rPr lang="en-US" altLang="en-US" smtClean="0">
                <a:latin typeface="Arial" charset="0"/>
              </a:rPr>
              <a:t>Transportation sector in Bogota contributes to 50 - 60% of airborne particulates</a:t>
            </a:r>
          </a:p>
          <a:p>
            <a:pPr eaLnBrk="1" hangingPunct="1"/>
            <a:endParaRPr lang="en-US" altLang="en-US" smtClean="0">
              <a:latin typeface="Arial" charset="0"/>
            </a:endParaRPr>
          </a:p>
          <a:p>
            <a:pPr eaLnBrk="1" hangingPunct="1"/>
            <a:r>
              <a:rPr lang="en-US" altLang="en-US" smtClean="0">
                <a:latin typeface="Arial" charset="0"/>
              </a:rPr>
              <a:t>Cleaner fuels – in particular low sulphur fuels, are key to the introduction of cleaner vehicles – a building block of a cleaner passenger vehicle fleet that is more efficient.</a:t>
            </a:r>
          </a:p>
          <a:p>
            <a:pPr eaLnBrk="1" hangingPunct="1"/>
            <a:endParaRPr lang="en-US" altLang="en-US" smtClean="0">
              <a:latin typeface="Arial" charset="0"/>
            </a:endParaRPr>
          </a:p>
          <a:p>
            <a:pPr eaLnBrk="1" hangingPunct="1"/>
            <a:r>
              <a:rPr lang="en-US" altLang="en-US" i="1" smtClean="0">
                <a:latin typeface="Arial" charset="0"/>
              </a:rPr>
              <a:t>Additional Colombia fuel quality data: </a:t>
            </a:r>
          </a:p>
          <a:p>
            <a:pPr eaLnBrk="1" hangingPunct="1"/>
            <a:r>
              <a:rPr lang="en-US" altLang="en-US" i="1" smtClean="0">
                <a:latin typeface="Arial" charset="0"/>
              </a:rPr>
              <a:t>Diesel:  2500 ppm nationwide to go to 500ppm from Jan 2010, and 50ppm from Jan 2013. Confirmed:  Bogota 300 ppm gasoline, 50 ppm diesel from January 2010. </a:t>
            </a:r>
          </a:p>
          <a:p>
            <a:pPr eaLnBrk="1" hangingPunct="1"/>
            <a:r>
              <a:rPr lang="en-US" altLang="en-US" i="1" smtClean="0">
                <a:latin typeface="Arial" charset="0"/>
              </a:rPr>
              <a:t>Gasoline :  sold with 10% ethanol.  Medellín and the Metropolitan area of  Valle de Aburrá improve 90% from 500 ppm to 50 ppm. 300ppm gasoline to be Dec 2010 in these areas.  USD 1 billion investment planned for refineries 5 state refineries.</a:t>
            </a:r>
          </a:p>
          <a:p>
            <a:pPr eaLnBrk="1" hangingPunct="1"/>
            <a:endParaRPr lang="en-US" altLang="en-US" i="1" smtClean="0">
              <a:latin typeface="Arial" charset="0"/>
            </a:endParaRPr>
          </a:p>
          <a:p>
            <a:pPr eaLnBrk="1" hangingPunct="1"/>
            <a:endParaRPr lang="en-US" altLang="en-US" smtClean="0">
              <a:latin typeface="Arial" charset="0"/>
            </a:endParaRPr>
          </a:p>
          <a:p>
            <a:pPr eaLnBrk="1" hangingPunct="1"/>
            <a:endParaRPr lang="en-US" altLang="en-US" smtClean="0">
              <a:latin typeface="Arial" charset="0"/>
            </a:endParaRPr>
          </a:p>
          <a:p>
            <a:pPr eaLnBrk="1" hangingPunct="1"/>
            <a:endParaRPr lang="en-US" altLang="en-US" smtClean="0">
              <a:latin typeface="Arial" charset="0"/>
            </a:endParaRPr>
          </a:p>
          <a:p>
            <a:pPr eaLnBrk="1" hangingPunct="1"/>
            <a:endParaRPr lang="en-US" altLang="en-US"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C658DE-C3C7-47E3-9C3D-928E405A46AD}"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183683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solidFill>
                  <a:srgbClr val="404040"/>
                </a:solidFill>
                <a:latin typeface="Arial"/>
                <a:cs typeface="Arial"/>
              </a:rPr>
              <a:t>Technology includes</a:t>
            </a:r>
            <a:r>
              <a:rPr lang="en-US" dirty="0" smtClean="0">
                <a:solidFill>
                  <a:srgbClr val="404040"/>
                </a:solidFill>
                <a:latin typeface="Arial"/>
                <a:cs typeface="Arial"/>
              </a:rPr>
              <a:t> </a:t>
            </a:r>
            <a:r>
              <a:rPr lang="en-US" i="1" dirty="0" smtClean="0">
                <a:solidFill>
                  <a:srgbClr val="404040"/>
                </a:solidFill>
                <a:latin typeface="Arial"/>
                <a:cs typeface="Arial"/>
              </a:rPr>
              <a:t>“any equipment, techniques, practical knowledge and skills needed for reducing greenhouse gas emissions and adapting to climate change”. </a:t>
            </a:r>
            <a:r>
              <a:rPr lang="en-GB" i="1" dirty="0" smtClean="0">
                <a:solidFill>
                  <a:srgbClr val="404040"/>
                </a:solidFill>
                <a:latin typeface="Arial"/>
                <a:cs typeface="Arial"/>
              </a:rPr>
              <a:t>IPCC Special Report on Technology Transfer (IPCC, 2000a)</a:t>
            </a:r>
          </a:p>
          <a:p>
            <a:endParaRPr lang="en-US" dirty="0"/>
          </a:p>
        </p:txBody>
      </p:sp>
      <p:sp>
        <p:nvSpPr>
          <p:cNvPr id="4" name="Slide Number Placeholder 3"/>
          <p:cNvSpPr>
            <a:spLocks noGrp="1"/>
          </p:cNvSpPr>
          <p:nvPr>
            <p:ph type="sldNum" sz="quarter" idx="10"/>
          </p:nvPr>
        </p:nvSpPr>
        <p:spPr/>
        <p:txBody>
          <a:bodyPr/>
          <a:lstStyle/>
          <a:p>
            <a:fld id="{0C6E5239-ADD3-4169-8985-AB95AEBBF04A}" type="slidenum">
              <a:rPr lang="en-US" smtClean="0"/>
              <a:pPr/>
              <a:t>44</a:t>
            </a:fld>
            <a:endParaRPr lang="en-US"/>
          </a:p>
        </p:txBody>
      </p:sp>
    </p:spTree>
    <p:extLst>
      <p:ext uri="{BB962C8B-B14F-4D97-AF65-F5344CB8AC3E}">
        <p14:creationId xmlns:p14="http://schemas.microsoft.com/office/powerpoint/2010/main" val="598795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fr-FR" dirty="0"/>
          </a:p>
        </p:txBody>
      </p:sp>
      <p:sp>
        <p:nvSpPr>
          <p:cNvPr id="4" name="Segnaposto numero diapositiva 3"/>
          <p:cNvSpPr>
            <a:spLocks noGrp="1"/>
          </p:cNvSpPr>
          <p:nvPr>
            <p:ph type="sldNum" sz="quarter" idx="10"/>
          </p:nvPr>
        </p:nvSpPr>
        <p:spPr/>
        <p:txBody>
          <a:bodyPr/>
          <a:lstStyle/>
          <a:p>
            <a:r>
              <a:rPr lang="es-ES_tradnl" smtClean="0"/>
              <a:t>11</a:t>
            </a:r>
            <a:endParaRPr lang="es-ES_tradn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smtClean="0"/>
              <a:t>Training objectives include: </a:t>
            </a:r>
          </a:p>
          <a:p>
            <a:pPr marL="285750" indent="-285750">
              <a:buFont typeface="Arial" panose="020B0604020202020204" pitchFamily="34" charset="0"/>
              <a:buChar char="•"/>
            </a:pPr>
            <a:r>
              <a:rPr lang="en-GB" dirty="0" smtClean="0"/>
              <a:t>Present the CTCN and its services and NDE roles and responsibilities </a:t>
            </a:r>
          </a:p>
          <a:p>
            <a:pPr marL="285750" indent="-285750">
              <a:buFont typeface="Arial" panose="020B0604020202020204" pitchFamily="34" charset="0"/>
              <a:buChar char="•"/>
            </a:pPr>
            <a:r>
              <a:rPr lang="en-GB" dirty="0" smtClean="0"/>
              <a:t>Train NDEs on processes for developing and responding to country requests and on approaches to link requests to national priorities and engage with stakeholders </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solidFill>
                  <a:schemeClr val="tx1">
                    <a:lumMod val="65000"/>
                    <a:lumOff val="35000"/>
                  </a:schemeClr>
                </a:solidFill>
                <a:latin typeface="Arial" pitchFamily="34" charset="0"/>
                <a:cs typeface="Arial" pitchFamily="34" charset="0"/>
              </a:rPr>
              <a:t>Gain a better understanding of  NDE needs and expectations</a:t>
            </a:r>
          </a:p>
          <a:p>
            <a:pPr marL="285750" indent="-285750">
              <a:buFont typeface="Arial" panose="020B0604020202020204" pitchFamily="34" charset="0"/>
              <a:buChar char="•"/>
            </a:pPr>
            <a:endParaRPr lang="en-GB" dirty="0" smtClean="0"/>
          </a:p>
          <a:p>
            <a:pPr marL="0" indent="0"/>
            <a:endParaRPr lang="en-GB" dirty="0" smtClean="0"/>
          </a:p>
          <a:p>
            <a:endParaRPr lang="en-US" dirty="0"/>
          </a:p>
        </p:txBody>
      </p:sp>
      <p:sp>
        <p:nvSpPr>
          <p:cNvPr id="4" name="Slide Number Placeholder 3"/>
          <p:cNvSpPr>
            <a:spLocks noGrp="1"/>
          </p:cNvSpPr>
          <p:nvPr>
            <p:ph type="sldNum" sz="quarter" idx="10"/>
          </p:nvPr>
        </p:nvSpPr>
        <p:spPr/>
        <p:txBody>
          <a:bodyPr/>
          <a:lstStyle/>
          <a:p>
            <a:fld id="{1DE4D2D1-FA68-034A-8EE1-D738EBFFFA5D}" type="slidenum">
              <a:rPr lang="fr-CA" smtClean="0"/>
              <a:pPr/>
              <a:t>47</a:t>
            </a:fld>
            <a:endParaRPr lang="fr-CA"/>
          </a:p>
        </p:txBody>
      </p:sp>
    </p:spTree>
    <p:extLst>
      <p:ext uri="{BB962C8B-B14F-4D97-AF65-F5344CB8AC3E}">
        <p14:creationId xmlns:p14="http://schemas.microsoft.com/office/powerpoint/2010/main" val="3838880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9C658DE-C3C7-47E3-9C3D-928E405A46AD}" type="slidenum">
              <a:rPr lang="en-US" smtClean="0"/>
              <a:pPr/>
              <a:t>50</a:t>
            </a:fld>
            <a:endParaRPr lang="en-US" dirty="0"/>
          </a:p>
        </p:txBody>
      </p:sp>
    </p:spTree>
    <p:extLst>
      <p:ext uri="{BB962C8B-B14F-4D97-AF65-F5344CB8AC3E}">
        <p14:creationId xmlns:p14="http://schemas.microsoft.com/office/powerpoint/2010/main" val="3817715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6118693" y="8724168"/>
            <a:ext cx="546768" cy="237852"/>
          </a:xfrm>
          <a:ln/>
        </p:spPr>
        <p:txBody>
          <a:bodyPr/>
          <a:lstStyle/>
          <a:p>
            <a:fld id="{C43BC32E-CBCA-4D8D-8077-EA275D8E53A8}" type="slidenum">
              <a:rPr lang="en-GB"/>
              <a:pPr/>
              <a:t>3</a:t>
            </a:fld>
            <a:endParaRPr lang="en-GB"/>
          </a:p>
        </p:txBody>
      </p:sp>
      <p:sp>
        <p:nvSpPr>
          <p:cNvPr id="557058" name="Rectangle 2"/>
          <p:cNvSpPr>
            <a:spLocks noGrp="1" noRot="1" noChangeAspect="1" noChangeArrowheads="1" noTextEdit="1"/>
          </p:cNvSpPr>
          <p:nvPr>
            <p:ph type="sldImg"/>
          </p:nvPr>
        </p:nvSpPr>
        <p:spPr/>
      </p:sp>
      <p:sp>
        <p:nvSpPr>
          <p:cNvPr id="557059" name="Rectangle 3"/>
          <p:cNvSpPr>
            <a:spLocks noGrp="1" noChangeArrowheads="1"/>
          </p:cNvSpPr>
          <p:nvPr>
            <p:ph type="body" idx="1"/>
          </p:nvPr>
        </p:nvSpPr>
        <p:spPr>
          <a:xfrm>
            <a:off x="820043" y="338670"/>
            <a:ext cx="5844481" cy="285423"/>
          </a:xfrm>
          <a:prstGeom prst="rect">
            <a:avLst/>
          </a:prstGeom>
        </p:spPr>
        <p:txBody>
          <a:bodyPr/>
          <a:lstStyle/>
          <a:p>
            <a:r>
              <a:rPr lang="en-US" b="0" dirty="0" smtClean="0"/>
              <a:t>Important</a:t>
            </a:r>
            <a:r>
              <a:rPr lang="en-US" b="0" baseline="0" dirty="0" smtClean="0"/>
              <a:t> to know that meeting 2 </a:t>
            </a:r>
            <a:r>
              <a:rPr lang="en-US" b="0" baseline="0" dirty="0" err="1" smtClean="0"/>
              <a:t>deg</a:t>
            </a:r>
            <a:r>
              <a:rPr lang="en-US" b="0" baseline="0" dirty="0" smtClean="0"/>
              <a:t> target depends more on cumulative emissions than emissions in a particular year</a:t>
            </a:r>
          </a:p>
          <a:p>
            <a:r>
              <a:rPr lang="en-US" b="0" baseline="0" dirty="0" smtClean="0"/>
              <a:t>Therefore, several pathways can lead to same cumulative emissions and can stay within the 2 </a:t>
            </a:r>
            <a:r>
              <a:rPr lang="en-US" b="0" baseline="0" dirty="0" err="1" smtClean="0"/>
              <a:t>deg</a:t>
            </a:r>
            <a:r>
              <a:rPr lang="en-US" b="0" baseline="0" dirty="0" smtClean="0"/>
              <a:t> limit. </a:t>
            </a:r>
            <a:endParaRPr lang="en-US" b="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9C658DE-C3C7-47E3-9C3D-928E405A46AD}" type="slidenum">
              <a:rPr lang="en-US" smtClean="0"/>
              <a:pPr/>
              <a:t>51</a:t>
            </a:fld>
            <a:endParaRPr lang="en-US" dirty="0"/>
          </a:p>
        </p:txBody>
      </p:sp>
    </p:spTree>
    <p:extLst>
      <p:ext uri="{BB962C8B-B14F-4D97-AF65-F5344CB8AC3E}">
        <p14:creationId xmlns:p14="http://schemas.microsoft.com/office/powerpoint/2010/main" val="116225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Espace réservé du numéro de diapositive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EAA8E65-4E40-42F8-A201-5075C9E51CBE}" type="slidenum">
              <a:rPr lang="en-GB" altLang="en-US"/>
              <a:pPr eaLnBrk="1" hangingPunct="1"/>
              <a:t>52</a:t>
            </a:fld>
            <a:endParaRPr lang="en-GB" altLang="en-US"/>
          </a:p>
        </p:txBody>
      </p:sp>
    </p:spTree>
    <p:extLst>
      <p:ext uri="{BB962C8B-B14F-4D97-AF65-F5344CB8AC3E}">
        <p14:creationId xmlns:p14="http://schemas.microsoft.com/office/powerpoint/2010/main" val="3470036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7121ED20-AD33-4052-924E-607D929B0A5A}" type="slidenum">
              <a:rPr lang="en-US" smtClean="0"/>
              <a:pPr/>
              <a:t>53</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473903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p:txBody>
      </p:sp>
      <p:sp>
        <p:nvSpPr>
          <p:cNvPr id="4" name="Slide Number Placeholder 3"/>
          <p:cNvSpPr>
            <a:spLocks noGrp="1"/>
          </p:cNvSpPr>
          <p:nvPr>
            <p:ph type="sldNum" sz="quarter" idx="10"/>
          </p:nvPr>
        </p:nvSpPr>
        <p:spPr/>
        <p:txBody>
          <a:bodyPr/>
          <a:lstStyle/>
          <a:p>
            <a:fld id="{094D6F99-8552-4F72-BD71-EAFCC4C70FAC}" type="slidenum">
              <a:rPr lang="en-US" smtClean="0"/>
              <a:pPr/>
              <a:t>54</a:t>
            </a:fld>
            <a:endParaRPr lang="en-US"/>
          </a:p>
        </p:txBody>
      </p:sp>
    </p:spTree>
    <p:extLst>
      <p:ext uri="{BB962C8B-B14F-4D97-AF65-F5344CB8AC3E}">
        <p14:creationId xmlns:p14="http://schemas.microsoft.com/office/powerpoint/2010/main" val="2229017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n-US" sz="1100" dirty="0"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fld id="{186A64E5-3FB4-4BA1-B871-25F5E4D7A008}" type="slidenum">
              <a:rPr lang="en-GB" smtClean="0"/>
              <a:pPr eaLnBrk="1" fontAlgn="base" hangingPunct="1">
                <a:spcBef>
                  <a:spcPct val="0"/>
                </a:spcBef>
                <a:spcAft>
                  <a:spcPct val="0"/>
                </a:spcAft>
              </a:pPr>
              <a:t>55</a:t>
            </a:fld>
            <a:endParaRPr lang="en-GB"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222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PA" dirty="0" smtClean="0"/>
          </a:p>
        </p:txBody>
      </p:sp>
      <p:sp>
        <p:nvSpPr>
          <p:cNvPr id="2458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D4FDEF-97E5-415F-BC4B-9E5EFE537123}" type="slidenum">
              <a:rPr lang="es-ES" smtClean="0"/>
              <a:pPr fontAlgn="base">
                <a:spcBef>
                  <a:spcPct val="0"/>
                </a:spcBef>
                <a:spcAft>
                  <a:spcPct val="0"/>
                </a:spcAft>
                <a:defRPr/>
              </a:pPr>
              <a:t>56</a:t>
            </a:fld>
            <a:endParaRPr lang="es-E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p:sp>
      <p:sp>
        <p:nvSpPr>
          <p:cNvPr id="22531" name="Notes Placeholder 2"/>
          <p:cNvSpPr>
            <a:spLocks noGrp="1"/>
          </p:cNvSpPr>
          <p:nvPr>
            <p:ph type="body" idx="1"/>
          </p:nvPr>
        </p:nvSpPr>
        <p:spPr>
          <a:noFill/>
          <a:ln/>
        </p:spPr>
        <p:txBody>
          <a:bodyPr/>
          <a:lstStyle/>
          <a:p>
            <a:pPr eaLnBrk="1" hangingPunct="1"/>
            <a:r>
              <a:rPr lang="en-US" b="0" dirty="0" smtClean="0">
                <a:latin typeface="Arial" charset="0"/>
              </a:rPr>
              <a:t>This graph shows the large set of emissions pathways collected from more than 10 different groups and models. </a:t>
            </a:r>
          </a:p>
          <a:p>
            <a:pPr eaLnBrk="1" hangingPunct="1"/>
            <a:r>
              <a:rPr lang="en-US" b="0" dirty="0" smtClean="0">
                <a:latin typeface="Arial" charset="0"/>
              </a:rPr>
              <a:t>To</a:t>
            </a:r>
            <a:r>
              <a:rPr lang="en-US" b="0" baseline="0" dirty="0" smtClean="0">
                <a:latin typeface="Arial" charset="0"/>
              </a:rPr>
              <a:t> address the first question – What emissions level are we aiming for beyond 2020 to stay within the 2 </a:t>
            </a:r>
            <a:r>
              <a:rPr lang="en-US" b="0" baseline="0" dirty="0" err="1" smtClean="0">
                <a:latin typeface="Arial" charset="0"/>
              </a:rPr>
              <a:t>deg</a:t>
            </a:r>
            <a:r>
              <a:rPr lang="en-US" b="0" baseline="0" dirty="0" smtClean="0">
                <a:latin typeface="Arial" charset="0"/>
              </a:rPr>
              <a:t> target?</a:t>
            </a:r>
          </a:p>
          <a:p>
            <a:pPr eaLnBrk="1" hangingPunct="1"/>
            <a:r>
              <a:rPr lang="en-US" b="0" baseline="0" dirty="0" smtClean="0">
                <a:latin typeface="Arial" charset="0"/>
              </a:rPr>
              <a:t>Now at 49, in 2030 need to be around …,  in 2050 …. </a:t>
            </a:r>
            <a:endParaRPr lang="en-US" b="0" dirty="0" smtClean="0">
              <a:latin typeface="Arial" charset="0"/>
            </a:endParaRPr>
          </a:p>
        </p:txBody>
      </p:sp>
      <p:sp>
        <p:nvSpPr>
          <p:cNvPr id="22532" name="Slide Number Placeholder 3"/>
          <p:cNvSpPr>
            <a:spLocks noGrp="1"/>
          </p:cNvSpPr>
          <p:nvPr>
            <p:ph type="sldNum" sz="quarter" idx="5"/>
          </p:nvPr>
        </p:nvSpPr>
        <p:spPr>
          <a:noFill/>
        </p:spPr>
        <p:txBody>
          <a:bodyPr/>
          <a:lstStyle/>
          <a:p>
            <a:fld id="{956438E2-2F1C-44B0-992C-991A81780B83}" type="slidenum">
              <a:rPr lang="en-GB">
                <a:latin typeface="Arial" charset="0"/>
              </a:rPr>
              <a:pPr/>
              <a:t>4</a:t>
            </a:fld>
            <a:endParaRPr lang="en-GB">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p:sp>
      <p:sp>
        <p:nvSpPr>
          <p:cNvPr id="23555" name="Notes Placeholder 2"/>
          <p:cNvSpPr>
            <a:spLocks noGrp="1"/>
          </p:cNvSpPr>
          <p:nvPr>
            <p:ph type="body" idx="1"/>
          </p:nvPr>
        </p:nvSpPr>
        <p:spPr>
          <a:noFill/>
          <a:ln/>
        </p:spPr>
        <p:txBody>
          <a:bodyPr/>
          <a:lstStyle/>
          <a:p>
            <a:pPr eaLnBrk="1" hangingPunct="1"/>
            <a:r>
              <a:rPr lang="en-US" b="0" dirty="0" smtClean="0">
                <a:latin typeface="Arial" charset="0"/>
              </a:rPr>
              <a:t>Let’s look at nearer future – 2020</a:t>
            </a:r>
          </a:p>
          <a:p>
            <a:pPr eaLnBrk="1" hangingPunct="1"/>
            <a:r>
              <a:rPr lang="en-US" b="0" dirty="0" smtClean="0">
                <a:latin typeface="Arial" charset="0"/>
              </a:rPr>
              <a:t>As mentioned,</a:t>
            </a:r>
            <a:r>
              <a:rPr lang="en-US" b="0" baseline="0" dirty="0" smtClean="0">
                <a:latin typeface="Arial" charset="0"/>
              </a:rPr>
              <a:t> climate target of 2 </a:t>
            </a:r>
            <a:r>
              <a:rPr lang="en-US" b="0" baseline="0" dirty="0" err="1" smtClean="0">
                <a:latin typeface="Arial" charset="0"/>
              </a:rPr>
              <a:t>deg</a:t>
            </a:r>
            <a:r>
              <a:rPr lang="en-US" b="0" baseline="0" dirty="0" smtClean="0">
                <a:latin typeface="Arial" charset="0"/>
              </a:rPr>
              <a:t>, and country pledges to reduce emissions by 2020</a:t>
            </a:r>
          </a:p>
          <a:p>
            <a:pPr eaLnBrk="1" hangingPunct="1"/>
            <a:r>
              <a:rPr lang="en-US" b="0" baseline="0" dirty="0" smtClean="0">
                <a:latin typeface="Arial" charset="0"/>
              </a:rPr>
              <a:t>Is there a gap between emission levels consistent with 2 </a:t>
            </a:r>
            <a:r>
              <a:rPr lang="en-US" b="0" baseline="0" dirty="0" err="1" smtClean="0">
                <a:latin typeface="Arial" charset="0"/>
              </a:rPr>
              <a:t>deg</a:t>
            </a:r>
            <a:r>
              <a:rPr lang="en-US" b="0" baseline="0" dirty="0" smtClean="0">
                <a:latin typeface="Arial" charset="0"/>
              </a:rPr>
              <a:t> and emission levels expected once pledges are implemented?</a:t>
            </a:r>
          </a:p>
          <a:p>
            <a:pPr eaLnBrk="1" hangingPunct="1"/>
            <a:r>
              <a:rPr lang="en-US" b="0" baseline="0" dirty="0" smtClean="0">
                <a:latin typeface="Arial" charset="0"/>
              </a:rPr>
              <a:t>Now 49,  we are aiming for 44 to be on pathway of staying within 2 </a:t>
            </a:r>
            <a:r>
              <a:rPr lang="en-US" b="0" baseline="0" dirty="0" err="1" smtClean="0">
                <a:latin typeface="Arial" charset="0"/>
              </a:rPr>
              <a:t>deg</a:t>
            </a:r>
            <a:endParaRPr lang="en-US" b="0" baseline="0" dirty="0" smtClean="0">
              <a:latin typeface="Arial" charset="0"/>
            </a:endParaRPr>
          </a:p>
          <a:p>
            <a:pPr eaLnBrk="1" hangingPunct="1"/>
            <a:r>
              <a:rPr lang="en-US" b="0" baseline="0" dirty="0" smtClean="0">
                <a:latin typeface="Arial" charset="0"/>
              </a:rPr>
              <a:t>But, depending on how pledges and rules are interpreted, emissions are expected to go in opposite direction – increase up to 52 to 58 </a:t>
            </a:r>
            <a:r>
              <a:rPr lang="en-US" b="0" baseline="0" dirty="0" err="1" smtClean="0">
                <a:latin typeface="Arial" charset="0"/>
              </a:rPr>
              <a:t>Gt</a:t>
            </a:r>
            <a:r>
              <a:rPr lang="en-US" b="0" baseline="0" dirty="0" smtClean="0">
                <a:latin typeface="Arial" charset="0"/>
              </a:rPr>
              <a:t>/</a:t>
            </a:r>
            <a:r>
              <a:rPr lang="en-US" b="0" baseline="0" dirty="0" err="1" smtClean="0">
                <a:latin typeface="Arial" charset="0"/>
              </a:rPr>
              <a:t>yr</a:t>
            </a:r>
            <a:r>
              <a:rPr lang="en-US" b="0" baseline="0" dirty="0" smtClean="0">
                <a:latin typeface="Arial" charset="0"/>
              </a:rPr>
              <a:t> </a:t>
            </a:r>
          </a:p>
          <a:p>
            <a:pPr eaLnBrk="1" hangingPunct="1"/>
            <a:endParaRPr lang="en-US" b="0" baseline="0" dirty="0" smtClean="0">
              <a:latin typeface="Arial" charset="0"/>
            </a:endParaRPr>
          </a:p>
          <a:p>
            <a:pPr eaLnBrk="1" hangingPunct="1"/>
            <a:r>
              <a:rPr lang="en-US" b="0" baseline="0" dirty="0" smtClean="0">
                <a:latin typeface="Arial" charset="0"/>
              </a:rPr>
              <a:t>Under BAU, Gap = 14</a:t>
            </a:r>
          </a:p>
          <a:p>
            <a:pPr eaLnBrk="1" hangingPunct="1"/>
            <a:r>
              <a:rPr lang="en-US" b="0" baseline="0" dirty="0" smtClean="0">
                <a:latin typeface="Arial" charset="0"/>
              </a:rPr>
              <a:t>Under different pledge cases, Gap = 8 to 13 </a:t>
            </a:r>
            <a:r>
              <a:rPr lang="en-US" b="0" baseline="0" dirty="0" err="1" smtClean="0">
                <a:latin typeface="Arial" charset="0"/>
              </a:rPr>
              <a:t>Gt</a:t>
            </a:r>
            <a:r>
              <a:rPr lang="en-US" b="0" baseline="0" dirty="0" smtClean="0">
                <a:latin typeface="Arial" charset="0"/>
              </a:rPr>
              <a:t>/</a:t>
            </a:r>
            <a:r>
              <a:rPr lang="en-US" b="0" baseline="0" dirty="0" err="1" smtClean="0">
                <a:latin typeface="Arial" charset="0"/>
              </a:rPr>
              <a:t>yr</a:t>
            </a:r>
            <a:endParaRPr lang="en-US" b="0" baseline="0" dirty="0" smtClean="0">
              <a:latin typeface="Arial" charset="0"/>
            </a:endParaRPr>
          </a:p>
          <a:p>
            <a:pPr eaLnBrk="1" hangingPunct="1"/>
            <a:r>
              <a:rPr lang="en-US" b="0" baseline="0" dirty="0" smtClean="0">
                <a:latin typeface="Arial" charset="0"/>
              </a:rPr>
              <a:t>Most ambitious: 8 </a:t>
            </a:r>
            <a:r>
              <a:rPr lang="en-US" b="0" baseline="0" dirty="0" err="1" smtClean="0">
                <a:latin typeface="Arial" charset="0"/>
              </a:rPr>
              <a:t>Gt</a:t>
            </a:r>
            <a:r>
              <a:rPr lang="en-US" b="0" baseline="0" dirty="0" smtClean="0">
                <a:latin typeface="Arial" charset="0"/>
              </a:rPr>
              <a:t>/</a:t>
            </a:r>
            <a:r>
              <a:rPr lang="en-US" b="0" baseline="0" dirty="0" err="1" smtClean="0">
                <a:latin typeface="Arial" charset="0"/>
              </a:rPr>
              <a:t>yr</a:t>
            </a:r>
            <a:r>
              <a:rPr lang="en-US" b="0" baseline="0" dirty="0" smtClean="0">
                <a:latin typeface="Arial" charset="0"/>
              </a:rPr>
              <a:t>  </a:t>
            </a:r>
            <a:r>
              <a:rPr lang="en-US" b="0" baseline="0" dirty="0" smtClean="0">
                <a:latin typeface="Arial" charset="0"/>
                <a:sym typeface="Wingdings" pitchFamily="2" charset="2"/>
              </a:rPr>
              <a:t> This is about the total greenhouse gas emissions from industry in the world, a big number</a:t>
            </a:r>
          </a:p>
          <a:p>
            <a:pPr eaLnBrk="1" hangingPunct="1"/>
            <a:endParaRPr lang="en-US" b="0" baseline="0" dirty="0" smtClean="0">
              <a:latin typeface="Arial" charset="0"/>
              <a:sym typeface="Wingdings" pitchFamily="2" charset="2"/>
            </a:endParaRPr>
          </a:p>
          <a:p>
            <a:pPr eaLnBrk="1" hangingPunct="1"/>
            <a:r>
              <a:rPr lang="en-US" b="0" baseline="0" dirty="0" smtClean="0">
                <a:latin typeface="Arial" charset="0"/>
                <a:sym typeface="Wingdings" pitchFamily="2" charset="2"/>
              </a:rPr>
              <a:t>Pledges not enough …</a:t>
            </a:r>
          </a:p>
          <a:p>
            <a:pPr eaLnBrk="1" hangingPunct="1"/>
            <a:r>
              <a:rPr lang="en-US" b="0" baseline="0" dirty="0" smtClean="0">
                <a:latin typeface="Arial" charset="0"/>
                <a:sym typeface="Wingdings" pitchFamily="2" charset="2"/>
              </a:rPr>
              <a:t>We cannot wait …</a:t>
            </a:r>
            <a:endParaRPr lang="en-US" b="0" baseline="0" dirty="0" smtClean="0">
              <a:latin typeface="Arial" charset="0"/>
            </a:endParaRPr>
          </a:p>
          <a:p>
            <a:pPr eaLnBrk="1" hangingPunct="1"/>
            <a:endParaRPr lang="en-US" b="0" baseline="0" dirty="0" smtClean="0">
              <a:latin typeface="Arial" charset="0"/>
            </a:endParaRPr>
          </a:p>
          <a:p>
            <a:pPr eaLnBrk="1" hangingPunct="1"/>
            <a:r>
              <a:rPr lang="en-US" b="0" baseline="0" dirty="0" smtClean="0">
                <a:latin typeface="Arial" charset="0"/>
              </a:rPr>
              <a:t>Summarizing </a:t>
            </a:r>
            <a:endParaRPr lang="en-US" b="0" dirty="0" smtClean="0">
              <a:latin typeface="Arial" charset="0"/>
            </a:endParaRPr>
          </a:p>
        </p:txBody>
      </p:sp>
      <p:sp>
        <p:nvSpPr>
          <p:cNvPr id="23556" name="Slide Number Placeholder 3"/>
          <p:cNvSpPr>
            <a:spLocks noGrp="1"/>
          </p:cNvSpPr>
          <p:nvPr>
            <p:ph type="sldNum" sz="quarter" idx="5"/>
          </p:nvPr>
        </p:nvSpPr>
        <p:spPr>
          <a:noFill/>
        </p:spPr>
        <p:txBody>
          <a:bodyPr/>
          <a:lstStyle/>
          <a:p>
            <a:fld id="{C3AFB09B-25EE-4EFC-BE1E-3E24580F13ED}" type="slidenum">
              <a:rPr lang="en-GB">
                <a:solidFill>
                  <a:prstClr val="black"/>
                </a:solidFill>
              </a:rPr>
              <a:pPr/>
              <a:t>5</a:t>
            </a:fld>
            <a:endParaRPr lang="en-GB">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p:sp>
      <p:sp>
        <p:nvSpPr>
          <p:cNvPr id="21507" name="Notes Placeholder 2"/>
          <p:cNvSpPr>
            <a:spLocks noGrp="1"/>
          </p:cNvSpPr>
          <p:nvPr>
            <p:ph type="body" idx="1"/>
          </p:nvPr>
        </p:nvSpPr>
        <p:spPr>
          <a:noFill/>
          <a:ln/>
        </p:spPr>
        <p:txBody>
          <a:bodyPr/>
          <a:lstStyle/>
          <a:p>
            <a:pPr eaLnBrk="1" hangingPunct="1"/>
            <a:endParaRPr lang="en-US" dirty="0" smtClean="0">
              <a:latin typeface="Arial" charset="0"/>
            </a:endParaRPr>
          </a:p>
        </p:txBody>
      </p:sp>
      <p:sp>
        <p:nvSpPr>
          <p:cNvPr id="21508" name="Slide Number Placeholder 3"/>
          <p:cNvSpPr>
            <a:spLocks noGrp="1"/>
          </p:cNvSpPr>
          <p:nvPr>
            <p:ph type="sldNum" sz="quarter" idx="5"/>
          </p:nvPr>
        </p:nvSpPr>
        <p:spPr>
          <a:noFill/>
        </p:spPr>
        <p:txBody>
          <a:bodyPr/>
          <a:lstStyle/>
          <a:p>
            <a:fld id="{DA3F56CF-6394-42FB-BB25-01E2D6BDA3D4}" type="slidenum">
              <a:rPr lang="en-GB">
                <a:latin typeface="Arial" charset="0"/>
              </a:rPr>
              <a:pPr/>
              <a:t>6</a:t>
            </a:fld>
            <a:endParaRPr lang="en-GB">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p:sp>
      <p:sp>
        <p:nvSpPr>
          <p:cNvPr id="27651" name="Notes Placeholder 2"/>
          <p:cNvSpPr>
            <a:spLocks noGrp="1"/>
          </p:cNvSpPr>
          <p:nvPr>
            <p:ph type="body" idx="1"/>
          </p:nvPr>
        </p:nvSpPr>
        <p:spPr>
          <a:noFill/>
          <a:ln/>
        </p:spPr>
        <p:txBody>
          <a:bodyPr/>
          <a:lstStyle/>
          <a:p>
            <a:pPr eaLnBrk="1" hangingPunct="1"/>
            <a:r>
              <a:rPr lang="en-US" b="0" dirty="0" smtClean="0">
                <a:latin typeface="Arial" charset="0"/>
              </a:rPr>
              <a:t>Good news is that the emission</a:t>
            </a:r>
            <a:r>
              <a:rPr lang="en-US" b="0" baseline="0" dirty="0" smtClean="0">
                <a:latin typeface="Arial" charset="0"/>
              </a:rPr>
              <a:t> reduction potential is greater than the largest estimate of the gap. </a:t>
            </a:r>
            <a:endParaRPr lang="en-US" b="0" dirty="0" smtClean="0">
              <a:latin typeface="Arial" charset="0"/>
            </a:endParaRPr>
          </a:p>
        </p:txBody>
      </p:sp>
      <p:sp>
        <p:nvSpPr>
          <p:cNvPr id="27652" name="Slide Number Placeholder 3"/>
          <p:cNvSpPr>
            <a:spLocks noGrp="1"/>
          </p:cNvSpPr>
          <p:nvPr>
            <p:ph type="sldNum" sz="quarter" idx="5"/>
          </p:nvPr>
        </p:nvSpPr>
        <p:spPr>
          <a:noFill/>
        </p:spPr>
        <p:txBody>
          <a:bodyPr/>
          <a:lstStyle/>
          <a:p>
            <a:fld id="{E6AB16FB-748B-4473-81A9-2E1CAB28E291}" type="slidenum">
              <a:rPr lang="en-GB">
                <a:latin typeface="Arial" charset="0"/>
              </a:rPr>
              <a:pPr/>
              <a:t>7</a:t>
            </a:fld>
            <a:endParaRPr lang="en-GB">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xfrm>
            <a:off x="6118693" y="8724832"/>
            <a:ext cx="546768" cy="237188"/>
          </a:xfrm>
          <a:noFill/>
        </p:spPr>
        <p:txBody>
          <a:bodyPr/>
          <a:lstStyle/>
          <a:p>
            <a:fld id="{393C410A-F876-4D2F-8032-91BE4941216B}" type="slidenum">
              <a:rPr lang="en-GB" smtClean="0">
                <a:latin typeface="Arial" charset="0"/>
                <a:cs typeface="Arial" charset="0"/>
              </a:rPr>
              <a:pPr/>
              <a:t>8</a:t>
            </a:fld>
            <a:endParaRPr lang="en-GB" smtClean="0">
              <a:latin typeface="Arial" charset="0"/>
              <a:cs typeface="Arial" charset="0"/>
            </a:endParaRPr>
          </a:p>
        </p:txBody>
      </p:sp>
      <p:sp>
        <p:nvSpPr>
          <p:cNvPr id="261122" name="Rectangle 2"/>
          <p:cNvSpPr>
            <a:spLocks noGrp="1" noRot="1" noChangeAspect="1" noChangeArrowheads="1" noTextEdit="1"/>
          </p:cNvSpPr>
          <p:nvPr>
            <p:ph type="sldImg"/>
          </p:nvPr>
        </p:nvSpPr>
        <p:spPr>
          <a:xfrm>
            <a:off x="-1800225" y="1179513"/>
            <a:ext cx="10417175" cy="7813675"/>
          </a:xfrm>
        </p:spPr>
      </p:sp>
      <p:sp>
        <p:nvSpPr>
          <p:cNvPr id="261123" name="Rectangle 3"/>
          <p:cNvSpPr>
            <a:spLocks noGrp="1" noChangeArrowheads="1"/>
          </p:cNvSpPr>
          <p:nvPr>
            <p:ph type="body" idx="1"/>
          </p:nvPr>
        </p:nvSpPr>
        <p:spPr>
          <a:xfrm>
            <a:off x="820153" y="339424"/>
            <a:ext cx="5844245" cy="539807"/>
          </a:xfrm>
          <a:noFill/>
          <a:ln/>
        </p:spPr>
        <p:txBody>
          <a:bodyPr/>
          <a:lstStyle/>
          <a:p>
            <a:r>
              <a:rPr lang="en-US" sz="800" b="0" dirty="0" smtClean="0">
                <a:latin typeface="Arial" charset="0"/>
              </a:rPr>
              <a:t>Latest in series of reports to address the first two questions (on previous slide)</a:t>
            </a:r>
          </a:p>
          <a:p>
            <a:r>
              <a:rPr lang="en-US" sz="800" b="0" dirty="0" smtClean="0">
                <a:latin typeface="Arial" charset="0"/>
              </a:rPr>
              <a:t>This report provides important update of first two questions and also addresses third question</a:t>
            </a:r>
          </a:p>
          <a:p>
            <a:r>
              <a:rPr lang="en-US" sz="900" b="0" dirty="0" smtClean="0">
                <a:latin typeface="Arial" charset="0"/>
              </a:rPr>
              <a:t>This report 55 scientists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3BE03182-7012-4C0C-9607-934E901587B4}" type="slidenum">
              <a:rPr lang="en-GB">
                <a:latin typeface="Arial" charset="0"/>
              </a:rPr>
              <a:pPr/>
              <a:t>9</a:t>
            </a:fld>
            <a:endParaRPr lang="en-GB">
              <a:latin typeface="Arial" charset="0"/>
            </a:endParaRPr>
          </a:p>
        </p:txBody>
      </p:sp>
      <p:sp>
        <p:nvSpPr>
          <p:cNvPr id="20483" name="Rectangle 2"/>
          <p:cNvSpPr>
            <a:spLocks noGrp="1" noRot="1" noChangeAspect="1" noChangeArrowheads="1" noTextEdit="1"/>
          </p:cNvSpPr>
          <p:nvPr>
            <p:ph type="sldImg"/>
          </p:nvPr>
        </p:nvSpPr>
        <p:spPr>
          <a:xfrm>
            <a:off x="750888" y="573088"/>
            <a:ext cx="5362575" cy="4022725"/>
          </a:xfrm>
        </p:spPr>
      </p:sp>
      <p:sp>
        <p:nvSpPr>
          <p:cNvPr id="20484" name="Rectangle 3"/>
          <p:cNvSpPr>
            <a:spLocks noGrp="1" noChangeArrowheads="1"/>
          </p:cNvSpPr>
          <p:nvPr>
            <p:ph type="body" idx="1"/>
          </p:nvPr>
        </p:nvSpPr>
        <p:spPr>
          <a:xfrm>
            <a:off x="556342" y="4913469"/>
            <a:ext cx="5843181" cy="226964"/>
          </a:xfrm>
          <a:noFill/>
          <a:ln/>
        </p:spPr>
        <p:txBody>
          <a:bodyPr/>
          <a:lstStyle/>
          <a:p>
            <a:pPr eaLnBrk="1" hangingPunct="1"/>
            <a:endParaRPr lang="da-DK" dirty="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2A66B092-22D0-4822-842D-9B7F549223A3}" type="datetimeFigureOut">
              <a:rPr lang="es-ES"/>
              <a:pPr>
                <a:defRPr/>
              </a:pPr>
              <a:t>16/10/2014</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12C81FC2-71B8-4923-BDE8-249E51023208}" type="slidenum">
              <a:rPr lang="es-ES"/>
              <a:pPr>
                <a:defRPr/>
              </a:pPr>
              <a:t>‹Nº›</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DC1189E7-4484-4513-9E64-56E854C284FE}" type="datetimeFigureOut">
              <a:rPr lang="es-ES"/>
              <a:pPr>
                <a:defRPr/>
              </a:pPr>
              <a:t>16/10/2014</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31477307-7E3E-45BD-9207-C1BD2397BCA6}" type="slidenum">
              <a:rPr lang="es-ES"/>
              <a:pPr>
                <a:defRPr/>
              </a:pPr>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E9807E50-14E9-4B6D-B985-CD654F02A169}" type="datetimeFigureOut">
              <a:rPr lang="es-ES"/>
              <a:pPr>
                <a:defRPr/>
              </a:pPr>
              <a:t>16/10/2014</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B2552830-9EDD-4D94-86F7-8774A77CF3A6}" type="slidenum">
              <a:rPr lang="es-ES"/>
              <a:pPr>
                <a:defRPr/>
              </a:pPr>
              <a:t>‹Nº›</a:t>
            </a:fld>
            <a:endParaRPr lang="es-E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oolkit Presentation Slide">
    <p:spTree>
      <p:nvGrpSpPr>
        <p:cNvPr id="1" name=""/>
        <p:cNvGrpSpPr/>
        <p:nvPr/>
      </p:nvGrpSpPr>
      <p:grpSpPr>
        <a:xfrm>
          <a:off x="0" y="0"/>
          <a:ext cx="0" cy="0"/>
          <a:chOff x="0" y="0"/>
          <a:chExt cx="0" cy="0"/>
        </a:xfrm>
      </p:grpSpPr>
      <p:pic>
        <p:nvPicPr>
          <p:cNvPr id="4" name="Picture 2" descr="C:\Users\fullerl\AppData\Local\Temp\notes23E85F\Ligne + logos.jpg"/>
          <p:cNvPicPr>
            <a:picLocks noChangeAspect="1" noChangeArrowheads="1"/>
          </p:cNvPicPr>
          <p:nvPr userDrawn="1"/>
        </p:nvPicPr>
        <p:blipFill>
          <a:blip r:embed="rId2" cstate="print"/>
          <a:srcRect/>
          <a:stretch>
            <a:fillRect/>
          </a:stretch>
        </p:blipFill>
        <p:spPr bwMode="auto">
          <a:xfrm>
            <a:off x="0" y="5673725"/>
            <a:ext cx="9144000" cy="1184275"/>
          </a:xfrm>
          <a:prstGeom prst="rect">
            <a:avLst/>
          </a:prstGeom>
          <a:noFill/>
          <a:ln w="9525">
            <a:noFill/>
            <a:miter lim="800000"/>
            <a:headEnd/>
            <a:tailEnd/>
          </a:ln>
        </p:spPr>
      </p:pic>
      <p:sp>
        <p:nvSpPr>
          <p:cNvPr id="5" name="TextBox 4"/>
          <p:cNvSpPr txBox="1"/>
          <p:nvPr userDrawn="1"/>
        </p:nvSpPr>
        <p:spPr>
          <a:xfrm>
            <a:off x="8748713" y="6505575"/>
            <a:ext cx="395287" cy="307975"/>
          </a:xfrm>
          <a:prstGeom prst="rect">
            <a:avLst/>
          </a:prstGeom>
          <a:noFill/>
        </p:spPr>
        <p:txBody>
          <a:bodyPr wrap="none">
            <a:spAutoFit/>
          </a:bodyPr>
          <a:lstStyle/>
          <a:p>
            <a:pPr fontAlgn="base">
              <a:spcBef>
                <a:spcPct val="0"/>
              </a:spcBef>
              <a:spcAft>
                <a:spcPct val="0"/>
              </a:spcAft>
            </a:pPr>
            <a:fld id="{B14A0363-F731-427B-B130-A26F8FD72A32}" type="slidenum">
              <a:rPr lang="en-US" sz="1400">
                <a:solidFill>
                  <a:srgbClr val="77933C"/>
                </a:solidFill>
                <a:cs typeface="Arial" charset="0"/>
              </a:rPr>
              <a:pPr fontAlgn="base">
                <a:spcBef>
                  <a:spcPct val="0"/>
                </a:spcBef>
                <a:spcAft>
                  <a:spcPct val="0"/>
                </a:spcAft>
              </a:pPr>
              <a:t>‹Nº›</a:t>
            </a:fld>
            <a:endParaRPr lang="en-GB" sz="1400">
              <a:solidFill>
                <a:srgbClr val="77933C"/>
              </a:solidFill>
              <a:cs typeface="Arial" charset="0"/>
            </a:endParaRPr>
          </a:p>
        </p:txBody>
      </p:sp>
      <p:sp>
        <p:nvSpPr>
          <p:cNvPr id="16" name="Title 1"/>
          <p:cNvSpPr>
            <a:spLocks noGrp="1"/>
          </p:cNvSpPr>
          <p:nvPr>
            <p:ph type="title" hasCustomPrompt="1"/>
          </p:nvPr>
        </p:nvSpPr>
        <p:spPr>
          <a:xfrm>
            <a:off x="457200" y="553750"/>
            <a:ext cx="8229600" cy="584775"/>
          </a:xfrm>
        </p:spPr>
        <p:txBody>
          <a:bodyPr/>
          <a:lstStyle>
            <a:lvl1pPr>
              <a:defRPr sz="3200" b="1" baseline="0">
                <a:solidFill>
                  <a:schemeClr val="accent3">
                    <a:lumMod val="50000"/>
                  </a:schemeClr>
                </a:solidFill>
              </a:defRPr>
            </a:lvl1pPr>
          </a:lstStyle>
          <a:p>
            <a:r>
              <a:rPr lang="en-US" dirty="0" smtClean="0"/>
              <a:t>Click </a:t>
            </a:r>
            <a:r>
              <a:rPr lang="en-US" dirty="0" err="1" smtClean="0"/>
              <a:t>tjikjo</a:t>
            </a:r>
            <a:r>
              <a:rPr lang="en-US" dirty="0" smtClean="0"/>
              <a:t> edit Master title style</a:t>
            </a:r>
            <a:endParaRPr lang="en-GB" dirty="0"/>
          </a:p>
        </p:txBody>
      </p:sp>
      <p:sp>
        <p:nvSpPr>
          <p:cNvPr id="17" name="Text Placeholder 2"/>
          <p:cNvSpPr>
            <a:spLocks noGrp="1"/>
          </p:cNvSpPr>
          <p:nvPr>
            <p:ph idx="1"/>
          </p:nvPr>
        </p:nvSpPr>
        <p:spPr bwMode="auto">
          <a:xfrm>
            <a:off x="457200" y="1600200"/>
            <a:ext cx="8229600" cy="769441"/>
          </a:xfrm>
          <a:prstGeom prst="rect">
            <a:avLst/>
          </a:prstGeom>
          <a:noFill/>
          <a:ln w="9525">
            <a:noFill/>
            <a:miter lim="800000"/>
            <a:headEnd/>
            <a:tailEnd/>
          </a:ln>
        </p:spPr>
        <p:txBody>
          <a:bodyPr>
            <a:spAutoFit/>
          </a:bodyPr>
          <a:lstStyle>
            <a:lvl1pPr marL="177800" marR="0" indent="-177800" algn="l" defTabSz="914400" rtl="0" eaLnBrk="0" fontAlgn="base" latinLnBrk="0" hangingPunct="0">
              <a:lnSpc>
                <a:spcPct val="100000"/>
              </a:lnSpc>
              <a:spcBef>
                <a:spcPct val="20000"/>
              </a:spcBef>
              <a:spcAft>
                <a:spcPct val="0"/>
              </a:spcAft>
              <a:buClr>
                <a:srgbClr val="77933C"/>
              </a:buClr>
              <a:buSzTx/>
              <a:buFont typeface="Arial" pitchFamily="34" charset="0"/>
              <a:buChar char="•"/>
              <a:tabLst/>
              <a:defRPr sz="2400"/>
            </a:lvl1pPr>
            <a:lvl2pPr marL="450850" marR="0" indent="-177800" algn="l" defTabSz="914400" rtl="0" eaLnBrk="0" fontAlgn="base" latinLnBrk="0" hangingPunct="0">
              <a:lnSpc>
                <a:spcPct val="100000"/>
              </a:lnSpc>
              <a:spcBef>
                <a:spcPct val="20000"/>
              </a:spcBef>
              <a:spcAft>
                <a:spcPct val="0"/>
              </a:spcAft>
              <a:buClr>
                <a:srgbClr val="77933C"/>
              </a:buClr>
              <a:buSzPct val="80000"/>
              <a:buFont typeface="Arial" pitchFamily="34" charset="0"/>
              <a:buChar char="•"/>
              <a:tabLst/>
              <a:defRPr sz="2400"/>
            </a:lvl2pPr>
            <a:lvl3pPr marL="723900" marR="0" indent="-192088" algn="l" defTabSz="914400" rtl="0" eaLnBrk="0" fontAlgn="base" latinLnBrk="0" hangingPunct="0">
              <a:lnSpc>
                <a:spcPct val="100000"/>
              </a:lnSpc>
              <a:spcBef>
                <a:spcPct val="20000"/>
              </a:spcBef>
              <a:spcAft>
                <a:spcPct val="0"/>
              </a:spcAft>
              <a:buClr>
                <a:srgbClr val="77933C"/>
              </a:buClr>
              <a:buSzPct val="80000"/>
              <a:buFont typeface="Arial" pitchFamily="34" charset="0"/>
              <a:buChar char="•"/>
              <a:tabLst/>
              <a:defRPr sz="2400"/>
            </a:lvl3pPr>
            <a:lvl4pPr marL="982663" marR="0" indent="-177800" algn="l" defTabSz="914400" rtl="0" eaLnBrk="0" fontAlgn="base" latinLnBrk="0" hangingPunct="0">
              <a:lnSpc>
                <a:spcPct val="100000"/>
              </a:lnSpc>
              <a:spcBef>
                <a:spcPct val="20000"/>
              </a:spcBef>
              <a:spcAft>
                <a:spcPct val="0"/>
              </a:spcAft>
              <a:buClr>
                <a:srgbClr val="77933C"/>
              </a:buClr>
              <a:buSzPct val="80000"/>
              <a:buFont typeface="Arial" pitchFamily="34" charset="0"/>
              <a:buChar char="•"/>
              <a:tabLst/>
              <a:defRPr sz="2400"/>
            </a:lvl4pPr>
            <a:lvl5pPr marL="1255713" marR="0" indent="-177800" algn="l" defTabSz="914400" rtl="0" eaLnBrk="0" fontAlgn="base" latinLnBrk="0" hangingPunct="0">
              <a:lnSpc>
                <a:spcPct val="100000"/>
              </a:lnSpc>
              <a:spcBef>
                <a:spcPct val="20000"/>
              </a:spcBef>
              <a:spcAft>
                <a:spcPct val="0"/>
              </a:spcAft>
              <a:buClr>
                <a:srgbClr val="77933C"/>
              </a:buClr>
              <a:buSzPct val="80000"/>
              <a:buFont typeface="Arial" pitchFamily="34" charset="0"/>
              <a:buChar char="•"/>
              <a:tabLst/>
              <a:defRPr sz="2400"/>
            </a:lvl5pPr>
          </a:lstStyle>
          <a:p>
            <a:pPr lvl="0"/>
            <a:r>
              <a:rPr lang="en-US" noProof="0" dirty="0" smtClean="0"/>
              <a:t>Click to edit Master text styles</a:t>
            </a:r>
          </a:p>
          <a:p>
            <a:pPr lvl="1"/>
            <a:r>
              <a:rPr lang="en-US" noProof="0" dirty="0" smtClean="0"/>
              <a:t>Second level</a:t>
            </a:r>
          </a:p>
        </p:txBody>
      </p:sp>
    </p:spTree>
    <p:extLst>
      <p:ext uri="{BB962C8B-B14F-4D97-AF65-F5344CB8AC3E}">
        <p14:creationId xmlns:p14="http://schemas.microsoft.com/office/powerpoint/2010/main" val="2723562049"/>
      </p:ext>
    </p:extLst>
  </p:cSld>
  <p:clrMapOvr>
    <a:masterClrMapping/>
  </p:clrMapOvr>
  <p:transition advClick="0"/>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340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ontenu avec légende">
    <p:spTree>
      <p:nvGrpSpPr>
        <p:cNvPr id="1" name=""/>
        <p:cNvGrpSpPr/>
        <p:nvPr/>
      </p:nvGrpSpPr>
      <p:grpSpPr>
        <a:xfrm>
          <a:off x="0" y="0"/>
          <a:ext cx="0" cy="0"/>
          <a:chOff x="0" y="0"/>
          <a:chExt cx="0" cy="0"/>
        </a:xfrm>
      </p:grpSpPr>
      <p:pic>
        <p:nvPicPr>
          <p:cNvPr id="9" name="Image 8" descr="batiment.jpg"/>
          <p:cNvPicPr>
            <a:picLocks noChangeAspect="1"/>
          </p:cNvPicPr>
          <p:nvPr userDrawn="1"/>
        </p:nvPicPr>
        <p:blipFill>
          <a:blip r:embed="rId2" cstate="print"/>
          <a:srcRect r="12402" b="5847"/>
          <a:stretch>
            <a:fillRect/>
          </a:stretch>
        </p:blipFill>
        <p:spPr>
          <a:xfrm>
            <a:off x="4700318" y="4446000"/>
            <a:ext cx="4443682" cy="2412000"/>
          </a:xfrm>
          <a:prstGeom prst="rect">
            <a:avLst/>
          </a:prstGeom>
        </p:spPr>
      </p:pic>
      <p:sp>
        <p:nvSpPr>
          <p:cNvPr id="3" name="Espace réservé du contenu 2"/>
          <p:cNvSpPr>
            <a:spLocks noGrp="1"/>
          </p:cNvSpPr>
          <p:nvPr>
            <p:ph idx="1"/>
          </p:nvPr>
        </p:nvSpPr>
        <p:spPr>
          <a:xfrm>
            <a:off x="179512" y="1052736"/>
            <a:ext cx="8784976" cy="5688632"/>
          </a:xfrm>
          <a:prstGeom prst="rect">
            <a:avLst/>
          </a:prstGeom>
        </p:spPr>
        <p:txBody>
          <a:bodyPr>
            <a:normAutofit/>
          </a:bodyPr>
          <a:lstStyle>
            <a:lvl1pPr marL="180000" marR="0" indent="-180000" algn="l" defTabSz="504000" rtl="0" eaLnBrk="1" fontAlgn="auto" latinLnBrk="0" hangingPunct="1">
              <a:lnSpc>
                <a:spcPct val="100000"/>
              </a:lnSpc>
              <a:spcBef>
                <a:spcPct val="20000"/>
              </a:spcBef>
              <a:spcAft>
                <a:spcPts val="0"/>
              </a:spcAft>
              <a:buClr>
                <a:srgbClr val="B3CB28"/>
              </a:buClr>
              <a:buSzTx/>
              <a:buFont typeface="Wingdings" pitchFamily="2" charset="2"/>
              <a:buChar char="Ø"/>
              <a:tabLst/>
              <a:defRPr sz="1800" b="0">
                <a:latin typeface="Arial" pitchFamily="34" charset="0"/>
                <a:cs typeface="Arial" pitchFamily="34" charset="0"/>
              </a:defRPr>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1800" b="0">
                <a:latin typeface="Arial" pitchFamily="34" charset="0"/>
                <a:cs typeface="Arial" pitchFamily="34" charset="0"/>
              </a:defRPr>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None/>
              <a:tabLst/>
              <a:defRPr sz="1800" b="0">
                <a:latin typeface="Arial" pitchFamily="34" charset="0"/>
                <a:cs typeface="Arial" pitchFamily="34" charset="0"/>
              </a:defRPr>
            </a:lvl3pPr>
            <a:lvl4pPr>
              <a:defRPr sz="1800" b="0">
                <a:latin typeface="Arial" pitchFamily="34" charset="0"/>
                <a:cs typeface="Arial" pitchFamily="34" charset="0"/>
              </a:defRPr>
            </a:lvl4pPr>
            <a:lvl5pPr>
              <a:defRPr sz="1800" b="0">
                <a:latin typeface="Arial" pitchFamily="34" charset="0"/>
                <a:cs typeface="Arial" pitchFamily="34" charset="0"/>
              </a:defRPr>
            </a:lvl5pPr>
            <a:lvl6pPr>
              <a:defRPr sz="2000"/>
            </a:lvl6pPr>
            <a:lvl7pPr>
              <a:defRPr sz="2000"/>
            </a:lvl7pPr>
            <a:lvl8pPr>
              <a:defRPr sz="2000"/>
            </a:lvl8pPr>
            <a:lvl9pPr>
              <a:defRPr sz="2000"/>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smtClean="0"/>
              <a:t>Cliquez pour modifier les styles du texte du masque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smtClean="0"/>
              <a:t>Cliquez pour modifier les styles du texte du masque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smtClean="0"/>
              <a:t>Cliquez pour modifier les styles du texte du masque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smtClean="0"/>
              <a:t>Deuxième niveau</a:t>
            </a:r>
          </a:p>
          <a:p>
            <a:pPr lvl="1"/>
            <a:r>
              <a:rPr lang="fr-FR" dirty="0" smtClean="0"/>
              <a:t>Deuxième niveau</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smtClean="0"/>
              <a:t>Troisième niveau</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smtClean="0"/>
              <a:t>Troisième niveau</a:t>
            </a:r>
          </a:p>
          <a:p>
            <a:pPr lvl="3"/>
            <a:r>
              <a:rPr lang="fr-FR" dirty="0" smtClean="0"/>
              <a:t>Quatrième niveau</a:t>
            </a:r>
          </a:p>
          <a:p>
            <a:pPr lvl="4"/>
            <a:r>
              <a:rPr lang="fr-FR" dirty="0" smtClean="0"/>
              <a:t>Cinquième niveau</a:t>
            </a:r>
            <a:endParaRPr lang="en-US" dirty="0"/>
          </a:p>
        </p:txBody>
      </p:sp>
      <p:sp>
        <p:nvSpPr>
          <p:cNvPr id="8" name="Titre 1"/>
          <p:cNvSpPr>
            <a:spLocks noGrp="1"/>
          </p:cNvSpPr>
          <p:nvPr>
            <p:ph type="title"/>
          </p:nvPr>
        </p:nvSpPr>
        <p:spPr>
          <a:xfrm>
            <a:off x="179512" y="188640"/>
            <a:ext cx="8784976" cy="720080"/>
          </a:xfrm>
          <a:prstGeom prst="rect">
            <a:avLst/>
          </a:prstGeom>
        </p:spPr>
        <p:txBody>
          <a:bodyPr anchor="t" anchorCtr="0">
            <a:noAutofit/>
          </a:bodyPr>
          <a:lstStyle>
            <a:lvl1pPr algn="l">
              <a:defRPr sz="2800" b="1">
                <a:solidFill>
                  <a:srgbClr val="B3CB28"/>
                </a:solidFill>
                <a:latin typeface="Arial" pitchFamily="34" charset="0"/>
                <a:cs typeface="Arial" pitchFamily="34" charset="0"/>
              </a:defRPr>
            </a:lvl1pPr>
          </a:lstStyle>
          <a:p>
            <a:r>
              <a:rPr lang="fr-FR" dirty="0" smtClean="0"/>
              <a:t>Cliquez pour modifier le style du titre</a:t>
            </a:r>
            <a:endParaRPr lang="en-US" dirty="0"/>
          </a:p>
        </p:txBody>
      </p:sp>
      <p:pic>
        <p:nvPicPr>
          <p:cNvPr id="10" name="Image 9" descr="CTCN_logo.jpg"/>
          <p:cNvPicPr>
            <a:picLocks noChangeAspect="1"/>
          </p:cNvPicPr>
          <p:nvPr userDrawn="1"/>
        </p:nvPicPr>
        <p:blipFill>
          <a:blip r:embed="rId3" cstate="print"/>
          <a:stretch>
            <a:fillRect/>
          </a:stretch>
        </p:blipFill>
        <p:spPr>
          <a:xfrm>
            <a:off x="323528" y="6294919"/>
            <a:ext cx="1440160" cy="374441"/>
          </a:xfrm>
          <a:prstGeom prst="rect">
            <a:avLst/>
          </a:prstGeom>
        </p:spPr>
      </p:pic>
    </p:spTree>
    <p:extLst>
      <p:ext uri="{BB962C8B-B14F-4D97-AF65-F5344CB8AC3E}">
        <p14:creationId xmlns:p14="http://schemas.microsoft.com/office/powerpoint/2010/main" val="2139016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Contenu avec légende">
    <p:spTree>
      <p:nvGrpSpPr>
        <p:cNvPr id="1" name=""/>
        <p:cNvGrpSpPr/>
        <p:nvPr/>
      </p:nvGrpSpPr>
      <p:grpSpPr>
        <a:xfrm>
          <a:off x="0" y="0"/>
          <a:ext cx="0" cy="0"/>
          <a:chOff x="0" y="0"/>
          <a:chExt cx="0" cy="0"/>
        </a:xfrm>
      </p:grpSpPr>
      <p:pic>
        <p:nvPicPr>
          <p:cNvPr id="9" name="Image 8" descr="batiment.jpg"/>
          <p:cNvPicPr>
            <a:picLocks noChangeAspect="1"/>
          </p:cNvPicPr>
          <p:nvPr userDrawn="1"/>
        </p:nvPicPr>
        <p:blipFill>
          <a:blip r:embed="rId2" cstate="print"/>
          <a:srcRect r="12402" b="5847"/>
          <a:stretch>
            <a:fillRect/>
          </a:stretch>
        </p:blipFill>
        <p:spPr>
          <a:xfrm>
            <a:off x="4700318" y="4446000"/>
            <a:ext cx="4443682" cy="2412000"/>
          </a:xfrm>
          <a:prstGeom prst="rect">
            <a:avLst/>
          </a:prstGeom>
        </p:spPr>
      </p:pic>
      <p:sp>
        <p:nvSpPr>
          <p:cNvPr id="3" name="Espace réservé du contenu 2"/>
          <p:cNvSpPr>
            <a:spLocks noGrp="1"/>
          </p:cNvSpPr>
          <p:nvPr>
            <p:ph idx="1" hasCustomPrompt="1"/>
          </p:nvPr>
        </p:nvSpPr>
        <p:spPr>
          <a:xfrm>
            <a:off x="179512" y="1052736"/>
            <a:ext cx="8784976" cy="5688632"/>
          </a:xfrm>
          <a:prstGeom prst="rect">
            <a:avLst/>
          </a:prstGeom>
        </p:spPr>
        <p:txBody>
          <a:bodyPr>
            <a:normAutofit/>
          </a:bodyPr>
          <a:lstStyle>
            <a:lvl1pPr marL="180000" marR="0" indent="-180000" algn="l" defTabSz="504000" rtl="0" eaLnBrk="1" fontAlgn="auto" latinLnBrk="0" hangingPunct="1">
              <a:lnSpc>
                <a:spcPct val="100000"/>
              </a:lnSpc>
              <a:spcBef>
                <a:spcPct val="20000"/>
              </a:spcBef>
              <a:spcAft>
                <a:spcPts val="0"/>
              </a:spcAft>
              <a:buClr>
                <a:srgbClr val="B3CB28"/>
              </a:buClr>
              <a:buSzTx/>
              <a:buFontTx/>
              <a:buNone/>
              <a:tabLst/>
              <a:defRPr sz="1800" b="0">
                <a:solidFill>
                  <a:schemeClr val="tx1">
                    <a:lumMod val="65000"/>
                    <a:lumOff val="35000"/>
                  </a:schemeClr>
                </a:solidFill>
                <a:latin typeface="Arial" pitchFamily="34" charset="0"/>
                <a:cs typeface="Arial" pitchFamily="34" charset="0"/>
              </a:defRPr>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1800" b="0">
                <a:latin typeface="Arial" pitchFamily="34" charset="0"/>
                <a:cs typeface="Arial" pitchFamily="34" charset="0"/>
              </a:defRPr>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None/>
              <a:tabLst/>
              <a:defRPr sz="1800" b="0">
                <a:latin typeface="Arial" pitchFamily="34" charset="0"/>
                <a:cs typeface="Arial" pitchFamily="34" charset="0"/>
              </a:defRPr>
            </a:lvl3pPr>
            <a:lvl4pPr>
              <a:defRPr sz="1800" b="0">
                <a:latin typeface="Arial" pitchFamily="34" charset="0"/>
                <a:cs typeface="Arial" pitchFamily="34" charset="0"/>
              </a:defRPr>
            </a:lvl4pPr>
            <a:lvl5pPr>
              <a:defRPr sz="1800" b="0">
                <a:latin typeface="Arial" pitchFamily="34" charset="0"/>
                <a:cs typeface="Arial" pitchFamily="34" charset="0"/>
              </a:defRPr>
            </a:lvl5pPr>
            <a:lvl6pPr>
              <a:defRPr sz="2000"/>
            </a:lvl6pPr>
            <a:lvl7pPr>
              <a:defRPr sz="2000"/>
            </a:lvl7pPr>
            <a:lvl8pPr>
              <a:defRPr sz="2000"/>
            </a:lvl8pPr>
            <a:lvl9pPr>
              <a:defRPr sz="2000"/>
            </a:lvl9pPr>
          </a:lstStyle>
          <a:p>
            <a:pPr marL="457200" indent="-457200"/>
            <a:r>
              <a:rPr lang="en-US" sz="2000" dirty="0" smtClean="0">
                <a:solidFill>
                  <a:schemeClr val="tx1">
                    <a:lumMod val="65000"/>
                    <a:lumOff val="35000"/>
                  </a:schemeClr>
                </a:solidFill>
                <a:latin typeface="Arial" pitchFamily="34" charset="0"/>
                <a:cs typeface="Arial" pitchFamily="34" charset="0"/>
              </a:rPr>
              <a:t>	Text</a:t>
            </a:r>
            <a:endParaRPr lang="en-US" sz="2000" b="1" dirty="0" smtClean="0">
              <a:solidFill>
                <a:schemeClr val="tx1">
                  <a:lumMod val="65000"/>
                  <a:lumOff val="35000"/>
                </a:schemeClr>
              </a:solidFill>
              <a:latin typeface="Arial" pitchFamily="34" charset="0"/>
              <a:cs typeface="Arial" pitchFamily="34" charset="0"/>
            </a:endParaRPr>
          </a:p>
        </p:txBody>
      </p:sp>
      <p:sp>
        <p:nvSpPr>
          <p:cNvPr id="8" name="Titre 1"/>
          <p:cNvSpPr>
            <a:spLocks noGrp="1"/>
          </p:cNvSpPr>
          <p:nvPr>
            <p:ph type="title" hasCustomPrompt="1"/>
          </p:nvPr>
        </p:nvSpPr>
        <p:spPr>
          <a:xfrm>
            <a:off x="179512" y="188640"/>
            <a:ext cx="8784976" cy="720080"/>
          </a:xfrm>
          <a:prstGeom prst="rect">
            <a:avLst/>
          </a:prstGeom>
        </p:spPr>
        <p:txBody>
          <a:bodyPr anchor="t" anchorCtr="0">
            <a:noAutofit/>
          </a:bodyPr>
          <a:lstStyle>
            <a:lvl1pPr algn="l">
              <a:spcBef>
                <a:spcPct val="0"/>
              </a:spcBef>
              <a:defRPr sz="2800" b="1">
                <a:solidFill>
                  <a:srgbClr val="B3CB28"/>
                </a:solidFill>
                <a:latin typeface="Arial" pitchFamily="34" charset="0"/>
                <a:cs typeface="Arial" pitchFamily="34" charset="0"/>
              </a:defRPr>
            </a:lvl1pPr>
          </a:lstStyle>
          <a:p>
            <a:pPr lvl="0">
              <a:spcBef>
                <a:spcPct val="0"/>
              </a:spcBef>
              <a:defRPr/>
            </a:pPr>
            <a:r>
              <a:rPr lang="en-GB" dirty="0" smtClean="0">
                <a:latin typeface="Arial"/>
                <a:ea typeface="ヒラギノ角ゴ Pro W3" charset="0"/>
                <a:cs typeface="Arial"/>
              </a:rPr>
              <a:t>Title</a:t>
            </a:r>
            <a:endParaRPr kumimoji="0" lang="en-US" sz="2800" b="1" i="0" u="none" strike="noStrike" kern="1200" cap="none" spc="0" normalizeH="0" baseline="0" noProof="0" dirty="0">
              <a:ln>
                <a:noFill/>
              </a:ln>
              <a:effectLst/>
              <a:uLnTx/>
              <a:uFillTx/>
              <a:ea typeface="+mj-ea"/>
            </a:endParaRPr>
          </a:p>
        </p:txBody>
      </p:sp>
      <p:pic>
        <p:nvPicPr>
          <p:cNvPr id="10" name="Image 9" descr="CTCN_logo.jpg"/>
          <p:cNvPicPr>
            <a:picLocks noChangeAspect="1"/>
          </p:cNvPicPr>
          <p:nvPr userDrawn="1"/>
        </p:nvPicPr>
        <p:blipFill>
          <a:blip r:embed="rId3" cstate="print"/>
          <a:stretch>
            <a:fillRect/>
          </a:stretch>
        </p:blipFill>
        <p:spPr>
          <a:xfrm>
            <a:off x="323528" y="6294919"/>
            <a:ext cx="1440160" cy="374441"/>
          </a:xfrm>
          <a:prstGeom prst="rect">
            <a:avLst/>
          </a:prstGeom>
        </p:spPr>
      </p:pic>
      <p:sp>
        <p:nvSpPr>
          <p:cNvPr id="6" name="Line 10"/>
          <p:cNvSpPr>
            <a:spLocks noChangeShapeType="1"/>
          </p:cNvSpPr>
          <p:nvPr userDrawn="1"/>
        </p:nvSpPr>
        <p:spPr bwMode="auto">
          <a:xfrm>
            <a:off x="179512" y="764704"/>
            <a:ext cx="8712968" cy="0"/>
          </a:xfrm>
          <a:prstGeom prst="line">
            <a:avLst/>
          </a:prstGeom>
          <a:noFill/>
          <a:ln w="19050">
            <a:solidFill>
              <a:srgbClr val="616162"/>
            </a:solidFill>
            <a:prstDash val="dot"/>
            <a:round/>
            <a:headEnd/>
            <a:tailEnd/>
          </a:ln>
        </p:spPr>
        <p:txBody>
          <a:bodyPr wrap="none" anchor="ctr"/>
          <a:lstStyle/>
          <a:p>
            <a:endParaRPr lang="en-US" dirty="0"/>
          </a:p>
        </p:txBody>
      </p:sp>
    </p:spTree>
    <p:extLst>
      <p:ext uri="{BB962C8B-B14F-4D97-AF65-F5344CB8AC3E}">
        <p14:creationId xmlns:p14="http://schemas.microsoft.com/office/powerpoint/2010/main" val="3900841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0500" y="-100013"/>
            <a:ext cx="95123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CCAC short LOGO.ai"/>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7175" y="271463"/>
            <a:ext cx="201136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pied de page 3"/>
          <p:cNvSpPr>
            <a:spLocks noGrp="1"/>
          </p:cNvSpPr>
          <p:nvPr>
            <p:ph type="ftr" sz="quarter" idx="10"/>
          </p:nvPr>
        </p:nvSpPr>
        <p:spPr/>
        <p:txBody>
          <a:bodyPr/>
          <a:lstStyle>
            <a:lvl1pPr>
              <a:defRPr/>
            </a:lvl1pPr>
          </a:lstStyle>
          <a:p>
            <a:pPr>
              <a:defRPr/>
            </a:pPr>
            <a:r>
              <a:rPr lang="en-GB"/>
              <a:t>October 2012</a:t>
            </a:r>
          </a:p>
        </p:txBody>
      </p:sp>
    </p:spTree>
    <p:extLst>
      <p:ext uri="{BB962C8B-B14F-4D97-AF65-F5344CB8AC3E}">
        <p14:creationId xmlns:p14="http://schemas.microsoft.com/office/powerpoint/2010/main" val="3772972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EEA81B80-DF19-4193-92B4-4336F7E9247E}" type="datetimeFigureOut">
              <a:rPr lang="es-ES"/>
              <a:pPr>
                <a:defRPr/>
              </a:pPr>
              <a:t>16/10/2014</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FC3B8DB3-5ED1-4152-A676-64DF652E1B11}" type="slidenum">
              <a:rPr lang="es-ES"/>
              <a:pPr>
                <a:defRPr/>
              </a:pPr>
              <a:t>‹Nº›</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3C1F2A72-46CB-4BF7-BAA1-0C741B4AAE06}" type="datetimeFigureOut">
              <a:rPr lang="es-ES"/>
              <a:pPr>
                <a:defRPr/>
              </a:pPr>
              <a:t>16/10/2014</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FF532DBA-CDDB-4476-B214-16A14E78A4C4}" type="slidenum">
              <a:rPr lang="es-ES"/>
              <a:pPr>
                <a:defRPr/>
              </a:pPr>
              <a:t>‹Nº›</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97B7CF93-FB9B-4C65-82D4-128B5116CA77}" type="datetimeFigureOut">
              <a:rPr lang="es-ES"/>
              <a:pPr>
                <a:defRPr/>
              </a:pPr>
              <a:t>16/10/2014</a:t>
            </a:fld>
            <a:endParaRPr lang="es-ES" dirty="0"/>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1D38DE5B-1E3B-4DD1-97F2-ECA5D8B6A067}" type="slidenum">
              <a:rPr lang="es-ES"/>
              <a:pPr>
                <a:defRPr/>
              </a:pPr>
              <a:t>‹Nº›</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AC41B785-CC27-4113-B66A-1159F880CB6E}" type="datetimeFigureOut">
              <a:rPr lang="es-ES"/>
              <a:pPr>
                <a:defRPr/>
              </a:pPr>
              <a:t>16/10/2014</a:t>
            </a:fld>
            <a:endParaRPr lang="es-ES" dirty="0"/>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F8315E2B-B864-4231-A47B-47BF0F609157}" type="slidenum">
              <a:rPr lang="es-ES"/>
              <a:pPr>
                <a:defRPr/>
              </a:pPr>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25C90FE8-6C28-403F-A459-C2C1ADE197B7}" type="datetimeFigureOut">
              <a:rPr lang="es-ES"/>
              <a:pPr>
                <a:defRPr/>
              </a:pPr>
              <a:t>16/10/2014</a:t>
            </a:fld>
            <a:endParaRPr lang="es-ES" dirty="0"/>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0DDC9D1D-A4BF-42E7-B246-740C1EBBA3F2}" type="slidenum">
              <a:rPr lang="es-ES"/>
              <a:pPr>
                <a:defRPr/>
              </a:pPr>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A97EA352-D73E-45A6-8EDD-B2DBED662181}" type="datetimeFigureOut">
              <a:rPr lang="es-ES"/>
              <a:pPr>
                <a:defRPr/>
              </a:pPr>
              <a:t>16/10/2014</a:t>
            </a:fld>
            <a:endParaRPr lang="es-ES" dirty="0"/>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CE1A0B14-794D-4611-91CE-BC3AFA255D18}" type="slidenum">
              <a:rPr lang="es-ES"/>
              <a:pPr>
                <a:defRPr/>
              </a:pPr>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5BE94526-DA2B-4FCD-A935-52CFA9519FC9}" type="datetimeFigureOut">
              <a:rPr lang="es-ES"/>
              <a:pPr>
                <a:defRPr/>
              </a:pPr>
              <a:t>16/10/2014</a:t>
            </a:fld>
            <a:endParaRPr lang="es-ES" dirty="0"/>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FCBCC25C-AEBE-4560-AAC3-F5A466482E51}" type="slidenum">
              <a:rPr lang="es-ES"/>
              <a:pPr>
                <a:defRPr/>
              </a:pPr>
              <a:t>‹Nº›</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DF40285D-6FC8-4C5C-9346-00C27FC402C3}" type="datetimeFigureOut">
              <a:rPr lang="es-ES"/>
              <a:pPr>
                <a:defRPr/>
              </a:pPr>
              <a:t>16/10/2014</a:t>
            </a:fld>
            <a:endParaRPr lang="es-ES" dirty="0"/>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CE3AA637-8466-4EFF-B864-947062D83381}" type="slidenum">
              <a:rPr lang="es-ES"/>
              <a:pPr>
                <a:defRPr/>
              </a:pPr>
              <a:t>‹Nº›</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B8BBB06-6D4B-4D9C-8FED-381BECD4BB63}" type="datetimeFigureOut">
              <a:rPr lang="es-ES"/>
              <a:pPr>
                <a:defRPr/>
              </a:pPr>
              <a:t>16/10/2014</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C939EFE-51D9-4B57-9C43-52CDDC24A1EF}" type="slidenum">
              <a:rPr lang="es-ES"/>
              <a:pPr>
                <a:defRPr/>
              </a:pPr>
              <a:t>‹Nº›</a:t>
            </a:fld>
            <a:endParaRPr lang="es-E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18" Type="http://schemas.openxmlformats.org/officeDocument/2006/relationships/image" Target="../media/image52.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hyperlink" Target="http://www.undp.org/content/undp/en/home.html" TargetMode="External"/><Relationship Id="rId17" Type="http://schemas.openxmlformats.org/officeDocument/2006/relationships/image" Target="../media/image51.gif"/><Relationship Id="rId2" Type="http://schemas.openxmlformats.org/officeDocument/2006/relationships/image" Target="../media/image38.png"/><Relationship Id="rId16" Type="http://schemas.openxmlformats.org/officeDocument/2006/relationships/hyperlink" Target="http://new.paho.org/" TargetMode="External"/><Relationship Id="rId20"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0.png"/><Relationship Id="rId10" Type="http://schemas.openxmlformats.org/officeDocument/2006/relationships/image" Target="../media/image46.png"/><Relationship Id="rId19" Type="http://schemas.openxmlformats.org/officeDocument/2006/relationships/image" Target="../media/image53.pn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5.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4.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hyperlink" Target="http://www.pnuma.org/regatta" TargetMode="External"/><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jpeg"/></Relationships>
</file>

<file path=ppt/slides/_rels/slide1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9.png"/><Relationship Id="rId7" Type="http://schemas.openxmlformats.org/officeDocument/2006/relationships/image" Target="../media/image58.jpeg"/><Relationship Id="rId12"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64.jpeg"/><Relationship Id="rId5" Type="http://schemas.openxmlformats.org/officeDocument/2006/relationships/image" Target="../media/image67.png"/><Relationship Id="rId10" Type="http://schemas.openxmlformats.org/officeDocument/2006/relationships/hyperlink" Target="http://www.pnuma.org/regatta" TargetMode="External"/><Relationship Id="rId4" Type="http://schemas.openxmlformats.org/officeDocument/2006/relationships/image" Target="../media/image66.png"/><Relationship Id="rId9" Type="http://schemas.openxmlformats.org/officeDocument/2006/relationships/image" Target="../media/image63.jpeg"/></Relationships>
</file>

<file path=ppt/slides/_rels/slide16.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8.jpeg"/><Relationship Id="rId18" Type="http://schemas.openxmlformats.org/officeDocument/2006/relationships/image" Target="../media/image83.png"/><Relationship Id="rId26" Type="http://schemas.openxmlformats.org/officeDocument/2006/relationships/hyperlink" Target="http://new.paho.org/" TargetMode="External"/><Relationship Id="rId3" Type="http://schemas.openxmlformats.org/officeDocument/2006/relationships/image" Target="../media/image69.jpeg"/><Relationship Id="rId21" Type="http://schemas.openxmlformats.org/officeDocument/2006/relationships/image" Target="../media/image86.jpeg"/><Relationship Id="rId7" Type="http://schemas.openxmlformats.org/officeDocument/2006/relationships/image" Target="../media/image73.png"/><Relationship Id="rId12" Type="http://schemas.openxmlformats.org/officeDocument/2006/relationships/image" Target="../media/image77.jpeg"/><Relationship Id="rId17" Type="http://schemas.openxmlformats.org/officeDocument/2006/relationships/image" Target="../media/image82.png"/><Relationship Id="rId25" Type="http://schemas.openxmlformats.org/officeDocument/2006/relationships/image" Target="../media/image58.jpeg"/><Relationship Id="rId33" Type="http://schemas.openxmlformats.org/officeDocument/2006/relationships/image" Target="../media/image65.jpeg"/><Relationship Id="rId2" Type="http://schemas.openxmlformats.org/officeDocument/2006/relationships/notesSlide" Target="../notesSlides/notesSlide14.xml"/><Relationship Id="rId16" Type="http://schemas.openxmlformats.org/officeDocument/2006/relationships/image" Target="../media/image81.png"/><Relationship Id="rId20" Type="http://schemas.openxmlformats.org/officeDocument/2006/relationships/image" Target="../media/image85.jpeg"/><Relationship Id="rId29" Type="http://schemas.openxmlformats.org/officeDocument/2006/relationships/image" Target="../media/image62.jpeg"/><Relationship Id="rId1" Type="http://schemas.openxmlformats.org/officeDocument/2006/relationships/slideLayout" Target="../slideLayouts/slideLayout6.xml"/><Relationship Id="rId6" Type="http://schemas.openxmlformats.org/officeDocument/2006/relationships/image" Target="../media/image72.png"/><Relationship Id="rId11" Type="http://schemas.openxmlformats.org/officeDocument/2006/relationships/hyperlink" Target="http://www.google.com.pa/imgres?q=OPS+OMS&amp;um=1&amp;hl=es-419&amp;biw=1366&amp;bih=651&amp;tbm=isch&amp;tbnid=i4lPVK1npETM_M:&amp;imgrefurl=http://www.onu.org.pa/&amp;docid=JHXIiS3Mp7RnhM&amp;imgurl=http://www.onu.org.pa/img/shared/secciones/home/logosAgencias/OPS-OMS.gif&amp;w=141&amp;h=98&amp;ei=5vuLUb_wC5Ky0QGr14HIAw&amp;zoom=1&amp;ved=1t:3588,r:11,s:0,i:136&amp;iact=rc&amp;dur=602&amp;page=1&amp;tbnh=78&amp;tbnw=112&amp;start=0&amp;ndsp=17&amp;tx=69&amp;ty=48" TargetMode="External"/><Relationship Id="rId24" Type="http://schemas.openxmlformats.org/officeDocument/2006/relationships/image" Target="../media/image89.png"/><Relationship Id="rId32" Type="http://schemas.openxmlformats.org/officeDocument/2006/relationships/image" Target="../media/image64.jpeg"/><Relationship Id="rId5" Type="http://schemas.openxmlformats.org/officeDocument/2006/relationships/image" Target="../media/image71.jpeg"/><Relationship Id="rId15" Type="http://schemas.openxmlformats.org/officeDocument/2006/relationships/image" Target="../media/image80.png"/><Relationship Id="rId23" Type="http://schemas.openxmlformats.org/officeDocument/2006/relationships/image" Target="../media/image88.jpeg"/><Relationship Id="rId28" Type="http://schemas.openxmlformats.org/officeDocument/2006/relationships/image" Target="../media/image54.png"/><Relationship Id="rId10" Type="http://schemas.openxmlformats.org/officeDocument/2006/relationships/image" Target="../media/image76.png"/><Relationship Id="rId19" Type="http://schemas.openxmlformats.org/officeDocument/2006/relationships/image" Target="../media/image84.png"/><Relationship Id="rId31" Type="http://schemas.openxmlformats.org/officeDocument/2006/relationships/hyperlink" Target="http://www.pnuma.org/regatta" TargetMode="External"/><Relationship Id="rId4" Type="http://schemas.openxmlformats.org/officeDocument/2006/relationships/image" Target="../media/image70.jpeg"/><Relationship Id="rId9" Type="http://schemas.openxmlformats.org/officeDocument/2006/relationships/image" Target="../media/image75.jpeg"/><Relationship Id="rId14" Type="http://schemas.openxmlformats.org/officeDocument/2006/relationships/image" Target="../media/image79.jpeg"/><Relationship Id="rId22" Type="http://schemas.openxmlformats.org/officeDocument/2006/relationships/image" Target="../media/image87.jpeg"/><Relationship Id="rId27" Type="http://schemas.openxmlformats.org/officeDocument/2006/relationships/image" Target="../media/image51.gif"/><Relationship Id="rId30" Type="http://schemas.openxmlformats.org/officeDocument/2006/relationships/image" Target="../media/image63.jpe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hyperlink" Target="http://www.solucionespracticas.org.pe/index.php" TargetMode="External"/><Relationship Id="rId3" Type="http://schemas.openxmlformats.org/officeDocument/2006/relationships/image" Target="../media/image51.gif"/><Relationship Id="rId7" Type="http://schemas.openxmlformats.org/officeDocument/2006/relationships/image" Target="../media/image46.png"/><Relationship Id="rId12" Type="http://schemas.openxmlformats.org/officeDocument/2006/relationships/image" Target="../media/image91.png"/><Relationship Id="rId17" Type="http://schemas.openxmlformats.org/officeDocument/2006/relationships/image" Target="../media/image95.jpeg"/><Relationship Id="rId2" Type="http://schemas.openxmlformats.org/officeDocument/2006/relationships/hyperlink" Target="http://new.paho.org/" TargetMode="External"/><Relationship Id="rId16"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hyperlink" Target="http://www.caribsave.org/" TargetMode="External"/><Relationship Id="rId5" Type="http://schemas.openxmlformats.org/officeDocument/2006/relationships/image" Target="../media/image79.jpeg"/><Relationship Id="rId15" Type="http://schemas.openxmlformats.org/officeDocument/2006/relationships/image" Target="../media/image93.jpeg"/><Relationship Id="rId10" Type="http://schemas.openxmlformats.org/officeDocument/2006/relationships/image" Target="../media/image44.png"/><Relationship Id="rId4" Type="http://schemas.openxmlformats.org/officeDocument/2006/relationships/hyperlink" Target="http://climatefinance.info/" TargetMode="External"/><Relationship Id="rId9" Type="http://schemas.openxmlformats.org/officeDocument/2006/relationships/image" Target="../media/image45.png"/><Relationship Id="rId14" Type="http://schemas.openxmlformats.org/officeDocument/2006/relationships/image" Target="../media/image92.png"/></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hyperlink" Target="http://www.cambioclimatico-regatta.org/" TargetMode="External"/><Relationship Id="rId5" Type="http://schemas.openxmlformats.org/officeDocument/2006/relationships/image" Target="../media/image97.png"/><Relationship Id="rId4" Type="http://schemas.openxmlformats.org/officeDocument/2006/relationships/image" Target="../media/image96.jpeg"/></Relationships>
</file>

<file path=ppt/slides/_rels/slide1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21.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hyperlink" Target="http://www.cambioclimatico-regatta.org/" TargetMode="External"/><Relationship Id="rId5" Type="http://schemas.openxmlformats.org/officeDocument/2006/relationships/image" Target="../media/image97.png"/><Relationship Id="rId4" Type="http://schemas.openxmlformats.org/officeDocument/2006/relationships/image" Target="../media/image96.jpeg"/></Relationships>
</file>

<file path=ppt/slides/_rels/slide23.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109.jpeg"/><Relationship Id="rId7" Type="http://schemas.openxmlformats.org/officeDocument/2006/relationships/image" Target="../media/image113.gif"/><Relationship Id="rId12"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2.gif"/><Relationship Id="rId11" Type="http://schemas.openxmlformats.org/officeDocument/2006/relationships/image" Target="../media/image116.jpeg"/><Relationship Id="rId5" Type="http://schemas.openxmlformats.org/officeDocument/2006/relationships/image" Target="../media/image111.gif"/><Relationship Id="rId10" Type="http://schemas.openxmlformats.org/officeDocument/2006/relationships/image" Target="../media/image115.jpeg"/><Relationship Id="rId4" Type="http://schemas.openxmlformats.org/officeDocument/2006/relationships/image" Target="../media/image110.png"/><Relationship Id="rId9" Type="http://schemas.openxmlformats.org/officeDocument/2006/relationships/image" Target="../media/image114.jpeg"/></Relationships>
</file>

<file path=ppt/slides/_rels/slide2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65.jpeg"/><Relationship Id="rId5" Type="http://schemas.openxmlformats.org/officeDocument/2006/relationships/image" Target="../media/image120.png"/><Relationship Id="rId10" Type="http://schemas.openxmlformats.org/officeDocument/2006/relationships/image" Target="../media/image64.jpeg"/><Relationship Id="rId4" Type="http://schemas.openxmlformats.org/officeDocument/2006/relationships/image" Target="../media/image119.png"/><Relationship Id="rId9" Type="http://schemas.openxmlformats.org/officeDocument/2006/relationships/image" Target="../media/image63.jpeg"/></Relationships>
</file>

<file path=ppt/slides/_rels/slide2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24.png"/><Relationship Id="rId7" Type="http://schemas.openxmlformats.org/officeDocument/2006/relationships/image" Target="../media/image63.jpe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126.png"/><Relationship Id="rId10" Type="http://schemas.openxmlformats.org/officeDocument/2006/relationships/image" Target="../media/image127.png"/><Relationship Id="rId4" Type="http://schemas.openxmlformats.org/officeDocument/2006/relationships/image" Target="../media/image125.png"/><Relationship Id="rId9" Type="http://schemas.openxmlformats.org/officeDocument/2006/relationships/image" Target="../media/image64.jpe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9.jpeg"/><Relationship Id="rId7" Type="http://schemas.openxmlformats.org/officeDocument/2006/relationships/hyperlink" Target="http://www.crezcamos.com/index.php"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image" Target="../media/image135.jpeg"/><Relationship Id="rId5" Type="http://schemas.openxmlformats.org/officeDocument/2006/relationships/image" Target="../media/image130.jpeg"/><Relationship Id="rId10" Type="http://schemas.openxmlformats.org/officeDocument/2006/relationships/image" Target="../media/image134.png"/><Relationship Id="rId4" Type="http://schemas.openxmlformats.org/officeDocument/2006/relationships/image" Target="../media/image49.png"/><Relationship Id="rId9" Type="http://schemas.openxmlformats.org/officeDocument/2006/relationships/image" Target="../media/image133.jpeg"/></Relationships>
</file>

<file path=ppt/slides/_rels/slide29.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jpe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1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3.png"/><Relationship Id="rId2" Type="http://schemas.openxmlformats.org/officeDocument/2006/relationships/image" Target="../media/image144.emf"/><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46.png"/><Relationship Id="rId4" Type="http://schemas.openxmlformats.org/officeDocument/2006/relationships/image" Target="../media/image145.png"/></Relationships>
</file>

<file path=ppt/slides/_rels/slide3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4.emf"/><Relationship Id="rId1" Type="http://schemas.openxmlformats.org/officeDocument/2006/relationships/slideLayout" Target="../slideLayouts/slideLayout12.xml"/><Relationship Id="rId6" Type="http://schemas.openxmlformats.org/officeDocument/2006/relationships/image" Target="../media/image143.png"/><Relationship Id="rId5" Type="http://schemas.microsoft.com/office/2007/relationships/hdphoto" Target="../media/hdphoto1.wdp"/><Relationship Id="rId4" Type="http://schemas.openxmlformats.org/officeDocument/2006/relationships/image" Target="../media/image146.png"/></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63.jpeg"/><Relationship Id="rId7" Type="http://schemas.openxmlformats.org/officeDocument/2006/relationships/image" Target="../media/image150.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64.jpeg"/><Relationship Id="rId4" Type="http://schemas.openxmlformats.org/officeDocument/2006/relationships/image" Target="../media/image117.png"/></Relationships>
</file>

<file path=ppt/slides/_rels/slide36.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63.jpeg"/><Relationship Id="rId7" Type="http://schemas.openxmlformats.org/officeDocument/2006/relationships/image" Target="../media/image152.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64.jpeg"/><Relationship Id="rId4" Type="http://schemas.openxmlformats.org/officeDocument/2006/relationships/image" Target="../media/image117.png"/></Relationships>
</file>

<file path=ppt/slides/_rels/slide3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63.jpeg"/><Relationship Id="rId7" Type="http://schemas.openxmlformats.org/officeDocument/2006/relationships/image" Target="../media/image154.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64.jpeg"/><Relationship Id="rId4" Type="http://schemas.openxmlformats.org/officeDocument/2006/relationships/image" Target="../media/image117.png"/><Relationship Id="rId9" Type="http://schemas.openxmlformats.org/officeDocument/2006/relationships/image" Target="../media/image156.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157.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62.jpeg"/><Relationship Id="rId4" Type="http://schemas.openxmlformats.org/officeDocument/2006/relationships/image" Target="../media/image161.png"/></Relationships>
</file>

<file path=ppt/slides/_rels/slide43.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4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4.jpeg"/><Relationship Id="rId4" Type="http://schemas.openxmlformats.org/officeDocument/2006/relationships/image" Target="../media/image168.png"/></Relationships>
</file>

<file path=ppt/slides/_rels/slide45.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4.xml"/><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173.jp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4.jpeg"/></Relationships>
</file>

<file path=ppt/slides/_rels/slide5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77.emf"/></Relationships>
</file>

<file path=ppt/slides/_rels/slide53.xml.rels><?xml version="1.0" encoding="UTF-8" standalone="yes"?>
<Relationships xmlns="http://schemas.openxmlformats.org/package/2006/relationships"><Relationship Id="rId3" Type="http://schemas.openxmlformats.org/officeDocument/2006/relationships/image" Target="../media/image178.jpeg"/><Relationship Id="rId7" Type="http://schemas.openxmlformats.org/officeDocument/2006/relationships/image" Target="../media/image18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83.png"/><Relationship Id="rId7" Type="http://schemas.openxmlformats.org/officeDocument/2006/relationships/diagramLayout" Target="../diagrams/layout1.xml"/><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diagramData" Target="../diagrams/data1.xml"/><Relationship Id="rId5" Type="http://schemas.openxmlformats.org/officeDocument/2006/relationships/image" Target="../media/image185.jpeg"/><Relationship Id="rId10" Type="http://schemas.microsoft.com/office/2007/relationships/diagramDrawing" Target="../diagrams/drawing1.xml"/><Relationship Id="rId4" Type="http://schemas.openxmlformats.org/officeDocument/2006/relationships/image" Target="../media/image184.png"/><Relationship Id="rId9" Type="http://schemas.openxmlformats.org/officeDocument/2006/relationships/diagramColors" Target="../diagrams/colors1.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hyperlink" Target="http://www.cambioclimatico-regatta.org/" TargetMode="External"/><Relationship Id="rId5" Type="http://schemas.openxmlformats.org/officeDocument/2006/relationships/hyperlink" Target="mailto:roberto.borjabad@unep.org"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9.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0.jpe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10.jpe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tags" Target="../tags/tag6.xml"/><Relationship Id="rId16" Type="http://schemas.openxmlformats.org/officeDocument/2006/relationships/image" Target="../media/image29.png"/><Relationship Id="rId1" Type="http://schemas.openxmlformats.org/officeDocument/2006/relationships/tags" Target="../tags/tag5.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0.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notesSlide" Target="../notesSlides/notesSlide7.xml"/><Relationship Id="rId9" Type="http://schemas.openxmlformats.org/officeDocument/2006/relationships/image" Target="../media/image22.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8.xml"/><Relationship Id="rId7" Type="http://schemas.openxmlformats.org/officeDocument/2006/relationships/notesSlide" Target="../notesSlides/notesSlide8.xml"/><Relationship Id="rId12" Type="http://schemas.openxmlformats.org/officeDocument/2006/relationships/image" Target="../media/image34.wmf"/><Relationship Id="rId2" Type="http://schemas.openxmlformats.org/officeDocument/2006/relationships/tags" Target="../tags/tag7.xml"/><Relationship Id="rId1" Type="http://schemas.openxmlformats.org/officeDocument/2006/relationships/vmlDrawing" Target="../drawings/vmlDrawing1.vml"/><Relationship Id="rId6" Type="http://schemas.openxmlformats.org/officeDocument/2006/relationships/slideLayout" Target="../slideLayouts/slideLayout2.xml"/><Relationship Id="rId11" Type="http://schemas.openxmlformats.org/officeDocument/2006/relationships/image" Target="../media/image33.png"/><Relationship Id="rId5" Type="http://schemas.openxmlformats.org/officeDocument/2006/relationships/tags" Target="../tags/tag10.xml"/><Relationship Id="rId10" Type="http://schemas.openxmlformats.org/officeDocument/2006/relationships/image" Target="../media/image31.emf"/><Relationship Id="rId4" Type="http://schemas.openxmlformats.org/officeDocument/2006/relationships/tags" Target="../tags/tag9.xml"/><Relationship Id="rId9"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15726" y="548600"/>
            <a:ext cx="7740650" cy="5786199"/>
          </a:xfrm>
          <a:prstGeom prst="rect">
            <a:avLst/>
          </a:prstGeom>
          <a:noFill/>
          <a:ln w="9525">
            <a:noFill/>
            <a:miter lim="800000"/>
            <a:headEnd/>
            <a:tailEnd/>
          </a:ln>
          <a:effectLst/>
        </p:spPr>
        <p:txBody>
          <a:bodyPr wrap="square" anchor="ctr">
            <a:spAutoFit/>
          </a:bodyPr>
          <a:lstStyle/>
          <a:p>
            <a:pPr marL="528638" indent="-528638">
              <a:defRPr/>
            </a:pPr>
            <a:endParaRPr lang="en-US" sz="2600" dirty="0">
              <a:latin typeface="+mn-lt"/>
              <a:ea typeface="Times New Roman" pitchFamily="18" charset="0"/>
              <a:cs typeface="Times New Roman" pitchFamily="18" charset="0"/>
            </a:endParaRPr>
          </a:p>
          <a:p>
            <a:pPr marL="528638" indent="-528638">
              <a:defRPr/>
            </a:pPr>
            <a:endParaRPr lang="en-US" sz="2600" dirty="0">
              <a:latin typeface="+mn-lt"/>
              <a:ea typeface="Times New Roman" pitchFamily="18" charset="0"/>
              <a:cs typeface="Times New Roman" pitchFamily="18" charset="0"/>
            </a:endParaRPr>
          </a:p>
          <a:p>
            <a:pPr algn="ctr"/>
            <a:r>
              <a:rPr lang="es-PE" b="1" cap="all" dirty="0" smtClean="0"/>
              <a:t>taller de entrenamiento de periodistas: </a:t>
            </a:r>
          </a:p>
          <a:p>
            <a:pPr algn="ctr"/>
            <a:r>
              <a:rPr lang="es-PE" b="1" cap="all" dirty="0" smtClean="0"/>
              <a:t>preparación para la cop20</a:t>
            </a:r>
            <a:endParaRPr lang="es-US" dirty="0" smtClean="0"/>
          </a:p>
          <a:p>
            <a:pPr marL="528638" indent="-528638" algn="ctr">
              <a:defRPr/>
            </a:pPr>
            <a:r>
              <a:rPr lang="en-US" sz="2000" b="1" dirty="0" smtClean="0">
                <a:latin typeface="+mn-lt"/>
                <a:ea typeface="Times New Roman" pitchFamily="18" charset="0"/>
                <a:cs typeface="Times New Roman" pitchFamily="18" charset="0"/>
              </a:rPr>
              <a:t>16-17 de </a:t>
            </a:r>
            <a:r>
              <a:rPr lang="en-US" sz="2000" b="1" dirty="0" err="1" smtClean="0">
                <a:latin typeface="+mn-lt"/>
                <a:ea typeface="Times New Roman" pitchFamily="18" charset="0"/>
                <a:cs typeface="Times New Roman" pitchFamily="18" charset="0"/>
              </a:rPr>
              <a:t>octubre</a:t>
            </a:r>
            <a:r>
              <a:rPr lang="en-US" sz="2000" b="1" dirty="0" smtClean="0">
                <a:latin typeface="+mn-lt"/>
                <a:ea typeface="Times New Roman" pitchFamily="18" charset="0"/>
                <a:cs typeface="Times New Roman" pitchFamily="18" charset="0"/>
              </a:rPr>
              <a:t> de 2014</a:t>
            </a:r>
            <a:endParaRPr lang="en-US" sz="2000" b="1" dirty="0">
              <a:latin typeface="+mn-lt"/>
              <a:ea typeface="Times New Roman" pitchFamily="18" charset="0"/>
              <a:cs typeface="Times New Roman" pitchFamily="18" charset="0"/>
            </a:endParaRPr>
          </a:p>
          <a:p>
            <a:pPr marL="528638" indent="-528638" algn="ctr">
              <a:defRPr/>
            </a:pPr>
            <a:r>
              <a:rPr lang="en-US" sz="2000" b="1" dirty="0" smtClean="0">
                <a:latin typeface="+mn-lt"/>
                <a:ea typeface="Times New Roman" pitchFamily="18" charset="0"/>
                <a:cs typeface="Times New Roman" pitchFamily="18" charset="0"/>
              </a:rPr>
              <a:t>Lima, </a:t>
            </a:r>
            <a:r>
              <a:rPr lang="en-US" sz="2000" b="1" dirty="0" err="1" smtClean="0">
                <a:latin typeface="+mn-lt"/>
                <a:ea typeface="Times New Roman" pitchFamily="18" charset="0"/>
                <a:cs typeface="Times New Roman" pitchFamily="18" charset="0"/>
              </a:rPr>
              <a:t>Perú</a:t>
            </a:r>
            <a:endParaRPr lang="en-US" sz="2000" b="1" dirty="0">
              <a:latin typeface="+mn-lt"/>
              <a:ea typeface="Times New Roman" pitchFamily="18" charset="0"/>
              <a:cs typeface="Times New Roman" pitchFamily="18" charset="0"/>
            </a:endParaRPr>
          </a:p>
          <a:p>
            <a:pPr marL="528638" indent="-528638" algn="ctr">
              <a:defRPr/>
            </a:pPr>
            <a:endParaRPr lang="en-US" sz="2600" b="1" dirty="0">
              <a:latin typeface="+mn-lt"/>
              <a:ea typeface="Times New Roman" pitchFamily="18" charset="0"/>
              <a:cs typeface="Times New Roman" pitchFamily="18" charset="0"/>
            </a:endParaRPr>
          </a:p>
          <a:p>
            <a:pPr marL="528638" indent="-528638" algn="ctr">
              <a:tabLst>
                <a:tab pos="2057400" algn="l"/>
              </a:tabLst>
              <a:defRPr/>
            </a:pPr>
            <a:endParaRPr lang="en-US" sz="3200" b="1" dirty="0">
              <a:solidFill>
                <a:srgbClr val="0070C0"/>
              </a:solidFill>
              <a:latin typeface="+mn-lt"/>
              <a:ea typeface="Times New Roman" pitchFamily="18" charset="0"/>
              <a:cs typeface="Times New Roman" pitchFamily="18" charset="0"/>
            </a:endParaRPr>
          </a:p>
          <a:p>
            <a:pPr marL="528638" indent="-528638" algn="ctr">
              <a:tabLst>
                <a:tab pos="2057400" algn="l"/>
              </a:tabLst>
              <a:defRPr/>
            </a:pPr>
            <a:r>
              <a:rPr lang="en-US" sz="2800" b="1" dirty="0" err="1" smtClean="0">
                <a:solidFill>
                  <a:srgbClr val="0070C0"/>
                </a:solidFill>
                <a:latin typeface="+mn-lt"/>
                <a:ea typeface="Times New Roman" pitchFamily="18" charset="0"/>
                <a:cs typeface="Times New Roman" pitchFamily="18" charset="0"/>
              </a:rPr>
              <a:t>Cambio</a:t>
            </a:r>
            <a:r>
              <a:rPr lang="en-US" sz="2800" b="1" dirty="0" smtClean="0">
                <a:solidFill>
                  <a:srgbClr val="0070C0"/>
                </a:solidFill>
                <a:latin typeface="+mn-lt"/>
                <a:ea typeface="Times New Roman" pitchFamily="18" charset="0"/>
                <a:cs typeface="Times New Roman" pitchFamily="18" charset="0"/>
              </a:rPr>
              <a:t> </a:t>
            </a:r>
            <a:r>
              <a:rPr lang="en-US" sz="2800" b="1" dirty="0" err="1" smtClean="0">
                <a:solidFill>
                  <a:srgbClr val="0070C0"/>
                </a:solidFill>
                <a:latin typeface="+mn-lt"/>
                <a:ea typeface="Times New Roman" pitchFamily="18" charset="0"/>
                <a:cs typeface="Times New Roman" pitchFamily="18" charset="0"/>
              </a:rPr>
              <a:t>climático</a:t>
            </a:r>
            <a:r>
              <a:rPr lang="en-US" sz="2800" b="1" dirty="0" smtClean="0">
                <a:solidFill>
                  <a:srgbClr val="0070C0"/>
                </a:solidFill>
                <a:latin typeface="+mn-lt"/>
                <a:ea typeface="Times New Roman" pitchFamily="18" charset="0"/>
                <a:cs typeface="Times New Roman" pitchFamily="18" charset="0"/>
              </a:rPr>
              <a:t> en </a:t>
            </a:r>
            <a:r>
              <a:rPr lang="en-US" sz="2800" b="1" dirty="0" err="1" smtClean="0">
                <a:solidFill>
                  <a:srgbClr val="0070C0"/>
                </a:solidFill>
                <a:latin typeface="+mn-lt"/>
                <a:ea typeface="Times New Roman" pitchFamily="18" charset="0"/>
                <a:cs typeface="Times New Roman" pitchFamily="18" charset="0"/>
              </a:rPr>
              <a:t>América</a:t>
            </a:r>
            <a:r>
              <a:rPr lang="en-US" sz="2800" b="1" dirty="0" smtClean="0">
                <a:solidFill>
                  <a:srgbClr val="0070C0"/>
                </a:solidFill>
                <a:latin typeface="+mn-lt"/>
                <a:ea typeface="Times New Roman" pitchFamily="18" charset="0"/>
                <a:cs typeface="Times New Roman" pitchFamily="18" charset="0"/>
              </a:rPr>
              <a:t> Latina y el Caribe: </a:t>
            </a:r>
            <a:r>
              <a:rPr lang="en-US" sz="2800" b="1" dirty="0" err="1" smtClean="0">
                <a:solidFill>
                  <a:srgbClr val="0070C0"/>
                </a:solidFill>
                <a:latin typeface="+mn-lt"/>
                <a:ea typeface="Times New Roman" pitchFamily="18" charset="0"/>
                <a:cs typeface="Times New Roman" pitchFamily="18" charset="0"/>
              </a:rPr>
              <a:t>retos</a:t>
            </a:r>
            <a:r>
              <a:rPr lang="en-US" sz="2800" b="1" dirty="0" smtClean="0">
                <a:solidFill>
                  <a:srgbClr val="0070C0"/>
                </a:solidFill>
                <a:latin typeface="+mn-lt"/>
                <a:ea typeface="Times New Roman" pitchFamily="18" charset="0"/>
                <a:cs typeface="Times New Roman" pitchFamily="18" charset="0"/>
              </a:rPr>
              <a:t> y </a:t>
            </a:r>
            <a:r>
              <a:rPr lang="en-US" sz="2800" b="1" dirty="0" err="1" smtClean="0">
                <a:solidFill>
                  <a:srgbClr val="0070C0"/>
                </a:solidFill>
                <a:latin typeface="+mn-lt"/>
                <a:ea typeface="Times New Roman" pitchFamily="18" charset="0"/>
                <a:cs typeface="Times New Roman" pitchFamily="18" charset="0"/>
              </a:rPr>
              <a:t>oportunidades</a:t>
            </a:r>
            <a:endParaRPr lang="en-US" sz="2800" b="1" dirty="0" smtClean="0">
              <a:solidFill>
                <a:srgbClr val="0070C0"/>
              </a:solidFill>
              <a:latin typeface="+mn-lt"/>
              <a:ea typeface="Times New Roman" pitchFamily="18" charset="0"/>
              <a:cs typeface="Times New Roman" pitchFamily="18" charset="0"/>
            </a:endParaRPr>
          </a:p>
          <a:p>
            <a:pPr marL="528638" indent="-528638" algn="ctr">
              <a:tabLst>
                <a:tab pos="2057400" algn="l"/>
              </a:tabLst>
              <a:defRPr/>
            </a:pPr>
            <a:endParaRPr lang="en-US" sz="2600" b="1" i="1" dirty="0">
              <a:latin typeface="+mn-lt"/>
              <a:ea typeface="Times New Roman" pitchFamily="18" charset="0"/>
              <a:cs typeface="Times New Roman" pitchFamily="18" charset="0"/>
            </a:endParaRPr>
          </a:p>
          <a:p>
            <a:pPr marL="528638" indent="-528638" algn="ctr">
              <a:defRPr/>
            </a:pPr>
            <a:r>
              <a:rPr lang="en-US" b="1" dirty="0" smtClean="0">
                <a:latin typeface="+mn-lt"/>
                <a:ea typeface="Times New Roman" pitchFamily="18" charset="0"/>
                <a:cs typeface="Times New Roman" pitchFamily="18" charset="0"/>
              </a:rPr>
              <a:t>Roberto Borjabad</a:t>
            </a:r>
            <a:endParaRPr lang="en-US" b="1" dirty="0">
              <a:latin typeface="+mn-lt"/>
              <a:ea typeface="Times New Roman" pitchFamily="18" charset="0"/>
              <a:cs typeface="Times New Roman" pitchFamily="18" charset="0"/>
            </a:endParaRPr>
          </a:p>
          <a:p>
            <a:pPr marL="528638" indent="-528638" algn="ctr">
              <a:defRPr/>
            </a:pPr>
            <a:r>
              <a:rPr lang="en-US" sz="1600" b="1" dirty="0" err="1">
                <a:latin typeface="+mn-lt"/>
                <a:ea typeface="Times New Roman" pitchFamily="18" charset="0"/>
                <a:cs typeface="Times New Roman" pitchFamily="18" charset="0"/>
              </a:rPr>
              <a:t>Oficial</a:t>
            </a:r>
            <a:r>
              <a:rPr lang="en-US" sz="1600" b="1" dirty="0">
                <a:latin typeface="+mn-lt"/>
                <a:ea typeface="Times New Roman" pitchFamily="18" charset="0"/>
                <a:cs typeface="Times New Roman" pitchFamily="18" charset="0"/>
              </a:rPr>
              <a:t> de </a:t>
            </a:r>
            <a:r>
              <a:rPr lang="en-US" sz="1600" b="1" dirty="0" err="1" smtClean="0">
                <a:latin typeface="+mn-lt"/>
                <a:ea typeface="Times New Roman" pitchFamily="18" charset="0"/>
                <a:cs typeface="Times New Roman" pitchFamily="18" charset="0"/>
              </a:rPr>
              <a:t>Programa</a:t>
            </a:r>
            <a:r>
              <a:rPr lang="en-US" sz="1600" b="1" dirty="0" smtClean="0">
                <a:latin typeface="+mn-lt"/>
                <a:ea typeface="Times New Roman" pitchFamily="18" charset="0"/>
                <a:cs typeface="Times New Roman" pitchFamily="18" charset="0"/>
              </a:rPr>
              <a:t> – </a:t>
            </a:r>
            <a:r>
              <a:rPr lang="en-US" sz="1600" b="1" dirty="0" err="1" smtClean="0">
                <a:latin typeface="+mn-lt"/>
                <a:ea typeface="Times New Roman" pitchFamily="18" charset="0"/>
                <a:cs typeface="Times New Roman" pitchFamily="18" charset="0"/>
              </a:rPr>
              <a:t>Unidad</a:t>
            </a:r>
            <a:r>
              <a:rPr lang="en-US" sz="1600" b="1" dirty="0" smtClean="0">
                <a:latin typeface="+mn-lt"/>
                <a:ea typeface="Times New Roman" pitchFamily="18" charset="0"/>
                <a:cs typeface="Times New Roman" pitchFamily="18" charset="0"/>
              </a:rPr>
              <a:t> de Cambio </a:t>
            </a:r>
            <a:r>
              <a:rPr lang="en-US" sz="1600" b="1" dirty="0" err="1" smtClean="0">
                <a:latin typeface="+mn-lt"/>
                <a:ea typeface="Times New Roman" pitchFamily="18" charset="0"/>
                <a:cs typeface="Times New Roman" pitchFamily="18" charset="0"/>
              </a:rPr>
              <a:t>Climático</a:t>
            </a:r>
            <a:endParaRPr lang="en-US" sz="1600" b="1" dirty="0">
              <a:latin typeface="+mn-lt"/>
              <a:ea typeface="Times New Roman" pitchFamily="18" charset="0"/>
              <a:cs typeface="Times New Roman" pitchFamily="18" charset="0"/>
            </a:endParaRPr>
          </a:p>
          <a:p>
            <a:pPr marL="528638" indent="-528638" algn="ctr">
              <a:defRPr/>
            </a:pPr>
            <a:r>
              <a:rPr lang="en-US" sz="1600" b="1" dirty="0" err="1">
                <a:latin typeface="+mn-lt"/>
                <a:ea typeface="Times New Roman" pitchFamily="18" charset="0"/>
                <a:cs typeface="Times New Roman" pitchFamily="18" charset="0"/>
              </a:rPr>
              <a:t>Oficina</a:t>
            </a:r>
            <a:r>
              <a:rPr lang="en-US" sz="1600" b="1" dirty="0">
                <a:latin typeface="+mn-lt"/>
                <a:ea typeface="Times New Roman" pitchFamily="18" charset="0"/>
                <a:cs typeface="Times New Roman" pitchFamily="18" charset="0"/>
              </a:rPr>
              <a:t> Regional </a:t>
            </a:r>
            <a:r>
              <a:rPr lang="en-US" sz="1600" b="1" dirty="0" err="1">
                <a:latin typeface="+mn-lt"/>
                <a:ea typeface="Times New Roman" pitchFamily="18" charset="0"/>
                <a:cs typeface="Times New Roman" pitchFamily="18" charset="0"/>
              </a:rPr>
              <a:t>para</a:t>
            </a:r>
            <a:r>
              <a:rPr lang="en-US" sz="1600" b="1" dirty="0">
                <a:latin typeface="+mn-lt"/>
                <a:ea typeface="Times New Roman" pitchFamily="18" charset="0"/>
                <a:cs typeface="Times New Roman" pitchFamily="18" charset="0"/>
              </a:rPr>
              <a:t> </a:t>
            </a:r>
            <a:r>
              <a:rPr lang="en-US" sz="1600" b="1" dirty="0" err="1">
                <a:latin typeface="+mn-lt"/>
                <a:ea typeface="Times New Roman" pitchFamily="18" charset="0"/>
                <a:cs typeface="Times New Roman" pitchFamily="18" charset="0"/>
              </a:rPr>
              <a:t>América</a:t>
            </a:r>
            <a:r>
              <a:rPr lang="en-US" sz="1600" b="1" dirty="0">
                <a:latin typeface="+mn-lt"/>
                <a:ea typeface="Times New Roman" pitchFamily="18" charset="0"/>
                <a:cs typeface="Times New Roman" pitchFamily="18" charset="0"/>
              </a:rPr>
              <a:t> Latina y el </a:t>
            </a:r>
            <a:r>
              <a:rPr lang="en-US" sz="1600" b="1" dirty="0" err="1">
                <a:latin typeface="+mn-lt"/>
                <a:ea typeface="Times New Roman" pitchFamily="18" charset="0"/>
                <a:cs typeface="Times New Roman" pitchFamily="18" charset="0"/>
              </a:rPr>
              <a:t>Caribe</a:t>
            </a:r>
            <a:endParaRPr lang="en-US" sz="1600" b="1" dirty="0">
              <a:latin typeface="+mn-lt"/>
              <a:ea typeface="Times New Roman" pitchFamily="18" charset="0"/>
              <a:cs typeface="Times New Roman" pitchFamily="18" charset="0"/>
            </a:endParaRPr>
          </a:p>
          <a:p>
            <a:pPr marL="528638" indent="-528638" algn="ctr">
              <a:defRPr/>
            </a:pPr>
            <a:r>
              <a:rPr lang="en-US" b="1" dirty="0">
                <a:latin typeface="+mn-lt"/>
                <a:ea typeface="Times New Roman" pitchFamily="18" charset="0"/>
                <a:cs typeface="Times New Roman" pitchFamily="18" charset="0"/>
              </a:rPr>
              <a:t>PNUMA</a:t>
            </a:r>
          </a:p>
          <a:p>
            <a:pPr>
              <a:defRPr/>
            </a:pPr>
            <a:endParaRPr lang="en-US" sz="2800" i="1" dirty="0">
              <a:solidFill>
                <a:srgbClr val="243F60"/>
              </a:solidFill>
              <a:latin typeface="+mn-lt"/>
              <a:ea typeface="Times New Roman" pitchFamily="18" charset="0"/>
              <a:cs typeface="Times New Roman" pitchFamily="18" charset="0"/>
            </a:endParaRPr>
          </a:p>
        </p:txBody>
      </p:sp>
      <p:pic>
        <p:nvPicPr>
          <p:cNvPr id="2051" name="Picture 7"/>
          <p:cNvPicPr>
            <a:picLocks noChangeAspect="1"/>
          </p:cNvPicPr>
          <p:nvPr/>
        </p:nvPicPr>
        <p:blipFill>
          <a:blip r:embed="rId3" cstate="print"/>
          <a:srcRect/>
          <a:stretch>
            <a:fillRect/>
          </a:stretch>
        </p:blipFill>
        <p:spPr bwMode="auto">
          <a:xfrm>
            <a:off x="8120063" y="2060575"/>
            <a:ext cx="625475" cy="4187825"/>
          </a:xfrm>
          <a:prstGeom prst="rect">
            <a:avLst/>
          </a:prstGeom>
          <a:noFill/>
          <a:ln w="9525">
            <a:noFill/>
            <a:miter lim="800000"/>
            <a:headEnd/>
            <a:tailEnd/>
          </a:ln>
        </p:spPr>
      </p:pic>
      <p:pic>
        <p:nvPicPr>
          <p:cNvPr id="2052" name="Picture 24"/>
          <p:cNvPicPr>
            <a:picLocks noChangeAspect="1"/>
          </p:cNvPicPr>
          <p:nvPr/>
        </p:nvPicPr>
        <p:blipFill>
          <a:blip r:embed="rId4" cstate="print"/>
          <a:srcRect/>
          <a:stretch>
            <a:fillRect/>
          </a:stretch>
        </p:blipFill>
        <p:spPr bwMode="auto">
          <a:xfrm>
            <a:off x="7967663" y="457200"/>
            <a:ext cx="808037" cy="939800"/>
          </a:xfrm>
          <a:prstGeom prst="rect">
            <a:avLst/>
          </a:prstGeom>
          <a:noFill/>
          <a:ln w="9525">
            <a:noFill/>
            <a:miter lim="800000"/>
            <a:headEnd/>
            <a:tailEnd/>
          </a:ln>
        </p:spPr>
      </p:pic>
      <p:sp>
        <p:nvSpPr>
          <p:cNvPr id="2053" name="Text Box 8"/>
          <p:cNvSpPr txBox="1">
            <a:spLocks noChangeArrowheads="1"/>
          </p:cNvSpPr>
          <p:nvPr/>
        </p:nvSpPr>
        <p:spPr bwMode="auto">
          <a:xfrm>
            <a:off x="8064500" y="0"/>
            <a:ext cx="1079500" cy="6858000"/>
          </a:xfrm>
          <a:prstGeom prst="rect">
            <a:avLst/>
          </a:prstGeom>
          <a:gradFill rotWithShape="0">
            <a:gsLst>
              <a:gs pos="0">
                <a:srgbClr val="0E3C5A"/>
              </a:gs>
              <a:gs pos="100000">
                <a:srgbClr val="1F81C3"/>
              </a:gs>
            </a:gsLst>
            <a:lin ang="2700000" scaled="1"/>
          </a:gradFill>
          <a:ln w="9525">
            <a:noFill/>
            <a:miter lim="800000"/>
            <a:headEnd/>
            <a:tailEnd/>
          </a:ln>
        </p:spPr>
        <p:txBody>
          <a:bodyPr/>
          <a:lstStyle/>
          <a:p>
            <a:pPr eaLnBrk="0" hangingPunct="0">
              <a:spcBef>
                <a:spcPct val="50000"/>
              </a:spcBef>
            </a:pPr>
            <a:endParaRPr lang="es-PA" sz="2000">
              <a:latin typeface="Times New Roman" pitchFamily="18" charset="0"/>
              <a:ea typeface="ヒラギノ角ゴ Pro W3"/>
              <a:cs typeface="ヒラギノ角ゴ Pro W3"/>
            </a:endParaRPr>
          </a:p>
        </p:txBody>
      </p:sp>
      <p:pic>
        <p:nvPicPr>
          <p:cNvPr id="2054" name="Picture 24"/>
          <p:cNvPicPr>
            <a:picLocks noChangeAspect="1"/>
          </p:cNvPicPr>
          <p:nvPr/>
        </p:nvPicPr>
        <p:blipFill>
          <a:blip r:embed="rId4" cstate="print"/>
          <a:srcRect/>
          <a:stretch>
            <a:fillRect/>
          </a:stretch>
        </p:blipFill>
        <p:spPr bwMode="auto">
          <a:xfrm>
            <a:off x="8172450" y="476250"/>
            <a:ext cx="808038" cy="939800"/>
          </a:xfrm>
          <a:prstGeom prst="rect">
            <a:avLst/>
          </a:prstGeom>
          <a:noFill/>
          <a:ln w="9525">
            <a:noFill/>
            <a:miter lim="800000"/>
            <a:headEnd/>
            <a:tailEnd/>
          </a:ln>
        </p:spPr>
      </p:pic>
      <p:pic>
        <p:nvPicPr>
          <p:cNvPr id="2055" name="Picture 7"/>
          <p:cNvPicPr>
            <a:picLocks noChangeAspect="1"/>
          </p:cNvPicPr>
          <p:nvPr/>
        </p:nvPicPr>
        <p:blipFill>
          <a:blip r:embed="rId3" cstate="print"/>
          <a:srcRect/>
          <a:stretch>
            <a:fillRect/>
          </a:stretch>
        </p:blipFill>
        <p:spPr bwMode="auto">
          <a:xfrm>
            <a:off x="8339138" y="2276475"/>
            <a:ext cx="625475" cy="418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7"/>
          <p:cNvPicPr>
            <a:picLocks noChangeAspect="1"/>
          </p:cNvPicPr>
          <p:nvPr/>
        </p:nvPicPr>
        <p:blipFill>
          <a:blip r:embed="rId3" cstate="print"/>
          <a:srcRect/>
          <a:stretch>
            <a:fillRect/>
          </a:stretch>
        </p:blipFill>
        <p:spPr bwMode="auto">
          <a:xfrm>
            <a:off x="8120063" y="2060575"/>
            <a:ext cx="625475" cy="4187825"/>
          </a:xfrm>
          <a:prstGeom prst="rect">
            <a:avLst/>
          </a:prstGeom>
          <a:noFill/>
          <a:ln w="9525">
            <a:noFill/>
            <a:miter lim="800000"/>
            <a:headEnd/>
            <a:tailEnd/>
          </a:ln>
        </p:spPr>
      </p:pic>
      <p:pic>
        <p:nvPicPr>
          <p:cNvPr id="3076" name="Picture 24"/>
          <p:cNvPicPr>
            <a:picLocks noChangeAspect="1"/>
          </p:cNvPicPr>
          <p:nvPr/>
        </p:nvPicPr>
        <p:blipFill>
          <a:blip r:embed="rId4" cstate="print"/>
          <a:srcRect/>
          <a:stretch>
            <a:fillRect/>
          </a:stretch>
        </p:blipFill>
        <p:spPr bwMode="auto">
          <a:xfrm>
            <a:off x="7967663" y="457200"/>
            <a:ext cx="808037" cy="939800"/>
          </a:xfrm>
          <a:prstGeom prst="rect">
            <a:avLst/>
          </a:prstGeom>
          <a:noFill/>
          <a:ln w="9525">
            <a:noFill/>
            <a:miter lim="800000"/>
            <a:headEnd/>
            <a:tailEnd/>
          </a:ln>
        </p:spPr>
      </p:pic>
      <p:sp>
        <p:nvSpPr>
          <p:cNvPr id="3077" name="Text Box 8"/>
          <p:cNvSpPr txBox="1">
            <a:spLocks noChangeArrowheads="1"/>
          </p:cNvSpPr>
          <p:nvPr/>
        </p:nvSpPr>
        <p:spPr bwMode="auto">
          <a:xfrm>
            <a:off x="8064500" y="0"/>
            <a:ext cx="1079500" cy="6858000"/>
          </a:xfrm>
          <a:prstGeom prst="rect">
            <a:avLst/>
          </a:prstGeom>
          <a:gradFill rotWithShape="0">
            <a:gsLst>
              <a:gs pos="0">
                <a:srgbClr val="0E3C5A"/>
              </a:gs>
              <a:gs pos="100000">
                <a:srgbClr val="1F81C3"/>
              </a:gs>
            </a:gsLst>
            <a:lin ang="2700000" scaled="1"/>
          </a:gradFill>
          <a:ln w="9525">
            <a:noFill/>
            <a:miter lim="800000"/>
            <a:headEnd/>
            <a:tailEnd/>
          </a:ln>
        </p:spPr>
        <p:txBody>
          <a:bodyPr/>
          <a:lstStyle/>
          <a:p>
            <a:pPr eaLnBrk="0" hangingPunct="0">
              <a:spcBef>
                <a:spcPct val="50000"/>
              </a:spcBef>
            </a:pPr>
            <a:endParaRPr lang="es-PA" sz="2000">
              <a:latin typeface="Times New Roman" pitchFamily="18" charset="0"/>
              <a:ea typeface="ヒラギノ角ゴ Pro W3"/>
              <a:cs typeface="ヒラギノ角ゴ Pro W3"/>
            </a:endParaRPr>
          </a:p>
        </p:txBody>
      </p:sp>
      <p:pic>
        <p:nvPicPr>
          <p:cNvPr id="3078" name="Picture 24"/>
          <p:cNvPicPr>
            <a:picLocks noChangeAspect="1"/>
          </p:cNvPicPr>
          <p:nvPr/>
        </p:nvPicPr>
        <p:blipFill>
          <a:blip r:embed="rId4" cstate="print"/>
          <a:srcRect/>
          <a:stretch>
            <a:fillRect/>
          </a:stretch>
        </p:blipFill>
        <p:spPr bwMode="auto">
          <a:xfrm>
            <a:off x="8172450" y="476250"/>
            <a:ext cx="808038" cy="939800"/>
          </a:xfrm>
          <a:prstGeom prst="rect">
            <a:avLst/>
          </a:prstGeom>
          <a:noFill/>
          <a:ln w="9525">
            <a:noFill/>
            <a:miter lim="800000"/>
            <a:headEnd/>
            <a:tailEnd/>
          </a:ln>
        </p:spPr>
      </p:pic>
      <p:pic>
        <p:nvPicPr>
          <p:cNvPr id="3079" name="Picture 7"/>
          <p:cNvPicPr>
            <a:picLocks noChangeAspect="1"/>
          </p:cNvPicPr>
          <p:nvPr/>
        </p:nvPicPr>
        <p:blipFill>
          <a:blip r:embed="rId3" cstate="print"/>
          <a:srcRect/>
          <a:stretch>
            <a:fillRect/>
          </a:stretch>
        </p:blipFill>
        <p:spPr bwMode="auto">
          <a:xfrm>
            <a:off x="8339138" y="2276475"/>
            <a:ext cx="625475" cy="4187825"/>
          </a:xfrm>
          <a:prstGeom prst="rect">
            <a:avLst/>
          </a:prstGeom>
          <a:noFill/>
          <a:ln w="9525">
            <a:noFill/>
            <a:miter lim="800000"/>
            <a:headEnd/>
            <a:tailEnd/>
          </a:ln>
        </p:spPr>
      </p:pic>
      <p:pic>
        <p:nvPicPr>
          <p:cNvPr id="10" name="9 Imagen" descr="Tabla general.jpg"/>
          <p:cNvPicPr>
            <a:picLocks noChangeAspect="1"/>
          </p:cNvPicPr>
          <p:nvPr/>
        </p:nvPicPr>
        <p:blipFill>
          <a:blip r:embed="rId5" cstate="print"/>
          <a:stretch>
            <a:fillRect/>
          </a:stretch>
        </p:blipFill>
        <p:spPr>
          <a:xfrm>
            <a:off x="539552" y="0"/>
            <a:ext cx="7067036" cy="6858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95288" y="373410"/>
            <a:ext cx="7489825" cy="1077218"/>
          </a:xfrm>
          <a:prstGeom prst="rect">
            <a:avLst/>
          </a:prstGeom>
          <a:noFill/>
          <a:ln w="9525">
            <a:noFill/>
            <a:miter lim="800000"/>
            <a:headEnd/>
            <a:tailEnd/>
          </a:ln>
          <a:effectLst/>
        </p:spPr>
        <p:txBody>
          <a:bodyPr anchor="ctr">
            <a:spAutoFit/>
          </a:bodyPr>
          <a:lstStyle/>
          <a:p>
            <a:pPr indent="-528638">
              <a:tabLst>
                <a:tab pos="2057400" algn="l"/>
              </a:tabLst>
              <a:defRPr/>
            </a:pPr>
            <a:r>
              <a:rPr lang="en-US" sz="3200" b="1" dirty="0" err="1" smtClean="0">
                <a:solidFill>
                  <a:srgbClr val="0070C0"/>
                </a:solidFill>
                <a:latin typeface="+mn-lt"/>
                <a:ea typeface="Times New Roman" pitchFamily="18" charset="0"/>
                <a:cs typeface="Times New Roman" pitchFamily="18" charset="0"/>
              </a:rPr>
              <a:t>Iniciativas</a:t>
            </a:r>
            <a:r>
              <a:rPr lang="en-US" sz="3200" b="1" dirty="0" smtClean="0">
                <a:solidFill>
                  <a:srgbClr val="0070C0"/>
                </a:solidFill>
                <a:latin typeface="+mn-lt"/>
                <a:ea typeface="Times New Roman" pitchFamily="18" charset="0"/>
                <a:cs typeface="Times New Roman" pitchFamily="18" charset="0"/>
              </a:rPr>
              <a:t> de </a:t>
            </a:r>
            <a:r>
              <a:rPr lang="en-US" sz="3200" b="1" dirty="0" err="1" smtClean="0">
                <a:solidFill>
                  <a:srgbClr val="0070C0"/>
                </a:solidFill>
                <a:latin typeface="+mn-lt"/>
                <a:ea typeface="Times New Roman" pitchFamily="18" charset="0"/>
                <a:cs typeface="Times New Roman" pitchFamily="18" charset="0"/>
              </a:rPr>
              <a:t>Cambio</a:t>
            </a:r>
            <a:r>
              <a:rPr lang="en-US" sz="3200" b="1" dirty="0" smtClean="0">
                <a:solidFill>
                  <a:srgbClr val="0070C0"/>
                </a:solidFill>
                <a:latin typeface="+mn-lt"/>
                <a:ea typeface="Times New Roman" pitchFamily="18" charset="0"/>
                <a:cs typeface="Times New Roman" pitchFamily="18" charset="0"/>
              </a:rPr>
              <a:t> </a:t>
            </a:r>
            <a:r>
              <a:rPr lang="en-US" sz="3200" b="1" dirty="0" err="1" smtClean="0">
                <a:solidFill>
                  <a:srgbClr val="0070C0"/>
                </a:solidFill>
                <a:latin typeface="+mn-lt"/>
                <a:ea typeface="Times New Roman" pitchFamily="18" charset="0"/>
                <a:cs typeface="Times New Roman" pitchFamily="18" charset="0"/>
              </a:rPr>
              <a:t>Climático</a:t>
            </a:r>
            <a:r>
              <a:rPr lang="en-US" sz="3200" b="1" dirty="0" smtClean="0">
                <a:solidFill>
                  <a:srgbClr val="0070C0"/>
                </a:solidFill>
                <a:latin typeface="+mn-lt"/>
                <a:ea typeface="Times New Roman" pitchFamily="18" charset="0"/>
                <a:cs typeface="Times New Roman" pitchFamily="18" charset="0"/>
              </a:rPr>
              <a:t> de PNUMA </a:t>
            </a:r>
            <a:endParaRPr lang="en-US" sz="3200" b="1" dirty="0">
              <a:solidFill>
                <a:srgbClr val="0070C0"/>
              </a:solidFill>
              <a:latin typeface="+mn-lt"/>
              <a:ea typeface="Times New Roman" pitchFamily="18" charset="0"/>
              <a:cs typeface="Times New Roman" pitchFamily="18" charset="0"/>
            </a:endParaRPr>
          </a:p>
          <a:p>
            <a:pPr>
              <a:defRPr/>
            </a:pPr>
            <a:endParaRPr lang="en-US" sz="3200" i="1" dirty="0">
              <a:solidFill>
                <a:srgbClr val="243F60"/>
              </a:solidFill>
              <a:latin typeface="+mn-lt"/>
              <a:ea typeface="Times New Roman" pitchFamily="18" charset="0"/>
              <a:cs typeface="Times New Roman" pitchFamily="18" charset="0"/>
            </a:endParaRPr>
          </a:p>
        </p:txBody>
      </p:sp>
      <p:pic>
        <p:nvPicPr>
          <p:cNvPr id="3075" name="Picture 7"/>
          <p:cNvPicPr>
            <a:picLocks noChangeAspect="1"/>
          </p:cNvPicPr>
          <p:nvPr/>
        </p:nvPicPr>
        <p:blipFill>
          <a:blip r:embed="rId3" cstate="print"/>
          <a:srcRect/>
          <a:stretch>
            <a:fillRect/>
          </a:stretch>
        </p:blipFill>
        <p:spPr bwMode="auto">
          <a:xfrm>
            <a:off x="8120063" y="2060575"/>
            <a:ext cx="625475" cy="4187825"/>
          </a:xfrm>
          <a:prstGeom prst="rect">
            <a:avLst/>
          </a:prstGeom>
          <a:noFill/>
          <a:ln w="9525">
            <a:noFill/>
            <a:miter lim="800000"/>
            <a:headEnd/>
            <a:tailEnd/>
          </a:ln>
        </p:spPr>
      </p:pic>
      <p:pic>
        <p:nvPicPr>
          <p:cNvPr id="3076" name="Picture 24"/>
          <p:cNvPicPr>
            <a:picLocks noChangeAspect="1"/>
          </p:cNvPicPr>
          <p:nvPr/>
        </p:nvPicPr>
        <p:blipFill>
          <a:blip r:embed="rId4" cstate="print"/>
          <a:srcRect/>
          <a:stretch>
            <a:fillRect/>
          </a:stretch>
        </p:blipFill>
        <p:spPr bwMode="auto">
          <a:xfrm>
            <a:off x="7967663" y="457200"/>
            <a:ext cx="808037" cy="939800"/>
          </a:xfrm>
          <a:prstGeom prst="rect">
            <a:avLst/>
          </a:prstGeom>
          <a:noFill/>
          <a:ln w="9525">
            <a:noFill/>
            <a:miter lim="800000"/>
            <a:headEnd/>
            <a:tailEnd/>
          </a:ln>
        </p:spPr>
      </p:pic>
      <p:sp>
        <p:nvSpPr>
          <p:cNvPr id="3077" name="Text Box 8"/>
          <p:cNvSpPr txBox="1">
            <a:spLocks noChangeArrowheads="1"/>
          </p:cNvSpPr>
          <p:nvPr/>
        </p:nvSpPr>
        <p:spPr bwMode="auto">
          <a:xfrm>
            <a:off x="8064500" y="0"/>
            <a:ext cx="1079500" cy="6858000"/>
          </a:xfrm>
          <a:prstGeom prst="rect">
            <a:avLst/>
          </a:prstGeom>
          <a:gradFill rotWithShape="0">
            <a:gsLst>
              <a:gs pos="0">
                <a:srgbClr val="0E3C5A"/>
              </a:gs>
              <a:gs pos="100000">
                <a:srgbClr val="1F81C3"/>
              </a:gs>
            </a:gsLst>
            <a:lin ang="2700000" scaled="1"/>
          </a:gradFill>
          <a:ln w="9525">
            <a:noFill/>
            <a:miter lim="800000"/>
            <a:headEnd/>
            <a:tailEnd/>
          </a:ln>
        </p:spPr>
        <p:txBody>
          <a:bodyPr/>
          <a:lstStyle/>
          <a:p>
            <a:pPr eaLnBrk="0" hangingPunct="0">
              <a:spcBef>
                <a:spcPct val="50000"/>
              </a:spcBef>
            </a:pPr>
            <a:endParaRPr lang="es-PA" sz="2000">
              <a:latin typeface="Times New Roman" pitchFamily="18" charset="0"/>
              <a:ea typeface="ヒラギノ角ゴ Pro W3"/>
              <a:cs typeface="ヒラギノ角ゴ Pro W3"/>
            </a:endParaRPr>
          </a:p>
        </p:txBody>
      </p:sp>
      <p:pic>
        <p:nvPicPr>
          <p:cNvPr id="3078" name="Picture 24"/>
          <p:cNvPicPr>
            <a:picLocks noChangeAspect="1"/>
          </p:cNvPicPr>
          <p:nvPr/>
        </p:nvPicPr>
        <p:blipFill>
          <a:blip r:embed="rId4" cstate="print"/>
          <a:srcRect/>
          <a:stretch>
            <a:fillRect/>
          </a:stretch>
        </p:blipFill>
        <p:spPr bwMode="auto">
          <a:xfrm>
            <a:off x="8172450" y="476250"/>
            <a:ext cx="808038" cy="939800"/>
          </a:xfrm>
          <a:prstGeom prst="rect">
            <a:avLst/>
          </a:prstGeom>
          <a:noFill/>
          <a:ln w="9525">
            <a:noFill/>
            <a:miter lim="800000"/>
            <a:headEnd/>
            <a:tailEnd/>
          </a:ln>
        </p:spPr>
      </p:pic>
      <p:pic>
        <p:nvPicPr>
          <p:cNvPr id="3079" name="Picture 7"/>
          <p:cNvPicPr>
            <a:picLocks noChangeAspect="1"/>
          </p:cNvPicPr>
          <p:nvPr/>
        </p:nvPicPr>
        <p:blipFill>
          <a:blip r:embed="rId3" cstate="print"/>
          <a:srcRect/>
          <a:stretch>
            <a:fillRect/>
          </a:stretch>
        </p:blipFill>
        <p:spPr bwMode="auto">
          <a:xfrm>
            <a:off x="8339138" y="2276475"/>
            <a:ext cx="625475" cy="4187825"/>
          </a:xfrm>
          <a:prstGeom prst="rect">
            <a:avLst/>
          </a:prstGeom>
          <a:noFill/>
          <a:ln w="9525">
            <a:noFill/>
            <a:miter lim="800000"/>
            <a:headEnd/>
            <a:tailEnd/>
          </a:ln>
        </p:spPr>
      </p:pic>
      <p:sp>
        <p:nvSpPr>
          <p:cNvPr id="8" name="7 CuadroTexto"/>
          <p:cNvSpPr txBox="1"/>
          <p:nvPr/>
        </p:nvSpPr>
        <p:spPr>
          <a:xfrm>
            <a:off x="395288" y="1268760"/>
            <a:ext cx="7561262" cy="5262979"/>
          </a:xfrm>
          <a:prstGeom prst="rect">
            <a:avLst/>
          </a:prstGeom>
          <a:noFill/>
        </p:spPr>
        <p:txBody>
          <a:bodyPr>
            <a:spAutoFit/>
          </a:bodyPr>
          <a:lstStyle/>
          <a:p>
            <a:pPr marL="447675" indent="-447675">
              <a:buFont typeface="Arial" pitchFamily="34" charset="0"/>
              <a:buChar char="•"/>
              <a:defRPr/>
            </a:pPr>
            <a:r>
              <a:rPr lang="es-MX" sz="2400" b="1" dirty="0" smtClean="0">
                <a:latin typeface="+mn-lt"/>
                <a:ea typeface="Times New Roman" pitchFamily="18" charset="0"/>
                <a:cs typeface="Times New Roman" pitchFamily="18" charset="0"/>
              </a:rPr>
              <a:t>Portal Regional para la Transferencia de Tecnología y la Acción frente al Cambio Climático en América Latina y el Caribe (REGATTA)</a:t>
            </a:r>
          </a:p>
          <a:p>
            <a:pPr marL="447675" indent="-447675">
              <a:buFont typeface="Arial" pitchFamily="34" charset="0"/>
              <a:buChar char="•"/>
              <a:defRPr/>
            </a:pPr>
            <a:r>
              <a:rPr lang="es-US" sz="2400" b="1" dirty="0" err="1">
                <a:latin typeface="+mn-lt"/>
                <a:ea typeface="Times New Roman" pitchFamily="18" charset="0"/>
                <a:cs typeface="Times New Roman" pitchFamily="18" charset="0"/>
              </a:rPr>
              <a:t>Microfinanzas</a:t>
            </a:r>
            <a:r>
              <a:rPr lang="es-US" sz="2400" b="1" dirty="0">
                <a:latin typeface="+mn-lt"/>
                <a:ea typeface="Times New Roman" pitchFamily="18" charset="0"/>
                <a:cs typeface="Times New Roman" pitchFamily="18" charset="0"/>
              </a:rPr>
              <a:t> para la Adaptación basado en Ecosistemas (</a:t>
            </a:r>
            <a:r>
              <a:rPr lang="es-US" sz="2400" b="1" dirty="0" err="1">
                <a:latin typeface="+mn-lt"/>
                <a:ea typeface="Times New Roman" pitchFamily="18" charset="0"/>
                <a:cs typeface="Times New Roman" pitchFamily="18" charset="0"/>
              </a:rPr>
              <a:t>MEbA</a:t>
            </a:r>
            <a:r>
              <a:rPr lang="es-US" sz="2400" b="1" dirty="0">
                <a:latin typeface="+mn-lt"/>
                <a:ea typeface="Times New Roman" pitchFamily="18" charset="0"/>
                <a:cs typeface="Times New Roman" pitchFamily="18" charset="0"/>
              </a:rPr>
              <a:t>)</a:t>
            </a:r>
          </a:p>
          <a:p>
            <a:pPr marL="447675" indent="-447675">
              <a:buFont typeface="Arial" pitchFamily="34" charset="0"/>
              <a:buChar char="•"/>
              <a:defRPr/>
            </a:pPr>
            <a:r>
              <a:rPr lang="es-PA" sz="2400" b="1" dirty="0" smtClean="0">
                <a:latin typeface="Calibri" pitchFamily="34" charset="0"/>
              </a:rPr>
              <a:t>Alianza </a:t>
            </a:r>
            <a:r>
              <a:rPr lang="es-PA" sz="2400" b="1" dirty="0">
                <a:latin typeface="Calibri" pitchFamily="34" charset="0"/>
              </a:rPr>
              <a:t>para Combustibles y </a:t>
            </a:r>
            <a:r>
              <a:rPr lang="es-PA" sz="2400" b="1" dirty="0" smtClean="0">
                <a:latin typeface="Calibri" pitchFamily="34" charset="0"/>
              </a:rPr>
              <a:t>Vehículos Limpios (PCFV)</a:t>
            </a:r>
          </a:p>
          <a:p>
            <a:pPr marL="447675" indent="-447675">
              <a:buFont typeface="Arial" pitchFamily="34" charset="0"/>
              <a:buChar char="•"/>
              <a:defRPr/>
            </a:pPr>
            <a:r>
              <a:rPr lang="es-PA" sz="2400" b="1" dirty="0">
                <a:latin typeface="Calibri" pitchFamily="34" charset="0"/>
              </a:rPr>
              <a:t>Iniciativa Mundial para el ahorro </a:t>
            </a:r>
            <a:r>
              <a:rPr lang="es-PA" sz="2400" b="1" dirty="0" smtClean="0">
                <a:latin typeface="Calibri" pitchFamily="34" charset="0"/>
              </a:rPr>
              <a:t>de Combustible </a:t>
            </a:r>
            <a:r>
              <a:rPr lang="es-PA" sz="2400" b="1" dirty="0">
                <a:latin typeface="Calibri" pitchFamily="34" charset="0"/>
              </a:rPr>
              <a:t>(GFEI</a:t>
            </a:r>
            <a:r>
              <a:rPr lang="es-PA" sz="2400" b="1" dirty="0" smtClean="0">
                <a:latin typeface="Calibri" pitchFamily="34" charset="0"/>
              </a:rPr>
              <a:t>)</a:t>
            </a:r>
          </a:p>
          <a:p>
            <a:pPr marL="447675" indent="-447675">
              <a:buFont typeface="Arial" pitchFamily="34" charset="0"/>
              <a:buChar char="•"/>
              <a:defRPr/>
            </a:pPr>
            <a:r>
              <a:rPr lang="es-PA" sz="2400" b="1" dirty="0" smtClean="0">
                <a:latin typeface="Calibri" pitchFamily="34" charset="0"/>
                <a:ea typeface="Times New Roman" pitchFamily="18" charset="0"/>
                <a:cs typeface="Times New Roman" pitchFamily="18" charset="0"/>
              </a:rPr>
              <a:t>Iniciativa “</a:t>
            </a:r>
            <a:r>
              <a:rPr lang="es-PA" sz="2400" b="1" dirty="0" err="1" smtClean="0">
                <a:latin typeface="Calibri" pitchFamily="34" charset="0"/>
                <a:ea typeface="Times New Roman" pitchFamily="18" charset="0"/>
                <a:cs typeface="Times New Roman" pitchFamily="18" charset="0"/>
              </a:rPr>
              <a:t>En.ligthen</a:t>
            </a:r>
            <a:r>
              <a:rPr lang="es-PA" sz="2400" b="1" dirty="0" smtClean="0">
                <a:latin typeface="Calibri" pitchFamily="34" charset="0"/>
                <a:ea typeface="Times New Roman" pitchFamily="18" charset="0"/>
                <a:cs typeface="Times New Roman" pitchFamily="18" charset="0"/>
              </a:rPr>
              <a:t>” para la iluminación eficiente </a:t>
            </a:r>
          </a:p>
          <a:p>
            <a:pPr marL="447675" indent="-447675">
              <a:buFont typeface="Arial" pitchFamily="34" charset="0"/>
              <a:buChar char="•"/>
              <a:defRPr/>
            </a:pPr>
            <a:r>
              <a:rPr lang="es-PA" sz="2400" b="1" dirty="0" smtClean="0">
                <a:latin typeface="Calibri" pitchFamily="34" charset="0"/>
                <a:ea typeface="Times New Roman" pitchFamily="18" charset="0"/>
                <a:cs typeface="Times New Roman" pitchFamily="18" charset="0"/>
              </a:rPr>
              <a:t>Proyecto Global de Adaptación Basada en Ecosistemas </a:t>
            </a:r>
            <a:endParaRPr lang="es-MX" sz="2400" b="1" dirty="0">
              <a:latin typeface="+mn-lt"/>
              <a:ea typeface="Times New Roman" pitchFamily="18" charset="0"/>
              <a:cs typeface="Times New Roman" pitchFamily="18" charset="0"/>
            </a:endParaRPr>
          </a:p>
          <a:p>
            <a:pPr marL="447675" indent="-447675">
              <a:buFont typeface="Arial" pitchFamily="34" charset="0"/>
              <a:buChar char="•"/>
              <a:defRPr/>
            </a:pPr>
            <a:r>
              <a:rPr lang="es-MX" sz="2400" b="1" dirty="0" smtClean="0">
                <a:latin typeface="+mn-lt"/>
                <a:ea typeface="Times New Roman" pitchFamily="18" charset="0"/>
                <a:cs typeface="Times New Roman" pitchFamily="18" charset="0"/>
              </a:rPr>
              <a:t>EUROCLIMA (Comisión Europea) *</a:t>
            </a:r>
          </a:p>
          <a:p>
            <a:pPr marL="447675" indent="-447675">
              <a:buFont typeface="Arial" pitchFamily="34" charset="0"/>
              <a:buChar char="•"/>
              <a:defRPr/>
            </a:pPr>
            <a:r>
              <a:rPr lang="es-MX" sz="2400" b="1" dirty="0" err="1" smtClean="0">
                <a:latin typeface="+mn-lt"/>
                <a:ea typeface="Times New Roman" pitchFamily="18" charset="0"/>
                <a:cs typeface="Times New Roman" pitchFamily="18" charset="0"/>
              </a:rPr>
              <a:t>Climate</a:t>
            </a:r>
            <a:r>
              <a:rPr lang="es-MX" sz="2400" b="1" dirty="0" smtClean="0">
                <a:latin typeface="+mn-lt"/>
                <a:ea typeface="Times New Roman" pitchFamily="18" charset="0"/>
                <a:cs typeface="Times New Roman" pitchFamily="18" charset="0"/>
              </a:rPr>
              <a:t> </a:t>
            </a:r>
            <a:r>
              <a:rPr lang="es-MX" sz="2400" b="1" dirty="0" err="1" smtClean="0">
                <a:latin typeface="+mn-lt"/>
                <a:ea typeface="Times New Roman" pitchFamily="18" charset="0"/>
                <a:cs typeface="Times New Roman" pitchFamily="18" charset="0"/>
              </a:rPr>
              <a:t>Tecnology</a:t>
            </a:r>
            <a:r>
              <a:rPr lang="es-MX" sz="2400" b="1" dirty="0" smtClean="0">
                <a:latin typeface="+mn-lt"/>
                <a:ea typeface="Times New Roman" pitchFamily="18" charset="0"/>
                <a:cs typeface="Times New Roman" pitchFamily="18" charset="0"/>
              </a:rPr>
              <a:t> Centre and Network (CTCN) *</a:t>
            </a:r>
          </a:p>
          <a:p>
            <a:pPr marL="447675" indent="-447675">
              <a:buFont typeface="Arial" pitchFamily="34" charset="0"/>
              <a:buChar char="•"/>
              <a:defRPr/>
            </a:pPr>
            <a:r>
              <a:rPr lang="es-MX" sz="2400" b="1" dirty="0" err="1" smtClean="0">
                <a:latin typeface="+mn-lt"/>
                <a:ea typeface="Times New Roman" pitchFamily="18" charset="0"/>
                <a:cs typeface="Times New Roman" pitchFamily="18" charset="0"/>
              </a:rPr>
              <a:t>Climate</a:t>
            </a:r>
            <a:r>
              <a:rPr lang="es-MX" sz="2400" b="1" dirty="0" smtClean="0">
                <a:latin typeface="+mn-lt"/>
                <a:ea typeface="Times New Roman" pitchFamily="18" charset="0"/>
                <a:cs typeface="Times New Roman" pitchFamily="18" charset="0"/>
              </a:rPr>
              <a:t> and </a:t>
            </a:r>
            <a:r>
              <a:rPr lang="es-MX" sz="2400" b="1" dirty="0" err="1" smtClean="0">
                <a:latin typeface="+mn-lt"/>
                <a:ea typeface="Times New Roman" pitchFamily="18" charset="0"/>
                <a:cs typeface="Times New Roman" pitchFamily="18" charset="0"/>
              </a:rPr>
              <a:t>Clean</a:t>
            </a:r>
            <a:r>
              <a:rPr lang="es-MX" sz="2400" b="1" dirty="0" smtClean="0">
                <a:latin typeface="+mn-lt"/>
                <a:ea typeface="Times New Roman" pitchFamily="18" charset="0"/>
                <a:cs typeface="Times New Roman" pitchFamily="18" charset="0"/>
              </a:rPr>
              <a:t> Air </a:t>
            </a:r>
            <a:r>
              <a:rPr lang="es-MX" sz="2400" b="1" dirty="0" err="1" smtClean="0">
                <a:latin typeface="+mn-lt"/>
                <a:ea typeface="Times New Roman" pitchFamily="18" charset="0"/>
                <a:cs typeface="Times New Roman" pitchFamily="18" charset="0"/>
              </a:rPr>
              <a:t>Coalition</a:t>
            </a:r>
            <a:r>
              <a:rPr lang="es-MX" sz="2400" b="1" dirty="0" smtClean="0">
                <a:latin typeface="+mn-lt"/>
                <a:ea typeface="Times New Roman" pitchFamily="18" charset="0"/>
                <a:cs typeface="Times New Roman" pitchFamily="18" charset="0"/>
              </a:rPr>
              <a:t> (CCAC) *</a:t>
            </a:r>
          </a:p>
          <a:p>
            <a:pPr marL="447675" indent="-447675">
              <a:buFont typeface="Arial" pitchFamily="34" charset="0"/>
              <a:buChar char="•"/>
              <a:defRPr/>
            </a:pPr>
            <a:endParaRPr lang="es-MX" sz="2400" b="1" dirty="0" smtClean="0">
              <a:latin typeface="+mn-lt"/>
              <a:ea typeface="Times New Roman" pitchFamily="18" charset="0"/>
              <a:cs typeface="Times New Roman" pitchFamily="18" charset="0"/>
            </a:endParaRPr>
          </a:p>
        </p:txBody>
      </p:sp>
    </p:spTree>
    <p:extLst>
      <p:ext uri="{BB962C8B-B14F-4D97-AF65-F5344CB8AC3E}">
        <p14:creationId xmlns:p14="http://schemas.microsoft.com/office/powerpoint/2010/main" val="7300849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7"/>
          <p:cNvPicPr>
            <a:picLocks noChangeAspect="1"/>
          </p:cNvPicPr>
          <p:nvPr/>
        </p:nvPicPr>
        <p:blipFill>
          <a:blip r:embed="rId3" cstate="print"/>
          <a:srcRect/>
          <a:stretch>
            <a:fillRect/>
          </a:stretch>
        </p:blipFill>
        <p:spPr bwMode="auto">
          <a:xfrm>
            <a:off x="8120063" y="2060575"/>
            <a:ext cx="625475" cy="4187825"/>
          </a:xfrm>
          <a:prstGeom prst="rect">
            <a:avLst/>
          </a:prstGeom>
          <a:noFill/>
          <a:ln w="9525">
            <a:noFill/>
            <a:miter lim="800000"/>
            <a:headEnd/>
            <a:tailEnd/>
          </a:ln>
        </p:spPr>
      </p:pic>
      <p:pic>
        <p:nvPicPr>
          <p:cNvPr id="23556" name="Picture 24"/>
          <p:cNvPicPr>
            <a:picLocks noChangeAspect="1"/>
          </p:cNvPicPr>
          <p:nvPr/>
        </p:nvPicPr>
        <p:blipFill>
          <a:blip r:embed="rId4" cstate="print"/>
          <a:srcRect/>
          <a:stretch>
            <a:fillRect/>
          </a:stretch>
        </p:blipFill>
        <p:spPr bwMode="auto">
          <a:xfrm>
            <a:off x="7967663" y="457200"/>
            <a:ext cx="808037" cy="939800"/>
          </a:xfrm>
          <a:prstGeom prst="rect">
            <a:avLst/>
          </a:prstGeom>
          <a:noFill/>
          <a:ln w="9525">
            <a:noFill/>
            <a:miter lim="800000"/>
            <a:headEnd/>
            <a:tailEnd/>
          </a:ln>
        </p:spPr>
      </p:pic>
      <p:sp>
        <p:nvSpPr>
          <p:cNvPr id="23557" name="Text Box 8"/>
          <p:cNvSpPr txBox="1">
            <a:spLocks noChangeArrowheads="1"/>
          </p:cNvSpPr>
          <p:nvPr/>
        </p:nvSpPr>
        <p:spPr bwMode="auto">
          <a:xfrm>
            <a:off x="8064500" y="0"/>
            <a:ext cx="1079500" cy="6858000"/>
          </a:xfrm>
          <a:prstGeom prst="rect">
            <a:avLst/>
          </a:prstGeom>
          <a:gradFill rotWithShape="0">
            <a:gsLst>
              <a:gs pos="0">
                <a:srgbClr val="0E3C5A"/>
              </a:gs>
              <a:gs pos="100000">
                <a:srgbClr val="1F81C3"/>
              </a:gs>
            </a:gsLst>
            <a:lin ang="2700000" scaled="1"/>
          </a:gradFill>
          <a:ln w="9525">
            <a:noFill/>
            <a:miter lim="800000"/>
            <a:headEnd/>
            <a:tailEnd/>
          </a:ln>
        </p:spPr>
        <p:txBody>
          <a:bodyPr/>
          <a:lstStyle/>
          <a:p>
            <a:pPr eaLnBrk="0" hangingPunct="0">
              <a:spcBef>
                <a:spcPct val="50000"/>
              </a:spcBef>
            </a:pPr>
            <a:endParaRPr lang="es-PA" sz="2000">
              <a:latin typeface="Times New Roman" pitchFamily="18" charset="0"/>
              <a:ea typeface="ヒラギノ角ゴ Pro W3"/>
              <a:cs typeface="ヒラギノ角ゴ Pro W3"/>
            </a:endParaRPr>
          </a:p>
        </p:txBody>
      </p:sp>
      <p:pic>
        <p:nvPicPr>
          <p:cNvPr id="23558" name="Picture 24"/>
          <p:cNvPicPr>
            <a:picLocks noChangeAspect="1"/>
          </p:cNvPicPr>
          <p:nvPr/>
        </p:nvPicPr>
        <p:blipFill>
          <a:blip r:embed="rId4" cstate="print"/>
          <a:srcRect/>
          <a:stretch>
            <a:fillRect/>
          </a:stretch>
        </p:blipFill>
        <p:spPr bwMode="auto">
          <a:xfrm>
            <a:off x="8172450" y="476250"/>
            <a:ext cx="808038" cy="939800"/>
          </a:xfrm>
          <a:prstGeom prst="rect">
            <a:avLst/>
          </a:prstGeom>
          <a:noFill/>
          <a:ln w="9525">
            <a:noFill/>
            <a:miter lim="800000"/>
            <a:headEnd/>
            <a:tailEnd/>
          </a:ln>
        </p:spPr>
      </p:pic>
      <p:pic>
        <p:nvPicPr>
          <p:cNvPr id="23559" name="Picture 7"/>
          <p:cNvPicPr>
            <a:picLocks noChangeAspect="1"/>
          </p:cNvPicPr>
          <p:nvPr/>
        </p:nvPicPr>
        <p:blipFill>
          <a:blip r:embed="rId3" cstate="print"/>
          <a:srcRect/>
          <a:stretch>
            <a:fillRect/>
          </a:stretch>
        </p:blipFill>
        <p:spPr bwMode="auto">
          <a:xfrm>
            <a:off x="8339138" y="2276475"/>
            <a:ext cx="625475" cy="4187825"/>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l="18749" t="13734" r="61006" b="8134"/>
          <a:stretch>
            <a:fillRect/>
          </a:stretch>
        </p:blipFill>
        <p:spPr bwMode="auto">
          <a:xfrm>
            <a:off x="1115616" y="44624"/>
            <a:ext cx="5328592" cy="67588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908720"/>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3 Marcador de contenido"/>
          <p:cNvGraphicFramePr>
            <a:graphicFrameLocks/>
          </p:cNvGraphicFramePr>
          <p:nvPr>
            <p:extLst>
              <p:ext uri="{D42A27DB-BD31-4B8C-83A1-F6EECF244321}">
                <p14:modId xmlns:p14="http://schemas.microsoft.com/office/powerpoint/2010/main" val="1811002707"/>
              </p:ext>
            </p:extLst>
          </p:nvPr>
        </p:nvGraphicFramePr>
        <p:xfrm>
          <a:off x="323528" y="1280120"/>
          <a:ext cx="8496944" cy="5029200"/>
        </p:xfrm>
        <a:graphic>
          <a:graphicData uri="http://schemas.openxmlformats.org/drawingml/2006/table">
            <a:tbl>
              <a:tblPr firstRow="1" bandRow="1">
                <a:tableStyleId>{5940675A-B579-460E-94D1-54222C63F5DA}</a:tableStyleId>
              </a:tblPr>
              <a:tblGrid>
                <a:gridCol w="814775"/>
                <a:gridCol w="7682169"/>
              </a:tblGrid>
              <a:tr h="353866">
                <a:tc rowSpan="3">
                  <a:txBody>
                    <a:bodyPr/>
                    <a:lstStyle/>
                    <a:p>
                      <a:pPr marL="0" marR="0" indent="0" algn="ctr" defTabSz="914400" rtl="0" eaLnBrk="1" fontAlgn="auto" latinLnBrk="0" hangingPunct="1">
                        <a:lnSpc>
                          <a:spcPct val="100000"/>
                        </a:lnSpc>
                        <a:spcBef>
                          <a:spcPts val="0"/>
                        </a:spcBef>
                        <a:spcAft>
                          <a:spcPts val="0"/>
                        </a:spcAft>
                        <a:buClrTx/>
                        <a:buSzTx/>
                        <a:buFont typeface="+mj-lt"/>
                        <a:buNone/>
                        <a:tabLst/>
                        <a:defRPr/>
                      </a:pPr>
                      <a:r>
                        <a:rPr lang="en-GB" sz="2000" b="1" kern="1200" baseline="0" noProof="0" dirty="0" err="1" smtClean="0">
                          <a:solidFill>
                            <a:schemeClr val="tx1"/>
                          </a:solidFill>
                          <a:latin typeface="+mn-lt"/>
                          <a:ea typeface="+mn-ea"/>
                          <a:cs typeface="+mn-cs"/>
                        </a:rPr>
                        <a:t>Mitigación</a:t>
                      </a:r>
                      <a:endParaRPr lang="en-GB" sz="2000" b="1" kern="1200" baseline="0" noProof="0" dirty="0" smtClean="0">
                        <a:solidFill>
                          <a:schemeClr val="tx1"/>
                        </a:solidFill>
                        <a:latin typeface="+mn-lt"/>
                        <a:ea typeface="+mn-ea"/>
                        <a:cs typeface="+mn-cs"/>
                      </a:endParaRPr>
                    </a:p>
                  </a:txBody>
                  <a:tcPr vert="vert270" anchor="ctr">
                    <a:solidFill>
                      <a:srgbClr val="00B0F0"/>
                    </a:solidFill>
                  </a:tcPr>
                </a:tc>
                <a:tc>
                  <a:txBody>
                    <a:bodyPr/>
                    <a:lstStyle/>
                    <a:p>
                      <a:pPr marL="457200" marR="0" indent="-457200" algn="l" defTabSz="914400" rtl="0" eaLnBrk="1" fontAlgn="auto" latinLnBrk="0" hangingPunct="1">
                        <a:lnSpc>
                          <a:spcPct val="100000"/>
                        </a:lnSpc>
                        <a:spcBef>
                          <a:spcPts val="0"/>
                        </a:spcBef>
                        <a:spcAft>
                          <a:spcPts val="0"/>
                        </a:spcAft>
                        <a:buClrTx/>
                        <a:buSzTx/>
                        <a:buFont typeface="+mj-lt"/>
                        <a:buNone/>
                        <a:tabLst/>
                        <a:defRPr/>
                      </a:pPr>
                      <a:r>
                        <a:rPr lang="en-GB" sz="2400" b="1" kern="1200" baseline="0" noProof="0" dirty="0" err="1" smtClean="0">
                          <a:solidFill>
                            <a:schemeClr val="tx1"/>
                          </a:solidFill>
                          <a:latin typeface="+mn-lt"/>
                          <a:ea typeface="+mn-ea"/>
                          <a:cs typeface="+mn-cs"/>
                        </a:rPr>
                        <a:t>Energia</a:t>
                      </a:r>
                      <a:r>
                        <a:rPr lang="en-GB" sz="2400" b="1" kern="1200" baseline="0" noProof="0" dirty="0" smtClean="0">
                          <a:solidFill>
                            <a:schemeClr val="tx1"/>
                          </a:solidFill>
                          <a:latin typeface="+mn-lt"/>
                          <a:ea typeface="+mn-ea"/>
                          <a:cs typeface="+mn-cs"/>
                        </a:rPr>
                        <a:t> </a:t>
                      </a:r>
                      <a:r>
                        <a:rPr lang="en-GB" sz="2400" b="1" kern="1200" baseline="0" noProof="0" dirty="0" err="1" smtClean="0">
                          <a:solidFill>
                            <a:schemeClr val="tx1"/>
                          </a:solidFill>
                          <a:latin typeface="+mn-lt"/>
                          <a:ea typeface="+mn-ea"/>
                          <a:cs typeface="+mn-cs"/>
                        </a:rPr>
                        <a:t>Renovable</a:t>
                      </a:r>
                      <a:endParaRPr lang="en-GB" sz="2400" b="1" kern="1200" baseline="0" noProof="0" dirty="0" smtClean="0">
                        <a:solidFill>
                          <a:schemeClr val="tx1"/>
                        </a:solidFill>
                        <a:latin typeface="+mn-lt"/>
                        <a:ea typeface="+mn-ea"/>
                        <a:cs typeface="+mn-cs"/>
                      </a:endParaRPr>
                    </a:p>
                  </a:txBody>
                  <a:tcPr anchor="ctr"/>
                </a:tc>
              </a:tr>
              <a:tr h="353866">
                <a:tc vMerge="1">
                  <a:txBody>
                    <a:bodyPr/>
                    <a:lstStyle/>
                    <a:p>
                      <a:pPr marL="342900" indent="-342900">
                        <a:buFont typeface="+mj-lt"/>
                        <a:buNone/>
                      </a:pPr>
                      <a:endParaRPr lang="en-GB" sz="1800" b="1" kern="1200" baseline="0" noProof="0" dirty="0" smtClean="0">
                        <a:solidFill>
                          <a:schemeClr val="tx1"/>
                        </a:solidFill>
                        <a:latin typeface="+mn-lt"/>
                        <a:ea typeface="+mn-ea"/>
                        <a:cs typeface="+mn-cs"/>
                      </a:endParaRPr>
                    </a:p>
                  </a:txBody>
                  <a:tcPr anchor="ctr"/>
                </a:tc>
                <a:tc>
                  <a:txBody>
                    <a:bodyPr/>
                    <a:lstStyle/>
                    <a:p>
                      <a:pPr marL="457200" indent="-457200">
                        <a:buFont typeface="+mj-lt"/>
                        <a:buNone/>
                      </a:pPr>
                      <a:r>
                        <a:rPr lang="en-GB" sz="2400" b="1" kern="1200" baseline="0" noProof="0" dirty="0" smtClean="0">
                          <a:solidFill>
                            <a:schemeClr val="tx1"/>
                          </a:solidFill>
                          <a:latin typeface="+mn-lt"/>
                          <a:ea typeface="+mn-ea"/>
                          <a:cs typeface="+mn-cs"/>
                        </a:rPr>
                        <a:t>NAMAs y </a:t>
                      </a:r>
                      <a:r>
                        <a:rPr lang="en-GB" sz="2400" b="1" kern="1200" baseline="0" noProof="0" dirty="0" err="1" smtClean="0">
                          <a:solidFill>
                            <a:schemeClr val="tx1"/>
                          </a:solidFill>
                          <a:latin typeface="+mn-lt"/>
                          <a:ea typeface="+mn-ea"/>
                          <a:cs typeface="+mn-cs"/>
                        </a:rPr>
                        <a:t>Agricultura</a:t>
                      </a:r>
                      <a:endParaRPr lang="en-GB" sz="2400" b="1" kern="1200" baseline="0" noProof="0" dirty="0" smtClean="0">
                        <a:solidFill>
                          <a:schemeClr val="tx1"/>
                        </a:solidFill>
                        <a:latin typeface="+mn-lt"/>
                        <a:ea typeface="+mn-ea"/>
                        <a:cs typeface="+mn-cs"/>
                      </a:endParaRPr>
                    </a:p>
                  </a:txBody>
                  <a:tcPr anchor="ctr"/>
                </a:tc>
              </a:tr>
              <a:tr h="353866">
                <a:tc vMerge="1">
                  <a:txBody>
                    <a:bodyPr/>
                    <a:lstStyle/>
                    <a:p>
                      <a:pPr marL="304800" marR="0" indent="-304800" algn="l" defTabSz="914400" rtl="0" eaLnBrk="1" fontAlgn="auto" latinLnBrk="0" hangingPunct="1">
                        <a:lnSpc>
                          <a:spcPct val="100000"/>
                        </a:lnSpc>
                        <a:spcBef>
                          <a:spcPts val="0"/>
                        </a:spcBef>
                        <a:spcAft>
                          <a:spcPts val="0"/>
                        </a:spcAft>
                        <a:buClrTx/>
                        <a:buSzTx/>
                        <a:buFont typeface="+mj-lt"/>
                        <a:buNone/>
                        <a:tabLst/>
                        <a:defRPr/>
                      </a:pPr>
                      <a:endParaRPr lang="en-GB" sz="1600" b="1" kern="1200" baseline="0" noProof="0" dirty="0" smtClean="0">
                        <a:solidFill>
                          <a:schemeClr val="tx1"/>
                        </a:solidFill>
                        <a:latin typeface="+mn-lt"/>
                        <a:ea typeface="+mn-ea"/>
                        <a:cs typeface="+mn-cs"/>
                      </a:endParaRPr>
                    </a:p>
                  </a:txBody>
                  <a:tcPr anchor="ctr"/>
                </a:tc>
                <a:tc>
                  <a:txBody>
                    <a:bodyPr/>
                    <a:lstStyle/>
                    <a:p>
                      <a:pPr marL="457200" marR="0" indent="-457200" algn="l" defTabSz="914400" rtl="0" eaLnBrk="1" fontAlgn="auto" latinLnBrk="0" hangingPunct="1">
                        <a:lnSpc>
                          <a:spcPct val="100000"/>
                        </a:lnSpc>
                        <a:spcBef>
                          <a:spcPts val="0"/>
                        </a:spcBef>
                        <a:spcAft>
                          <a:spcPts val="0"/>
                        </a:spcAft>
                        <a:buClrTx/>
                        <a:buSzTx/>
                        <a:buFont typeface="+mj-lt"/>
                        <a:buNone/>
                        <a:tabLst/>
                        <a:defRPr/>
                      </a:pPr>
                      <a:r>
                        <a:rPr lang="en-GB" sz="2400" b="1" kern="1200" baseline="0" noProof="0" dirty="0" err="1" smtClean="0">
                          <a:solidFill>
                            <a:schemeClr val="tx1"/>
                          </a:solidFill>
                          <a:latin typeface="+mn-lt"/>
                          <a:ea typeface="+mn-ea"/>
                          <a:cs typeface="+mn-cs"/>
                        </a:rPr>
                        <a:t>Eficiencia</a:t>
                      </a:r>
                      <a:r>
                        <a:rPr lang="en-GB" sz="2400" b="1" kern="1200" baseline="0" noProof="0" dirty="0" smtClean="0">
                          <a:solidFill>
                            <a:schemeClr val="tx1"/>
                          </a:solidFill>
                          <a:latin typeface="+mn-lt"/>
                          <a:ea typeface="+mn-ea"/>
                          <a:cs typeface="+mn-cs"/>
                        </a:rPr>
                        <a:t> </a:t>
                      </a:r>
                      <a:r>
                        <a:rPr lang="en-GB" sz="2400" b="1" kern="1200" baseline="0" noProof="0" dirty="0" err="1" smtClean="0">
                          <a:solidFill>
                            <a:schemeClr val="tx1"/>
                          </a:solidFill>
                          <a:latin typeface="+mn-lt"/>
                          <a:ea typeface="+mn-ea"/>
                          <a:cs typeface="+mn-cs"/>
                        </a:rPr>
                        <a:t>Energética</a:t>
                      </a:r>
                      <a:endParaRPr lang="en-GB" sz="2400" b="1" kern="1200" baseline="0" noProof="0" dirty="0" smtClean="0">
                        <a:solidFill>
                          <a:schemeClr val="tx1"/>
                        </a:solidFill>
                        <a:latin typeface="+mn-lt"/>
                        <a:ea typeface="+mn-ea"/>
                        <a:cs typeface="+mn-cs"/>
                      </a:endParaRPr>
                    </a:p>
                  </a:txBody>
                  <a:tcPr anchor="ctr"/>
                </a:tc>
              </a:tr>
              <a:tr h="353866">
                <a:tc>
                  <a:txBody>
                    <a:bodyPr/>
                    <a:lstStyle/>
                    <a:p>
                      <a:pPr marL="0" marR="0" indent="0" algn="ctr" defTabSz="914400" rtl="0" eaLnBrk="1" fontAlgn="auto" latinLnBrk="0" hangingPunct="1">
                        <a:lnSpc>
                          <a:spcPct val="100000"/>
                        </a:lnSpc>
                        <a:spcBef>
                          <a:spcPts val="0"/>
                        </a:spcBef>
                        <a:spcAft>
                          <a:spcPts val="0"/>
                        </a:spcAft>
                        <a:buClrTx/>
                        <a:buSzTx/>
                        <a:buFont typeface="+mj-lt"/>
                        <a:buNone/>
                        <a:tabLst/>
                        <a:defRPr/>
                      </a:pPr>
                      <a:endParaRPr lang="en-GB" sz="2000" b="1" kern="1200" baseline="0" noProof="0" dirty="0" smtClean="0">
                        <a:solidFill>
                          <a:schemeClr val="tx1"/>
                        </a:solidFill>
                        <a:latin typeface="+mn-lt"/>
                        <a:ea typeface="+mn-ea"/>
                        <a:cs typeface="+mn-cs"/>
                      </a:endParaRPr>
                    </a:p>
                  </a:txBody>
                  <a:tcPr vert="vert270" anchor="ctr">
                    <a:solidFill>
                      <a:schemeClr val="accent6">
                        <a:lumMod val="75000"/>
                      </a:schemeClr>
                    </a:solidFill>
                  </a:tcPr>
                </a:tc>
                <a:tc>
                  <a:txBody>
                    <a:bodyPr/>
                    <a:lstStyle/>
                    <a:p>
                      <a:pPr marL="457200" indent="-457200">
                        <a:buFont typeface="+mj-lt"/>
                        <a:buNone/>
                      </a:pPr>
                      <a:r>
                        <a:rPr lang="en-GB" sz="2400" b="1" kern="1200" baseline="0" noProof="0" dirty="0" err="1" smtClean="0">
                          <a:solidFill>
                            <a:schemeClr val="tx1"/>
                          </a:solidFill>
                          <a:latin typeface="+mn-lt"/>
                          <a:ea typeface="+mn-ea"/>
                          <a:cs typeface="+mn-cs"/>
                        </a:rPr>
                        <a:t>Finanzas</a:t>
                      </a:r>
                      <a:r>
                        <a:rPr lang="en-GB" sz="2400" b="1" kern="1200" baseline="0" noProof="0" dirty="0" smtClean="0">
                          <a:solidFill>
                            <a:schemeClr val="tx1"/>
                          </a:solidFill>
                          <a:latin typeface="+mn-lt"/>
                          <a:ea typeface="+mn-ea"/>
                          <a:cs typeface="+mn-cs"/>
                        </a:rPr>
                        <a:t> del </a:t>
                      </a:r>
                      <a:r>
                        <a:rPr lang="en-GB" sz="2400" b="1" kern="1200" baseline="0" noProof="0" dirty="0" err="1" smtClean="0">
                          <a:solidFill>
                            <a:schemeClr val="tx1"/>
                          </a:solidFill>
                          <a:latin typeface="+mn-lt"/>
                          <a:ea typeface="+mn-ea"/>
                          <a:cs typeface="+mn-cs"/>
                        </a:rPr>
                        <a:t>Clima</a:t>
                      </a:r>
                      <a:endParaRPr lang="en-GB" sz="2400" b="1" kern="1200" baseline="0" noProof="0" dirty="0" smtClean="0">
                        <a:solidFill>
                          <a:schemeClr val="tx1"/>
                        </a:solidFill>
                        <a:latin typeface="+mn-lt"/>
                        <a:ea typeface="+mn-ea"/>
                        <a:cs typeface="+mn-cs"/>
                      </a:endParaRPr>
                    </a:p>
                  </a:txBody>
                  <a:tcPr anchor="ctr"/>
                </a:tc>
              </a:tr>
              <a:tr h="142840">
                <a:tc rowSpan="7">
                  <a:txBody>
                    <a:bodyPr/>
                    <a:lstStyle/>
                    <a:p>
                      <a:pPr marL="0" indent="0" algn="ctr">
                        <a:buFont typeface="+mj-lt"/>
                        <a:buNone/>
                      </a:pPr>
                      <a:r>
                        <a:rPr lang="en-GB" sz="2000" b="1" kern="1200" baseline="0" noProof="0" dirty="0" err="1" smtClean="0">
                          <a:solidFill>
                            <a:schemeClr val="tx1"/>
                          </a:solidFill>
                          <a:latin typeface="+mn-lt"/>
                          <a:ea typeface="+mn-ea"/>
                          <a:cs typeface="+mn-cs"/>
                        </a:rPr>
                        <a:t>Adaptación</a:t>
                      </a:r>
                      <a:endParaRPr lang="en-GB" sz="2000" b="1" kern="1200" baseline="0" noProof="0" dirty="0" smtClean="0">
                        <a:solidFill>
                          <a:schemeClr val="tx1"/>
                        </a:solidFill>
                        <a:latin typeface="+mn-lt"/>
                        <a:ea typeface="+mn-ea"/>
                        <a:cs typeface="+mn-cs"/>
                      </a:endParaRPr>
                    </a:p>
                  </a:txBody>
                  <a:tcPr vert="vert270" anchor="ctr">
                    <a:solidFill>
                      <a:srgbClr val="92D050"/>
                    </a:solidFill>
                  </a:tcPr>
                </a:tc>
                <a:tc>
                  <a:txBody>
                    <a:bodyPr/>
                    <a:lstStyle/>
                    <a:p>
                      <a:pPr marL="457200" indent="-457200">
                        <a:buFont typeface="+mj-lt"/>
                        <a:buNone/>
                      </a:pPr>
                      <a:r>
                        <a:rPr lang="en-GB" sz="2400" b="1" kern="1200" baseline="0" noProof="0" dirty="0" smtClean="0">
                          <a:solidFill>
                            <a:schemeClr val="tx1"/>
                          </a:solidFill>
                          <a:latin typeface="+mn-lt"/>
                          <a:ea typeface="+mn-ea"/>
                          <a:cs typeface="+mn-cs"/>
                        </a:rPr>
                        <a:t>Andes</a:t>
                      </a:r>
                    </a:p>
                  </a:txBody>
                  <a:tcPr anchor="ctr"/>
                </a:tc>
              </a:tr>
              <a:tr h="353866">
                <a:tc vMerge="1">
                  <a:txBody>
                    <a:bodyPr/>
                    <a:lstStyle/>
                    <a:p>
                      <a:endParaRPr lang="es-PA"/>
                    </a:p>
                  </a:txBody>
                  <a:tcPr/>
                </a:tc>
                <a:tc>
                  <a:txBody>
                    <a:bodyPr/>
                    <a:lstStyle/>
                    <a:p>
                      <a:pPr marL="457200" indent="-457200">
                        <a:buFont typeface="+mj-lt"/>
                        <a:buNone/>
                      </a:pPr>
                      <a:r>
                        <a:rPr lang="en-GB" sz="2400" b="1" kern="1200" baseline="0" noProof="0" dirty="0" smtClean="0">
                          <a:solidFill>
                            <a:schemeClr val="tx1"/>
                          </a:solidFill>
                          <a:latin typeface="+mn-lt"/>
                          <a:ea typeface="+mn-ea"/>
                          <a:cs typeface="+mn-cs"/>
                        </a:rPr>
                        <a:t>Gran Chaco Americano</a:t>
                      </a:r>
                    </a:p>
                  </a:txBody>
                  <a:tcPr anchor="ctr"/>
                </a:tc>
              </a:tr>
              <a:tr h="353866">
                <a:tc vMerge="1">
                  <a:txBody>
                    <a:bodyPr/>
                    <a:lstStyle/>
                    <a:p>
                      <a:endParaRPr lang="es-PA"/>
                    </a:p>
                  </a:txBody>
                  <a:tcPr/>
                </a:tc>
                <a:tc>
                  <a:txBody>
                    <a:bodyPr/>
                    <a:lstStyle/>
                    <a:p>
                      <a:pPr marL="457200" indent="-457200">
                        <a:buFont typeface="+mj-lt"/>
                        <a:buNone/>
                      </a:pPr>
                      <a:r>
                        <a:rPr lang="en-GB" sz="2400" b="1" kern="1200" baseline="0" noProof="0" dirty="0" err="1" smtClean="0">
                          <a:solidFill>
                            <a:schemeClr val="tx1"/>
                          </a:solidFill>
                          <a:latin typeface="+mn-lt"/>
                          <a:ea typeface="+mn-ea"/>
                          <a:cs typeface="+mn-cs"/>
                        </a:rPr>
                        <a:t>Mesoamérica</a:t>
                      </a:r>
                      <a:endParaRPr lang="en-GB" sz="2400" b="1" kern="1200" baseline="0" noProof="0" dirty="0" smtClean="0">
                        <a:solidFill>
                          <a:schemeClr val="tx1"/>
                        </a:solidFill>
                        <a:latin typeface="+mn-lt"/>
                        <a:ea typeface="+mn-ea"/>
                        <a:cs typeface="+mn-cs"/>
                      </a:endParaRPr>
                    </a:p>
                  </a:txBody>
                  <a:tcPr anchor="ctr"/>
                </a:tc>
              </a:tr>
              <a:tr h="353866">
                <a:tc vMerge="1">
                  <a:txBody>
                    <a:bodyPr/>
                    <a:lstStyle/>
                    <a:p>
                      <a:endParaRPr lang="es-PA"/>
                    </a:p>
                  </a:txBody>
                  <a:tcPr/>
                </a:tc>
                <a:tc>
                  <a:txBody>
                    <a:bodyPr/>
                    <a:lstStyle/>
                    <a:p>
                      <a:pPr marL="457200" marR="0" indent="-457200" algn="l" defTabSz="914400" rtl="0" eaLnBrk="1" fontAlgn="auto" latinLnBrk="0" hangingPunct="1">
                        <a:lnSpc>
                          <a:spcPct val="100000"/>
                        </a:lnSpc>
                        <a:spcBef>
                          <a:spcPts val="0"/>
                        </a:spcBef>
                        <a:spcAft>
                          <a:spcPts val="0"/>
                        </a:spcAft>
                        <a:buClrTx/>
                        <a:buSzTx/>
                        <a:buFont typeface="+mj-lt"/>
                        <a:buNone/>
                        <a:tabLst/>
                        <a:defRPr/>
                      </a:pPr>
                      <a:r>
                        <a:rPr lang="en-GB" sz="2400" b="1" kern="1200" baseline="0" noProof="0" dirty="0" smtClean="0">
                          <a:solidFill>
                            <a:schemeClr val="tx1"/>
                          </a:solidFill>
                          <a:latin typeface="+mn-lt"/>
                          <a:ea typeface="+mn-ea"/>
                          <a:cs typeface="+mn-cs"/>
                        </a:rPr>
                        <a:t>Caribe</a:t>
                      </a:r>
                      <a:endParaRPr lang="en-GB" sz="1800" b="0" i="1" kern="1200" baseline="0" noProof="0" dirty="0" smtClean="0">
                        <a:solidFill>
                          <a:schemeClr val="tx1"/>
                        </a:solidFill>
                        <a:latin typeface="+mn-lt"/>
                        <a:ea typeface="+mn-ea"/>
                        <a:cs typeface="+mn-cs"/>
                      </a:endParaRPr>
                    </a:p>
                  </a:txBody>
                  <a:tcPr anchor="ctr"/>
                </a:tc>
              </a:tr>
              <a:tr h="353866">
                <a:tc vMerge="1">
                  <a:txBody>
                    <a:bodyPr/>
                    <a:lstStyle/>
                    <a:p>
                      <a:endParaRPr lang="es-PA"/>
                    </a:p>
                  </a:txBody>
                  <a:tcPr/>
                </a:tc>
                <a:tc>
                  <a:txBody>
                    <a:bodyPr/>
                    <a:lstStyle/>
                    <a:p>
                      <a:pPr marL="457200" marR="0" indent="-457200" algn="l" defTabSz="914400" rtl="0" eaLnBrk="1" fontAlgn="auto" latinLnBrk="0" hangingPunct="1">
                        <a:lnSpc>
                          <a:spcPct val="100000"/>
                        </a:lnSpc>
                        <a:spcBef>
                          <a:spcPts val="0"/>
                        </a:spcBef>
                        <a:spcAft>
                          <a:spcPts val="0"/>
                        </a:spcAft>
                        <a:buClrTx/>
                        <a:buSzTx/>
                        <a:buFont typeface="+mj-lt"/>
                        <a:buNone/>
                        <a:tabLst/>
                        <a:defRPr/>
                      </a:pPr>
                      <a:r>
                        <a:rPr lang="en-GB" sz="2400" b="1" kern="1200" baseline="0" noProof="0" dirty="0" err="1" smtClean="0">
                          <a:solidFill>
                            <a:schemeClr val="tx1"/>
                          </a:solidFill>
                          <a:latin typeface="+mn-lt"/>
                          <a:ea typeface="+mn-ea"/>
                          <a:cs typeface="+mn-cs"/>
                        </a:rPr>
                        <a:t>Salud</a:t>
                      </a:r>
                      <a:r>
                        <a:rPr lang="en-GB" sz="2400" b="1" kern="1200" baseline="0" noProof="0" dirty="0" smtClean="0">
                          <a:solidFill>
                            <a:schemeClr val="tx1"/>
                          </a:solidFill>
                          <a:latin typeface="+mn-lt"/>
                          <a:ea typeface="+mn-ea"/>
                          <a:cs typeface="+mn-cs"/>
                        </a:rPr>
                        <a:t> y </a:t>
                      </a:r>
                      <a:r>
                        <a:rPr lang="en-GB" sz="2400" b="1" kern="1200" baseline="0" noProof="0" dirty="0" err="1" smtClean="0">
                          <a:solidFill>
                            <a:schemeClr val="tx1"/>
                          </a:solidFill>
                          <a:latin typeface="+mn-lt"/>
                          <a:ea typeface="+mn-ea"/>
                          <a:cs typeface="+mn-cs"/>
                        </a:rPr>
                        <a:t>Adaptación</a:t>
                      </a:r>
                      <a:endParaRPr lang="en-GB" sz="2400" b="1" kern="1200" baseline="0" noProof="0" dirty="0" smtClean="0">
                        <a:solidFill>
                          <a:schemeClr val="tx1"/>
                        </a:solidFill>
                        <a:latin typeface="+mn-lt"/>
                        <a:ea typeface="+mn-ea"/>
                        <a:cs typeface="+mn-cs"/>
                      </a:endParaRPr>
                    </a:p>
                  </a:txBody>
                  <a:tcPr anchor="ctr"/>
                </a:tc>
              </a:tr>
              <a:tr h="353866">
                <a:tc vMerge="1">
                  <a:txBody>
                    <a:bodyPr/>
                    <a:lstStyle/>
                    <a:p>
                      <a:pPr marL="760413" indent="-400050">
                        <a:buFont typeface="+mj-lt"/>
                        <a:buAutoNum type="romanLcPeriod"/>
                      </a:pPr>
                      <a:endParaRPr lang="en-GB" sz="1600" b="1" kern="1200" baseline="0" noProof="0" dirty="0" smtClean="0">
                        <a:solidFill>
                          <a:schemeClr val="tx1"/>
                        </a:solidFill>
                        <a:latin typeface="+mn-lt"/>
                        <a:ea typeface="+mn-ea"/>
                        <a:cs typeface="+mn-cs"/>
                      </a:endParaRPr>
                    </a:p>
                  </a:txBody>
                  <a:tcPr anchor="ctr"/>
                </a:tc>
                <a:tc>
                  <a:txBody>
                    <a:bodyPr/>
                    <a:lstStyle/>
                    <a:p>
                      <a:pPr marL="457200" indent="-457200">
                        <a:buFont typeface="+mj-lt"/>
                        <a:buNone/>
                      </a:pPr>
                      <a:r>
                        <a:rPr lang="en-GB" sz="2400" b="1" kern="1200" baseline="0" noProof="0" dirty="0" err="1" smtClean="0">
                          <a:solidFill>
                            <a:schemeClr val="tx1"/>
                          </a:solidFill>
                          <a:latin typeface="+mn-lt"/>
                          <a:ea typeface="+mn-ea"/>
                          <a:cs typeface="+mn-cs"/>
                        </a:rPr>
                        <a:t>Adaptación</a:t>
                      </a:r>
                      <a:r>
                        <a:rPr lang="en-GB" sz="2400" b="1" kern="1200" baseline="0" noProof="0" dirty="0" smtClean="0">
                          <a:solidFill>
                            <a:schemeClr val="tx1"/>
                          </a:solidFill>
                          <a:latin typeface="+mn-lt"/>
                          <a:ea typeface="+mn-ea"/>
                          <a:cs typeface="+mn-cs"/>
                        </a:rPr>
                        <a:t> </a:t>
                      </a:r>
                      <a:r>
                        <a:rPr lang="en-GB" sz="2400" b="1" kern="1200" baseline="0" noProof="0" dirty="0" err="1" smtClean="0">
                          <a:solidFill>
                            <a:schemeClr val="tx1"/>
                          </a:solidFill>
                          <a:latin typeface="+mn-lt"/>
                          <a:ea typeface="+mn-ea"/>
                          <a:cs typeface="+mn-cs"/>
                        </a:rPr>
                        <a:t>basada</a:t>
                      </a:r>
                      <a:r>
                        <a:rPr lang="en-GB" sz="2400" b="1" kern="1200" baseline="0" noProof="0" dirty="0" smtClean="0">
                          <a:solidFill>
                            <a:schemeClr val="tx1"/>
                          </a:solidFill>
                          <a:latin typeface="+mn-lt"/>
                          <a:ea typeface="+mn-ea"/>
                          <a:cs typeface="+mn-cs"/>
                        </a:rPr>
                        <a:t> en </a:t>
                      </a:r>
                      <a:r>
                        <a:rPr lang="en-GB" sz="2400" b="1" kern="1200" baseline="0" noProof="0" dirty="0" err="1" smtClean="0">
                          <a:solidFill>
                            <a:schemeClr val="tx1"/>
                          </a:solidFill>
                          <a:latin typeface="+mn-lt"/>
                          <a:ea typeface="+mn-ea"/>
                          <a:cs typeface="+mn-cs"/>
                        </a:rPr>
                        <a:t>ecosistemas</a:t>
                      </a:r>
                      <a:endParaRPr lang="en-GB" sz="2400" b="1" kern="1200" baseline="0" noProof="0" dirty="0" smtClean="0">
                        <a:solidFill>
                          <a:schemeClr val="tx1"/>
                        </a:solidFill>
                        <a:latin typeface="+mn-lt"/>
                        <a:ea typeface="+mn-ea"/>
                        <a:cs typeface="+mn-cs"/>
                      </a:endParaRPr>
                    </a:p>
                  </a:txBody>
                  <a:tcPr anchor="ctr"/>
                </a:tc>
              </a:tr>
              <a:tr h="425260">
                <a:tc vMerge="1">
                  <a:txBody>
                    <a:bodyPr/>
                    <a:lstStyle/>
                    <a:p>
                      <a:pPr marL="0" indent="1588">
                        <a:buFont typeface="Wingdings" pitchFamily="2" charset="2"/>
                        <a:buNone/>
                      </a:pPr>
                      <a:endParaRPr lang="en-GB" sz="1800" b="1" kern="1200" baseline="0" noProof="0" dirty="0" smtClean="0">
                        <a:solidFill>
                          <a:schemeClr val="tx1"/>
                        </a:solidFill>
                        <a:latin typeface="+mn-lt"/>
                        <a:ea typeface="+mn-ea"/>
                        <a:cs typeface="+mn-cs"/>
                      </a:endParaRPr>
                    </a:p>
                  </a:txBody>
                  <a:tcPr anchor="ctr"/>
                </a:tc>
                <a:tc>
                  <a:txBody>
                    <a:bodyPr/>
                    <a:lstStyle/>
                    <a:p>
                      <a:pPr marL="457200" indent="-457200">
                        <a:buFont typeface="+mj-lt"/>
                        <a:buNone/>
                      </a:pPr>
                      <a:r>
                        <a:rPr lang="en-GB" sz="2400" b="1" kern="1200" baseline="0" noProof="0" dirty="0" err="1" smtClean="0">
                          <a:solidFill>
                            <a:schemeClr val="tx1"/>
                          </a:solidFill>
                          <a:latin typeface="+mn-lt"/>
                          <a:ea typeface="+mn-ea"/>
                          <a:cs typeface="+mn-cs"/>
                        </a:rPr>
                        <a:t>Microfinanzas</a:t>
                      </a:r>
                      <a:r>
                        <a:rPr lang="en-GB" sz="2400" b="1" kern="1200" baseline="0" noProof="0" dirty="0" smtClean="0">
                          <a:solidFill>
                            <a:schemeClr val="tx1"/>
                          </a:solidFill>
                          <a:latin typeface="+mn-lt"/>
                          <a:ea typeface="+mn-ea"/>
                          <a:cs typeface="+mn-cs"/>
                        </a:rPr>
                        <a:t> </a:t>
                      </a:r>
                      <a:r>
                        <a:rPr lang="en-GB" sz="2400" b="1" kern="1200" baseline="0" noProof="0" dirty="0" err="1" smtClean="0">
                          <a:solidFill>
                            <a:schemeClr val="tx1"/>
                          </a:solidFill>
                          <a:latin typeface="+mn-lt"/>
                          <a:ea typeface="+mn-ea"/>
                          <a:cs typeface="+mn-cs"/>
                        </a:rPr>
                        <a:t>para</a:t>
                      </a:r>
                      <a:r>
                        <a:rPr lang="en-GB" sz="2400" b="1" kern="1200" baseline="0" noProof="0" dirty="0" smtClean="0">
                          <a:solidFill>
                            <a:schemeClr val="tx1"/>
                          </a:solidFill>
                          <a:latin typeface="+mn-lt"/>
                          <a:ea typeface="+mn-ea"/>
                          <a:cs typeface="+mn-cs"/>
                        </a:rPr>
                        <a:t> </a:t>
                      </a:r>
                      <a:r>
                        <a:rPr lang="en-GB" sz="2400" b="1" kern="1200" baseline="0" noProof="0" dirty="0" err="1" smtClean="0">
                          <a:solidFill>
                            <a:schemeClr val="tx1"/>
                          </a:solidFill>
                          <a:latin typeface="+mn-lt"/>
                          <a:ea typeface="+mn-ea"/>
                          <a:cs typeface="+mn-cs"/>
                        </a:rPr>
                        <a:t>adaptación</a:t>
                      </a:r>
                      <a:endParaRPr lang="en-GB" sz="2400" b="1" kern="1200" baseline="0" noProof="0" dirty="0" smtClean="0">
                        <a:solidFill>
                          <a:schemeClr val="tx1"/>
                        </a:solidFill>
                        <a:latin typeface="+mn-lt"/>
                        <a:ea typeface="+mn-ea"/>
                        <a:cs typeface="+mn-cs"/>
                      </a:endParaRPr>
                    </a:p>
                  </a:txBody>
                  <a:tcPr anchor="ctr"/>
                </a:tc>
              </a:tr>
            </a:tbl>
          </a:graphicData>
        </a:graphic>
      </p:graphicFrame>
      <p:pic>
        <p:nvPicPr>
          <p:cNvPr id="16" name="Picture 15"/>
          <p:cNvPicPr>
            <a:picLocks noChangeAspect="1" noChangeArrowheads="1"/>
          </p:cNvPicPr>
          <p:nvPr/>
        </p:nvPicPr>
        <p:blipFill>
          <a:blip r:embed="rId2" cstate="print"/>
          <a:srcRect/>
          <a:stretch>
            <a:fillRect/>
          </a:stretch>
        </p:blipFill>
        <p:spPr bwMode="auto">
          <a:xfrm>
            <a:off x="5580112" y="1784176"/>
            <a:ext cx="1910416" cy="360040"/>
          </a:xfrm>
          <a:prstGeom prst="rect">
            <a:avLst/>
          </a:prstGeom>
          <a:noFill/>
          <a:ln w="9525">
            <a:noFill/>
            <a:miter lim="800000"/>
            <a:headEnd/>
            <a:tailEnd/>
          </a:ln>
        </p:spPr>
      </p:pic>
      <p:pic>
        <p:nvPicPr>
          <p:cNvPr id="17" name="Picture 16"/>
          <p:cNvPicPr>
            <a:picLocks noChangeAspect="1" noChangeArrowheads="1"/>
          </p:cNvPicPr>
          <p:nvPr/>
        </p:nvPicPr>
        <p:blipFill>
          <a:blip r:embed="rId3" cstate="print"/>
          <a:srcRect l="8780" r="40638"/>
          <a:stretch>
            <a:fillRect/>
          </a:stretch>
        </p:blipFill>
        <p:spPr bwMode="auto">
          <a:xfrm>
            <a:off x="5508104" y="1302844"/>
            <a:ext cx="864096" cy="423116"/>
          </a:xfrm>
          <a:prstGeom prst="rect">
            <a:avLst/>
          </a:prstGeom>
          <a:noFill/>
          <a:ln w="9525">
            <a:noFill/>
            <a:miter lim="800000"/>
            <a:headEnd/>
            <a:tailEnd/>
          </a:ln>
        </p:spPr>
      </p:pic>
      <p:pic>
        <p:nvPicPr>
          <p:cNvPr id="6146" name="Picture 2" descr="UICN logo"/>
          <p:cNvPicPr>
            <a:picLocks noChangeAspect="1" noChangeArrowheads="1"/>
          </p:cNvPicPr>
          <p:nvPr/>
        </p:nvPicPr>
        <p:blipFill>
          <a:blip r:embed="rId4" cstate="print"/>
          <a:srcRect/>
          <a:stretch>
            <a:fillRect/>
          </a:stretch>
        </p:blipFill>
        <p:spPr bwMode="auto">
          <a:xfrm>
            <a:off x="6121763" y="5483178"/>
            <a:ext cx="363389" cy="347238"/>
          </a:xfrm>
          <a:prstGeom prst="rect">
            <a:avLst/>
          </a:prstGeom>
          <a:noFill/>
        </p:spPr>
      </p:pic>
      <p:pic>
        <p:nvPicPr>
          <p:cNvPr id="36866" name="Picture 2" descr="Home"/>
          <p:cNvPicPr>
            <a:picLocks noChangeAspect="1" noChangeArrowheads="1"/>
          </p:cNvPicPr>
          <p:nvPr/>
        </p:nvPicPr>
        <p:blipFill>
          <a:blip r:embed="rId5" cstate="print"/>
          <a:srcRect/>
          <a:stretch>
            <a:fillRect/>
          </a:stretch>
        </p:blipFill>
        <p:spPr bwMode="auto">
          <a:xfrm>
            <a:off x="5580112" y="2302024"/>
            <a:ext cx="1800200" cy="325646"/>
          </a:xfrm>
          <a:prstGeom prst="rect">
            <a:avLst/>
          </a:prstGeom>
          <a:noFill/>
        </p:spPr>
      </p:pic>
      <p:pic>
        <p:nvPicPr>
          <p:cNvPr id="36867" name="Picture 3"/>
          <p:cNvPicPr>
            <a:picLocks noChangeAspect="1" noChangeArrowheads="1"/>
          </p:cNvPicPr>
          <p:nvPr/>
        </p:nvPicPr>
        <p:blipFill>
          <a:blip r:embed="rId6" cstate="print"/>
          <a:srcRect/>
          <a:stretch>
            <a:fillRect/>
          </a:stretch>
        </p:blipFill>
        <p:spPr bwMode="auto">
          <a:xfrm>
            <a:off x="6552970" y="4102224"/>
            <a:ext cx="899350" cy="358247"/>
          </a:xfrm>
          <a:prstGeom prst="rect">
            <a:avLst/>
          </a:prstGeom>
          <a:noFill/>
          <a:ln w="9525">
            <a:noFill/>
            <a:miter lim="800000"/>
            <a:headEnd/>
            <a:tailEnd/>
          </a:ln>
        </p:spPr>
      </p:pic>
      <p:pic>
        <p:nvPicPr>
          <p:cNvPr id="30" name="Picture 7"/>
          <p:cNvPicPr>
            <a:picLocks noChangeAspect="1" noChangeArrowheads="1"/>
          </p:cNvPicPr>
          <p:nvPr/>
        </p:nvPicPr>
        <p:blipFill>
          <a:blip r:embed="rId7" cstate="print"/>
          <a:srcRect/>
          <a:stretch>
            <a:fillRect/>
          </a:stretch>
        </p:blipFill>
        <p:spPr bwMode="auto">
          <a:xfrm>
            <a:off x="5580112" y="3598168"/>
            <a:ext cx="474264" cy="360040"/>
          </a:xfrm>
          <a:prstGeom prst="rect">
            <a:avLst/>
          </a:prstGeom>
          <a:noFill/>
          <a:ln w="9525">
            <a:noFill/>
            <a:miter lim="800000"/>
            <a:headEnd/>
            <a:tailEnd/>
          </a:ln>
        </p:spPr>
      </p:pic>
      <p:pic>
        <p:nvPicPr>
          <p:cNvPr id="31" name="Picture 4"/>
          <p:cNvPicPr>
            <a:picLocks noChangeAspect="1" noChangeArrowheads="1"/>
          </p:cNvPicPr>
          <p:nvPr/>
        </p:nvPicPr>
        <p:blipFill>
          <a:blip r:embed="rId8" cstate="print"/>
          <a:srcRect/>
          <a:stretch>
            <a:fillRect/>
          </a:stretch>
        </p:blipFill>
        <p:spPr bwMode="auto">
          <a:xfrm>
            <a:off x="6372200" y="3598168"/>
            <a:ext cx="303234" cy="384380"/>
          </a:xfrm>
          <a:prstGeom prst="rect">
            <a:avLst/>
          </a:prstGeom>
          <a:noFill/>
          <a:ln w="9525">
            <a:noFill/>
            <a:miter lim="800000"/>
            <a:headEnd/>
            <a:tailEnd/>
          </a:ln>
        </p:spPr>
      </p:pic>
      <p:pic>
        <p:nvPicPr>
          <p:cNvPr id="32" name="Picture 6"/>
          <p:cNvPicPr>
            <a:picLocks noChangeAspect="1" noChangeArrowheads="1"/>
          </p:cNvPicPr>
          <p:nvPr/>
        </p:nvPicPr>
        <p:blipFill>
          <a:blip r:embed="rId9" cstate="print"/>
          <a:srcRect/>
          <a:stretch>
            <a:fillRect/>
          </a:stretch>
        </p:blipFill>
        <p:spPr bwMode="auto">
          <a:xfrm>
            <a:off x="6084168" y="3598168"/>
            <a:ext cx="261881" cy="366633"/>
          </a:xfrm>
          <a:prstGeom prst="rect">
            <a:avLst/>
          </a:prstGeom>
          <a:noFill/>
          <a:ln w="9525">
            <a:noFill/>
            <a:miter lim="800000"/>
            <a:headEnd/>
            <a:tailEnd/>
          </a:ln>
        </p:spPr>
      </p:pic>
      <p:pic>
        <p:nvPicPr>
          <p:cNvPr id="41" name="Picture 13" descr="CIAT-logo (2).png"/>
          <p:cNvPicPr>
            <a:picLocks noChangeAspect="1"/>
          </p:cNvPicPr>
          <p:nvPr/>
        </p:nvPicPr>
        <p:blipFill>
          <a:blip r:embed="rId10" cstate="print"/>
          <a:srcRect/>
          <a:stretch>
            <a:fillRect/>
          </a:stretch>
        </p:blipFill>
        <p:spPr bwMode="auto">
          <a:xfrm>
            <a:off x="5580112" y="3238128"/>
            <a:ext cx="955690" cy="256358"/>
          </a:xfrm>
          <a:prstGeom prst="rect">
            <a:avLst/>
          </a:prstGeom>
          <a:noFill/>
          <a:ln w="9525">
            <a:noFill/>
            <a:miter lim="800000"/>
            <a:headEnd/>
            <a:tailEnd/>
          </a:ln>
        </p:spPr>
      </p:pic>
      <p:pic>
        <p:nvPicPr>
          <p:cNvPr id="1028" name="Picture 4"/>
          <p:cNvPicPr>
            <a:picLocks noChangeAspect="1" noChangeArrowheads="1"/>
          </p:cNvPicPr>
          <p:nvPr/>
        </p:nvPicPr>
        <p:blipFill>
          <a:blip r:embed="rId11" cstate="print"/>
          <a:srcRect/>
          <a:stretch>
            <a:fillRect/>
          </a:stretch>
        </p:blipFill>
        <p:spPr bwMode="auto">
          <a:xfrm>
            <a:off x="5616866" y="4102224"/>
            <a:ext cx="792088" cy="314836"/>
          </a:xfrm>
          <a:prstGeom prst="rect">
            <a:avLst/>
          </a:prstGeom>
          <a:noFill/>
          <a:ln w="9525">
            <a:noFill/>
            <a:miter lim="800000"/>
            <a:headEnd/>
            <a:tailEnd/>
          </a:ln>
        </p:spPr>
      </p:pic>
      <p:pic>
        <p:nvPicPr>
          <p:cNvPr id="44" name="Picture 4" descr="UNDP">
            <a:hlinkClick r:id="rId12"/>
          </p:cNvPr>
          <p:cNvPicPr>
            <a:picLocks noChangeAspect="1" noChangeArrowheads="1"/>
          </p:cNvPicPr>
          <p:nvPr/>
        </p:nvPicPr>
        <p:blipFill>
          <a:blip r:embed="rId13" cstate="print"/>
          <a:srcRect/>
          <a:stretch>
            <a:fillRect/>
          </a:stretch>
        </p:blipFill>
        <p:spPr bwMode="auto">
          <a:xfrm>
            <a:off x="5693063" y="5398368"/>
            <a:ext cx="222377" cy="432048"/>
          </a:xfrm>
          <a:prstGeom prst="rect">
            <a:avLst/>
          </a:prstGeom>
          <a:noFill/>
        </p:spPr>
      </p:pic>
      <p:pic>
        <p:nvPicPr>
          <p:cNvPr id="1031" name="Picture 7" descr="Home"/>
          <p:cNvPicPr>
            <a:picLocks noChangeAspect="1" noChangeArrowheads="1"/>
          </p:cNvPicPr>
          <p:nvPr/>
        </p:nvPicPr>
        <p:blipFill>
          <a:blip r:embed="rId14" cstate="print"/>
          <a:srcRect/>
          <a:stretch>
            <a:fillRect/>
          </a:stretch>
        </p:blipFill>
        <p:spPr bwMode="auto">
          <a:xfrm>
            <a:off x="5652120" y="5902424"/>
            <a:ext cx="1368152" cy="383248"/>
          </a:xfrm>
          <a:prstGeom prst="rect">
            <a:avLst/>
          </a:prstGeom>
          <a:noFill/>
        </p:spPr>
      </p:pic>
      <p:pic>
        <p:nvPicPr>
          <p:cNvPr id="1034" name="Picture 10"/>
          <p:cNvPicPr>
            <a:picLocks noChangeAspect="1" noChangeArrowheads="1"/>
          </p:cNvPicPr>
          <p:nvPr/>
        </p:nvPicPr>
        <p:blipFill>
          <a:blip r:embed="rId15" cstate="print"/>
          <a:srcRect/>
          <a:stretch>
            <a:fillRect/>
          </a:stretch>
        </p:blipFill>
        <p:spPr bwMode="auto">
          <a:xfrm>
            <a:off x="7762032" y="1828809"/>
            <a:ext cx="410368" cy="315407"/>
          </a:xfrm>
          <a:prstGeom prst="rect">
            <a:avLst/>
          </a:prstGeom>
          <a:noFill/>
          <a:ln w="9525">
            <a:noFill/>
            <a:miter lim="800000"/>
            <a:headEnd/>
            <a:tailEnd/>
          </a:ln>
        </p:spPr>
      </p:pic>
      <p:sp>
        <p:nvSpPr>
          <p:cNvPr id="46" name="45 CuadroTexto"/>
          <p:cNvSpPr txBox="1"/>
          <p:nvPr/>
        </p:nvSpPr>
        <p:spPr>
          <a:xfrm>
            <a:off x="6701176" y="5461084"/>
            <a:ext cx="831381" cy="369332"/>
          </a:xfrm>
          <a:prstGeom prst="rect">
            <a:avLst/>
          </a:prstGeom>
          <a:noFill/>
        </p:spPr>
        <p:txBody>
          <a:bodyPr wrap="none" rtlCol="0">
            <a:spAutoFit/>
          </a:bodyPr>
          <a:lstStyle/>
          <a:p>
            <a:r>
              <a:rPr lang="es-PA" b="1" dirty="0" smtClean="0"/>
              <a:t>WCMC</a:t>
            </a:r>
            <a:endParaRPr lang="es-PA" b="1" dirty="0"/>
          </a:p>
        </p:txBody>
      </p:sp>
      <p:sp>
        <p:nvSpPr>
          <p:cNvPr id="29" name="1 Título"/>
          <p:cNvSpPr txBox="1">
            <a:spLocks/>
          </p:cNvSpPr>
          <p:nvPr/>
        </p:nvSpPr>
        <p:spPr>
          <a:xfrm>
            <a:off x="0" y="-171400"/>
            <a:ext cx="9144000" cy="1143000"/>
          </a:xfrm>
          <a:prstGeom prst="rect">
            <a:avLst/>
          </a:prstGeom>
        </p:spPr>
        <p:txBody>
          <a:bodyPr vert="horz" lIns="91440" tIns="45720" rIns="91440" bIns="45720" rtlCol="0" anchor="ctr">
            <a:normAutofit/>
          </a:bodyPr>
          <a:lstStyle/>
          <a:p>
            <a:pPr lvl="0" algn="ctr">
              <a:spcBef>
                <a:spcPct val="0"/>
              </a:spcBef>
              <a:defRPr/>
            </a:pPr>
            <a:r>
              <a:rPr lang="es-ES_tradnl" sz="3600" b="1" dirty="0" smtClean="0">
                <a:solidFill>
                  <a:schemeClr val="bg1"/>
                </a:solidFill>
              </a:rPr>
              <a:t>Enfoque de REGATTA: Sinergias </a:t>
            </a:r>
            <a:endParaRPr kumimoji="0" lang="es-PA" sz="3600" b="1" u="none" strike="noStrike" kern="1200" cap="none" spc="0" normalizeH="0" baseline="0" noProof="0" dirty="0">
              <a:ln>
                <a:noFill/>
              </a:ln>
              <a:solidFill>
                <a:schemeClr val="bg1"/>
              </a:solidFill>
              <a:effectLst>
                <a:outerShdw blurRad="53975" dist="22860" dir="5400000" algn="tl" rotWithShape="0">
                  <a:srgbClr val="000000">
                    <a:alpha val="55000"/>
                  </a:srgbClr>
                </a:outerShdw>
              </a:effectLst>
              <a:uLnTx/>
              <a:uFillTx/>
              <a:latin typeface="+mj-lt"/>
              <a:ea typeface="+mj-ea"/>
              <a:cs typeface="+mj-cs"/>
            </a:endParaRPr>
          </a:p>
        </p:txBody>
      </p:sp>
      <p:pic>
        <p:nvPicPr>
          <p:cNvPr id="39" name="Picture 6" descr="OPS">
            <a:hlinkClick r:id="rId16"/>
          </p:cNvPr>
          <p:cNvPicPr>
            <a:picLocks noChangeAspect="1" noChangeArrowheads="1" noCrop="1"/>
          </p:cNvPicPr>
          <p:nvPr/>
        </p:nvPicPr>
        <p:blipFill>
          <a:blip r:embed="rId17" cstate="print"/>
          <a:srcRect/>
          <a:stretch>
            <a:fillRect/>
          </a:stretch>
        </p:blipFill>
        <p:spPr bwMode="auto">
          <a:xfrm flipV="1">
            <a:off x="5608915" y="4968862"/>
            <a:ext cx="1051317" cy="404353"/>
          </a:xfrm>
          <a:prstGeom prst="rect">
            <a:avLst/>
          </a:prstGeom>
          <a:noFill/>
        </p:spPr>
      </p:pic>
      <p:pic>
        <p:nvPicPr>
          <p:cNvPr id="49" name="Picture 4"/>
          <p:cNvPicPr>
            <a:picLocks noChangeAspect="1" noChangeArrowheads="1"/>
          </p:cNvPicPr>
          <p:nvPr/>
        </p:nvPicPr>
        <p:blipFill>
          <a:blip r:embed="rId18" cstate="print"/>
          <a:srcRect/>
          <a:stretch>
            <a:fillRect/>
          </a:stretch>
        </p:blipFill>
        <p:spPr bwMode="auto">
          <a:xfrm>
            <a:off x="6708926" y="3212976"/>
            <a:ext cx="887410" cy="288032"/>
          </a:xfrm>
          <a:prstGeom prst="rect">
            <a:avLst/>
          </a:prstGeom>
          <a:noFill/>
          <a:ln w="9525">
            <a:noFill/>
            <a:miter lim="800000"/>
            <a:headEnd/>
            <a:tailEnd/>
          </a:ln>
        </p:spPr>
      </p:pic>
      <p:pic>
        <p:nvPicPr>
          <p:cNvPr id="22" name="15 Imagen" descr="Caribsavelogo-trans.png"/>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647977" y="4582999"/>
            <a:ext cx="508199" cy="28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22 CuadroTexto"/>
          <p:cNvSpPr txBox="1"/>
          <p:nvPr/>
        </p:nvSpPr>
        <p:spPr>
          <a:xfrm>
            <a:off x="5652120" y="2761183"/>
            <a:ext cx="4104456" cy="307777"/>
          </a:xfrm>
          <a:prstGeom prst="rect">
            <a:avLst/>
          </a:prstGeom>
          <a:noFill/>
        </p:spPr>
        <p:txBody>
          <a:bodyPr wrap="square" rtlCol="0">
            <a:spAutoFit/>
          </a:bodyPr>
          <a:lstStyle/>
          <a:p>
            <a:r>
              <a:rPr lang="es-PA" sz="1400" dirty="0" smtClean="0"/>
              <a:t>Diálogo Regional de Finanzas del Clima</a:t>
            </a:r>
            <a:endParaRPr lang="es-PA" sz="1400" dirty="0"/>
          </a:p>
        </p:txBody>
      </p:sp>
      <p:pic>
        <p:nvPicPr>
          <p:cNvPr id="24" name="23 Imagen"/>
          <p:cNvPicPr/>
          <p:nvPr/>
        </p:nvPicPr>
        <p:blipFill>
          <a:blip r:embed="rId20" cstate="print"/>
          <a:srcRect l="68182" t="75521" r="20682" b="11458"/>
          <a:stretch>
            <a:fillRect/>
          </a:stretch>
        </p:blipFill>
        <p:spPr bwMode="auto">
          <a:xfrm>
            <a:off x="7596336" y="5517232"/>
            <a:ext cx="792088" cy="278142"/>
          </a:xfrm>
          <a:prstGeom prst="rect">
            <a:avLst/>
          </a:prstGeom>
          <a:noFill/>
          <a:ln w="9525">
            <a:noFill/>
            <a:miter lim="800000"/>
            <a:headEnd/>
            <a:tailEnd/>
          </a:ln>
        </p:spPr>
      </p:pic>
    </p:spTree>
    <p:extLst>
      <p:ext uri="{BB962C8B-B14F-4D97-AF65-F5344CB8AC3E}">
        <p14:creationId xmlns:p14="http://schemas.microsoft.com/office/powerpoint/2010/main" val="7538211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0"/>
            <a:ext cx="9144000" cy="1124744"/>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solidFill>
                <a:prstClr val="white"/>
              </a:solidFill>
            </a:endParaRPr>
          </a:p>
        </p:txBody>
      </p:sp>
      <p:sp>
        <p:nvSpPr>
          <p:cNvPr id="21" name="1 Título"/>
          <p:cNvSpPr>
            <a:spLocks noGrp="1"/>
          </p:cNvSpPr>
          <p:nvPr>
            <p:ph type="title"/>
          </p:nvPr>
        </p:nvSpPr>
        <p:spPr>
          <a:xfrm>
            <a:off x="24437" y="-18256"/>
            <a:ext cx="9144000" cy="1143000"/>
          </a:xfrm>
        </p:spPr>
        <p:txBody>
          <a:bodyPr>
            <a:normAutofit/>
          </a:bodyPr>
          <a:lstStyle/>
          <a:p>
            <a:r>
              <a:rPr lang="es-PA" sz="3200" b="1" dirty="0" smtClean="0">
                <a:solidFill>
                  <a:prstClr val="white"/>
                </a:solidFill>
                <a:cs typeface="Aparajita" pitchFamily="34" charset="0"/>
              </a:rPr>
              <a:t>REGATTA : Tipos de Actividades</a:t>
            </a:r>
            <a:endParaRPr lang="es-PA" sz="3200" b="1" dirty="0">
              <a:solidFill>
                <a:schemeClr val="bg1"/>
              </a:solidFill>
              <a:effectLst>
                <a:outerShdw blurRad="53975" dist="22860" dir="5400000" algn="tl" rotWithShape="0">
                  <a:srgbClr val="000000">
                    <a:alpha val="55000"/>
                  </a:srgbClr>
                </a:outerShdw>
              </a:effectLst>
            </a:endParaRPr>
          </a:p>
        </p:txBody>
      </p:sp>
      <p:sp>
        <p:nvSpPr>
          <p:cNvPr id="26" name="2 Marcador de contenido"/>
          <p:cNvSpPr>
            <a:spLocks noGrp="1"/>
          </p:cNvSpPr>
          <p:nvPr>
            <p:ph idx="1"/>
          </p:nvPr>
        </p:nvSpPr>
        <p:spPr>
          <a:xfrm>
            <a:off x="251520" y="1412776"/>
            <a:ext cx="5472609" cy="5184576"/>
          </a:xfrm>
        </p:spPr>
        <p:txBody>
          <a:bodyPr>
            <a:normAutofit/>
          </a:bodyPr>
          <a:lstStyle/>
          <a:p>
            <a:pPr marL="514350" indent="-514350">
              <a:buAutoNum type="romanUcPeriod"/>
            </a:pPr>
            <a:r>
              <a:rPr lang="es-MX" sz="2400" b="1" dirty="0" smtClean="0">
                <a:latin typeface="verdana (Cuerpo)"/>
              </a:rPr>
              <a:t>Dialogo técnico y de políticas publicas; intercambio de conocimiento.</a:t>
            </a:r>
          </a:p>
          <a:p>
            <a:pPr marL="514350" indent="-514350">
              <a:buAutoNum type="romanUcPeriod"/>
            </a:pPr>
            <a:endParaRPr lang="es-MX" sz="2400" b="1" dirty="0" smtClean="0">
              <a:latin typeface="verdana (Cuerpo)"/>
            </a:endParaRPr>
          </a:p>
          <a:p>
            <a:pPr marL="514350" indent="-514350">
              <a:buAutoNum type="romanUcPeriod"/>
            </a:pPr>
            <a:r>
              <a:rPr lang="es-MX" sz="2400" b="1" dirty="0" smtClean="0">
                <a:latin typeface="verdana (Cuerpo)"/>
              </a:rPr>
              <a:t>Asistencia técnica</a:t>
            </a:r>
          </a:p>
          <a:p>
            <a:pPr marL="514350" indent="-514350">
              <a:buAutoNum type="romanUcPeriod"/>
            </a:pPr>
            <a:endParaRPr lang="es-MX" sz="2400" b="1" dirty="0" smtClean="0">
              <a:latin typeface="verdana (Cuerpo)"/>
            </a:endParaRPr>
          </a:p>
          <a:p>
            <a:pPr marL="514350" indent="-514350">
              <a:buAutoNum type="romanUcPeriod"/>
            </a:pPr>
            <a:r>
              <a:rPr lang="es-MX" sz="2400" b="1" dirty="0" smtClean="0">
                <a:latin typeface="verdana (Cuerpo)"/>
              </a:rPr>
              <a:t>Diseño y financiamiento de proyectos piloto</a:t>
            </a:r>
          </a:p>
          <a:p>
            <a:pPr marL="514350" indent="-514350">
              <a:buAutoNum type="romanUcPeriod"/>
            </a:pPr>
            <a:endParaRPr lang="es-MX" sz="2400" b="1" dirty="0" smtClean="0">
              <a:latin typeface="verdana (Cuerpo)"/>
            </a:endParaRPr>
          </a:p>
          <a:p>
            <a:pPr marL="514350" indent="-514350">
              <a:buAutoNum type="romanUcPeriod"/>
            </a:pPr>
            <a:r>
              <a:rPr lang="es-MX" sz="2400" b="1" dirty="0" smtClean="0">
                <a:latin typeface="verdana (Cuerpo)"/>
              </a:rPr>
              <a:t>Comunidades de práctica virtuales</a:t>
            </a:r>
          </a:p>
          <a:p>
            <a:pPr marL="0" indent="0">
              <a:buNone/>
            </a:pPr>
            <a:endParaRPr lang="en-US" sz="2400" b="1" dirty="0" smtClean="0">
              <a:latin typeface="verdana (Cuerpo)"/>
            </a:endParaRPr>
          </a:p>
        </p:txBody>
      </p:sp>
      <p:pic>
        <p:nvPicPr>
          <p:cNvPr id="8" name="7 Imagen" descr="IMG_1788.JPG"/>
          <p:cNvPicPr>
            <a:picLocks noChangeAspect="1"/>
          </p:cNvPicPr>
          <p:nvPr/>
        </p:nvPicPr>
        <p:blipFill rotWithShape="1">
          <a:blip r:embed="rId2" cstate="print"/>
          <a:srcRect l="5389" t="12080" r="10759" b="21101"/>
          <a:stretch/>
        </p:blipFill>
        <p:spPr>
          <a:xfrm>
            <a:off x="5176271" y="1292835"/>
            <a:ext cx="1988017" cy="1272069"/>
          </a:xfrm>
          <a:prstGeom prst="rect">
            <a:avLst/>
          </a:prstGeom>
          <a:ln>
            <a:solidFill>
              <a:schemeClr val="tx2"/>
            </a:solidFill>
          </a:ln>
        </p:spPr>
      </p:pic>
      <p:sp>
        <p:nvSpPr>
          <p:cNvPr id="13" name="12 Rectángulo"/>
          <p:cNvSpPr/>
          <p:nvPr/>
        </p:nvSpPr>
        <p:spPr>
          <a:xfrm>
            <a:off x="7524328" y="3952897"/>
            <a:ext cx="1451268" cy="120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ln>
                <a:solidFill>
                  <a:schemeClr val="bg1"/>
                </a:solidFill>
              </a:ln>
              <a:solidFill>
                <a:schemeClr val="bg1"/>
              </a:solidFill>
            </a:endParaRPr>
          </a:p>
        </p:txBody>
      </p:sp>
      <p:pic>
        <p:nvPicPr>
          <p:cNvPr id="17" name="Picture 2" descr="solar water geysers"/>
          <p:cNvPicPr>
            <a:picLocks noChangeAspect="1" noChangeArrowheads="1"/>
          </p:cNvPicPr>
          <p:nvPr/>
        </p:nvPicPr>
        <p:blipFill rotWithShape="1">
          <a:blip r:embed="rId3" cstate="print"/>
          <a:srcRect t="7873" b="7171"/>
          <a:stretch/>
        </p:blipFill>
        <p:spPr bwMode="auto">
          <a:xfrm>
            <a:off x="5652120" y="2812217"/>
            <a:ext cx="1512168" cy="1284696"/>
          </a:xfrm>
          <a:prstGeom prst="rect">
            <a:avLst/>
          </a:prstGeom>
          <a:noFill/>
          <a:ln>
            <a:solidFill>
              <a:schemeClr val="tx1"/>
            </a:solidFill>
          </a:ln>
        </p:spPr>
      </p:pic>
      <p:pic>
        <p:nvPicPr>
          <p:cNvPr id="11" name="Picture 2"/>
          <p:cNvPicPr>
            <a:picLocks noChangeAspect="1" noChangeArrowheads="1"/>
          </p:cNvPicPr>
          <p:nvPr/>
        </p:nvPicPr>
        <p:blipFill>
          <a:blip r:embed="rId4" cstate="print"/>
          <a:srcRect l="16908" t="10234" r="59165"/>
          <a:stretch>
            <a:fillRect/>
          </a:stretch>
        </p:blipFill>
        <p:spPr bwMode="auto">
          <a:xfrm>
            <a:off x="7524328" y="4369586"/>
            <a:ext cx="1347579" cy="1599534"/>
          </a:xfrm>
          <a:prstGeom prst="rect">
            <a:avLst/>
          </a:prstGeom>
          <a:noFill/>
          <a:ln w="9525">
            <a:solidFill>
              <a:schemeClr val="tx1"/>
            </a:solidFill>
            <a:miter lim="800000"/>
            <a:headEnd/>
            <a:tailEnd/>
          </a:ln>
        </p:spPr>
      </p:pic>
      <p:pic>
        <p:nvPicPr>
          <p:cNvPr id="15" name="Picture 2" descr="C:\Users\jspensley\AppData\Local\Microsoft\Windows\Temporary Internet Files\Content.Outlook\A5U2SM64\logo-regatta-ES-with-pnuma.jpg"/>
          <p:cNvPicPr>
            <a:picLocks noChangeAspect="1" noChangeArrowheads="1"/>
          </p:cNvPicPr>
          <p:nvPr/>
        </p:nvPicPr>
        <p:blipFill>
          <a:blip r:embed="rId5" cstate="print"/>
          <a:srcRect/>
          <a:stretch>
            <a:fillRect/>
          </a:stretch>
        </p:blipFill>
        <p:spPr bwMode="auto">
          <a:xfrm>
            <a:off x="251520" y="6309320"/>
            <a:ext cx="2051720" cy="402137"/>
          </a:xfrm>
          <a:prstGeom prst="rect">
            <a:avLst/>
          </a:prstGeom>
          <a:noFill/>
        </p:spPr>
      </p:pic>
      <p:pic>
        <p:nvPicPr>
          <p:cNvPr id="19" name="Picture 2"/>
          <p:cNvPicPr>
            <a:picLocks noChangeAspect="1" noChangeArrowheads="1"/>
          </p:cNvPicPr>
          <p:nvPr/>
        </p:nvPicPr>
        <p:blipFill>
          <a:blip r:embed="rId6" cstate="print"/>
          <a:srcRect l="18748" t="5334" r="60086" b="5068"/>
          <a:stretch>
            <a:fillRect/>
          </a:stretch>
        </p:blipFill>
        <p:spPr bwMode="auto">
          <a:xfrm>
            <a:off x="5814930" y="4369586"/>
            <a:ext cx="1277350" cy="1612308"/>
          </a:xfrm>
          <a:prstGeom prst="rect">
            <a:avLst/>
          </a:prstGeom>
          <a:noFill/>
          <a:ln w="9525">
            <a:solidFill>
              <a:schemeClr val="tx1"/>
            </a:solidFill>
            <a:miter lim="800000"/>
            <a:headEnd/>
            <a:tailEnd/>
          </a:ln>
        </p:spPr>
      </p:pic>
      <p:pic>
        <p:nvPicPr>
          <p:cNvPr id="23" name="Picture 22" descr="http://conserve-energy-future.com/Images/Geothermal_Energy.jpg"/>
          <p:cNvPicPr>
            <a:picLocks noChangeAspect="1" noChangeArrowheads="1"/>
          </p:cNvPicPr>
          <p:nvPr/>
        </p:nvPicPr>
        <p:blipFill rotWithShape="1">
          <a:blip r:embed="rId7" cstate="print"/>
          <a:srcRect l="10059" t="151" r="14000" b="-151"/>
          <a:stretch/>
        </p:blipFill>
        <p:spPr bwMode="auto">
          <a:xfrm>
            <a:off x="7380312" y="2780928"/>
            <a:ext cx="1493716" cy="1315985"/>
          </a:xfrm>
          <a:prstGeom prst="rect">
            <a:avLst/>
          </a:prstGeom>
          <a:noFill/>
        </p:spPr>
      </p:pic>
      <p:pic>
        <p:nvPicPr>
          <p:cNvPr id="1026" name="Picture 2" descr="C:\Users\jspensley\AppData\Local\Microsoft\Windows\Temporary Internet Files\Content.Outlook\2IRYRXG4\ministra SEAM.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448" r="11263"/>
          <a:stretch/>
        </p:blipFill>
        <p:spPr bwMode="auto">
          <a:xfrm>
            <a:off x="7266055" y="1292835"/>
            <a:ext cx="1770441" cy="12720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21 Imagen" descr="LOGO PNUMA AZUL NUEVO.jpg"/>
          <p:cNvPicPr>
            <a:picLocks noChangeAspect="1"/>
          </p:cNvPicPr>
          <p:nvPr/>
        </p:nvPicPr>
        <p:blipFill>
          <a:blip r:embed="rId9" cstate="print"/>
          <a:stretch>
            <a:fillRect/>
          </a:stretch>
        </p:blipFill>
        <p:spPr>
          <a:xfrm>
            <a:off x="6084168" y="6237312"/>
            <a:ext cx="504056" cy="446875"/>
          </a:xfrm>
          <a:prstGeom prst="rect">
            <a:avLst/>
          </a:prstGeom>
        </p:spPr>
      </p:pic>
      <p:pic>
        <p:nvPicPr>
          <p:cNvPr id="24" name="Picture 25" descr="Gobierno_de_España.jpg"/>
          <p:cNvPicPr>
            <a:picLocks noChangeAspect="1"/>
          </p:cNvPicPr>
          <p:nvPr/>
        </p:nvPicPr>
        <p:blipFill>
          <a:blip r:embed="rId10" cstate="print">
            <a:alphaModFix/>
            <a:extLst>
              <a:ext uri="{28A0092B-C50C-407E-A947-70E740481C1C}">
                <a14:useLocalDpi xmlns:a14="http://schemas.microsoft.com/office/drawing/2010/main" val="0"/>
              </a:ext>
            </a:extLst>
          </a:blip>
          <a:stretch>
            <a:fillRect/>
          </a:stretch>
        </p:blipFill>
        <p:spPr>
          <a:xfrm>
            <a:off x="6660232" y="6237312"/>
            <a:ext cx="936104" cy="454063"/>
          </a:xfrm>
          <a:prstGeom prst="rect">
            <a:avLst/>
          </a:prstGeom>
        </p:spPr>
      </p:pic>
      <p:sp>
        <p:nvSpPr>
          <p:cNvPr id="25" name="24 CuadroTexto"/>
          <p:cNvSpPr txBox="1"/>
          <p:nvPr/>
        </p:nvSpPr>
        <p:spPr>
          <a:xfrm>
            <a:off x="2568004" y="6269250"/>
            <a:ext cx="2940100" cy="400110"/>
          </a:xfrm>
          <a:prstGeom prst="rect">
            <a:avLst/>
          </a:prstGeom>
          <a:noFill/>
        </p:spPr>
        <p:txBody>
          <a:bodyPr wrap="none" rtlCol="0">
            <a:spAutoFit/>
          </a:bodyPr>
          <a:lstStyle/>
          <a:p>
            <a:r>
              <a:rPr lang="es-PA" sz="2000" b="1" i="1" dirty="0" smtClean="0">
                <a:hlinkClick r:id="rId11"/>
              </a:rPr>
              <a:t>www.pnuma.org/regatta</a:t>
            </a:r>
            <a:r>
              <a:rPr lang="es-PA" sz="1600" b="1" i="1" dirty="0" smtClean="0"/>
              <a:t> </a:t>
            </a:r>
          </a:p>
        </p:txBody>
      </p:sp>
      <p:pic>
        <p:nvPicPr>
          <p:cNvPr id="27" name="Picture 2" descr="http://www.chil.org/Media/15052"/>
          <p:cNvPicPr>
            <a:picLocks noChangeAspect="1" noChangeArrowheads="1"/>
          </p:cNvPicPr>
          <p:nvPr/>
        </p:nvPicPr>
        <p:blipFill>
          <a:blip r:embed="rId12" cstate="print"/>
          <a:srcRect/>
          <a:stretch>
            <a:fillRect/>
          </a:stretch>
        </p:blipFill>
        <p:spPr bwMode="auto">
          <a:xfrm>
            <a:off x="7668344" y="6237312"/>
            <a:ext cx="707623" cy="446318"/>
          </a:xfrm>
          <a:prstGeom prst="rect">
            <a:avLst/>
          </a:prstGeom>
          <a:noFill/>
        </p:spPr>
      </p:pic>
      <p:pic>
        <p:nvPicPr>
          <p:cNvPr id="28" name="Picture 2" descr="http://www.miusb.es/wp-content/gallery/referencias/aecid.jpg"/>
          <p:cNvPicPr>
            <a:picLocks noChangeAspect="1" noChangeArrowheads="1"/>
          </p:cNvPicPr>
          <p:nvPr/>
        </p:nvPicPr>
        <p:blipFill>
          <a:blip r:embed="rId13" cstate="print"/>
          <a:srcRect/>
          <a:stretch>
            <a:fillRect/>
          </a:stretch>
        </p:blipFill>
        <p:spPr bwMode="auto">
          <a:xfrm>
            <a:off x="8388424" y="6243073"/>
            <a:ext cx="592066" cy="426287"/>
          </a:xfrm>
          <a:prstGeom prst="rect">
            <a:avLst/>
          </a:prstGeom>
          <a:noFill/>
        </p:spPr>
      </p:pic>
    </p:spTree>
    <p:extLst>
      <p:ext uri="{BB962C8B-B14F-4D97-AF65-F5344CB8AC3E}">
        <p14:creationId xmlns:p14="http://schemas.microsoft.com/office/powerpoint/2010/main" val="29228616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0"/>
            <a:ext cx="9144000" cy="1124744"/>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solidFill>
                <a:prstClr val="white"/>
              </a:solidFill>
            </a:endParaRPr>
          </a:p>
        </p:txBody>
      </p:sp>
      <p:sp>
        <p:nvSpPr>
          <p:cNvPr id="21" name="1 Título"/>
          <p:cNvSpPr>
            <a:spLocks noGrp="1"/>
          </p:cNvSpPr>
          <p:nvPr>
            <p:ph type="title"/>
          </p:nvPr>
        </p:nvSpPr>
        <p:spPr>
          <a:xfrm>
            <a:off x="0" y="-18256"/>
            <a:ext cx="9144000" cy="1143000"/>
          </a:xfrm>
        </p:spPr>
        <p:txBody>
          <a:bodyPr>
            <a:normAutofit/>
          </a:bodyPr>
          <a:lstStyle/>
          <a:p>
            <a:r>
              <a:rPr lang="es-PA" sz="4000" b="1" dirty="0" smtClean="0">
                <a:solidFill>
                  <a:prstClr val="white"/>
                </a:solidFill>
                <a:cs typeface="Aparajita" pitchFamily="34" charset="0"/>
              </a:rPr>
              <a:t>REGATTA:  Avances hasta la fecha</a:t>
            </a:r>
            <a:endParaRPr lang="es-PA" sz="4000" b="1" dirty="0">
              <a:solidFill>
                <a:schemeClr val="bg1"/>
              </a:solidFill>
              <a:effectLst>
                <a:outerShdw blurRad="53975" dist="22860" dir="5400000" algn="tl" rotWithShape="0">
                  <a:srgbClr val="000000">
                    <a:alpha val="55000"/>
                  </a:srgbClr>
                </a:outerShdw>
              </a:effectLst>
            </a:endParaRPr>
          </a:p>
        </p:txBody>
      </p:sp>
      <p:sp>
        <p:nvSpPr>
          <p:cNvPr id="26" name="2 Marcador de contenido"/>
          <p:cNvSpPr>
            <a:spLocks noGrp="1"/>
          </p:cNvSpPr>
          <p:nvPr>
            <p:ph idx="1"/>
          </p:nvPr>
        </p:nvSpPr>
        <p:spPr>
          <a:xfrm>
            <a:off x="251520" y="1556792"/>
            <a:ext cx="6084676" cy="5184576"/>
          </a:xfrm>
        </p:spPr>
        <p:txBody>
          <a:bodyPr>
            <a:normAutofit/>
          </a:bodyPr>
          <a:lstStyle/>
          <a:p>
            <a:pPr marL="342900" lvl="1" indent="-342900">
              <a:buFont typeface="Arial" pitchFamily="34" charset="0"/>
              <a:buChar char="•"/>
            </a:pPr>
            <a:r>
              <a:rPr lang="es-US" sz="2400" b="1" dirty="0">
                <a:solidFill>
                  <a:schemeClr val="tx2"/>
                </a:solidFill>
              </a:rPr>
              <a:t>Nueve (9) Centros de Conocimiento y ocho (8) Comunidades de Práctica. </a:t>
            </a:r>
            <a:r>
              <a:rPr lang="es-MX" sz="2400" b="1" dirty="0" smtClean="0">
                <a:solidFill>
                  <a:schemeClr val="tx2"/>
                </a:solidFill>
              </a:rPr>
              <a:t>Plataforma virtual amigable (5000+ visitas/mes)</a:t>
            </a:r>
          </a:p>
          <a:p>
            <a:pPr marL="342900" lvl="1" indent="-342900">
              <a:buFont typeface="Arial" pitchFamily="34" charset="0"/>
              <a:buChar char="•"/>
            </a:pPr>
            <a:r>
              <a:rPr lang="es-MX" sz="2400" b="1" dirty="0" smtClean="0">
                <a:solidFill>
                  <a:schemeClr val="tx2"/>
                </a:solidFill>
              </a:rPr>
              <a:t>Asistencia técnica a 18 países</a:t>
            </a:r>
          </a:p>
          <a:p>
            <a:pPr marL="342900" lvl="1" indent="-342900">
              <a:buFont typeface="Arial" pitchFamily="34" charset="0"/>
              <a:buChar char="•"/>
            </a:pPr>
            <a:r>
              <a:rPr lang="es-MX" sz="2400" b="1" dirty="0" smtClean="0">
                <a:solidFill>
                  <a:schemeClr val="tx2"/>
                </a:solidFill>
              </a:rPr>
              <a:t>12+ proyectos pilotos </a:t>
            </a:r>
          </a:p>
          <a:p>
            <a:pPr marL="0" lvl="1" indent="0">
              <a:buNone/>
            </a:pPr>
            <a:r>
              <a:rPr lang="es-MX" sz="2400" b="1" dirty="0" smtClean="0">
                <a:solidFill>
                  <a:schemeClr val="tx2"/>
                </a:solidFill>
              </a:rPr>
              <a:t>     (apoyo a diseño y/o financiamiento)</a:t>
            </a:r>
          </a:p>
          <a:p>
            <a:pPr marL="342900" lvl="1" indent="-342900">
              <a:buFont typeface="Arial" pitchFamily="34" charset="0"/>
              <a:buChar char="•"/>
            </a:pPr>
            <a:r>
              <a:rPr lang="es-MX" sz="2400" b="1" dirty="0" smtClean="0">
                <a:solidFill>
                  <a:schemeClr val="tx2"/>
                </a:solidFill>
              </a:rPr>
              <a:t>102 eventos (presenciales y virtuales) con 4600 participantes en 30 meses</a:t>
            </a:r>
          </a:p>
        </p:txBody>
      </p:sp>
      <p:sp>
        <p:nvSpPr>
          <p:cNvPr id="13" name="12 Rectángulo"/>
          <p:cNvSpPr/>
          <p:nvPr/>
        </p:nvSpPr>
        <p:spPr>
          <a:xfrm>
            <a:off x="7524328" y="4173082"/>
            <a:ext cx="1451268" cy="120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ln>
                <a:solidFill>
                  <a:schemeClr val="bg1"/>
                </a:solidFill>
              </a:ln>
              <a:solidFill>
                <a:schemeClr val="bg1"/>
              </a:solidFill>
            </a:endParaRPr>
          </a:p>
        </p:txBody>
      </p:sp>
      <p:pic>
        <p:nvPicPr>
          <p:cNvPr id="15" name="Picture 2"/>
          <p:cNvPicPr>
            <a:picLocks noChangeAspect="1" noChangeArrowheads="1"/>
          </p:cNvPicPr>
          <p:nvPr/>
        </p:nvPicPr>
        <p:blipFill>
          <a:blip r:embed="rId3" cstate="print"/>
          <a:srcRect l="18748" t="5334" r="60086" b="5068"/>
          <a:stretch>
            <a:fillRect/>
          </a:stretch>
        </p:blipFill>
        <p:spPr bwMode="auto">
          <a:xfrm>
            <a:off x="6873847" y="1196752"/>
            <a:ext cx="1825545" cy="2304256"/>
          </a:xfrm>
          <a:prstGeom prst="rect">
            <a:avLst/>
          </a:prstGeom>
          <a:noFill/>
          <a:ln w="9525">
            <a:noFill/>
            <a:miter lim="800000"/>
            <a:headEnd/>
            <a:tailEnd/>
          </a:ln>
        </p:spPr>
      </p:pic>
      <p:pic>
        <p:nvPicPr>
          <p:cNvPr id="22" name="Picture 5"/>
          <p:cNvPicPr>
            <a:picLocks noChangeAspect="1" noChangeArrowheads="1"/>
          </p:cNvPicPr>
          <p:nvPr/>
        </p:nvPicPr>
        <p:blipFill>
          <a:blip r:embed="rId4" cstate="print"/>
          <a:srcRect l="8589" t="11275" r="71856" b="24831"/>
          <a:stretch>
            <a:fillRect/>
          </a:stretch>
        </p:blipFill>
        <p:spPr bwMode="auto">
          <a:xfrm>
            <a:off x="6929454" y="3706108"/>
            <a:ext cx="1602858" cy="2244002"/>
          </a:xfrm>
          <a:prstGeom prst="rect">
            <a:avLst/>
          </a:prstGeom>
          <a:noFill/>
          <a:ln w="9525">
            <a:noFill/>
            <a:miter lim="800000"/>
            <a:headEnd/>
            <a:tailEnd/>
          </a:ln>
        </p:spPr>
      </p:pic>
      <p:pic>
        <p:nvPicPr>
          <p:cNvPr id="23" name="P 7"/>
          <p:cNvPicPr>
            <a:picLocks noChangeAspect="1" noChangeArrowheads="1"/>
          </p:cNvPicPr>
          <p:nvPr/>
        </p:nvPicPr>
        <p:blipFill>
          <a:blip r:embed="rId5" cstate="print"/>
          <a:srcRect/>
          <a:stretch>
            <a:fillRect/>
          </a:stretch>
        </p:blipFill>
        <p:spPr bwMode="auto">
          <a:xfrm>
            <a:off x="9549388" y="5042221"/>
            <a:ext cx="1335978" cy="1815779"/>
          </a:xfrm>
          <a:prstGeom prst="rect">
            <a:avLst/>
          </a:prstGeom>
          <a:noFill/>
          <a:ln w="9525">
            <a:noFill/>
            <a:miter lim="800000"/>
            <a:headEnd/>
            <a:tailEnd/>
          </a:ln>
        </p:spPr>
      </p:pic>
      <p:pic>
        <p:nvPicPr>
          <p:cNvPr id="24" name="P 9"/>
          <p:cNvPicPr>
            <a:picLocks noChangeAspect="1" noChangeArrowheads="1"/>
          </p:cNvPicPr>
          <p:nvPr/>
        </p:nvPicPr>
        <p:blipFill>
          <a:blip r:embed="rId6" cstate="print"/>
          <a:srcRect/>
          <a:stretch>
            <a:fillRect/>
          </a:stretch>
        </p:blipFill>
        <p:spPr bwMode="auto">
          <a:xfrm>
            <a:off x="10957374" y="5143200"/>
            <a:ext cx="1115616" cy="1714800"/>
          </a:xfrm>
          <a:prstGeom prst="rect">
            <a:avLst/>
          </a:prstGeom>
          <a:noFill/>
          <a:ln w="9525">
            <a:noFill/>
            <a:miter lim="800000"/>
            <a:headEnd/>
            <a:tailEnd/>
          </a:ln>
        </p:spPr>
      </p:pic>
      <p:pic>
        <p:nvPicPr>
          <p:cNvPr id="12" name="Picture 2" descr="C:\Users\jspensley\AppData\Local\Microsoft\Windows\Temporary Internet Files\Content.Outlook\A5U2SM64\logo-regatta-ES-with-pnuma.jpg"/>
          <p:cNvPicPr>
            <a:picLocks noChangeAspect="1" noChangeArrowheads="1"/>
          </p:cNvPicPr>
          <p:nvPr/>
        </p:nvPicPr>
        <p:blipFill>
          <a:blip r:embed="rId7" cstate="print"/>
          <a:srcRect/>
          <a:stretch>
            <a:fillRect/>
          </a:stretch>
        </p:blipFill>
        <p:spPr bwMode="auto">
          <a:xfrm>
            <a:off x="251520" y="6309320"/>
            <a:ext cx="2051720" cy="402137"/>
          </a:xfrm>
          <a:prstGeom prst="rect">
            <a:avLst/>
          </a:prstGeom>
          <a:noFill/>
        </p:spPr>
      </p:pic>
      <p:pic>
        <p:nvPicPr>
          <p:cNvPr id="17" name="16 Imagen" descr="LOGO PNUMA AZUL NUEVO.jpg"/>
          <p:cNvPicPr>
            <a:picLocks noChangeAspect="1"/>
          </p:cNvPicPr>
          <p:nvPr/>
        </p:nvPicPr>
        <p:blipFill>
          <a:blip r:embed="rId8" cstate="print"/>
          <a:stretch>
            <a:fillRect/>
          </a:stretch>
        </p:blipFill>
        <p:spPr>
          <a:xfrm>
            <a:off x="6084168" y="6237312"/>
            <a:ext cx="504056" cy="446875"/>
          </a:xfrm>
          <a:prstGeom prst="rect">
            <a:avLst/>
          </a:prstGeom>
        </p:spPr>
      </p:pic>
      <p:pic>
        <p:nvPicPr>
          <p:cNvPr id="18" name="Picture 25" descr="Gobierno_de_España.jpg"/>
          <p:cNvPicPr>
            <a:picLocks noChangeAspect="1"/>
          </p:cNvPicPr>
          <p:nvPr/>
        </p:nvPicPr>
        <p:blipFill>
          <a:blip r:embed="rId9" cstate="print">
            <a:alphaModFix/>
            <a:extLst>
              <a:ext uri="{28A0092B-C50C-407E-A947-70E740481C1C}">
                <a14:useLocalDpi xmlns:a14="http://schemas.microsoft.com/office/drawing/2010/main" val="0"/>
              </a:ext>
            </a:extLst>
          </a:blip>
          <a:stretch>
            <a:fillRect/>
          </a:stretch>
        </p:blipFill>
        <p:spPr>
          <a:xfrm>
            <a:off x="6660232" y="6237312"/>
            <a:ext cx="936104" cy="454063"/>
          </a:xfrm>
          <a:prstGeom prst="rect">
            <a:avLst/>
          </a:prstGeom>
        </p:spPr>
      </p:pic>
      <p:sp>
        <p:nvSpPr>
          <p:cNvPr id="19" name="18 CuadroTexto"/>
          <p:cNvSpPr txBox="1"/>
          <p:nvPr/>
        </p:nvSpPr>
        <p:spPr>
          <a:xfrm>
            <a:off x="2568004" y="6269250"/>
            <a:ext cx="2940100" cy="400110"/>
          </a:xfrm>
          <a:prstGeom prst="rect">
            <a:avLst/>
          </a:prstGeom>
          <a:noFill/>
        </p:spPr>
        <p:txBody>
          <a:bodyPr wrap="none" rtlCol="0">
            <a:spAutoFit/>
          </a:bodyPr>
          <a:lstStyle/>
          <a:p>
            <a:r>
              <a:rPr lang="es-PA" sz="2000" b="1" i="1" dirty="0" smtClean="0">
                <a:hlinkClick r:id="rId10"/>
              </a:rPr>
              <a:t>www.pnuma.org/regatta</a:t>
            </a:r>
            <a:r>
              <a:rPr lang="es-PA" sz="1600" b="1" i="1" dirty="0" smtClean="0"/>
              <a:t> </a:t>
            </a:r>
          </a:p>
        </p:txBody>
      </p:sp>
      <p:pic>
        <p:nvPicPr>
          <p:cNvPr id="25" name="Picture 2" descr="http://www.chil.org/Media/15052"/>
          <p:cNvPicPr>
            <a:picLocks noChangeAspect="1" noChangeArrowheads="1"/>
          </p:cNvPicPr>
          <p:nvPr/>
        </p:nvPicPr>
        <p:blipFill>
          <a:blip r:embed="rId11" cstate="print"/>
          <a:srcRect/>
          <a:stretch>
            <a:fillRect/>
          </a:stretch>
        </p:blipFill>
        <p:spPr bwMode="auto">
          <a:xfrm>
            <a:off x="7668344" y="6237312"/>
            <a:ext cx="707623" cy="446318"/>
          </a:xfrm>
          <a:prstGeom prst="rect">
            <a:avLst/>
          </a:prstGeom>
          <a:noFill/>
        </p:spPr>
      </p:pic>
      <p:pic>
        <p:nvPicPr>
          <p:cNvPr id="27" name="Picture 2" descr="http://www.miusb.es/wp-content/gallery/referencias/aecid.jpg"/>
          <p:cNvPicPr>
            <a:picLocks noChangeAspect="1" noChangeArrowheads="1"/>
          </p:cNvPicPr>
          <p:nvPr/>
        </p:nvPicPr>
        <p:blipFill>
          <a:blip r:embed="rId12" cstate="print"/>
          <a:srcRect/>
          <a:stretch>
            <a:fillRect/>
          </a:stretch>
        </p:blipFill>
        <p:spPr bwMode="auto">
          <a:xfrm>
            <a:off x="8388424" y="6243073"/>
            <a:ext cx="592066" cy="426287"/>
          </a:xfrm>
          <a:prstGeom prst="rect">
            <a:avLst/>
          </a:prstGeom>
          <a:noFill/>
        </p:spPr>
      </p:pic>
    </p:spTree>
    <p:extLst>
      <p:ext uri="{BB962C8B-B14F-4D97-AF65-F5344CB8AC3E}">
        <p14:creationId xmlns:p14="http://schemas.microsoft.com/office/powerpoint/2010/main" val="18592334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667954036"/>
              </p:ext>
            </p:extLst>
          </p:nvPr>
        </p:nvGraphicFramePr>
        <p:xfrm>
          <a:off x="107504" y="1268760"/>
          <a:ext cx="8892479" cy="4536503"/>
        </p:xfrm>
        <a:graphic>
          <a:graphicData uri="http://schemas.openxmlformats.org/drawingml/2006/table">
            <a:tbl>
              <a:tblPr firstRow="1" bandRow="1">
                <a:tableStyleId>{5C22544A-7EE6-4342-B048-85BDC9FD1C3A}</a:tableStyleId>
              </a:tblPr>
              <a:tblGrid>
                <a:gridCol w="1835696"/>
                <a:gridCol w="2180261"/>
                <a:gridCol w="2438261"/>
                <a:gridCol w="2438261"/>
              </a:tblGrid>
              <a:tr h="1080213">
                <a:tc>
                  <a:txBody>
                    <a:bodyPr/>
                    <a:lstStyle/>
                    <a:p>
                      <a:endParaRPr lang="es-E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3"/>
                    </a:solidFill>
                  </a:tcPr>
                </a:tc>
                <a:tc>
                  <a:txBody>
                    <a:bodyPr/>
                    <a:lstStyle/>
                    <a:p>
                      <a:pPr algn="ctr"/>
                      <a:r>
                        <a:rPr lang="es-MX" sz="2400" baseline="0" dirty="0" smtClean="0"/>
                        <a:t> Talleres presenciales</a:t>
                      </a:r>
                      <a:endParaRPr lang="es-ES" sz="2400" dirty="0"/>
                    </a:p>
                  </a:txBody>
                  <a:tcPr anchor="ctr">
                    <a:lnT w="12700" cap="flat" cmpd="sng" algn="ctr">
                      <a:solidFill>
                        <a:schemeClr val="tx1"/>
                      </a:solidFill>
                      <a:prstDash val="solid"/>
                      <a:round/>
                      <a:headEnd type="none" w="med" len="med"/>
                      <a:tailEnd type="none" w="med" len="med"/>
                    </a:lnT>
                    <a:solidFill>
                      <a:schemeClr val="accent3"/>
                    </a:solidFill>
                  </a:tcPr>
                </a:tc>
                <a:tc>
                  <a:txBody>
                    <a:bodyPr/>
                    <a:lstStyle/>
                    <a:p>
                      <a:pPr algn="ctr"/>
                      <a:r>
                        <a:rPr lang="es-MX" sz="2400" b="1" kern="1200" dirty="0" smtClean="0">
                          <a:solidFill>
                            <a:schemeClr val="lt1"/>
                          </a:solidFill>
                          <a:latin typeface="+mn-lt"/>
                          <a:ea typeface="+mn-ea"/>
                          <a:cs typeface="+mn-cs"/>
                        </a:rPr>
                        <a:t>Seminarios virtuales</a:t>
                      </a:r>
                      <a:endParaRPr lang="es-ES" sz="2400" b="1" kern="1200" dirty="0">
                        <a:solidFill>
                          <a:schemeClr val="lt1"/>
                        </a:solidFill>
                        <a:latin typeface="+mn-lt"/>
                        <a:ea typeface="+mn-ea"/>
                        <a:cs typeface="+mn-cs"/>
                      </a:endParaRPr>
                    </a:p>
                  </a:txBody>
                  <a:tcPr anchor="ctr">
                    <a:lnT w="12700" cap="flat" cmpd="sng" algn="ctr">
                      <a:solidFill>
                        <a:schemeClr val="tx1"/>
                      </a:solidFill>
                      <a:prstDash val="solid"/>
                      <a:round/>
                      <a:headEnd type="none" w="med" len="med"/>
                      <a:tailEnd type="none" w="med" len="med"/>
                    </a:lnT>
                    <a:solidFill>
                      <a:schemeClr val="accent3"/>
                    </a:solidFill>
                  </a:tcPr>
                </a:tc>
                <a:tc>
                  <a:txBody>
                    <a:bodyPr/>
                    <a:lstStyle/>
                    <a:p>
                      <a:pPr algn="ctr"/>
                      <a:r>
                        <a:rPr lang="es-MX" sz="2400" b="1" kern="1200" dirty="0" smtClean="0">
                          <a:solidFill>
                            <a:schemeClr val="lt1"/>
                          </a:solidFill>
                          <a:latin typeface="+mn-lt"/>
                          <a:ea typeface="+mn-ea"/>
                          <a:cs typeface="+mn-cs"/>
                        </a:rPr>
                        <a:t>Total</a:t>
                      </a:r>
                      <a:endParaRPr lang="es-ES" sz="2400" b="1" kern="1200" dirty="0">
                        <a:solidFill>
                          <a:schemeClr val="lt1"/>
                        </a:solidFill>
                        <a:latin typeface="+mn-lt"/>
                        <a:ea typeface="+mn-ea"/>
                        <a:cs typeface="+mn-cs"/>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3"/>
                    </a:solidFill>
                  </a:tcPr>
                </a:tc>
              </a:tr>
              <a:tr h="480095">
                <a:tc>
                  <a:txBody>
                    <a:bodyPr/>
                    <a:lstStyle/>
                    <a:p>
                      <a:pPr algn="l"/>
                      <a:r>
                        <a:rPr lang="es-MX" sz="2000" b="1" dirty="0" smtClean="0">
                          <a:solidFill>
                            <a:schemeClr val="bg1"/>
                          </a:solidFill>
                          <a:latin typeface="+mn-lt"/>
                        </a:rPr>
                        <a:t># eventos</a:t>
                      </a:r>
                      <a:endParaRPr lang="es-ES" sz="2000" b="1" dirty="0">
                        <a:solidFill>
                          <a:schemeClr val="bg1"/>
                        </a:solidFill>
                        <a:latin typeface="+mn-lt"/>
                      </a:endParaRPr>
                    </a:p>
                  </a:txBody>
                  <a:tcPr anchor="ctr">
                    <a:lnL w="12700" cap="flat" cmpd="sng" algn="ctr">
                      <a:solidFill>
                        <a:schemeClr val="tx1"/>
                      </a:solidFill>
                      <a:prstDash val="solid"/>
                      <a:round/>
                      <a:headEnd type="none" w="med" len="med"/>
                      <a:tailEnd type="none" w="med" len="med"/>
                    </a:lnL>
                    <a:solidFill>
                      <a:schemeClr val="tx2">
                        <a:lumMod val="60000"/>
                        <a:lumOff val="40000"/>
                      </a:schemeClr>
                    </a:solidFill>
                  </a:tcPr>
                </a:tc>
                <a:tc>
                  <a:txBody>
                    <a:bodyPr/>
                    <a:lstStyle/>
                    <a:p>
                      <a:pPr algn="ctr"/>
                      <a:r>
                        <a:rPr lang="es-MX" sz="2000" b="1" dirty="0" smtClean="0">
                          <a:solidFill>
                            <a:schemeClr val="bg1"/>
                          </a:solidFill>
                        </a:rPr>
                        <a:t>37</a:t>
                      </a:r>
                      <a:endParaRPr lang="es-ES" sz="2000" b="1" dirty="0">
                        <a:solidFill>
                          <a:schemeClr val="bg1"/>
                        </a:solidFill>
                      </a:endParaRPr>
                    </a:p>
                  </a:txBody>
                  <a:tcPr anchor="ctr">
                    <a:solidFill>
                      <a:schemeClr val="tx2">
                        <a:lumMod val="60000"/>
                        <a:lumOff val="40000"/>
                      </a:schemeClr>
                    </a:solidFill>
                  </a:tcPr>
                </a:tc>
                <a:tc>
                  <a:txBody>
                    <a:bodyPr/>
                    <a:lstStyle/>
                    <a:p>
                      <a:pPr algn="ctr"/>
                      <a:r>
                        <a:rPr lang="es-MX" sz="2000" b="1" dirty="0" smtClean="0">
                          <a:solidFill>
                            <a:schemeClr val="bg1"/>
                          </a:solidFill>
                        </a:rPr>
                        <a:t>65</a:t>
                      </a:r>
                      <a:endParaRPr lang="es-ES" sz="2000" b="1" dirty="0">
                        <a:solidFill>
                          <a:schemeClr val="bg1"/>
                        </a:solidFill>
                      </a:endParaRPr>
                    </a:p>
                  </a:txBody>
                  <a:tcPr anchor="ctr">
                    <a:solidFill>
                      <a:schemeClr val="tx2">
                        <a:lumMod val="60000"/>
                        <a:lumOff val="40000"/>
                      </a:schemeClr>
                    </a:solidFill>
                  </a:tcPr>
                </a:tc>
                <a:tc>
                  <a:txBody>
                    <a:bodyPr/>
                    <a:lstStyle/>
                    <a:p>
                      <a:pPr algn="ctr"/>
                      <a:r>
                        <a:rPr lang="es-MX" sz="2000" b="1" dirty="0" smtClean="0">
                          <a:solidFill>
                            <a:schemeClr val="bg1"/>
                          </a:solidFill>
                        </a:rPr>
                        <a:t>102</a:t>
                      </a:r>
                      <a:endParaRPr lang="es-ES" sz="2000" b="1" dirty="0">
                        <a:solidFill>
                          <a:schemeClr val="bg1"/>
                        </a:solidFill>
                      </a:endParaRPr>
                    </a:p>
                  </a:txBody>
                  <a:tcPr anchor="ctr">
                    <a:lnR w="12700" cap="flat" cmpd="sng" algn="ctr">
                      <a:solidFill>
                        <a:schemeClr val="tx1"/>
                      </a:solidFill>
                      <a:prstDash val="solid"/>
                      <a:round/>
                      <a:headEnd type="none" w="med" len="med"/>
                      <a:tailEnd type="none" w="med" len="med"/>
                    </a:lnR>
                    <a:solidFill>
                      <a:schemeClr val="tx2">
                        <a:lumMod val="60000"/>
                        <a:lumOff val="40000"/>
                      </a:schemeClr>
                    </a:solidFill>
                  </a:tcPr>
                </a:tc>
              </a:tr>
              <a:tr h="628965">
                <a:tc>
                  <a:txBody>
                    <a:bodyPr/>
                    <a:lstStyle/>
                    <a:p>
                      <a:pPr algn="l"/>
                      <a:r>
                        <a:rPr lang="es-MX" sz="2000" b="1" dirty="0" smtClean="0">
                          <a:solidFill>
                            <a:schemeClr val="tx1"/>
                          </a:solidFill>
                          <a:latin typeface="+mn-lt"/>
                        </a:rPr>
                        <a:t>#</a:t>
                      </a:r>
                      <a:r>
                        <a:rPr lang="es-MX" sz="2000" b="1" baseline="0" dirty="0" smtClean="0">
                          <a:solidFill>
                            <a:schemeClr val="tx1"/>
                          </a:solidFill>
                          <a:latin typeface="+mn-lt"/>
                        </a:rPr>
                        <a:t> participantes</a:t>
                      </a:r>
                      <a:endParaRPr lang="es-ES" sz="20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tcPr>
                </a:tc>
                <a:tc>
                  <a:txBody>
                    <a:bodyPr/>
                    <a:lstStyle/>
                    <a:p>
                      <a:pPr algn="ctr"/>
                      <a:r>
                        <a:rPr lang="es-MX" sz="2000" b="1" dirty="0" smtClean="0">
                          <a:solidFill>
                            <a:schemeClr val="tx1"/>
                          </a:solidFill>
                        </a:rPr>
                        <a:t>1850</a:t>
                      </a:r>
                      <a:endParaRPr lang="es-ES" sz="2000" b="1" dirty="0">
                        <a:solidFill>
                          <a:schemeClr val="tx1"/>
                        </a:solidFill>
                      </a:endParaRPr>
                    </a:p>
                  </a:txBody>
                  <a:tcPr anchor="ctr"/>
                </a:tc>
                <a:tc>
                  <a:txBody>
                    <a:bodyPr/>
                    <a:lstStyle/>
                    <a:p>
                      <a:pPr algn="ctr"/>
                      <a:r>
                        <a:rPr lang="es-MX" sz="2000" b="1" dirty="0" smtClean="0">
                          <a:solidFill>
                            <a:schemeClr val="tx1"/>
                          </a:solidFill>
                        </a:rPr>
                        <a:t>2810</a:t>
                      </a:r>
                      <a:endParaRPr lang="es-ES" sz="2000" b="1" dirty="0">
                        <a:solidFill>
                          <a:schemeClr val="tx1"/>
                        </a:solidFill>
                      </a:endParaRPr>
                    </a:p>
                  </a:txBody>
                  <a:tcPr anchor="ctr"/>
                </a:tc>
                <a:tc>
                  <a:txBody>
                    <a:bodyPr/>
                    <a:lstStyle/>
                    <a:p>
                      <a:pPr algn="ctr"/>
                      <a:r>
                        <a:rPr lang="es-MX" sz="2000" b="1" dirty="0" smtClean="0">
                          <a:solidFill>
                            <a:schemeClr val="tx1"/>
                          </a:solidFill>
                        </a:rPr>
                        <a:t>4660</a:t>
                      </a:r>
                      <a:endParaRPr lang="es-ES" sz="2000" b="1" dirty="0">
                        <a:solidFill>
                          <a:schemeClr val="tx1"/>
                        </a:solidFill>
                      </a:endParaRPr>
                    </a:p>
                  </a:txBody>
                  <a:tcPr anchor="ctr">
                    <a:lnR w="12700" cap="flat" cmpd="sng" algn="ctr">
                      <a:solidFill>
                        <a:schemeClr val="tx1"/>
                      </a:solidFill>
                      <a:prstDash val="solid"/>
                      <a:round/>
                      <a:headEnd type="none" w="med" len="med"/>
                      <a:tailEnd type="none" w="med" len="med"/>
                    </a:lnR>
                  </a:tcPr>
                </a:tc>
              </a:tr>
              <a:tr h="2347230">
                <a:tc>
                  <a:txBody>
                    <a:bodyPr/>
                    <a:lstStyle/>
                    <a:p>
                      <a:pPr algn="ctr"/>
                      <a:r>
                        <a:rPr lang="es-MX" sz="2000" b="1" dirty="0" smtClean="0">
                          <a:solidFill>
                            <a:schemeClr val="tx1"/>
                          </a:solidFill>
                          <a:latin typeface="+mn-lt"/>
                        </a:rPr>
                        <a:t>Centros de conocimiento y</a:t>
                      </a:r>
                      <a:r>
                        <a:rPr lang="es-MX" sz="2000" b="1" baseline="0" dirty="0" smtClean="0">
                          <a:solidFill>
                            <a:schemeClr val="tx1"/>
                          </a:solidFill>
                          <a:latin typeface="+mn-lt"/>
                        </a:rPr>
                        <a:t> </a:t>
                      </a:r>
                      <a:r>
                        <a:rPr lang="es-MX" sz="2000" b="1" dirty="0" smtClean="0">
                          <a:solidFill>
                            <a:schemeClr val="tx1"/>
                          </a:solidFill>
                          <a:latin typeface="+mn-lt"/>
                        </a:rPr>
                        <a:t>organizadores:</a:t>
                      </a:r>
                      <a:endParaRPr lang="es-ES" sz="20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r>
                        <a:rPr lang="es-ES" sz="1800" kern="1200" dirty="0" smtClean="0">
                          <a:solidFill>
                            <a:schemeClr val="dk1"/>
                          </a:solidFill>
                          <a:latin typeface="+mn-lt"/>
                          <a:ea typeface="+mn-ea"/>
                          <a:cs typeface="+mn-cs"/>
                        </a:rPr>
                        <a:t> </a:t>
                      </a:r>
                      <a:endParaRPr lang="es-ES" dirty="0"/>
                    </a:p>
                  </a:txBody>
                  <a:tcPr>
                    <a:lnB w="12700" cap="flat" cmpd="sng" algn="ctr">
                      <a:solidFill>
                        <a:schemeClr val="tx1"/>
                      </a:solidFill>
                      <a:prstDash val="solid"/>
                      <a:round/>
                      <a:headEnd type="none" w="med" len="med"/>
                      <a:tailEnd type="none" w="med" len="med"/>
                    </a:lnB>
                    <a:noFill/>
                  </a:tcPr>
                </a:tc>
                <a:tc>
                  <a:txBody>
                    <a:bodyPr/>
                    <a:lstStyle/>
                    <a:p>
                      <a:endParaRPr lang="es-ES" dirty="0"/>
                    </a:p>
                  </a:txBody>
                  <a:tcPr>
                    <a:lnB w="12700" cap="flat" cmpd="sng" algn="ctr">
                      <a:solidFill>
                        <a:schemeClr val="tx1"/>
                      </a:solidFill>
                      <a:prstDash val="solid"/>
                      <a:round/>
                      <a:headEnd type="none" w="med" len="med"/>
                      <a:tailEnd type="none" w="med" len="med"/>
                    </a:lnB>
                    <a:noFill/>
                  </a:tcPr>
                </a:tc>
                <a:tc>
                  <a:txBody>
                    <a:bodyPr/>
                    <a:lstStyle/>
                    <a:p>
                      <a:endParaRPr lang="es-E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bl>
          </a:graphicData>
        </a:graphic>
      </p:graphicFrame>
      <p:pic>
        <p:nvPicPr>
          <p:cNvPr id="7" name="Picture 8"/>
          <p:cNvPicPr/>
          <p:nvPr/>
        </p:nvPicPr>
        <p:blipFill>
          <a:blip r:embed="rId3" cstate="print"/>
          <a:srcRect/>
          <a:stretch>
            <a:fillRect/>
          </a:stretch>
        </p:blipFill>
        <p:spPr bwMode="auto">
          <a:xfrm>
            <a:off x="3401902" y="4221088"/>
            <a:ext cx="882066" cy="438150"/>
          </a:xfrm>
          <a:prstGeom prst="rect">
            <a:avLst/>
          </a:prstGeom>
          <a:noFill/>
        </p:spPr>
      </p:pic>
      <p:pic>
        <p:nvPicPr>
          <p:cNvPr id="9" name="8 Imagen" descr="http://www.nrsp.org.uk/images/contribute/PartnerLogo_47.jpg"/>
          <p:cNvPicPr/>
          <p:nvPr/>
        </p:nvPicPr>
        <p:blipFill>
          <a:blip r:embed="rId4" cstate="print"/>
          <a:srcRect/>
          <a:stretch>
            <a:fillRect/>
          </a:stretch>
        </p:blipFill>
        <p:spPr bwMode="auto">
          <a:xfrm>
            <a:off x="5796136" y="4077072"/>
            <a:ext cx="504825" cy="657225"/>
          </a:xfrm>
          <a:prstGeom prst="rect">
            <a:avLst/>
          </a:prstGeom>
          <a:noFill/>
          <a:ln w="9525">
            <a:noFill/>
            <a:miter lim="800000"/>
            <a:headEnd/>
            <a:tailEnd/>
          </a:ln>
        </p:spPr>
      </p:pic>
      <p:pic>
        <p:nvPicPr>
          <p:cNvPr id="10" name="9 Imagen" descr="http://www.regiones.gov.co/Mesoamerica/PublishingImages/logoPIDM.jpg"/>
          <p:cNvPicPr/>
          <p:nvPr/>
        </p:nvPicPr>
        <p:blipFill>
          <a:blip r:embed="rId5" cstate="print"/>
          <a:srcRect/>
          <a:stretch>
            <a:fillRect/>
          </a:stretch>
        </p:blipFill>
        <p:spPr bwMode="auto">
          <a:xfrm>
            <a:off x="3379291" y="3649211"/>
            <a:ext cx="657225" cy="447675"/>
          </a:xfrm>
          <a:prstGeom prst="rect">
            <a:avLst/>
          </a:prstGeom>
          <a:noFill/>
          <a:ln w="9525">
            <a:noFill/>
            <a:miter lim="800000"/>
            <a:headEnd/>
            <a:tailEnd/>
          </a:ln>
        </p:spPr>
      </p:pic>
      <p:pic>
        <p:nvPicPr>
          <p:cNvPr id="11" name="10 Imagen"/>
          <p:cNvPicPr/>
          <p:nvPr/>
        </p:nvPicPr>
        <p:blipFill>
          <a:blip r:embed="rId6" cstate="print"/>
          <a:srcRect l="57175" t="72198" r="37067" b="22562"/>
          <a:stretch>
            <a:fillRect/>
          </a:stretch>
        </p:blipFill>
        <p:spPr bwMode="auto">
          <a:xfrm>
            <a:off x="2675781" y="4268341"/>
            <a:ext cx="600075" cy="168771"/>
          </a:xfrm>
          <a:prstGeom prst="rect">
            <a:avLst/>
          </a:prstGeom>
          <a:noFill/>
          <a:ln w="9525">
            <a:noFill/>
            <a:miter lim="800000"/>
            <a:headEnd/>
            <a:tailEnd/>
          </a:ln>
        </p:spPr>
      </p:pic>
      <p:pic>
        <p:nvPicPr>
          <p:cNvPr id="12" name="Picture 32" descr="CIAT-logo (2).png"/>
          <p:cNvPicPr/>
          <p:nvPr/>
        </p:nvPicPr>
        <p:blipFill>
          <a:blip r:embed="rId7" cstate="print"/>
          <a:srcRect/>
          <a:stretch>
            <a:fillRect/>
          </a:stretch>
        </p:blipFill>
        <p:spPr bwMode="auto">
          <a:xfrm>
            <a:off x="4590256" y="4764622"/>
            <a:ext cx="1076325" cy="285750"/>
          </a:xfrm>
          <a:prstGeom prst="rect">
            <a:avLst/>
          </a:prstGeom>
          <a:noFill/>
          <a:ln w="9525">
            <a:noFill/>
            <a:miter lim="800000"/>
            <a:headEnd/>
            <a:tailEnd/>
          </a:ln>
        </p:spPr>
      </p:pic>
      <p:pic>
        <p:nvPicPr>
          <p:cNvPr id="13" name="Picture 4" descr="http://www.iica.int/images/2009/Logo_P.jpg"/>
          <p:cNvPicPr/>
          <p:nvPr/>
        </p:nvPicPr>
        <p:blipFill>
          <a:blip r:embed="rId8" cstate="print"/>
          <a:srcRect/>
          <a:stretch>
            <a:fillRect/>
          </a:stretch>
        </p:blipFill>
        <p:spPr bwMode="auto">
          <a:xfrm>
            <a:off x="3419872" y="5247610"/>
            <a:ext cx="796971" cy="341630"/>
          </a:xfrm>
          <a:prstGeom prst="rect">
            <a:avLst/>
          </a:prstGeom>
          <a:noFill/>
          <a:ln w="9525">
            <a:noFill/>
            <a:miter lim="800000"/>
            <a:headEnd/>
            <a:tailEnd/>
          </a:ln>
        </p:spPr>
      </p:pic>
      <p:pic>
        <p:nvPicPr>
          <p:cNvPr id="14" name="Picture 5"/>
          <p:cNvPicPr/>
          <p:nvPr/>
        </p:nvPicPr>
        <p:blipFill>
          <a:blip r:embed="rId9" cstate="print"/>
          <a:srcRect/>
          <a:stretch>
            <a:fillRect/>
          </a:stretch>
        </p:blipFill>
        <p:spPr bwMode="auto">
          <a:xfrm>
            <a:off x="6174457" y="4734297"/>
            <a:ext cx="971550" cy="419100"/>
          </a:xfrm>
          <a:prstGeom prst="rect">
            <a:avLst/>
          </a:prstGeom>
          <a:solidFill>
            <a:srgbClr val="FFFFFF"/>
          </a:solidFill>
          <a:ln w="9525">
            <a:noFill/>
            <a:miter lim="800000"/>
            <a:headEnd/>
            <a:tailEnd/>
          </a:ln>
        </p:spPr>
      </p:pic>
      <p:pic>
        <p:nvPicPr>
          <p:cNvPr id="15" name="14 Imagen"/>
          <p:cNvPicPr/>
          <p:nvPr/>
        </p:nvPicPr>
        <p:blipFill>
          <a:blip r:embed="rId10" cstate="print"/>
          <a:srcRect l="82726" t="24891" r="6073" b="60262"/>
          <a:stretch>
            <a:fillRect/>
          </a:stretch>
        </p:blipFill>
        <p:spPr bwMode="auto">
          <a:xfrm>
            <a:off x="4717529" y="4236725"/>
            <a:ext cx="949052" cy="352463"/>
          </a:xfrm>
          <a:prstGeom prst="rect">
            <a:avLst/>
          </a:prstGeom>
          <a:noFill/>
          <a:ln w="9525">
            <a:noFill/>
            <a:miter lim="800000"/>
            <a:headEnd/>
            <a:tailEnd/>
          </a:ln>
        </p:spPr>
      </p:pic>
      <p:pic>
        <p:nvPicPr>
          <p:cNvPr id="16" name="Picture 7" descr="http://t3.gstatic.com/images?q=tbn:ANd9GcSESjJ-rq8ERywmPdGnshRO6jFd0Qwpv2raBW7WH_qWzWjb5EYS">
            <a:hlinkClick r:id="rId11"/>
          </p:cNvPr>
          <p:cNvPicPr/>
          <p:nvPr/>
        </p:nvPicPr>
        <p:blipFill>
          <a:blip r:embed="rId12" cstate="print"/>
          <a:srcRect/>
          <a:stretch>
            <a:fillRect/>
          </a:stretch>
        </p:blipFill>
        <p:spPr bwMode="auto">
          <a:xfrm>
            <a:off x="4807003" y="5075335"/>
            <a:ext cx="1087182" cy="657921"/>
          </a:xfrm>
          <a:prstGeom prst="rect">
            <a:avLst/>
          </a:prstGeom>
          <a:noFill/>
          <a:ln w="9525">
            <a:noFill/>
            <a:miter lim="800000"/>
            <a:headEnd/>
            <a:tailEnd/>
          </a:ln>
        </p:spPr>
      </p:pic>
      <p:pic>
        <p:nvPicPr>
          <p:cNvPr id="17" name="Picture 1" descr="RIOCC-01 [Convertido]"/>
          <p:cNvPicPr/>
          <p:nvPr/>
        </p:nvPicPr>
        <p:blipFill>
          <a:blip r:embed="rId13" cstate="print"/>
          <a:srcRect/>
          <a:stretch>
            <a:fillRect/>
          </a:stretch>
        </p:blipFill>
        <p:spPr bwMode="auto">
          <a:xfrm>
            <a:off x="6444208" y="4221088"/>
            <a:ext cx="1073770" cy="297484"/>
          </a:xfrm>
          <a:prstGeom prst="rect">
            <a:avLst/>
          </a:prstGeom>
          <a:noFill/>
          <a:ln w="9525">
            <a:noFill/>
            <a:miter lim="800000"/>
            <a:headEnd/>
            <a:tailEnd/>
          </a:ln>
        </p:spPr>
      </p:pic>
      <p:pic>
        <p:nvPicPr>
          <p:cNvPr id="18" name="Picture 36" descr="Climate Finance"/>
          <p:cNvPicPr/>
          <p:nvPr/>
        </p:nvPicPr>
        <p:blipFill>
          <a:blip r:embed="rId14" cstate="print"/>
          <a:srcRect/>
          <a:stretch>
            <a:fillRect/>
          </a:stretch>
        </p:blipFill>
        <p:spPr bwMode="auto">
          <a:xfrm>
            <a:off x="7576280" y="3645024"/>
            <a:ext cx="1172184" cy="446547"/>
          </a:xfrm>
          <a:prstGeom prst="rect">
            <a:avLst/>
          </a:prstGeom>
          <a:noFill/>
        </p:spPr>
      </p:pic>
      <p:pic>
        <p:nvPicPr>
          <p:cNvPr id="19" name="18 Imagen"/>
          <p:cNvPicPr/>
          <p:nvPr/>
        </p:nvPicPr>
        <p:blipFill>
          <a:blip r:embed="rId15" cstate="print"/>
          <a:srcRect l="66706" t="48051" r="26666" b="43715"/>
          <a:stretch>
            <a:fillRect/>
          </a:stretch>
        </p:blipFill>
        <p:spPr bwMode="auto">
          <a:xfrm>
            <a:off x="7812360" y="4725144"/>
            <a:ext cx="847725" cy="325228"/>
          </a:xfrm>
          <a:prstGeom prst="rect">
            <a:avLst/>
          </a:prstGeom>
          <a:noFill/>
          <a:ln w="9525">
            <a:noFill/>
            <a:miter lim="800000"/>
            <a:headEnd/>
            <a:tailEnd/>
          </a:ln>
        </p:spPr>
      </p:pic>
      <p:pic>
        <p:nvPicPr>
          <p:cNvPr id="20" name="19 Imagen"/>
          <p:cNvPicPr/>
          <p:nvPr/>
        </p:nvPicPr>
        <p:blipFill>
          <a:blip r:embed="rId16" cstate="print"/>
          <a:srcRect l="61845" t="55073" r="26838" b="37940"/>
          <a:stretch>
            <a:fillRect/>
          </a:stretch>
        </p:blipFill>
        <p:spPr bwMode="auto">
          <a:xfrm>
            <a:off x="2264630" y="3675882"/>
            <a:ext cx="855973" cy="236456"/>
          </a:xfrm>
          <a:prstGeom prst="rect">
            <a:avLst/>
          </a:prstGeom>
          <a:noFill/>
          <a:ln w="9525">
            <a:noFill/>
            <a:miter lim="800000"/>
            <a:headEnd/>
            <a:tailEnd/>
          </a:ln>
        </p:spPr>
      </p:pic>
      <p:pic>
        <p:nvPicPr>
          <p:cNvPr id="21" name="20 Imagen"/>
          <p:cNvPicPr/>
          <p:nvPr/>
        </p:nvPicPr>
        <p:blipFill>
          <a:blip r:embed="rId17" cstate="print"/>
          <a:srcRect l="32534" t="16582" r="59693" b="66836"/>
          <a:stretch>
            <a:fillRect/>
          </a:stretch>
        </p:blipFill>
        <p:spPr bwMode="auto">
          <a:xfrm>
            <a:off x="2123728" y="4077072"/>
            <a:ext cx="413512" cy="495300"/>
          </a:xfrm>
          <a:prstGeom prst="rect">
            <a:avLst/>
          </a:prstGeom>
          <a:noFill/>
          <a:ln w="9525">
            <a:noFill/>
            <a:miter lim="800000"/>
            <a:headEnd/>
            <a:tailEnd/>
          </a:ln>
        </p:spPr>
      </p:pic>
      <p:pic>
        <p:nvPicPr>
          <p:cNvPr id="22" name="21 Imagen"/>
          <p:cNvPicPr/>
          <p:nvPr/>
        </p:nvPicPr>
        <p:blipFill>
          <a:blip r:embed="rId18" cstate="print"/>
          <a:srcRect l="13902" t="14541" r="79505" b="72449"/>
          <a:stretch>
            <a:fillRect/>
          </a:stretch>
        </p:blipFill>
        <p:spPr bwMode="auto">
          <a:xfrm>
            <a:off x="6156176" y="5229200"/>
            <a:ext cx="390525" cy="432973"/>
          </a:xfrm>
          <a:prstGeom prst="rect">
            <a:avLst/>
          </a:prstGeom>
          <a:noFill/>
          <a:ln w="9525">
            <a:noFill/>
            <a:miter lim="800000"/>
            <a:headEnd/>
            <a:tailEnd/>
          </a:ln>
        </p:spPr>
      </p:pic>
      <p:pic>
        <p:nvPicPr>
          <p:cNvPr id="23" name="22 Imagen"/>
          <p:cNvPicPr/>
          <p:nvPr/>
        </p:nvPicPr>
        <p:blipFill>
          <a:blip r:embed="rId19" cstate="print"/>
          <a:srcRect l="13042" t="32143" r="70160" b="47959"/>
          <a:stretch>
            <a:fillRect/>
          </a:stretch>
        </p:blipFill>
        <p:spPr bwMode="auto">
          <a:xfrm>
            <a:off x="2303240" y="5233106"/>
            <a:ext cx="714375" cy="475161"/>
          </a:xfrm>
          <a:prstGeom prst="rect">
            <a:avLst/>
          </a:prstGeom>
          <a:noFill/>
          <a:ln w="9525">
            <a:noFill/>
            <a:miter lim="800000"/>
            <a:headEnd/>
            <a:tailEnd/>
          </a:ln>
        </p:spPr>
      </p:pic>
      <p:pic>
        <p:nvPicPr>
          <p:cNvPr id="24" name="23 Imagen" descr="https://encrypted-tbn2.gstatic.com/images?q=tbn:ANd9GcShCnQY1zctO56PoMgBXmpM_DHNtOb78t9uJKThckPjeSIqJKad"/>
          <p:cNvPicPr/>
          <p:nvPr/>
        </p:nvPicPr>
        <p:blipFill>
          <a:blip r:embed="rId20" cstate="print"/>
          <a:srcRect/>
          <a:stretch>
            <a:fillRect/>
          </a:stretch>
        </p:blipFill>
        <p:spPr bwMode="auto">
          <a:xfrm>
            <a:off x="2353097" y="4629256"/>
            <a:ext cx="409575" cy="500368"/>
          </a:xfrm>
          <a:prstGeom prst="rect">
            <a:avLst/>
          </a:prstGeom>
          <a:noFill/>
          <a:ln w="9525">
            <a:noFill/>
            <a:miter lim="800000"/>
            <a:headEnd/>
            <a:tailEnd/>
          </a:ln>
        </p:spPr>
      </p:pic>
      <p:pic>
        <p:nvPicPr>
          <p:cNvPr id="25" name="24 Imagen" descr="FS_UNEP-Logo-0611-rgb"/>
          <p:cNvPicPr/>
          <p:nvPr/>
        </p:nvPicPr>
        <p:blipFill>
          <a:blip r:embed="rId21" cstate="print"/>
          <a:srcRect/>
          <a:stretch>
            <a:fillRect/>
          </a:stretch>
        </p:blipFill>
        <p:spPr bwMode="auto">
          <a:xfrm>
            <a:off x="5940152" y="3675881"/>
            <a:ext cx="1296144" cy="329183"/>
          </a:xfrm>
          <a:prstGeom prst="rect">
            <a:avLst/>
          </a:prstGeom>
          <a:noFill/>
          <a:ln w="9525">
            <a:noFill/>
            <a:miter lim="800000"/>
            <a:headEnd/>
            <a:tailEnd/>
          </a:ln>
        </p:spPr>
      </p:pic>
      <p:pic>
        <p:nvPicPr>
          <p:cNvPr id="26" name="Picture 15" descr="C:\Users\proyectos\AppData\Local\Microsoft\Windows\Temporary Internet Files\Content.Outlook\D6DKZATV\CAF Logo Color Vertical -02.jpg"/>
          <p:cNvPicPr/>
          <p:nvPr/>
        </p:nvPicPr>
        <p:blipFill>
          <a:blip r:embed="rId22" cstate="print">
            <a:extLst>
              <a:ext uri="{28A0092B-C50C-407E-A947-70E740481C1C}">
                <a14:useLocalDpi xmlns:a14="http://schemas.microsoft.com/office/drawing/2010/main" val="0"/>
              </a:ext>
            </a:extLst>
          </a:blip>
          <a:srcRect l="25038" t="4004" r="18369" b="37987"/>
          <a:stretch>
            <a:fillRect/>
          </a:stretch>
        </p:blipFill>
        <p:spPr bwMode="auto">
          <a:xfrm>
            <a:off x="7740352" y="5128550"/>
            <a:ext cx="979187" cy="361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p:cNvPicPr/>
          <p:nvPr/>
        </p:nvPicPr>
        <p:blipFill>
          <a:blip r:embed="rId23" cstate="print"/>
          <a:srcRect/>
          <a:stretch>
            <a:fillRect/>
          </a:stretch>
        </p:blipFill>
        <p:spPr bwMode="auto">
          <a:xfrm>
            <a:off x="3212782" y="4820964"/>
            <a:ext cx="1211150" cy="238125"/>
          </a:xfrm>
          <a:prstGeom prst="rect">
            <a:avLst/>
          </a:prstGeom>
          <a:noFill/>
        </p:spPr>
      </p:pic>
      <p:pic>
        <p:nvPicPr>
          <p:cNvPr id="3076" name="Picture 4"/>
          <p:cNvPicPr>
            <a:picLocks noChangeAspect="1" noChangeArrowheads="1"/>
          </p:cNvPicPr>
          <p:nvPr/>
        </p:nvPicPr>
        <p:blipFill>
          <a:blip r:embed="rId24" cstate="print"/>
          <a:srcRect l="50556" t="57875" r="39438" b="32281"/>
          <a:stretch>
            <a:fillRect/>
          </a:stretch>
        </p:blipFill>
        <p:spPr bwMode="auto">
          <a:xfrm>
            <a:off x="4355976" y="3573016"/>
            <a:ext cx="1080120" cy="600067"/>
          </a:xfrm>
          <a:prstGeom prst="rect">
            <a:avLst/>
          </a:prstGeom>
          <a:noFill/>
          <a:ln w="9525">
            <a:noFill/>
            <a:miter lim="800000"/>
            <a:headEnd/>
            <a:tailEnd/>
          </a:ln>
        </p:spPr>
      </p:pic>
      <p:sp>
        <p:nvSpPr>
          <p:cNvPr id="27" name="4 Rectángulo"/>
          <p:cNvSpPr/>
          <p:nvPr/>
        </p:nvSpPr>
        <p:spPr>
          <a:xfrm>
            <a:off x="0" y="-27384"/>
            <a:ext cx="9180512" cy="1124744"/>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1 Título"/>
          <p:cNvSpPr txBox="1">
            <a:spLocks/>
          </p:cNvSpPr>
          <p:nvPr/>
        </p:nvSpPr>
        <p:spPr>
          <a:xfrm>
            <a:off x="6254" y="0"/>
            <a:ext cx="9144000"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4000" b="1" dirty="0" smtClean="0">
                <a:solidFill>
                  <a:schemeClr val="bg1"/>
                </a:solidFill>
              </a:rPr>
              <a:t>REGATTA:  Avances hasta la fecha </a:t>
            </a:r>
            <a:endParaRPr lang="es-ES" sz="4000" b="1" dirty="0">
              <a:solidFill>
                <a:schemeClr val="bg1"/>
              </a:solidFill>
            </a:endParaRPr>
          </a:p>
        </p:txBody>
      </p:sp>
      <p:pic>
        <p:nvPicPr>
          <p:cNvPr id="31" name="Picture 2" descr="C:\Users\jspensley\AppData\Local\Microsoft\Windows\Temporary Internet Files\Content.Outlook\A5U2SM64\logo-regatta-ES-with-pnuma.jpg"/>
          <p:cNvPicPr>
            <a:picLocks noChangeAspect="1" noChangeArrowheads="1"/>
          </p:cNvPicPr>
          <p:nvPr/>
        </p:nvPicPr>
        <p:blipFill>
          <a:blip r:embed="rId25" cstate="print"/>
          <a:srcRect/>
          <a:stretch>
            <a:fillRect/>
          </a:stretch>
        </p:blipFill>
        <p:spPr bwMode="auto">
          <a:xfrm>
            <a:off x="251520" y="6309320"/>
            <a:ext cx="2051720" cy="402137"/>
          </a:xfrm>
          <a:prstGeom prst="rect">
            <a:avLst/>
          </a:prstGeom>
          <a:noFill/>
        </p:spPr>
      </p:pic>
      <p:pic>
        <p:nvPicPr>
          <p:cNvPr id="35" name="Picture 6" descr="OPS">
            <a:hlinkClick r:id="rId26"/>
          </p:cNvPr>
          <p:cNvPicPr>
            <a:picLocks noChangeAspect="1" noChangeArrowheads="1" noCrop="1"/>
          </p:cNvPicPr>
          <p:nvPr/>
        </p:nvPicPr>
        <p:blipFill>
          <a:blip r:embed="rId27" cstate="print"/>
          <a:srcRect/>
          <a:stretch>
            <a:fillRect/>
          </a:stretch>
        </p:blipFill>
        <p:spPr bwMode="auto">
          <a:xfrm>
            <a:off x="7812360" y="4236725"/>
            <a:ext cx="936104" cy="456049"/>
          </a:xfrm>
          <a:prstGeom prst="rect">
            <a:avLst/>
          </a:prstGeom>
          <a:noFill/>
        </p:spPr>
      </p:pic>
      <p:pic>
        <p:nvPicPr>
          <p:cNvPr id="34" name="33 Imagen"/>
          <p:cNvPicPr/>
          <p:nvPr/>
        </p:nvPicPr>
        <p:blipFill>
          <a:blip r:embed="rId28" cstate="print"/>
          <a:srcRect l="68182" t="75521" r="20682" b="11458"/>
          <a:stretch>
            <a:fillRect/>
          </a:stretch>
        </p:blipFill>
        <p:spPr bwMode="auto">
          <a:xfrm>
            <a:off x="6888923" y="5301208"/>
            <a:ext cx="923437" cy="422158"/>
          </a:xfrm>
          <a:prstGeom prst="rect">
            <a:avLst/>
          </a:prstGeom>
          <a:noFill/>
          <a:ln w="9525">
            <a:noFill/>
            <a:miter lim="800000"/>
            <a:headEnd/>
            <a:tailEnd/>
          </a:ln>
        </p:spPr>
      </p:pic>
      <p:pic>
        <p:nvPicPr>
          <p:cNvPr id="36" name="35 Imagen" descr="LOGO PNUMA AZUL NUEVO.jpg"/>
          <p:cNvPicPr>
            <a:picLocks noChangeAspect="1"/>
          </p:cNvPicPr>
          <p:nvPr/>
        </p:nvPicPr>
        <p:blipFill>
          <a:blip r:embed="rId29" cstate="print"/>
          <a:stretch>
            <a:fillRect/>
          </a:stretch>
        </p:blipFill>
        <p:spPr>
          <a:xfrm>
            <a:off x="6084168" y="6237312"/>
            <a:ext cx="504056" cy="446875"/>
          </a:xfrm>
          <a:prstGeom prst="rect">
            <a:avLst/>
          </a:prstGeom>
        </p:spPr>
      </p:pic>
      <p:pic>
        <p:nvPicPr>
          <p:cNvPr id="37" name="Picture 25" descr="Gobierno_de_España.jpg"/>
          <p:cNvPicPr>
            <a:picLocks noChangeAspect="1"/>
          </p:cNvPicPr>
          <p:nvPr/>
        </p:nvPicPr>
        <p:blipFill>
          <a:blip r:embed="rId30" cstate="print">
            <a:alphaModFix/>
            <a:extLst>
              <a:ext uri="{28A0092B-C50C-407E-A947-70E740481C1C}">
                <a14:useLocalDpi xmlns:a14="http://schemas.microsoft.com/office/drawing/2010/main" val="0"/>
              </a:ext>
            </a:extLst>
          </a:blip>
          <a:stretch>
            <a:fillRect/>
          </a:stretch>
        </p:blipFill>
        <p:spPr>
          <a:xfrm>
            <a:off x="6660232" y="6237312"/>
            <a:ext cx="936104" cy="454063"/>
          </a:xfrm>
          <a:prstGeom prst="rect">
            <a:avLst/>
          </a:prstGeom>
        </p:spPr>
      </p:pic>
      <p:sp>
        <p:nvSpPr>
          <p:cNvPr id="38" name="37 CuadroTexto"/>
          <p:cNvSpPr txBox="1"/>
          <p:nvPr/>
        </p:nvSpPr>
        <p:spPr>
          <a:xfrm>
            <a:off x="2568004" y="6269250"/>
            <a:ext cx="2940100" cy="400110"/>
          </a:xfrm>
          <a:prstGeom prst="rect">
            <a:avLst/>
          </a:prstGeom>
          <a:noFill/>
        </p:spPr>
        <p:txBody>
          <a:bodyPr wrap="none" rtlCol="0">
            <a:spAutoFit/>
          </a:bodyPr>
          <a:lstStyle/>
          <a:p>
            <a:r>
              <a:rPr lang="es-PA" sz="2000" b="1" i="1" dirty="0" smtClean="0">
                <a:hlinkClick r:id="rId31"/>
              </a:rPr>
              <a:t>www.pnuma.org/regatta</a:t>
            </a:r>
            <a:r>
              <a:rPr lang="es-PA" sz="1600" b="1" i="1" dirty="0" smtClean="0"/>
              <a:t> </a:t>
            </a:r>
          </a:p>
        </p:txBody>
      </p:sp>
      <p:pic>
        <p:nvPicPr>
          <p:cNvPr id="39" name="Picture 2" descr="http://www.chil.org/Media/15052"/>
          <p:cNvPicPr>
            <a:picLocks noChangeAspect="1" noChangeArrowheads="1"/>
          </p:cNvPicPr>
          <p:nvPr/>
        </p:nvPicPr>
        <p:blipFill>
          <a:blip r:embed="rId32" cstate="print"/>
          <a:srcRect/>
          <a:stretch>
            <a:fillRect/>
          </a:stretch>
        </p:blipFill>
        <p:spPr bwMode="auto">
          <a:xfrm>
            <a:off x="7668344" y="6237312"/>
            <a:ext cx="707623" cy="446318"/>
          </a:xfrm>
          <a:prstGeom prst="rect">
            <a:avLst/>
          </a:prstGeom>
          <a:noFill/>
        </p:spPr>
      </p:pic>
      <p:pic>
        <p:nvPicPr>
          <p:cNvPr id="40" name="Picture 2" descr="http://www.miusb.es/wp-content/gallery/referencias/aecid.jpg"/>
          <p:cNvPicPr>
            <a:picLocks noChangeAspect="1" noChangeArrowheads="1"/>
          </p:cNvPicPr>
          <p:nvPr/>
        </p:nvPicPr>
        <p:blipFill>
          <a:blip r:embed="rId33" cstate="print"/>
          <a:srcRect/>
          <a:stretch>
            <a:fillRect/>
          </a:stretch>
        </p:blipFill>
        <p:spPr bwMode="auto">
          <a:xfrm>
            <a:off x="8388424" y="6243073"/>
            <a:ext cx="592066" cy="426287"/>
          </a:xfrm>
          <a:prstGeom prst="rect">
            <a:avLst/>
          </a:prstGeom>
          <a:noFill/>
        </p:spPr>
      </p:pic>
    </p:spTree>
    <p:extLst>
      <p:ext uri="{BB962C8B-B14F-4D97-AF65-F5344CB8AC3E}">
        <p14:creationId xmlns:p14="http://schemas.microsoft.com/office/powerpoint/2010/main" val="15597908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836712"/>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graphicFrame>
        <p:nvGraphicFramePr>
          <p:cNvPr id="15" name="3 Marcador de contenido"/>
          <p:cNvGraphicFramePr>
            <a:graphicFrameLocks/>
          </p:cNvGraphicFramePr>
          <p:nvPr>
            <p:extLst>
              <p:ext uri="{D42A27DB-BD31-4B8C-83A1-F6EECF244321}">
                <p14:modId xmlns:p14="http://schemas.microsoft.com/office/powerpoint/2010/main" val="3330777901"/>
              </p:ext>
            </p:extLst>
          </p:nvPr>
        </p:nvGraphicFramePr>
        <p:xfrm>
          <a:off x="0" y="833968"/>
          <a:ext cx="9144001" cy="6106136"/>
        </p:xfrm>
        <a:graphic>
          <a:graphicData uri="http://schemas.openxmlformats.org/drawingml/2006/table">
            <a:tbl>
              <a:tblPr firstRow="1" bandRow="1">
                <a:tableStyleId>{5940675A-B579-460E-94D1-54222C63F5DA}</a:tableStyleId>
              </a:tblPr>
              <a:tblGrid>
                <a:gridCol w="2771800"/>
                <a:gridCol w="2146050"/>
                <a:gridCol w="1967346"/>
                <a:gridCol w="1603023"/>
                <a:gridCol w="655782"/>
              </a:tblGrid>
              <a:tr h="437251">
                <a:tc>
                  <a:txBody>
                    <a:bodyPr/>
                    <a:lstStyle/>
                    <a:p>
                      <a:pPr algn="ctr"/>
                      <a:r>
                        <a:rPr lang="es-PA" sz="1400" b="1" kern="1200" dirty="0" smtClean="0">
                          <a:solidFill>
                            <a:schemeClr val="tx1"/>
                          </a:solidFill>
                          <a:latin typeface="+mn-lt"/>
                          <a:ea typeface="+mn-ea"/>
                          <a:cs typeface="+mn-cs"/>
                        </a:rPr>
                        <a:t>Centro de Conocimiento</a:t>
                      </a:r>
                      <a:endParaRPr lang="es-PA" sz="1400" b="1" kern="1200" dirty="0">
                        <a:solidFill>
                          <a:schemeClr val="tx1"/>
                        </a:solidFill>
                        <a:latin typeface="+mn-lt"/>
                        <a:ea typeface="+mn-ea"/>
                        <a:cs typeface="+mn-cs"/>
                      </a:endParaRPr>
                    </a:p>
                  </a:txBody>
                  <a:tcPr anchor="ctr">
                    <a:solidFill>
                      <a:schemeClr val="tx2">
                        <a:lumMod val="40000"/>
                        <a:lumOff val="60000"/>
                      </a:schemeClr>
                    </a:solidFill>
                  </a:tcPr>
                </a:tc>
                <a:tc>
                  <a:txBody>
                    <a:bodyPr/>
                    <a:lstStyle/>
                    <a:p>
                      <a:pPr algn="ctr"/>
                      <a:r>
                        <a:rPr lang="es-PA" sz="1400" b="1" kern="1200" dirty="0" smtClean="0">
                          <a:solidFill>
                            <a:schemeClr val="tx1"/>
                          </a:solidFill>
                          <a:latin typeface="+mn-lt"/>
                          <a:ea typeface="+mn-ea"/>
                          <a:cs typeface="+mn-cs"/>
                        </a:rPr>
                        <a:t>Talleres</a:t>
                      </a:r>
                    </a:p>
                  </a:txBody>
                  <a:tcPr anchor="ctr">
                    <a:solidFill>
                      <a:schemeClr val="tx2">
                        <a:lumMod val="40000"/>
                        <a:lumOff val="60000"/>
                      </a:schemeClr>
                    </a:solidFill>
                  </a:tcPr>
                </a:tc>
                <a:tc>
                  <a:txBody>
                    <a:bodyPr/>
                    <a:lstStyle/>
                    <a:p>
                      <a:pPr algn="ctr"/>
                      <a:r>
                        <a:rPr lang="es-PA" sz="1400" b="1" kern="1200" dirty="0" smtClean="0">
                          <a:solidFill>
                            <a:schemeClr val="tx1"/>
                          </a:solidFill>
                          <a:latin typeface="+mn-lt"/>
                          <a:ea typeface="+mn-ea"/>
                          <a:cs typeface="+mn-cs"/>
                        </a:rPr>
                        <a:t>Asistencia Técnica</a:t>
                      </a:r>
                      <a:endParaRPr lang="es-PA" sz="1400" b="1" kern="1200" baseline="0" dirty="0" smtClean="0">
                        <a:solidFill>
                          <a:schemeClr val="tx1"/>
                        </a:solidFill>
                        <a:latin typeface="+mn-lt"/>
                        <a:ea typeface="+mn-ea"/>
                        <a:cs typeface="+mn-cs"/>
                      </a:endParaRPr>
                    </a:p>
                  </a:txBody>
                  <a:tcPr anchor="ctr">
                    <a:solidFill>
                      <a:schemeClr val="tx2">
                        <a:lumMod val="40000"/>
                        <a:lumOff val="60000"/>
                      </a:schemeClr>
                    </a:solidFill>
                  </a:tcPr>
                </a:tc>
                <a:tc>
                  <a:txBody>
                    <a:bodyPr/>
                    <a:lstStyle/>
                    <a:p>
                      <a:pPr algn="ctr"/>
                      <a:r>
                        <a:rPr lang="es-PA" sz="1400" b="1" kern="1200" dirty="0" smtClean="0">
                          <a:solidFill>
                            <a:schemeClr val="tx1"/>
                          </a:solidFill>
                          <a:latin typeface="+mn-lt"/>
                          <a:ea typeface="+mn-ea"/>
                          <a:cs typeface="+mn-cs"/>
                        </a:rPr>
                        <a:t>Proyectos</a:t>
                      </a:r>
                    </a:p>
                  </a:txBody>
                  <a:tcPr anchor="ctr">
                    <a:solidFill>
                      <a:schemeClr val="tx2">
                        <a:lumMod val="40000"/>
                        <a:lumOff val="60000"/>
                      </a:schemeClr>
                    </a:solidFill>
                  </a:tcPr>
                </a:tc>
                <a:tc>
                  <a:txBody>
                    <a:bodyPr/>
                    <a:lstStyle/>
                    <a:p>
                      <a:pPr marL="0" indent="0" algn="ctr">
                        <a:tabLst/>
                      </a:pPr>
                      <a:r>
                        <a:rPr lang="es-PA" sz="1300" b="1" kern="1200" dirty="0" smtClean="0">
                          <a:solidFill>
                            <a:schemeClr val="tx1"/>
                          </a:solidFill>
                          <a:latin typeface="+mn-lt"/>
                          <a:ea typeface="+mn-ea"/>
                          <a:cs typeface="+mn-cs"/>
                        </a:rPr>
                        <a:t>Virtual</a:t>
                      </a:r>
                      <a:endParaRPr lang="es-PA" sz="1300" b="1" kern="1200" dirty="0">
                        <a:solidFill>
                          <a:schemeClr val="tx1"/>
                        </a:solidFill>
                        <a:latin typeface="+mn-lt"/>
                        <a:ea typeface="+mn-ea"/>
                        <a:cs typeface="+mn-cs"/>
                      </a:endParaRPr>
                    </a:p>
                  </a:txBody>
                  <a:tcPr anchor="ctr">
                    <a:solidFill>
                      <a:schemeClr val="tx2">
                        <a:lumMod val="40000"/>
                        <a:lumOff val="60000"/>
                      </a:schemeClr>
                    </a:solidFill>
                  </a:tcPr>
                </a:tc>
              </a:tr>
              <a:tr h="832871">
                <a:tc>
                  <a:txBody>
                    <a:bodyPr/>
                    <a:lstStyle/>
                    <a:p>
                      <a:r>
                        <a:rPr lang="es-PA" sz="1600" b="1" i="0" kern="1200" dirty="0" smtClean="0">
                          <a:solidFill>
                            <a:schemeClr val="tx1"/>
                          </a:solidFill>
                          <a:latin typeface="+mn-lt"/>
                          <a:ea typeface="+mn-ea"/>
                          <a:cs typeface="+mn-cs"/>
                        </a:rPr>
                        <a:t>Vulnerabilidad y </a:t>
                      </a:r>
                    </a:p>
                    <a:p>
                      <a:r>
                        <a:rPr lang="es-PA" sz="1600" b="1" i="0" kern="1200" dirty="0" smtClean="0">
                          <a:solidFill>
                            <a:schemeClr val="tx1"/>
                          </a:solidFill>
                          <a:latin typeface="+mn-lt"/>
                          <a:ea typeface="+mn-ea"/>
                          <a:cs typeface="+mn-cs"/>
                        </a:rPr>
                        <a:t>planificación:</a:t>
                      </a:r>
                      <a:r>
                        <a:rPr lang="es-PA" sz="1600" b="1" i="0" kern="1200" baseline="0" dirty="0" smtClean="0">
                          <a:solidFill>
                            <a:schemeClr val="tx1"/>
                          </a:solidFill>
                          <a:latin typeface="+mn-lt"/>
                          <a:ea typeface="+mn-ea"/>
                          <a:cs typeface="+mn-cs"/>
                        </a:rPr>
                        <a:t>  Andes</a:t>
                      </a:r>
                      <a:endParaRPr lang="es-PA" sz="1600" b="1" i="0" kern="1200" dirty="0">
                        <a:solidFill>
                          <a:schemeClr val="tx1"/>
                        </a:solidFill>
                        <a:latin typeface="+mn-lt"/>
                        <a:ea typeface="+mn-ea"/>
                        <a:cs typeface="+mn-cs"/>
                      </a:endParaRPr>
                    </a:p>
                  </a:txBody>
                  <a:tcPr anchor="ctr"/>
                </a:tc>
                <a:tc>
                  <a:txBody>
                    <a:bodyPr/>
                    <a:lstStyle/>
                    <a:p>
                      <a:r>
                        <a:rPr lang="es-PA" sz="1200" b="1" kern="1200" dirty="0" smtClean="0">
                          <a:solidFill>
                            <a:schemeClr val="tx1"/>
                          </a:solidFill>
                          <a:latin typeface="+mn-lt"/>
                          <a:ea typeface="+mn-ea"/>
                          <a:cs typeface="+mn-cs"/>
                        </a:rPr>
                        <a:t>3 talleres en</a:t>
                      </a:r>
                      <a:r>
                        <a:rPr lang="es-PA" sz="1200" b="1" kern="1200" baseline="0" dirty="0" smtClean="0">
                          <a:solidFill>
                            <a:schemeClr val="tx1"/>
                          </a:solidFill>
                          <a:latin typeface="+mn-lt"/>
                          <a:ea typeface="+mn-ea"/>
                          <a:cs typeface="+mn-cs"/>
                        </a:rPr>
                        <a:t> febrero y marzo  sobre métodos (Colombia, Ecuador, Perú)</a:t>
                      </a:r>
                      <a:endParaRPr lang="es-PA" sz="1200" b="1" kern="1200" dirty="0" smtClean="0">
                        <a:solidFill>
                          <a:schemeClr val="tx1"/>
                        </a:solidFill>
                        <a:latin typeface="+mn-lt"/>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s-PA" sz="1200" b="1" kern="1200" baseline="0" dirty="0" smtClean="0">
                          <a:solidFill>
                            <a:schemeClr val="tx1"/>
                          </a:solidFill>
                          <a:latin typeface="+mn-lt"/>
                          <a:ea typeface="+mn-ea"/>
                          <a:cs typeface="+mn-cs"/>
                        </a:rPr>
                        <a:t>Análisis de Vulnerabilidad en los Andes de Colombia, Ecuador y Perú</a:t>
                      </a:r>
                    </a:p>
                  </a:txBody>
                  <a:tcPr anchor="ctr"/>
                </a:tc>
                <a:tc>
                  <a:txBody>
                    <a:bodyPr/>
                    <a:lstStyle/>
                    <a:p>
                      <a:r>
                        <a:rPr lang="es-PA" sz="1200" b="1" kern="1200" dirty="0" smtClean="0">
                          <a:solidFill>
                            <a:schemeClr val="tx1"/>
                          </a:solidFill>
                          <a:latin typeface="+mn-lt"/>
                          <a:ea typeface="+mn-ea"/>
                          <a:cs typeface="+mn-cs"/>
                        </a:rPr>
                        <a:t>1. Microfinanzas en Colombia y Perú</a:t>
                      </a:r>
                      <a:r>
                        <a:rPr lang="es-PA" sz="1200" b="1" kern="1200" baseline="0" dirty="0" smtClean="0">
                          <a:solidFill>
                            <a:schemeClr val="tx1"/>
                          </a:solidFill>
                          <a:latin typeface="+mn-lt"/>
                          <a:ea typeface="+mn-ea"/>
                          <a:cs typeface="+mn-cs"/>
                        </a:rPr>
                        <a:t> (ICI</a:t>
                      </a:r>
                      <a:r>
                        <a:rPr lang="es-PA" sz="1200" b="1" kern="1200" dirty="0" smtClean="0">
                          <a:solidFill>
                            <a:schemeClr val="tx1"/>
                          </a:solidFill>
                          <a:latin typeface="+mn-lt"/>
                          <a:ea typeface="+mn-ea"/>
                          <a:cs typeface="+mn-cs"/>
                        </a:rPr>
                        <a:t>)</a:t>
                      </a:r>
                    </a:p>
                    <a:p>
                      <a:r>
                        <a:rPr lang="es-PA" sz="1200" b="1" kern="1200" dirty="0" smtClean="0">
                          <a:solidFill>
                            <a:schemeClr val="tx1"/>
                          </a:solidFill>
                          <a:latin typeface="+mn-lt"/>
                          <a:ea typeface="+mn-ea"/>
                          <a:cs typeface="+mn-cs"/>
                        </a:rPr>
                        <a:t>2.</a:t>
                      </a:r>
                      <a:r>
                        <a:rPr lang="es-PA" sz="1200" b="1" kern="1200" baseline="0" dirty="0" smtClean="0">
                          <a:solidFill>
                            <a:schemeClr val="tx1"/>
                          </a:solidFill>
                          <a:latin typeface="+mn-lt"/>
                          <a:ea typeface="+mn-ea"/>
                          <a:cs typeface="+mn-cs"/>
                        </a:rPr>
                        <a:t> </a:t>
                      </a:r>
                      <a:r>
                        <a:rPr lang="es-PA" sz="1200" b="1" kern="1200" dirty="0" smtClean="0">
                          <a:solidFill>
                            <a:schemeClr val="tx1"/>
                          </a:solidFill>
                          <a:latin typeface="+mn-lt"/>
                          <a:ea typeface="+mn-ea"/>
                          <a:cs typeface="+mn-cs"/>
                        </a:rPr>
                        <a:t>Adaptación basada en Ecosistemas (ICI</a:t>
                      </a:r>
                      <a:r>
                        <a:rPr lang="es-PA" sz="1200" kern="1200" dirty="0" smtClean="0">
                          <a:solidFill>
                            <a:schemeClr val="tx1"/>
                          </a:solidFill>
                          <a:latin typeface="+mn-lt"/>
                          <a:ea typeface="+mn-ea"/>
                          <a:cs typeface="+mn-cs"/>
                        </a:rPr>
                        <a:t>)</a:t>
                      </a:r>
                    </a:p>
                  </a:txBody>
                  <a:tcPr anchor="ctr"/>
                </a:tc>
                <a:tc>
                  <a:txBody>
                    <a:bodyPr/>
                    <a:lstStyle/>
                    <a:p>
                      <a:pPr algn="ctr"/>
                      <a:endParaRPr lang="es-PA" sz="1000" kern="1200" dirty="0">
                        <a:solidFill>
                          <a:schemeClr val="tx1"/>
                        </a:solidFill>
                        <a:latin typeface="+mn-lt"/>
                        <a:ea typeface="+mn-ea"/>
                        <a:cs typeface="+mn-cs"/>
                      </a:endParaRPr>
                    </a:p>
                  </a:txBody>
                  <a:tcPr/>
                </a:tc>
              </a:tr>
              <a:tr h="647788">
                <a:tc>
                  <a:txBody>
                    <a:bodyPr/>
                    <a:lstStyle/>
                    <a:p>
                      <a:r>
                        <a:rPr lang="es-PA" sz="1600" b="1" kern="1200" dirty="0" smtClean="0">
                          <a:solidFill>
                            <a:schemeClr val="tx1"/>
                          </a:solidFill>
                          <a:latin typeface="+mn-lt"/>
                          <a:ea typeface="+mn-ea"/>
                          <a:cs typeface="+mn-cs"/>
                        </a:rPr>
                        <a:t>Vulnerabilidad</a:t>
                      </a:r>
                      <a:r>
                        <a:rPr lang="es-PA" sz="1600" b="1" kern="1200" baseline="0" dirty="0" smtClean="0">
                          <a:solidFill>
                            <a:schemeClr val="tx1"/>
                          </a:solidFill>
                          <a:latin typeface="+mn-lt"/>
                          <a:ea typeface="+mn-ea"/>
                          <a:cs typeface="+mn-cs"/>
                        </a:rPr>
                        <a:t> y </a:t>
                      </a:r>
                    </a:p>
                    <a:p>
                      <a:r>
                        <a:rPr lang="es-PA" sz="1600" b="1" kern="1200" baseline="0" dirty="0" smtClean="0">
                          <a:solidFill>
                            <a:schemeClr val="tx1"/>
                          </a:solidFill>
                          <a:latin typeface="+mn-lt"/>
                          <a:ea typeface="+mn-ea"/>
                          <a:cs typeface="+mn-cs"/>
                        </a:rPr>
                        <a:t>planificación:  Cono Sur</a:t>
                      </a:r>
                      <a:endParaRPr lang="es-PA" sz="1600" b="1" kern="1200" dirty="0">
                        <a:solidFill>
                          <a:schemeClr val="tx1"/>
                        </a:solidFill>
                        <a:latin typeface="+mn-lt"/>
                        <a:ea typeface="+mn-ea"/>
                        <a:cs typeface="+mn-cs"/>
                      </a:endParaRPr>
                    </a:p>
                  </a:txBody>
                  <a:tcPr anchor="ctr"/>
                </a:tc>
                <a:tc>
                  <a:txBody>
                    <a:bodyPr/>
                    <a:lstStyle/>
                    <a:p>
                      <a:r>
                        <a:rPr lang="es-PA" sz="1200" b="1" kern="1200" dirty="0" smtClean="0">
                          <a:solidFill>
                            <a:schemeClr val="tx1"/>
                          </a:solidFill>
                          <a:latin typeface="+mn-lt"/>
                          <a:ea typeface="+mn-ea"/>
                          <a:cs typeface="+mn-cs"/>
                        </a:rPr>
                        <a:t>Diseño de medidas</a:t>
                      </a:r>
                      <a:r>
                        <a:rPr lang="es-PA" sz="1200" b="1" kern="1200" baseline="0" dirty="0" smtClean="0">
                          <a:solidFill>
                            <a:schemeClr val="tx1"/>
                          </a:solidFill>
                          <a:latin typeface="+mn-lt"/>
                          <a:ea typeface="+mn-ea"/>
                          <a:cs typeface="+mn-cs"/>
                        </a:rPr>
                        <a:t> (</a:t>
                      </a:r>
                      <a:r>
                        <a:rPr lang="es-PA" sz="1200" b="1" kern="1200" dirty="0" smtClean="0">
                          <a:solidFill>
                            <a:schemeClr val="tx1"/>
                          </a:solidFill>
                          <a:latin typeface="+mn-lt"/>
                          <a:ea typeface="+mn-ea"/>
                          <a:cs typeface="+mn-cs"/>
                        </a:rPr>
                        <a:t>Bolivia</a:t>
                      </a:r>
                      <a:r>
                        <a:rPr lang="es-PA" sz="1200" b="1" kern="1200" baseline="0" dirty="0" smtClean="0">
                          <a:solidFill>
                            <a:schemeClr val="tx1"/>
                          </a:solidFill>
                          <a:latin typeface="+mn-lt"/>
                          <a:ea typeface="+mn-ea"/>
                          <a:cs typeface="+mn-cs"/>
                        </a:rPr>
                        <a:t>, 9-10 abril; Argentina 11-12 julio; Paraguay 23-24 Julio</a:t>
                      </a:r>
                      <a:r>
                        <a:rPr lang="es-PA" sz="1000" b="1" kern="1200" baseline="0" dirty="0" smtClean="0">
                          <a:solidFill>
                            <a:schemeClr val="tx1"/>
                          </a:solidFill>
                          <a:latin typeface="+mn-lt"/>
                          <a:ea typeface="+mn-ea"/>
                          <a:cs typeface="+mn-cs"/>
                        </a:rPr>
                        <a:t>)</a:t>
                      </a:r>
                    </a:p>
                  </a:txBody>
                  <a:tcPr anchor="ctr"/>
                </a:tc>
                <a:tc>
                  <a:txBody>
                    <a:bodyPr/>
                    <a:lstStyle/>
                    <a:p>
                      <a:pPr marL="0" indent="0">
                        <a:buFont typeface="Arial" pitchFamily="34" charset="0"/>
                        <a:buNone/>
                      </a:pPr>
                      <a:r>
                        <a:rPr lang="es-PA" sz="1200" b="1" kern="1200" baseline="0" dirty="0" smtClean="0">
                          <a:solidFill>
                            <a:schemeClr val="tx1"/>
                          </a:solidFill>
                          <a:latin typeface="+mn-lt"/>
                          <a:ea typeface="+mn-ea"/>
                          <a:cs typeface="+mn-cs"/>
                        </a:rPr>
                        <a:t>Análisis de Vulnerabilidad en el Chaco Argentino, Boliviano y Paraguayo</a:t>
                      </a:r>
                    </a:p>
                  </a:txBody>
                  <a:tcPr anchor="ctr"/>
                </a:tc>
                <a:tc>
                  <a:txBody>
                    <a:bodyPr/>
                    <a:lstStyle/>
                    <a:p>
                      <a:r>
                        <a:rPr lang="es-PA" sz="1200" b="1" kern="1200" dirty="0" smtClean="0">
                          <a:solidFill>
                            <a:schemeClr val="tx1"/>
                          </a:solidFill>
                          <a:latin typeface="+mn-lt"/>
                          <a:ea typeface="+mn-ea"/>
                          <a:cs typeface="+mn-cs"/>
                        </a:rPr>
                        <a:t>Paraguay:</a:t>
                      </a:r>
                      <a:r>
                        <a:rPr lang="es-PA" sz="1200" b="1" kern="1200" baseline="0" dirty="0" smtClean="0">
                          <a:solidFill>
                            <a:schemeClr val="tx1"/>
                          </a:solidFill>
                          <a:latin typeface="+mn-lt"/>
                          <a:ea typeface="+mn-ea"/>
                          <a:cs typeface="+mn-cs"/>
                        </a:rPr>
                        <a:t> </a:t>
                      </a:r>
                      <a:r>
                        <a:rPr lang="es-PA" sz="1200" b="1" kern="1200" dirty="0" smtClean="0">
                          <a:solidFill>
                            <a:schemeClr val="tx1"/>
                          </a:solidFill>
                          <a:latin typeface="+mn-lt"/>
                          <a:ea typeface="+mn-ea"/>
                          <a:cs typeface="+mn-cs"/>
                        </a:rPr>
                        <a:t>Agricultura</a:t>
                      </a:r>
                      <a:r>
                        <a:rPr lang="es-PA" sz="1200" b="1" kern="1200" baseline="0" dirty="0" smtClean="0">
                          <a:solidFill>
                            <a:schemeClr val="tx1"/>
                          </a:solidFill>
                          <a:latin typeface="+mn-lt"/>
                          <a:ea typeface="+mn-ea"/>
                          <a:cs typeface="+mn-cs"/>
                        </a:rPr>
                        <a:t> </a:t>
                      </a:r>
                      <a:r>
                        <a:rPr lang="es-PA" sz="1200" b="1" kern="1200" baseline="0" dirty="0" err="1" smtClean="0">
                          <a:solidFill>
                            <a:schemeClr val="tx1"/>
                          </a:solidFill>
                          <a:latin typeface="+mn-lt"/>
                          <a:ea typeface="+mn-ea"/>
                          <a:cs typeface="+mn-cs"/>
                        </a:rPr>
                        <a:t>Resiliente</a:t>
                      </a:r>
                      <a:endParaRPr lang="es-PA" sz="1200" b="1" kern="1200" dirty="0" smtClean="0">
                        <a:solidFill>
                          <a:schemeClr val="tx1"/>
                        </a:solidFill>
                        <a:latin typeface="+mn-lt"/>
                        <a:ea typeface="+mn-ea"/>
                        <a:cs typeface="+mn-cs"/>
                      </a:endParaRPr>
                    </a:p>
                  </a:txBody>
                  <a:tcPr anchor="ctr"/>
                </a:tc>
                <a:tc>
                  <a:txBody>
                    <a:bodyPr/>
                    <a:lstStyle/>
                    <a:p>
                      <a:pPr algn="ctr"/>
                      <a:endParaRPr lang="es-PA" sz="1000" kern="1200" dirty="0">
                        <a:solidFill>
                          <a:schemeClr val="tx1"/>
                        </a:solidFill>
                        <a:latin typeface="+mn-lt"/>
                        <a:ea typeface="+mn-ea"/>
                        <a:cs typeface="+mn-cs"/>
                      </a:endParaRPr>
                    </a:p>
                  </a:txBody>
                  <a:tcPr/>
                </a:tc>
              </a:tr>
              <a:tr h="647788">
                <a:tc>
                  <a:txBody>
                    <a:bodyPr/>
                    <a:lstStyle/>
                    <a:p>
                      <a:r>
                        <a:rPr lang="es-PA" sz="1600" b="1" kern="1200" dirty="0" smtClean="0">
                          <a:solidFill>
                            <a:schemeClr val="tx1"/>
                          </a:solidFill>
                          <a:latin typeface="+mn-lt"/>
                          <a:ea typeface="+mn-ea"/>
                          <a:cs typeface="+mn-cs"/>
                        </a:rPr>
                        <a:t>Vulnerabilidad y </a:t>
                      </a:r>
                    </a:p>
                    <a:p>
                      <a:r>
                        <a:rPr lang="es-PA" sz="1600" b="1" kern="1200" dirty="0" smtClean="0">
                          <a:solidFill>
                            <a:schemeClr val="tx1"/>
                          </a:solidFill>
                          <a:latin typeface="+mn-lt"/>
                          <a:ea typeface="+mn-ea"/>
                          <a:cs typeface="+mn-cs"/>
                        </a:rPr>
                        <a:t>planificación</a:t>
                      </a:r>
                      <a:r>
                        <a:rPr lang="es-PA" sz="1600" b="1" kern="1200" baseline="0" dirty="0" smtClean="0">
                          <a:solidFill>
                            <a:schemeClr val="tx1"/>
                          </a:solidFill>
                          <a:latin typeface="+mn-lt"/>
                          <a:ea typeface="+mn-ea"/>
                          <a:cs typeface="+mn-cs"/>
                        </a:rPr>
                        <a:t>:  Mesoamérica</a:t>
                      </a:r>
                    </a:p>
                  </a:txBody>
                  <a:tcPr anchor="ctr"/>
                </a:tc>
                <a:tc>
                  <a:txBody>
                    <a:bodyPr/>
                    <a:lstStyle/>
                    <a:p>
                      <a:r>
                        <a:rPr lang="es-PA" sz="1200" b="1" kern="1200" dirty="0" smtClean="0">
                          <a:solidFill>
                            <a:schemeClr val="tx1"/>
                          </a:solidFill>
                          <a:latin typeface="+mn-lt"/>
                          <a:ea typeface="+mn-ea"/>
                          <a:cs typeface="+mn-cs"/>
                        </a:rPr>
                        <a:t>Servicios Ecosistemas para Adaptación</a:t>
                      </a:r>
                      <a:r>
                        <a:rPr lang="es-PA" sz="1200" b="1" kern="1200" baseline="0" dirty="0" smtClean="0">
                          <a:solidFill>
                            <a:schemeClr val="tx1"/>
                          </a:solidFill>
                          <a:latin typeface="+mn-lt"/>
                          <a:ea typeface="+mn-ea"/>
                          <a:cs typeface="+mn-cs"/>
                        </a:rPr>
                        <a:t> </a:t>
                      </a:r>
                      <a:r>
                        <a:rPr lang="es-PA" sz="1200" b="1" kern="1200" dirty="0" smtClean="0">
                          <a:solidFill>
                            <a:schemeClr val="tx1"/>
                          </a:solidFill>
                          <a:latin typeface="+mn-lt"/>
                          <a:ea typeface="+mn-ea"/>
                          <a:cs typeface="+mn-cs"/>
                        </a:rPr>
                        <a:t>Agrícola (</a:t>
                      </a:r>
                      <a:r>
                        <a:rPr lang="es-PA" sz="1200" b="1" kern="1200" dirty="0" err="1" smtClean="0">
                          <a:solidFill>
                            <a:schemeClr val="tx1"/>
                          </a:solidFill>
                          <a:latin typeface="+mn-lt"/>
                          <a:ea typeface="+mn-ea"/>
                          <a:cs typeface="+mn-cs"/>
                        </a:rPr>
                        <a:t>Feb</a:t>
                      </a:r>
                      <a:r>
                        <a:rPr lang="es-PA" sz="1200" b="1" kern="1200" baseline="0" dirty="0" smtClean="0">
                          <a:solidFill>
                            <a:schemeClr val="tx1"/>
                          </a:solidFill>
                          <a:latin typeface="+mn-lt"/>
                          <a:ea typeface="+mn-ea"/>
                          <a:cs typeface="+mn-cs"/>
                        </a:rPr>
                        <a:t> 2014, Costa Rica)</a:t>
                      </a:r>
                      <a:endParaRPr lang="es-PA" sz="1200" b="1" kern="1200" dirty="0">
                        <a:solidFill>
                          <a:schemeClr val="tx1"/>
                        </a:solidFill>
                        <a:latin typeface="+mn-lt"/>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s-PA" sz="1200" b="1" kern="1200" baseline="0" dirty="0" smtClean="0">
                          <a:solidFill>
                            <a:schemeClr val="tx1"/>
                          </a:solidFill>
                          <a:latin typeface="+mn-lt"/>
                          <a:ea typeface="+mn-ea"/>
                          <a:cs typeface="+mn-cs"/>
                        </a:rPr>
                        <a:t>Análisis de Vulnerabilidad en Costa Rica, El Salvador y Honduras</a:t>
                      </a:r>
                    </a:p>
                  </a:txBody>
                  <a:tcPr anchor="ctr"/>
                </a:tc>
                <a:tc>
                  <a:txBody>
                    <a:bodyPr/>
                    <a:lstStyle/>
                    <a:p>
                      <a:r>
                        <a:rPr lang="es-PA" sz="1200" b="1" kern="1200" dirty="0" smtClean="0">
                          <a:solidFill>
                            <a:schemeClr val="tx1"/>
                          </a:solidFill>
                          <a:latin typeface="+mn-lt"/>
                          <a:ea typeface="+mn-ea"/>
                          <a:cs typeface="+mn-cs"/>
                        </a:rPr>
                        <a:t>Adaptación</a:t>
                      </a:r>
                      <a:r>
                        <a:rPr lang="es-PA" sz="1200" b="1" kern="1200" baseline="0" dirty="0" smtClean="0">
                          <a:solidFill>
                            <a:schemeClr val="tx1"/>
                          </a:solidFill>
                          <a:latin typeface="+mn-lt"/>
                          <a:ea typeface="+mn-ea"/>
                          <a:cs typeface="+mn-cs"/>
                        </a:rPr>
                        <a:t> Urbana en El Salvador, Brasil y México (GEF)</a:t>
                      </a:r>
                      <a:endParaRPr lang="es-PA" sz="1200" b="1" kern="1200" dirty="0" smtClean="0">
                        <a:solidFill>
                          <a:schemeClr val="tx1"/>
                        </a:solidFill>
                        <a:latin typeface="+mn-lt"/>
                        <a:ea typeface="+mn-ea"/>
                        <a:cs typeface="+mn-cs"/>
                      </a:endParaRPr>
                    </a:p>
                  </a:txBody>
                  <a:tcPr anchor="ctr"/>
                </a:tc>
                <a:tc>
                  <a:txBody>
                    <a:bodyPr/>
                    <a:lstStyle/>
                    <a:p>
                      <a:endParaRPr lang="es-PA" sz="1000" kern="1200" dirty="0">
                        <a:solidFill>
                          <a:schemeClr val="tx1"/>
                        </a:solidFill>
                        <a:latin typeface="+mn-lt"/>
                        <a:ea typeface="+mn-ea"/>
                        <a:cs typeface="+mn-cs"/>
                      </a:endParaRPr>
                    </a:p>
                  </a:txBody>
                  <a:tcPr/>
                </a:tc>
              </a:tr>
              <a:tr h="647788">
                <a:tc>
                  <a:txBody>
                    <a:bodyPr/>
                    <a:lstStyle/>
                    <a:p>
                      <a:r>
                        <a:rPr lang="es-PA" sz="1600" b="1" kern="1200" dirty="0" smtClean="0">
                          <a:solidFill>
                            <a:schemeClr val="tx1"/>
                          </a:solidFill>
                          <a:latin typeface="+mn-lt"/>
                          <a:ea typeface="+mn-ea"/>
                          <a:cs typeface="+mn-cs"/>
                        </a:rPr>
                        <a:t>Vulnerabilidad y </a:t>
                      </a:r>
                    </a:p>
                    <a:p>
                      <a:r>
                        <a:rPr lang="es-PA" sz="1600" b="1" kern="1200" dirty="0" smtClean="0">
                          <a:solidFill>
                            <a:schemeClr val="tx1"/>
                          </a:solidFill>
                          <a:latin typeface="+mn-lt"/>
                          <a:ea typeface="+mn-ea"/>
                          <a:cs typeface="+mn-cs"/>
                        </a:rPr>
                        <a:t>planificación:</a:t>
                      </a:r>
                      <a:r>
                        <a:rPr lang="es-PA" sz="1600" b="1" kern="1200" baseline="0" dirty="0" smtClean="0">
                          <a:solidFill>
                            <a:schemeClr val="tx1"/>
                          </a:solidFill>
                          <a:latin typeface="+mn-lt"/>
                          <a:ea typeface="+mn-ea"/>
                          <a:cs typeface="+mn-cs"/>
                        </a:rPr>
                        <a:t>  Caribe</a:t>
                      </a:r>
                      <a:endParaRPr lang="es-PA" sz="1600" b="1" kern="1200" dirty="0">
                        <a:solidFill>
                          <a:schemeClr val="tx1"/>
                        </a:solidFill>
                        <a:latin typeface="+mn-lt"/>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A" sz="1200" b="1" kern="1200" baseline="0" dirty="0" smtClean="0">
                          <a:solidFill>
                            <a:schemeClr val="tx1"/>
                          </a:solidFill>
                          <a:latin typeface="+mn-lt"/>
                          <a:ea typeface="+mn-ea"/>
                          <a:cs typeface="+mn-cs"/>
                        </a:rPr>
                        <a:t>Cambio Climatico y Turismo</a:t>
                      </a:r>
                    </a:p>
                    <a:p>
                      <a:pPr marL="0" marR="0" indent="0" algn="l" defTabSz="914400" rtl="0" eaLnBrk="1" fontAlgn="auto" latinLnBrk="0" hangingPunct="1">
                        <a:lnSpc>
                          <a:spcPct val="100000"/>
                        </a:lnSpc>
                        <a:spcBef>
                          <a:spcPts val="0"/>
                        </a:spcBef>
                        <a:spcAft>
                          <a:spcPts val="0"/>
                        </a:spcAft>
                        <a:buClrTx/>
                        <a:buSzTx/>
                        <a:buFontTx/>
                        <a:buNone/>
                        <a:tabLst/>
                        <a:defRPr/>
                      </a:pPr>
                      <a:r>
                        <a:rPr lang="es-PA" sz="1200" b="1" kern="1200" dirty="0" smtClean="0">
                          <a:solidFill>
                            <a:schemeClr val="tx1"/>
                          </a:solidFill>
                          <a:latin typeface="+mn-lt"/>
                          <a:ea typeface="+mn-ea"/>
                          <a:cs typeface="+mn-cs"/>
                        </a:rPr>
                        <a:t>Febrero</a:t>
                      </a:r>
                      <a:r>
                        <a:rPr lang="es-PA" sz="1200" b="1" kern="1200" baseline="0" dirty="0" smtClean="0">
                          <a:solidFill>
                            <a:schemeClr val="tx1"/>
                          </a:solidFill>
                          <a:latin typeface="+mn-lt"/>
                          <a:ea typeface="+mn-ea"/>
                          <a:cs typeface="+mn-cs"/>
                        </a:rPr>
                        <a:t> 2014</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s-PA" sz="1200" b="1" kern="1200" baseline="0" dirty="0" smtClean="0">
                          <a:solidFill>
                            <a:schemeClr val="tx1"/>
                          </a:solidFill>
                          <a:latin typeface="+mn-lt"/>
                          <a:ea typeface="+mn-ea"/>
                          <a:cs typeface="+mn-cs"/>
                        </a:rPr>
                        <a:t>Análisis de vulnerabilidad en Antigua y Barbuda, Cuba, Haití</a:t>
                      </a:r>
                    </a:p>
                  </a:txBody>
                  <a:tcPr anchor="ctr"/>
                </a:tc>
                <a:tc>
                  <a:txBody>
                    <a:bodyPr/>
                    <a:lstStyle/>
                    <a:p>
                      <a:r>
                        <a:rPr lang="es-PA" sz="1200" b="1" kern="1200" dirty="0" smtClean="0">
                          <a:solidFill>
                            <a:schemeClr val="tx1"/>
                          </a:solidFill>
                          <a:latin typeface="+mn-lt"/>
                          <a:ea typeface="+mn-ea"/>
                          <a:cs typeface="+mn-cs"/>
                        </a:rPr>
                        <a:t>Rep.</a:t>
                      </a:r>
                      <a:r>
                        <a:rPr lang="es-PA" sz="1200" b="1" kern="1200" baseline="0" dirty="0" smtClean="0">
                          <a:solidFill>
                            <a:schemeClr val="tx1"/>
                          </a:solidFill>
                          <a:latin typeface="+mn-lt"/>
                          <a:ea typeface="+mn-ea"/>
                          <a:cs typeface="+mn-cs"/>
                        </a:rPr>
                        <a:t> </a:t>
                      </a:r>
                      <a:r>
                        <a:rPr lang="es-PA" sz="1200" b="1" kern="1200" dirty="0" smtClean="0">
                          <a:solidFill>
                            <a:schemeClr val="tx1"/>
                          </a:solidFill>
                          <a:latin typeface="+mn-lt"/>
                          <a:ea typeface="+mn-ea"/>
                          <a:cs typeface="+mn-cs"/>
                        </a:rPr>
                        <a:t>Dominicana:</a:t>
                      </a:r>
                      <a:r>
                        <a:rPr lang="es-PA" sz="1200" b="1" kern="1200" baseline="0" dirty="0" smtClean="0">
                          <a:solidFill>
                            <a:schemeClr val="tx1"/>
                          </a:solidFill>
                          <a:latin typeface="+mn-lt"/>
                          <a:ea typeface="+mn-ea"/>
                          <a:cs typeface="+mn-cs"/>
                        </a:rPr>
                        <a:t> Pobreza y CC</a:t>
                      </a:r>
                    </a:p>
                    <a:p>
                      <a:r>
                        <a:rPr lang="es-PA" sz="1200" b="1" kern="1200" baseline="0" dirty="0" smtClean="0">
                          <a:solidFill>
                            <a:schemeClr val="tx1"/>
                          </a:solidFill>
                          <a:latin typeface="+mn-lt"/>
                          <a:ea typeface="+mn-ea"/>
                          <a:cs typeface="+mn-cs"/>
                        </a:rPr>
                        <a:t>Antigua: GEF SCF</a:t>
                      </a:r>
                      <a:endParaRPr lang="es-PA" sz="1200" b="1" kern="1200" dirty="0" smtClean="0">
                        <a:solidFill>
                          <a:schemeClr val="tx1"/>
                        </a:solidFill>
                        <a:latin typeface="+mn-lt"/>
                        <a:ea typeface="+mn-ea"/>
                        <a:cs typeface="+mn-cs"/>
                      </a:endParaRPr>
                    </a:p>
                  </a:txBody>
                  <a:tcPr anchor="ctr"/>
                </a:tc>
                <a:tc>
                  <a:txBody>
                    <a:bodyPr/>
                    <a:lstStyle/>
                    <a:p>
                      <a:endParaRPr lang="es-PA" sz="1000" kern="1200" dirty="0">
                        <a:solidFill>
                          <a:schemeClr val="tx1"/>
                        </a:solidFill>
                        <a:latin typeface="+mn-lt"/>
                        <a:ea typeface="+mn-ea"/>
                        <a:cs typeface="+mn-cs"/>
                      </a:endParaRPr>
                    </a:p>
                  </a:txBody>
                  <a:tcPr/>
                </a:tc>
              </a:tr>
              <a:tr h="8328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A" sz="1600" b="1" kern="1200" dirty="0" smtClean="0">
                          <a:solidFill>
                            <a:schemeClr val="tx1"/>
                          </a:solidFill>
                          <a:latin typeface="+mn-lt"/>
                          <a:ea typeface="+mn-ea"/>
                          <a:cs typeface="+mn-cs"/>
                        </a:rPr>
                        <a:t>Finanzas del Clima</a:t>
                      </a:r>
                    </a:p>
                  </a:txBody>
                  <a:tcPr anchor="ctr"/>
                </a:tc>
                <a:tc>
                  <a:txBody>
                    <a:bodyPr/>
                    <a:lstStyle/>
                    <a:p>
                      <a:r>
                        <a:rPr lang="es-PA" sz="1200" b="1" kern="1200" dirty="0" smtClean="0">
                          <a:solidFill>
                            <a:schemeClr val="tx1"/>
                          </a:solidFill>
                          <a:latin typeface="+mn-lt"/>
                          <a:ea typeface="+mn-ea"/>
                          <a:cs typeface="+mn-cs"/>
                        </a:rPr>
                        <a:t>1. Dialogo Regional</a:t>
                      </a:r>
                      <a:endParaRPr lang="es-PA" sz="1200" b="1" kern="1200" baseline="0" dirty="0" smtClean="0">
                        <a:solidFill>
                          <a:schemeClr val="tx1"/>
                        </a:solidFill>
                        <a:latin typeface="+mn-lt"/>
                        <a:ea typeface="+mn-ea"/>
                        <a:cs typeface="+mn-cs"/>
                      </a:endParaRPr>
                    </a:p>
                    <a:p>
                      <a:r>
                        <a:rPr lang="es-PA" sz="1200" b="1" kern="1200" baseline="0" dirty="0" smtClean="0">
                          <a:solidFill>
                            <a:schemeClr val="tx1"/>
                          </a:solidFill>
                          <a:latin typeface="+mn-lt"/>
                          <a:ea typeface="+mn-ea"/>
                          <a:cs typeface="+mn-cs"/>
                        </a:rPr>
                        <a:t>(29-30 Julio, San Salvador)</a:t>
                      </a:r>
                    </a:p>
                    <a:p>
                      <a:r>
                        <a:rPr lang="es-PA" sz="1200" b="1" kern="1200" dirty="0" smtClean="0">
                          <a:solidFill>
                            <a:schemeClr val="tx1"/>
                          </a:solidFill>
                          <a:latin typeface="+mn-lt"/>
                          <a:ea typeface="+mn-ea"/>
                          <a:cs typeface="+mn-cs"/>
                        </a:rPr>
                        <a:t>2. Opciones de Financiamiento (</a:t>
                      </a:r>
                      <a:r>
                        <a:rPr lang="es-PA" sz="1200" b="1" kern="1200" dirty="0" err="1" smtClean="0">
                          <a:solidFill>
                            <a:schemeClr val="tx1"/>
                          </a:solidFill>
                          <a:latin typeface="+mn-lt"/>
                          <a:ea typeface="+mn-ea"/>
                          <a:cs typeface="+mn-cs"/>
                        </a:rPr>
                        <a:t>Oct</a:t>
                      </a:r>
                      <a:r>
                        <a:rPr lang="es-PA" sz="1200" b="1" kern="1200" baseline="0" dirty="0" smtClean="0">
                          <a:solidFill>
                            <a:schemeClr val="tx1"/>
                          </a:solidFill>
                          <a:latin typeface="+mn-lt"/>
                          <a:ea typeface="+mn-ea"/>
                          <a:cs typeface="+mn-cs"/>
                        </a:rPr>
                        <a:t> ‘</a:t>
                      </a:r>
                      <a:r>
                        <a:rPr lang="es-PA" sz="1200" b="1" kern="1200" dirty="0" smtClean="0">
                          <a:solidFill>
                            <a:schemeClr val="tx1"/>
                          </a:solidFill>
                          <a:latin typeface="+mn-lt"/>
                          <a:ea typeface="+mn-ea"/>
                          <a:cs typeface="+mn-cs"/>
                        </a:rPr>
                        <a:t>13)</a:t>
                      </a:r>
                      <a:endParaRPr lang="es-PA" sz="1200" b="1" kern="1200" dirty="0">
                        <a:solidFill>
                          <a:schemeClr val="tx1"/>
                        </a:solidFill>
                        <a:latin typeface="+mn-lt"/>
                        <a:ea typeface="+mn-ea"/>
                        <a:cs typeface="+mn-cs"/>
                      </a:endParaRPr>
                    </a:p>
                  </a:txBody>
                  <a:tcPr anchor="ctr"/>
                </a:tc>
                <a:tc>
                  <a:txBody>
                    <a:bodyPr/>
                    <a:lstStyle/>
                    <a:p>
                      <a:pPr>
                        <a:buFont typeface="Arial" pitchFamily="34" charset="0"/>
                        <a:buNone/>
                      </a:pPr>
                      <a:r>
                        <a:rPr lang="es-PA" sz="1200" b="1" kern="1200" baseline="0" dirty="0" smtClean="0">
                          <a:solidFill>
                            <a:schemeClr val="tx1"/>
                          </a:solidFill>
                          <a:latin typeface="+mn-lt"/>
                          <a:ea typeface="+mn-ea"/>
                          <a:cs typeface="+mn-cs"/>
                        </a:rPr>
                        <a:t>Análisis de Barreras:  El Salvador, Colombia</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A" sz="1200" b="1" kern="1200" baseline="0" dirty="0" smtClean="0">
                          <a:solidFill>
                            <a:schemeClr val="tx1"/>
                          </a:solidFill>
                          <a:latin typeface="+mn-lt"/>
                          <a:ea typeface="+mn-ea"/>
                          <a:cs typeface="+mn-cs"/>
                        </a:rPr>
                        <a:t>Acreditación para Acceso Directo: Honduras, Panamá, Guatemala</a:t>
                      </a:r>
                    </a:p>
                  </a:txBody>
                  <a:tcPr anchor="ctr"/>
                </a:tc>
                <a:tc>
                  <a:txBody>
                    <a:bodyPr/>
                    <a:lstStyle/>
                    <a:p>
                      <a:endParaRPr lang="es-PA" sz="1000" kern="1200" dirty="0">
                        <a:solidFill>
                          <a:schemeClr val="tx1"/>
                        </a:solidFill>
                        <a:latin typeface="+mn-lt"/>
                        <a:ea typeface="+mn-ea"/>
                        <a:cs typeface="+mn-cs"/>
                      </a:endParaRPr>
                    </a:p>
                  </a:txBody>
                  <a:tcPr/>
                </a:tc>
              </a:tr>
              <a:tr h="524400">
                <a:tc>
                  <a:txBody>
                    <a:bodyPr/>
                    <a:lstStyle/>
                    <a:p>
                      <a:r>
                        <a:rPr lang="es-PA" sz="1600" b="1" kern="1200" dirty="0" smtClean="0">
                          <a:solidFill>
                            <a:schemeClr val="tx1"/>
                          </a:solidFill>
                          <a:latin typeface="+mn-lt"/>
                          <a:ea typeface="+mn-ea"/>
                          <a:cs typeface="+mn-cs"/>
                        </a:rPr>
                        <a:t>Adaptación basada </a:t>
                      </a:r>
                    </a:p>
                    <a:p>
                      <a:pPr marL="0" marR="0" indent="0" algn="l" defTabSz="914400" rtl="0" eaLnBrk="1" fontAlgn="auto" latinLnBrk="0" hangingPunct="1">
                        <a:lnSpc>
                          <a:spcPct val="100000"/>
                        </a:lnSpc>
                        <a:spcBef>
                          <a:spcPts val="0"/>
                        </a:spcBef>
                        <a:spcAft>
                          <a:spcPts val="0"/>
                        </a:spcAft>
                        <a:buClrTx/>
                        <a:buSzTx/>
                        <a:buFontTx/>
                        <a:buNone/>
                        <a:tabLst/>
                        <a:defRPr/>
                      </a:pPr>
                      <a:r>
                        <a:rPr lang="es-PA" sz="1600" b="1" kern="1200" dirty="0" smtClean="0">
                          <a:solidFill>
                            <a:schemeClr val="tx1"/>
                          </a:solidFill>
                          <a:latin typeface="+mn-lt"/>
                          <a:ea typeface="+mn-ea"/>
                          <a:cs typeface="+mn-cs"/>
                        </a:rPr>
                        <a:t>en Ecosistemas</a:t>
                      </a:r>
                      <a:r>
                        <a:rPr lang="es-PA" sz="1600" b="1" kern="1200" baseline="0" noProof="0" dirty="0" smtClean="0">
                          <a:solidFill>
                            <a:schemeClr val="tx1"/>
                          </a:solidFill>
                          <a:latin typeface="+mn-lt"/>
                          <a:ea typeface="+mn-ea"/>
                          <a:cs typeface="+mn-cs"/>
                        </a:rPr>
                        <a:t> </a:t>
                      </a:r>
                    </a:p>
                  </a:txBody>
                  <a:tcPr anchor="ctr">
                    <a:solidFill>
                      <a:schemeClr val="accent1">
                        <a:lumMod val="20000"/>
                        <a:lumOff val="80000"/>
                      </a:schemeClr>
                    </a:solidFill>
                  </a:tcPr>
                </a:tc>
                <a:tc>
                  <a:txBody>
                    <a:bodyPr/>
                    <a:lstStyle/>
                    <a:p>
                      <a:r>
                        <a:rPr lang="es-PA" sz="1200" b="1" kern="1200" dirty="0" smtClean="0">
                          <a:solidFill>
                            <a:schemeClr val="tx1"/>
                          </a:solidFill>
                          <a:latin typeface="+mn-lt"/>
                          <a:ea typeface="+mn-ea"/>
                          <a:cs typeface="+mn-cs"/>
                        </a:rPr>
                        <a:t>Prácticas</a:t>
                      </a:r>
                      <a:r>
                        <a:rPr lang="es-PA" sz="1200" b="1" kern="1200" baseline="0" dirty="0" smtClean="0">
                          <a:solidFill>
                            <a:schemeClr val="tx1"/>
                          </a:solidFill>
                          <a:latin typeface="+mn-lt"/>
                          <a:ea typeface="+mn-ea"/>
                          <a:cs typeface="+mn-cs"/>
                        </a:rPr>
                        <a:t> y Herramientas</a:t>
                      </a:r>
                    </a:p>
                    <a:p>
                      <a:r>
                        <a:rPr lang="es-PA" sz="1200" b="1" kern="1200" dirty="0" smtClean="0">
                          <a:solidFill>
                            <a:schemeClr val="tx1"/>
                          </a:solidFill>
                          <a:latin typeface="+mn-lt"/>
                          <a:ea typeface="+mn-ea"/>
                          <a:cs typeface="+mn-cs"/>
                        </a:rPr>
                        <a:t>Septiembre 2014</a:t>
                      </a:r>
                      <a:endParaRPr lang="es-PA" sz="1200" b="1" kern="1200" dirty="0">
                        <a:solidFill>
                          <a:schemeClr val="tx1"/>
                        </a:solidFill>
                        <a:latin typeface="+mn-lt"/>
                        <a:ea typeface="+mn-ea"/>
                        <a:cs typeface="+mn-cs"/>
                      </a:endParaRPr>
                    </a:p>
                  </a:txBody>
                  <a:tcPr anchor="ctr">
                    <a:solidFill>
                      <a:schemeClr val="accent1">
                        <a:lumMod val="20000"/>
                        <a:lumOff val="80000"/>
                      </a:schemeClr>
                    </a:solidFill>
                  </a:tcPr>
                </a:tc>
                <a:tc>
                  <a:txBody>
                    <a:bodyPr/>
                    <a:lstStyle/>
                    <a:p>
                      <a:pPr>
                        <a:buFont typeface="Arial" pitchFamily="34" charset="0"/>
                        <a:buNone/>
                      </a:pPr>
                      <a:r>
                        <a:rPr lang="es-PA" sz="1200" b="1" kern="1200" baseline="0" dirty="0" smtClean="0">
                          <a:solidFill>
                            <a:schemeClr val="tx1"/>
                          </a:solidFill>
                          <a:latin typeface="+mn-lt"/>
                          <a:ea typeface="+mn-ea"/>
                          <a:cs typeface="+mn-cs"/>
                        </a:rPr>
                        <a:t>Componentes  en planes de desarrollo de 4 Países</a:t>
                      </a: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A" sz="1200" b="1" kern="1200" dirty="0" smtClean="0">
                          <a:solidFill>
                            <a:schemeClr val="tx1"/>
                          </a:solidFill>
                          <a:latin typeface="+mn-lt"/>
                          <a:ea typeface="+mn-ea"/>
                          <a:cs typeface="+mn-cs"/>
                        </a:rPr>
                        <a:t>4 Proyectos</a:t>
                      </a:r>
                      <a:r>
                        <a:rPr lang="es-PA" sz="1200" b="1" kern="1200" baseline="0" dirty="0" smtClean="0">
                          <a:solidFill>
                            <a:schemeClr val="tx1"/>
                          </a:solidFill>
                          <a:latin typeface="+mn-lt"/>
                          <a:ea typeface="+mn-ea"/>
                          <a:cs typeface="+mn-cs"/>
                        </a:rPr>
                        <a:t> Pilotos</a:t>
                      </a:r>
                      <a:endParaRPr lang="es-PA" sz="1200" b="1" kern="1200" dirty="0" smtClean="0">
                        <a:solidFill>
                          <a:schemeClr val="tx1"/>
                        </a:solidFill>
                        <a:latin typeface="+mn-lt"/>
                        <a:ea typeface="+mn-ea"/>
                        <a:cs typeface="+mn-cs"/>
                      </a:endParaRPr>
                    </a:p>
                  </a:txBody>
                  <a:tcPr anchor="ctr">
                    <a:solidFill>
                      <a:schemeClr val="accent1">
                        <a:lumMod val="20000"/>
                        <a:lumOff val="80000"/>
                      </a:schemeClr>
                    </a:solidFill>
                  </a:tcPr>
                </a:tc>
                <a:tc>
                  <a:txBody>
                    <a:bodyPr/>
                    <a:lstStyle/>
                    <a:p>
                      <a:endParaRPr lang="es-PA" sz="1000" kern="1200" dirty="0">
                        <a:solidFill>
                          <a:schemeClr val="tx1"/>
                        </a:solidFill>
                        <a:latin typeface="+mn-lt"/>
                        <a:ea typeface="+mn-ea"/>
                        <a:cs typeface="+mn-cs"/>
                      </a:endParaRPr>
                    </a:p>
                  </a:txBody>
                  <a:tcPr>
                    <a:solidFill>
                      <a:schemeClr val="accent1">
                        <a:lumMod val="20000"/>
                        <a:lumOff val="80000"/>
                      </a:schemeClr>
                    </a:solidFill>
                  </a:tcPr>
                </a:tc>
              </a:tr>
              <a:tr h="647788">
                <a:tc>
                  <a:txBody>
                    <a:bodyPr/>
                    <a:lstStyle/>
                    <a:p>
                      <a:r>
                        <a:rPr lang="es-PA" sz="1600" b="1" kern="1200" baseline="0" noProof="0" dirty="0" smtClean="0">
                          <a:solidFill>
                            <a:schemeClr val="tx1"/>
                          </a:solidFill>
                          <a:latin typeface="+mn-lt"/>
                          <a:ea typeface="+mn-ea"/>
                          <a:cs typeface="+mn-cs"/>
                        </a:rPr>
                        <a:t>Salud y adaptación</a:t>
                      </a:r>
                    </a:p>
                    <a:p>
                      <a:endParaRPr lang="es-PA" sz="1400" b="1" kern="1200" dirty="0" smtClean="0">
                        <a:solidFill>
                          <a:schemeClr val="tx1"/>
                        </a:solidFill>
                        <a:latin typeface="+mn-lt"/>
                        <a:ea typeface="+mn-ea"/>
                        <a:cs typeface="+mn-cs"/>
                      </a:endParaRPr>
                    </a:p>
                  </a:txBody>
                  <a:tcPr anchor="ctr">
                    <a:solidFill>
                      <a:schemeClr val="accent1">
                        <a:lumMod val="20000"/>
                        <a:lumOff val="80000"/>
                      </a:schemeClr>
                    </a:solidFill>
                  </a:tcPr>
                </a:tc>
                <a:tc>
                  <a:txBody>
                    <a:bodyPr/>
                    <a:lstStyle/>
                    <a:p>
                      <a:r>
                        <a:rPr lang="es-PA" sz="1200" b="1" kern="1200" dirty="0" smtClean="0">
                          <a:solidFill>
                            <a:schemeClr val="tx1"/>
                          </a:solidFill>
                          <a:latin typeface="+mn-lt"/>
                          <a:ea typeface="+mn-ea"/>
                          <a:cs typeface="+mn-cs"/>
                        </a:rPr>
                        <a:t>Seminario</a:t>
                      </a:r>
                      <a:r>
                        <a:rPr lang="es-PA" sz="1200" b="1" kern="1200" baseline="0" dirty="0" smtClean="0">
                          <a:solidFill>
                            <a:schemeClr val="tx1"/>
                          </a:solidFill>
                          <a:latin typeface="+mn-lt"/>
                          <a:ea typeface="+mn-ea"/>
                          <a:cs typeface="+mn-cs"/>
                        </a:rPr>
                        <a:t> Internacional de CC y Salud (4-6 </a:t>
                      </a:r>
                      <a:r>
                        <a:rPr lang="es-PA" sz="1200" b="1" kern="1200" baseline="0" dirty="0" err="1" smtClean="0">
                          <a:solidFill>
                            <a:schemeClr val="tx1"/>
                          </a:solidFill>
                          <a:latin typeface="+mn-lt"/>
                          <a:ea typeface="+mn-ea"/>
                          <a:cs typeface="+mn-cs"/>
                        </a:rPr>
                        <a:t>Sept</a:t>
                      </a:r>
                      <a:r>
                        <a:rPr lang="es-PA" sz="1200" b="1" kern="1200" baseline="0" dirty="0" smtClean="0">
                          <a:solidFill>
                            <a:schemeClr val="tx1"/>
                          </a:solidFill>
                          <a:latin typeface="+mn-lt"/>
                          <a:ea typeface="+mn-ea"/>
                          <a:cs typeface="+mn-cs"/>
                        </a:rPr>
                        <a:t> 2013)</a:t>
                      </a:r>
                      <a:endParaRPr lang="es-PA" sz="1200" b="1" kern="1200" dirty="0">
                        <a:solidFill>
                          <a:schemeClr val="tx1"/>
                        </a:solidFill>
                        <a:latin typeface="+mn-lt"/>
                        <a:ea typeface="+mn-ea"/>
                        <a:cs typeface="+mn-cs"/>
                      </a:endParaRPr>
                    </a:p>
                  </a:txBody>
                  <a:tcPr anchor="ctr">
                    <a:solidFill>
                      <a:schemeClr val="accent1">
                        <a:lumMod val="20000"/>
                        <a:lumOff val="80000"/>
                      </a:schemeClr>
                    </a:solidFill>
                  </a:tcPr>
                </a:tc>
                <a:tc>
                  <a:txBody>
                    <a:bodyPr/>
                    <a:lstStyle/>
                    <a:p>
                      <a:pPr>
                        <a:buFont typeface="Arial" pitchFamily="34" charset="0"/>
                        <a:buNone/>
                      </a:pPr>
                      <a:r>
                        <a:rPr lang="es-PA" sz="1200" b="1" kern="1200" baseline="0" dirty="0" smtClean="0">
                          <a:solidFill>
                            <a:schemeClr val="tx1"/>
                          </a:solidFill>
                          <a:latin typeface="+mn-lt"/>
                          <a:ea typeface="+mn-ea"/>
                          <a:cs typeface="+mn-cs"/>
                        </a:rPr>
                        <a:t>Planes Nacionales de Salud y Adaptación (base en experiencia de Brasil)</a:t>
                      </a:r>
                    </a:p>
                  </a:txBody>
                  <a:tcPr anchor="ctr">
                    <a:solidFill>
                      <a:schemeClr val="accent1">
                        <a:lumMod val="20000"/>
                        <a:lumOff val="80000"/>
                      </a:schemeClr>
                    </a:solidFill>
                  </a:tcPr>
                </a:tc>
                <a:tc>
                  <a:txBody>
                    <a:bodyPr/>
                    <a:lstStyle/>
                    <a:p>
                      <a:endParaRPr lang="es-PA" sz="1200" b="1" kern="1200" dirty="0" smtClean="0">
                        <a:solidFill>
                          <a:schemeClr val="tx1"/>
                        </a:solidFill>
                        <a:latin typeface="+mn-lt"/>
                        <a:ea typeface="+mn-ea"/>
                        <a:cs typeface="+mn-cs"/>
                      </a:endParaRPr>
                    </a:p>
                  </a:txBody>
                  <a:tcPr anchor="ctr">
                    <a:solidFill>
                      <a:schemeClr val="accent1">
                        <a:lumMod val="20000"/>
                        <a:lumOff val="80000"/>
                      </a:schemeClr>
                    </a:solidFill>
                  </a:tcPr>
                </a:tc>
                <a:tc>
                  <a:txBody>
                    <a:bodyPr/>
                    <a:lstStyle/>
                    <a:p>
                      <a:endParaRPr lang="es-PA" sz="1000" kern="1200" dirty="0">
                        <a:solidFill>
                          <a:schemeClr val="tx1"/>
                        </a:solidFill>
                        <a:latin typeface="+mn-lt"/>
                        <a:ea typeface="+mn-ea"/>
                        <a:cs typeface="+mn-cs"/>
                      </a:endParaRPr>
                    </a:p>
                  </a:txBody>
                  <a:tcPr>
                    <a:solidFill>
                      <a:schemeClr val="accent1">
                        <a:lumMod val="20000"/>
                        <a:lumOff val="80000"/>
                      </a:schemeClr>
                    </a:solidFill>
                  </a:tcPr>
                </a:tc>
              </a:tr>
              <a:tr h="8328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A" sz="1600" b="1" kern="1200" dirty="0" smtClean="0">
                          <a:solidFill>
                            <a:schemeClr val="tx1"/>
                          </a:solidFill>
                          <a:latin typeface="+mn-lt"/>
                          <a:ea typeface="+mn-ea"/>
                          <a:cs typeface="+mn-cs"/>
                        </a:rPr>
                        <a:t>Perdidas</a:t>
                      </a:r>
                      <a:r>
                        <a:rPr lang="es-PA" sz="1600" b="1" kern="1200" baseline="0" dirty="0" smtClean="0">
                          <a:solidFill>
                            <a:schemeClr val="tx1"/>
                          </a:solidFill>
                          <a:latin typeface="+mn-lt"/>
                          <a:ea typeface="+mn-ea"/>
                          <a:cs typeface="+mn-cs"/>
                        </a:rPr>
                        <a:t> y Daños                            </a:t>
                      </a:r>
                      <a:endParaRPr lang="es-PA" sz="1600" b="1" kern="1200" dirty="0" smtClean="0">
                        <a:solidFill>
                          <a:schemeClr val="tx1"/>
                        </a:solidFill>
                        <a:latin typeface="+mn-lt"/>
                        <a:ea typeface="+mn-ea"/>
                        <a:cs typeface="+mn-cs"/>
                      </a:endParaRPr>
                    </a:p>
                  </a:txBody>
                  <a:tcPr anchor="ctr">
                    <a:solidFill>
                      <a:schemeClr val="accent1">
                        <a:lumMod val="20000"/>
                        <a:lumOff val="80000"/>
                      </a:schemeClr>
                    </a:solidFill>
                  </a:tcPr>
                </a:tc>
                <a:tc>
                  <a:txBody>
                    <a:bodyPr/>
                    <a:lstStyle/>
                    <a:p>
                      <a:r>
                        <a:rPr lang="es-PA" sz="1200" b="1" kern="1200" dirty="0" smtClean="0">
                          <a:solidFill>
                            <a:schemeClr val="tx1"/>
                          </a:solidFill>
                          <a:latin typeface="+mn-lt"/>
                          <a:ea typeface="+mn-ea"/>
                          <a:cs typeface="+mn-cs"/>
                        </a:rPr>
                        <a:t>Taller nacional de Panamá sobre</a:t>
                      </a:r>
                      <a:r>
                        <a:rPr lang="es-PA" sz="1200" b="1" kern="1200" baseline="0" dirty="0" smtClean="0">
                          <a:solidFill>
                            <a:schemeClr val="tx1"/>
                          </a:solidFill>
                          <a:latin typeface="+mn-lt"/>
                          <a:ea typeface="+mn-ea"/>
                          <a:cs typeface="+mn-cs"/>
                        </a:rPr>
                        <a:t> Indicadores de CC y Perdidas y Danos (piloto con CCAD con interés de USAID)</a:t>
                      </a:r>
                      <a:endParaRPr lang="es-PA" sz="1200" b="1" kern="1200" dirty="0">
                        <a:solidFill>
                          <a:schemeClr val="tx1"/>
                        </a:solidFill>
                        <a:latin typeface="+mn-lt"/>
                        <a:ea typeface="+mn-ea"/>
                        <a:cs typeface="+mn-cs"/>
                      </a:endParaRPr>
                    </a:p>
                  </a:txBody>
                  <a:tcPr>
                    <a:solidFill>
                      <a:schemeClr val="accent1">
                        <a:lumMod val="20000"/>
                        <a:lumOff val="80000"/>
                      </a:schemeClr>
                    </a:solidFill>
                  </a:tcPr>
                </a:tc>
                <a:tc>
                  <a:txBody>
                    <a:bodyPr/>
                    <a:lstStyle/>
                    <a:p>
                      <a:pPr>
                        <a:buFont typeface="Arial" pitchFamily="34" charset="0"/>
                        <a:buNone/>
                      </a:pPr>
                      <a:r>
                        <a:rPr lang="es-PA" sz="1200" b="1" kern="1200" baseline="0" dirty="0" smtClean="0">
                          <a:solidFill>
                            <a:schemeClr val="tx1"/>
                          </a:solidFill>
                          <a:latin typeface="+mn-lt"/>
                          <a:ea typeface="+mn-ea"/>
                          <a:cs typeface="+mn-cs"/>
                        </a:rPr>
                        <a:t>Generación de Documento Técnico sobre Contexto Regional para COP19, con CCAD</a:t>
                      </a:r>
                    </a:p>
                  </a:txBody>
                  <a:tcPr>
                    <a:solidFill>
                      <a:schemeClr val="accent1">
                        <a:lumMod val="20000"/>
                        <a:lumOff val="80000"/>
                      </a:schemeClr>
                    </a:solidFill>
                  </a:tcPr>
                </a:tc>
                <a:tc>
                  <a:txBody>
                    <a:bodyPr/>
                    <a:lstStyle/>
                    <a:p>
                      <a:endParaRPr lang="es-PA" sz="1000" kern="1200" dirty="0" smtClean="0">
                        <a:solidFill>
                          <a:schemeClr val="tx1"/>
                        </a:solidFill>
                        <a:latin typeface="+mn-lt"/>
                        <a:ea typeface="+mn-ea"/>
                        <a:cs typeface="+mn-cs"/>
                      </a:endParaRPr>
                    </a:p>
                  </a:txBody>
                  <a:tcPr>
                    <a:solidFill>
                      <a:schemeClr val="accent1">
                        <a:lumMod val="20000"/>
                        <a:lumOff val="80000"/>
                      </a:schemeClr>
                    </a:solidFill>
                  </a:tcPr>
                </a:tc>
                <a:tc>
                  <a:txBody>
                    <a:bodyPr/>
                    <a:lstStyle/>
                    <a:p>
                      <a:endParaRPr lang="es-PA" sz="1000" kern="1200" dirty="0">
                        <a:solidFill>
                          <a:schemeClr val="tx1"/>
                        </a:solidFill>
                        <a:latin typeface="+mn-lt"/>
                        <a:ea typeface="+mn-ea"/>
                        <a:cs typeface="+mn-cs"/>
                      </a:endParaRPr>
                    </a:p>
                  </a:txBody>
                  <a:tcPr>
                    <a:solidFill>
                      <a:schemeClr val="accent1">
                        <a:lumMod val="20000"/>
                        <a:lumOff val="80000"/>
                      </a:schemeClr>
                    </a:solidFill>
                  </a:tcPr>
                </a:tc>
              </a:tr>
            </a:tbl>
          </a:graphicData>
        </a:graphic>
      </p:graphicFrame>
      <p:sp>
        <p:nvSpPr>
          <p:cNvPr id="22" name="1 Título"/>
          <p:cNvSpPr txBox="1">
            <a:spLocks/>
          </p:cNvSpPr>
          <p:nvPr/>
        </p:nvSpPr>
        <p:spPr>
          <a:xfrm>
            <a:off x="457200" y="-27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PA" sz="2400" b="1" dirty="0" smtClean="0">
                <a:solidFill>
                  <a:schemeClr val="bg1"/>
                </a:solidFill>
                <a:effectLst>
                  <a:outerShdw blurRad="53975" dist="22860" dir="5400000" algn="tl" rotWithShape="0">
                    <a:srgbClr val="000000">
                      <a:alpha val="55000"/>
                    </a:srgbClr>
                  </a:outerShdw>
                </a:effectLst>
              </a:rPr>
              <a:t>REGATTA – Actividades de Adaptación</a:t>
            </a:r>
            <a:endParaRPr lang="en-GB" sz="2400" b="1" dirty="0">
              <a:solidFill>
                <a:schemeClr val="bg1"/>
              </a:solidFill>
              <a:effectLst>
                <a:outerShdw blurRad="53975" dist="22860" dir="5400000" algn="tl" rotWithShape="0">
                  <a:srgbClr val="000000">
                    <a:alpha val="55000"/>
                  </a:srgbClr>
                </a:outerShdw>
              </a:effectLst>
            </a:endParaRPr>
          </a:p>
        </p:txBody>
      </p:sp>
      <p:pic>
        <p:nvPicPr>
          <p:cNvPr id="14" name="Picture 6" descr="OPS">
            <a:hlinkClick r:id="rId2"/>
          </p:cNvPr>
          <p:cNvPicPr>
            <a:picLocks noChangeAspect="1" noChangeArrowheads="1" noCrop="1"/>
          </p:cNvPicPr>
          <p:nvPr/>
        </p:nvPicPr>
        <p:blipFill>
          <a:blip r:embed="rId3" cstate="print"/>
          <a:srcRect/>
          <a:stretch>
            <a:fillRect/>
          </a:stretch>
        </p:blipFill>
        <p:spPr bwMode="auto">
          <a:xfrm>
            <a:off x="1907704" y="5517232"/>
            <a:ext cx="792088" cy="385888"/>
          </a:xfrm>
          <a:prstGeom prst="rect">
            <a:avLst/>
          </a:prstGeom>
          <a:noFill/>
        </p:spPr>
      </p:pic>
      <p:pic>
        <p:nvPicPr>
          <p:cNvPr id="23" name="Picture 2" descr="Climate Finance">
            <a:hlinkClick r:id="rId4"/>
          </p:cNvPr>
          <p:cNvPicPr>
            <a:picLocks noChangeAspect="1" noChangeArrowheads="1"/>
          </p:cNvPicPr>
          <p:nvPr/>
        </p:nvPicPr>
        <p:blipFill>
          <a:blip r:embed="rId5" cstate="print"/>
          <a:srcRect/>
          <a:stretch>
            <a:fillRect/>
          </a:stretch>
        </p:blipFill>
        <p:spPr bwMode="auto">
          <a:xfrm>
            <a:off x="1907704" y="4365104"/>
            <a:ext cx="756085" cy="288032"/>
          </a:xfrm>
          <a:prstGeom prst="rect">
            <a:avLst/>
          </a:prstGeom>
          <a:noFill/>
        </p:spPr>
      </p:pic>
      <p:pic>
        <p:nvPicPr>
          <p:cNvPr id="24" name="23 Imagen" descr="iica.png"/>
          <p:cNvPicPr>
            <a:picLocks noChangeAspect="1"/>
          </p:cNvPicPr>
          <p:nvPr/>
        </p:nvPicPr>
        <p:blipFill>
          <a:blip r:embed="rId6" cstate="print"/>
          <a:stretch>
            <a:fillRect/>
          </a:stretch>
        </p:blipFill>
        <p:spPr>
          <a:xfrm>
            <a:off x="2051720" y="2823487"/>
            <a:ext cx="720080" cy="324574"/>
          </a:xfrm>
          <a:prstGeom prst="rect">
            <a:avLst/>
          </a:prstGeom>
        </p:spPr>
      </p:pic>
      <p:pic>
        <p:nvPicPr>
          <p:cNvPr id="25" name="Picture 13" descr="CIAT-logo (2).png"/>
          <p:cNvPicPr>
            <a:picLocks noChangeAspect="1"/>
          </p:cNvPicPr>
          <p:nvPr/>
        </p:nvPicPr>
        <p:blipFill>
          <a:blip r:embed="rId7" cstate="print"/>
          <a:srcRect/>
          <a:stretch>
            <a:fillRect/>
          </a:stretch>
        </p:blipFill>
        <p:spPr bwMode="auto">
          <a:xfrm>
            <a:off x="1691680" y="1484784"/>
            <a:ext cx="936104" cy="251105"/>
          </a:xfrm>
          <a:prstGeom prst="rect">
            <a:avLst/>
          </a:prstGeom>
          <a:noFill/>
          <a:ln w="9525">
            <a:noFill/>
            <a:miter lim="800000"/>
            <a:headEnd/>
            <a:tailEnd/>
          </a:ln>
        </p:spPr>
      </p:pic>
      <p:pic>
        <p:nvPicPr>
          <p:cNvPr id="26" name="Picture 7"/>
          <p:cNvPicPr>
            <a:picLocks noChangeAspect="1" noChangeArrowheads="1"/>
          </p:cNvPicPr>
          <p:nvPr/>
        </p:nvPicPr>
        <p:blipFill>
          <a:blip r:embed="rId8" cstate="print"/>
          <a:srcRect/>
          <a:stretch>
            <a:fillRect/>
          </a:stretch>
        </p:blipFill>
        <p:spPr bwMode="auto">
          <a:xfrm>
            <a:off x="2339752" y="2204864"/>
            <a:ext cx="360040" cy="273326"/>
          </a:xfrm>
          <a:prstGeom prst="rect">
            <a:avLst/>
          </a:prstGeom>
          <a:noFill/>
          <a:ln w="9525">
            <a:noFill/>
            <a:miter lim="800000"/>
            <a:headEnd/>
            <a:tailEnd/>
          </a:ln>
        </p:spPr>
      </p:pic>
      <p:pic>
        <p:nvPicPr>
          <p:cNvPr id="27" name="Picture 6"/>
          <p:cNvPicPr>
            <a:picLocks noChangeAspect="1" noChangeArrowheads="1"/>
          </p:cNvPicPr>
          <p:nvPr/>
        </p:nvPicPr>
        <p:blipFill>
          <a:blip r:embed="rId9" cstate="print"/>
          <a:srcRect/>
          <a:stretch>
            <a:fillRect/>
          </a:stretch>
        </p:blipFill>
        <p:spPr bwMode="auto">
          <a:xfrm>
            <a:off x="2123728" y="2204864"/>
            <a:ext cx="216024" cy="302434"/>
          </a:xfrm>
          <a:prstGeom prst="rect">
            <a:avLst/>
          </a:prstGeom>
          <a:noFill/>
          <a:ln w="9525">
            <a:noFill/>
            <a:miter lim="800000"/>
            <a:headEnd/>
            <a:tailEnd/>
          </a:ln>
        </p:spPr>
      </p:pic>
      <p:pic>
        <p:nvPicPr>
          <p:cNvPr id="28" name="Picture 4"/>
          <p:cNvPicPr>
            <a:picLocks noChangeAspect="1" noChangeArrowheads="1"/>
          </p:cNvPicPr>
          <p:nvPr/>
        </p:nvPicPr>
        <p:blipFill>
          <a:blip r:embed="rId10" cstate="print"/>
          <a:srcRect/>
          <a:stretch>
            <a:fillRect/>
          </a:stretch>
        </p:blipFill>
        <p:spPr bwMode="auto">
          <a:xfrm>
            <a:off x="1907704" y="2204864"/>
            <a:ext cx="216024" cy="273832"/>
          </a:xfrm>
          <a:prstGeom prst="rect">
            <a:avLst/>
          </a:prstGeom>
          <a:noFill/>
          <a:ln w="9525">
            <a:noFill/>
            <a:miter lim="800000"/>
            <a:headEnd/>
            <a:tailEnd/>
          </a:ln>
        </p:spPr>
      </p:pic>
      <p:pic>
        <p:nvPicPr>
          <p:cNvPr id="29" name="Picture 5" descr="Caribsave">
            <a:hlinkClick r:id="rId11"/>
          </p:cNvPr>
          <p:cNvPicPr>
            <a:picLocks noChangeAspect="1" noChangeArrowheads="1"/>
          </p:cNvPicPr>
          <p:nvPr/>
        </p:nvPicPr>
        <p:blipFill>
          <a:blip r:embed="rId12" cstate="print"/>
          <a:srcRect/>
          <a:stretch>
            <a:fillRect/>
          </a:stretch>
        </p:blipFill>
        <p:spPr bwMode="auto">
          <a:xfrm>
            <a:off x="1907704" y="3573016"/>
            <a:ext cx="720079" cy="330345"/>
          </a:xfrm>
          <a:prstGeom prst="rect">
            <a:avLst/>
          </a:prstGeom>
          <a:noFill/>
        </p:spPr>
      </p:pic>
      <p:pic>
        <p:nvPicPr>
          <p:cNvPr id="3074" name="Picture 2" descr="Soluciones Prácticas">
            <a:hlinkClick r:id="rId13"/>
          </p:cNvPr>
          <p:cNvPicPr>
            <a:picLocks noChangeAspect="1" noChangeArrowheads="1"/>
          </p:cNvPicPr>
          <p:nvPr/>
        </p:nvPicPr>
        <p:blipFill>
          <a:blip r:embed="rId14" cstate="print"/>
          <a:srcRect/>
          <a:stretch>
            <a:fillRect/>
          </a:stretch>
        </p:blipFill>
        <p:spPr bwMode="auto">
          <a:xfrm>
            <a:off x="1889996" y="5013176"/>
            <a:ext cx="737788" cy="360040"/>
          </a:xfrm>
          <a:prstGeom prst="rect">
            <a:avLst/>
          </a:prstGeom>
          <a:noFill/>
        </p:spPr>
      </p:pic>
      <p:pic>
        <p:nvPicPr>
          <p:cNvPr id="31" name="30 Imagen" descr="logo-regatta-EN-without-unep.jpg"/>
          <p:cNvPicPr>
            <a:picLocks noChangeAspect="1"/>
          </p:cNvPicPr>
          <p:nvPr/>
        </p:nvPicPr>
        <p:blipFill>
          <a:blip r:embed="rId15" cstate="print"/>
          <a:srcRect r="72050"/>
          <a:stretch>
            <a:fillRect/>
          </a:stretch>
        </p:blipFill>
        <p:spPr>
          <a:xfrm>
            <a:off x="8604448" y="3573016"/>
            <a:ext cx="341451" cy="296858"/>
          </a:xfrm>
          <a:prstGeom prst="rect">
            <a:avLst/>
          </a:prstGeom>
        </p:spPr>
      </p:pic>
      <p:pic>
        <p:nvPicPr>
          <p:cNvPr id="32" name="31 Imagen" descr="logo-regatta-EN-without-unep.jpg"/>
          <p:cNvPicPr>
            <a:picLocks noChangeAspect="1"/>
          </p:cNvPicPr>
          <p:nvPr/>
        </p:nvPicPr>
        <p:blipFill>
          <a:blip r:embed="rId15" cstate="print"/>
          <a:srcRect r="72050"/>
          <a:stretch>
            <a:fillRect/>
          </a:stretch>
        </p:blipFill>
        <p:spPr>
          <a:xfrm>
            <a:off x="8604448" y="4437112"/>
            <a:ext cx="341451" cy="296858"/>
          </a:xfrm>
          <a:prstGeom prst="rect">
            <a:avLst/>
          </a:prstGeom>
        </p:spPr>
      </p:pic>
      <p:pic>
        <p:nvPicPr>
          <p:cNvPr id="33" name="32 Imagen" descr="logo-regatta-EN-without-unep.jpg"/>
          <p:cNvPicPr>
            <a:picLocks noChangeAspect="1"/>
          </p:cNvPicPr>
          <p:nvPr/>
        </p:nvPicPr>
        <p:blipFill>
          <a:blip r:embed="rId15" cstate="print"/>
          <a:srcRect r="72050"/>
          <a:stretch>
            <a:fillRect/>
          </a:stretch>
        </p:blipFill>
        <p:spPr>
          <a:xfrm>
            <a:off x="8623037" y="1628800"/>
            <a:ext cx="341451" cy="296858"/>
          </a:xfrm>
          <a:prstGeom prst="rect">
            <a:avLst/>
          </a:prstGeom>
        </p:spPr>
      </p:pic>
      <p:pic>
        <p:nvPicPr>
          <p:cNvPr id="34" name="33 Imagen" descr="logo-regatta-EN-without-unep.jpg"/>
          <p:cNvPicPr>
            <a:picLocks noChangeAspect="1"/>
          </p:cNvPicPr>
          <p:nvPr/>
        </p:nvPicPr>
        <p:blipFill>
          <a:blip r:embed="rId15" cstate="print"/>
          <a:srcRect r="72050"/>
          <a:stretch>
            <a:fillRect/>
          </a:stretch>
        </p:blipFill>
        <p:spPr>
          <a:xfrm>
            <a:off x="8623037" y="2268046"/>
            <a:ext cx="341451" cy="296858"/>
          </a:xfrm>
          <a:prstGeom prst="rect">
            <a:avLst/>
          </a:prstGeom>
        </p:spPr>
      </p:pic>
      <p:pic>
        <p:nvPicPr>
          <p:cNvPr id="35" name="34 Imagen" descr="logo-regatta-EN-without-unep.jpg"/>
          <p:cNvPicPr>
            <a:picLocks noChangeAspect="1"/>
          </p:cNvPicPr>
          <p:nvPr/>
        </p:nvPicPr>
        <p:blipFill>
          <a:blip r:embed="rId15" cstate="print"/>
          <a:srcRect r="72050"/>
          <a:stretch>
            <a:fillRect/>
          </a:stretch>
        </p:blipFill>
        <p:spPr>
          <a:xfrm>
            <a:off x="8623037" y="2988126"/>
            <a:ext cx="341451" cy="296858"/>
          </a:xfrm>
          <a:prstGeom prst="rect">
            <a:avLst/>
          </a:prstGeom>
        </p:spPr>
      </p:pic>
      <p:pic>
        <p:nvPicPr>
          <p:cNvPr id="36" name="35 Imagen" descr="logo-regatta-EN-without-unep.jpg"/>
          <p:cNvPicPr>
            <a:picLocks noChangeAspect="1"/>
          </p:cNvPicPr>
          <p:nvPr/>
        </p:nvPicPr>
        <p:blipFill>
          <a:blip r:embed="rId15" cstate="print"/>
          <a:srcRect r="72050"/>
          <a:stretch>
            <a:fillRect/>
          </a:stretch>
        </p:blipFill>
        <p:spPr>
          <a:xfrm>
            <a:off x="8604448" y="5013176"/>
            <a:ext cx="341451" cy="296858"/>
          </a:xfrm>
          <a:prstGeom prst="rect">
            <a:avLst/>
          </a:prstGeom>
        </p:spPr>
      </p:pic>
      <p:pic>
        <p:nvPicPr>
          <p:cNvPr id="37" name="36 Imagen" descr="logo-regatta-EN-without-unep.jpg"/>
          <p:cNvPicPr>
            <a:picLocks noChangeAspect="1"/>
          </p:cNvPicPr>
          <p:nvPr/>
        </p:nvPicPr>
        <p:blipFill>
          <a:blip r:embed="rId15" cstate="print"/>
          <a:srcRect r="72050"/>
          <a:stretch>
            <a:fillRect/>
          </a:stretch>
        </p:blipFill>
        <p:spPr>
          <a:xfrm>
            <a:off x="8604448" y="5661248"/>
            <a:ext cx="341451" cy="296858"/>
          </a:xfrm>
          <a:prstGeom prst="rect">
            <a:avLst/>
          </a:prstGeom>
        </p:spPr>
      </p:pic>
      <p:pic>
        <p:nvPicPr>
          <p:cNvPr id="3076" name="Picture 4" descr="http://ts1.mm.bing.net/th?id=H.4557206202550215&amp;pid=1.9&amp;w=300&amp;h=300&amp;p=0"/>
          <p:cNvPicPr>
            <a:picLocks noChangeAspect="1" noChangeArrowheads="1"/>
          </p:cNvPicPr>
          <p:nvPr/>
        </p:nvPicPr>
        <p:blipFill>
          <a:blip r:embed="rId16" cstate="print"/>
          <a:srcRect/>
          <a:stretch>
            <a:fillRect/>
          </a:stretch>
        </p:blipFill>
        <p:spPr bwMode="auto">
          <a:xfrm>
            <a:off x="1835696" y="6165304"/>
            <a:ext cx="806882" cy="548680"/>
          </a:xfrm>
          <a:prstGeom prst="rect">
            <a:avLst/>
          </a:prstGeom>
          <a:noFill/>
        </p:spPr>
      </p:pic>
      <p:pic>
        <p:nvPicPr>
          <p:cNvPr id="38" name="Picture 4" descr="http://catieeducacion-web.sharepoint.com/SiteImages/banner-40-aniverBIG.jpg"/>
          <p:cNvPicPr>
            <a:picLocks noChangeAspect="1" noChangeArrowheads="1"/>
          </p:cNvPicPr>
          <p:nvPr/>
        </p:nvPicPr>
        <p:blipFill>
          <a:blip r:embed="rId17" cstate="print"/>
          <a:srcRect r="61090"/>
          <a:stretch>
            <a:fillRect/>
          </a:stretch>
        </p:blipFill>
        <p:spPr bwMode="auto">
          <a:xfrm>
            <a:off x="1475656" y="2822790"/>
            <a:ext cx="576064" cy="303653"/>
          </a:xfrm>
          <a:prstGeom prst="rect">
            <a:avLst/>
          </a:prstGeom>
          <a:noFill/>
        </p:spPr>
      </p:pic>
    </p:spTree>
    <p:extLst>
      <p:ext uri="{BB962C8B-B14F-4D97-AF65-F5344CB8AC3E}">
        <p14:creationId xmlns:p14="http://schemas.microsoft.com/office/powerpoint/2010/main" val="28763566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00200"/>
            <a:ext cx="8291264" cy="4349079"/>
          </a:xfrm>
        </p:spPr>
        <p:txBody>
          <a:bodyPr>
            <a:normAutofit fontScale="85000" lnSpcReduction="10000"/>
          </a:bodyPr>
          <a:lstStyle/>
          <a:p>
            <a:pPr marL="457200" lvl="1" indent="-457200">
              <a:lnSpc>
                <a:spcPct val="80000"/>
              </a:lnSpc>
              <a:spcAft>
                <a:spcPts val="600"/>
              </a:spcAft>
              <a:buClr>
                <a:srgbClr val="1A70D5"/>
              </a:buClr>
              <a:buSzPct val="95000"/>
              <a:buFont typeface="Arial" pitchFamily="34" charset="0"/>
              <a:buChar char="•"/>
              <a:defRPr/>
            </a:pPr>
            <a:r>
              <a:rPr lang="es-ES" dirty="0" smtClean="0">
                <a:solidFill>
                  <a:schemeClr val="tx2"/>
                </a:solidFill>
              </a:rPr>
              <a:t>Comprender mejor los riesgos asociados al cambio climático</a:t>
            </a:r>
          </a:p>
          <a:p>
            <a:pPr marL="457200" lvl="1" indent="-457200">
              <a:lnSpc>
                <a:spcPct val="80000"/>
              </a:lnSpc>
              <a:spcAft>
                <a:spcPts val="600"/>
              </a:spcAft>
              <a:buClr>
                <a:srgbClr val="1A70D5"/>
              </a:buClr>
              <a:buSzPct val="95000"/>
              <a:buFont typeface="Arial" pitchFamily="34" charset="0"/>
              <a:buChar char="•"/>
              <a:defRPr/>
            </a:pPr>
            <a:r>
              <a:rPr lang="es-ES" dirty="0" smtClean="0">
                <a:solidFill>
                  <a:schemeClr val="tx2"/>
                </a:solidFill>
              </a:rPr>
              <a:t>Identificar las zonas y grupos de población más vulnerables </a:t>
            </a:r>
          </a:p>
          <a:p>
            <a:pPr marL="457200" lvl="1" indent="-457200">
              <a:lnSpc>
                <a:spcPct val="80000"/>
              </a:lnSpc>
              <a:spcAft>
                <a:spcPts val="600"/>
              </a:spcAft>
              <a:buClr>
                <a:srgbClr val="1A70D5"/>
              </a:buClr>
              <a:buSzPct val="95000"/>
              <a:buFont typeface="Arial" pitchFamily="34" charset="0"/>
              <a:buChar char="•"/>
              <a:defRPr/>
            </a:pPr>
            <a:r>
              <a:rPr lang="es-ES" dirty="0" smtClean="0">
                <a:solidFill>
                  <a:schemeClr val="tx2"/>
                </a:solidFill>
              </a:rPr>
              <a:t>Comprender mejor los factores que contribuyen a aumentar la vulnerabilidad</a:t>
            </a:r>
          </a:p>
          <a:p>
            <a:pPr marL="457200" lvl="1" indent="-457200">
              <a:lnSpc>
                <a:spcPct val="80000"/>
              </a:lnSpc>
              <a:spcAft>
                <a:spcPts val="600"/>
              </a:spcAft>
              <a:buClr>
                <a:srgbClr val="1A70D5"/>
              </a:buClr>
              <a:buSzPct val="95000"/>
              <a:buFont typeface="Arial" pitchFamily="34" charset="0"/>
              <a:buChar char="•"/>
              <a:defRPr/>
            </a:pPr>
            <a:r>
              <a:rPr lang="es-ES" dirty="0" smtClean="0">
                <a:solidFill>
                  <a:schemeClr val="tx2"/>
                </a:solidFill>
              </a:rPr>
              <a:t>Fortalecer las capacidades de análisis y decisión de las instituciones</a:t>
            </a:r>
          </a:p>
          <a:p>
            <a:pPr marL="457200" lvl="1" indent="-457200">
              <a:lnSpc>
                <a:spcPct val="80000"/>
              </a:lnSpc>
              <a:spcAft>
                <a:spcPts val="600"/>
              </a:spcAft>
              <a:buClr>
                <a:srgbClr val="1A70D5"/>
              </a:buClr>
              <a:buSzPct val="95000"/>
              <a:buFont typeface="Arial" pitchFamily="34" charset="0"/>
              <a:buChar char="•"/>
              <a:defRPr/>
            </a:pPr>
            <a:r>
              <a:rPr lang="es-PE" dirty="0" smtClean="0">
                <a:solidFill>
                  <a:schemeClr val="tx2"/>
                </a:solidFill>
              </a:rPr>
              <a:t>Apoyar los procesos de planificación de adaptación. Planes Nacionales de Adaptación</a:t>
            </a:r>
          </a:p>
          <a:p>
            <a:pPr marL="457200" lvl="1" indent="-457200">
              <a:lnSpc>
                <a:spcPct val="80000"/>
              </a:lnSpc>
              <a:spcAft>
                <a:spcPts val="600"/>
              </a:spcAft>
              <a:buClr>
                <a:srgbClr val="1A70D5"/>
              </a:buClr>
              <a:buSzPct val="95000"/>
              <a:buFont typeface="Arial" pitchFamily="34" charset="0"/>
              <a:buChar char="•"/>
              <a:defRPr/>
            </a:pPr>
            <a:r>
              <a:rPr lang="es-PE" dirty="0" smtClean="0">
                <a:solidFill>
                  <a:schemeClr val="tx2"/>
                </a:solidFill>
              </a:rPr>
              <a:t>Fomentar el diálogo y la discusión entre sectores para encontrar estrategias más eficientes y sostenibles</a:t>
            </a:r>
          </a:p>
          <a:p>
            <a:pPr marL="457200" lvl="1" indent="-457200">
              <a:lnSpc>
                <a:spcPct val="80000"/>
              </a:lnSpc>
              <a:spcAft>
                <a:spcPts val="600"/>
              </a:spcAft>
              <a:buClr>
                <a:srgbClr val="1A70D5"/>
              </a:buClr>
              <a:buSzPct val="95000"/>
              <a:buFont typeface="Arial" pitchFamily="34" charset="0"/>
              <a:buChar char="•"/>
              <a:defRPr/>
            </a:pPr>
            <a:r>
              <a:rPr lang="es-PE" dirty="0" smtClean="0">
                <a:solidFill>
                  <a:schemeClr val="tx2"/>
                </a:solidFill>
              </a:rPr>
              <a:t>AL FIN…Fortalecer la </a:t>
            </a:r>
            <a:r>
              <a:rPr lang="es-PE" dirty="0" err="1" smtClean="0">
                <a:solidFill>
                  <a:schemeClr val="tx2"/>
                </a:solidFill>
              </a:rPr>
              <a:t>resiliencia</a:t>
            </a:r>
            <a:r>
              <a:rPr lang="es-PE" dirty="0" smtClean="0">
                <a:solidFill>
                  <a:schemeClr val="tx2"/>
                </a:solidFill>
              </a:rPr>
              <a:t> climática de los sistemas humanos y ecológicos en la región </a:t>
            </a:r>
          </a:p>
          <a:p>
            <a:pPr marL="457200" lvl="1" indent="-457200">
              <a:lnSpc>
                <a:spcPct val="80000"/>
              </a:lnSpc>
              <a:spcAft>
                <a:spcPts val="600"/>
              </a:spcAft>
              <a:buClr>
                <a:srgbClr val="1A70D5"/>
              </a:buClr>
              <a:buSzPct val="95000"/>
              <a:buFont typeface="Wingdings" pitchFamily="2" charset="2"/>
              <a:buChar char="ü"/>
              <a:defRPr/>
            </a:pPr>
            <a:endParaRPr lang="es-PE" dirty="0" smtClean="0"/>
          </a:p>
          <a:p>
            <a:pPr marL="668338" lvl="1" indent="-268288">
              <a:buFont typeface="Arial" charset="0"/>
              <a:buChar char="–"/>
              <a:defRPr/>
            </a:pPr>
            <a:endParaRPr lang="es-PE" sz="2000" dirty="0" smtClean="0">
              <a:solidFill>
                <a:srgbClr val="000000"/>
              </a:solidFill>
              <a:cs typeface="Consolas" pitchFamily="49" charset="0"/>
            </a:endParaRPr>
          </a:p>
          <a:p>
            <a:pPr marL="668338" lvl="1" indent="-268288">
              <a:buNone/>
              <a:defRPr/>
            </a:pPr>
            <a:endParaRPr lang="es-PE" sz="2000" dirty="0" smtClean="0">
              <a:solidFill>
                <a:srgbClr val="000000"/>
              </a:solidFill>
              <a:cs typeface="Consolas" pitchFamily="49" charset="0"/>
            </a:endParaRPr>
          </a:p>
          <a:p>
            <a:pPr>
              <a:buNone/>
            </a:pPr>
            <a:endParaRPr lang="es-PA" dirty="0"/>
          </a:p>
        </p:txBody>
      </p:sp>
      <p:pic>
        <p:nvPicPr>
          <p:cNvPr id="4" name="3 Imagen" descr="LOGO PNUMA AZUL NUEVO.jpg"/>
          <p:cNvPicPr>
            <a:picLocks noChangeAspect="1"/>
          </p:cNvPicPr>
          <p:nvPr/>
        </p:nvPicPr>
        <p:blipFill>
          <a:blip r:embed="rId2" cstate="print"/>
          <a:stretch>
            <a:fillRect/>
          </a:stretch>
        </p:blipFill>
        <p:spPr>
          <a:xfrm>
            <a:off x="6444208" y="6237312"/>
            <a:ext cx="504056" cy="446875"/>
          </a:xfrm>
          <a:prstGeom prst="rect">
            <a:avLst/>
          </a:prstGeom>
        </p:spPr>
      </p:pic>
      <p:pic>
        <p:nvPicPr>
          <p:cNvPr id="5" name="Picture 25" descr="Gobierno_de_España.jp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092280" y="6237312"/>
            <a:ext cx="936104" cy="454063"/>
          </a:xfrm>
          <a:prstGeom prst="rect">
            <a:avLst/>
          </a:prstGeom>
        </p:spPr>
      </p:pic>
      <p:pic>
        <p:nvPicPr>
          <p:cNvPr id="6" name="5 Imagen" descr="Gobierno de Noruega.jpg"/>
          <p:cNvPicPr>
            <a:picLocks noChangeAspect="1"/>
          </p:cNvPicPr>
          <p:nvPr/>
        </p:nvPicPr>
        <p:blipFill>
          <a:blip r:embed="rId4" cstate="print"/>
          <a:stretch>
            <a:fillRect/>
          </a:stretch>
        </p:blipFill>
        <p:spPr>
          <a:xfrm>
            <a:off x="8100392" y="6237312"/>
            <a:ext cx="863841" cy="450925"/>
          </a:xfrm>
          <a:prstGeom prst="rect">
            <a:avLst/>
          </a:prstGeom>
        </p:spPr>
      </p:pic>
      <p:pic>
        <p:nvPicPr>
          <p:cNvPr id="7" name="Imagen 15"/>
          <p:cNvPicPr>
            <a:picLocks noChangeAspect="1"/>
          </p:cNvPicPr>
          <p:nvPr/>
        </p:nvPicPr>
        <p:blipFill>
          <a:blip r:embed="rId5" cstate="print"/>
          <a:srcRect/>
          <a:stretch>
            <a:fillRect/>
          </a:stretch>
        </p:blipFill>
        <p:spPr bwMode="auto">
          <a:xfrm>
            <a:off x="251397" y="6237312"/>
            <a:ext cx="1944339" cy="471473"/>
          </a:xfrm>
          <a:prstGeom prst="rect">
            <a:avLst/>
          </a:prstGeom>
          <a:noFill/>
          <a:ln w="9525">
            <a:noFill/>
            <a:miter lim="800000"/>
            <a:headEnd/>
            <a:tailEnd/>
          </a:ln>
        </p:spPr>
      </p:pic>
      <p:sp>
        <p:nvSpPr>
          <p:cNvPr id="8" name="7 CuadroTexto"/>
          <p:cNvSpPr txBox="1"/>
          <p:nvPr/>
        </p:nvSpPr>
        <p:spPr>
          <a:xfrm>
            <a:off x="2505750" y="6269250"/>
            <a:ext cx="3434402" cy="369332"/>
          </a:xfrm>
          <a:prstGeom prst="rect">
            <a:avLst/>
          </a:prstGeom>
          <a:noFill/>
        </p:spPr>
        <p:txBody>
          <a:bodyPr wrap="none" rtlCol="0">
            <a:spAutoFit/>
          </a:bodyPr>
          <a:lstStyle/>
          <a:p>
            <a:r>
              <a:rPr lang="es-PA" b="1" dirty="0" smtClean="0">
                <a:hlinkClick r:id="rId6"/>
              </a:rPr>
              <a:t>www.cambioclimatico-regatta.org</a:t>
            </a:r>
            <a:endParaRPr lang="es-PA" b="1" dirty="0" smtClean="0"/>
          </a:p>
        </p:txBody>
      </p:sp>
      <p:sp>
        <p:nvSpPr>
          <p:cNvPr id="9" name="8 Rectángulo"/>
          <p:cNvSpPr/>
          <p:nvPr/>
        </p:nvSpPr>
        <p:spPr>
          <a:xfrm>
            <a:off x="0" y="-27384"/>
            <a:ext cx="9144000" cy="1124744"/>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effectLst>
                  <a:outerShdw blurRad="53975" dist="22860" dir="5400000" algn="tl" rotWithShape="0">
                    <a:srgbClr val="000000">
                      <a:alpha val="55000"/>
                    </a:srgbClr>
                  </a:outerShdw>
                </a:effectLst>
                <a:latin typeface="+mj-lt"/>
                <a:ea typeface="+mj-ea"/>
                <a:cs typeface="+mj-cs"/>
              </a:rPr>
              <a:t>¿Para </a:t>
            </a:r>
            <a:r>
              <a:rPr lang="en-US" sz="3200" b="1" dirty="0" err="1" smtClean="0">
                <a:solidFill>
                  <a:schemeClr val="bg1"/>
                </a:solidFill>
                <a:effectLst>
                  <a:outerShdw blurRad="53975" dist="22860" dir="5400000" algn="tl" rotWithShape="0">
                    <a:srgbClr val="000000">
                      <a:alpha val="55000"/>
                    </a:srgbClr>
                  </a:outerShdw>
                </a:effectLst>
                <a:latin typeface="+mj-lt"/>
                <a:ea typeface="+mj-ea"/>
                <a:cs typeface="+mj-cs"/>
              </a:rPr>
              <a:t>qué</a:t>
            </a:r>
            <a:r>
              <a:rPr lang="en-US" sz="3200" b="1" dirty="0" smtClean="0">
                <a:solidFill>
                  <a:schemeClr val="bg1"/>
                </a:solidFill>
                <a:effectLst>
                  <a:outerShdw blurRad="53975" dist="22860" dir="5400000" algn="tl" rotWithShape="0">
                    <a:srgbClr val="000000">
                      <a:alpha val="55000"/>
                    </a:srgbClr>
                  </a:outerShdw>
                </a:effectLst>
                <a:latin typeface="+mj-lt"/>
                <a:ea typeface="+mj-ea"/>
                <a:cs typeface="+mj-cs"/>
              </a:rPr>
              <a:t> </a:t>
            </a:r>
            <a:r>
              <a:rPr lang="en-US" sz="3200" b="1" dirty="0" err="1" smtClean="0">
                <a:solidFill>
                  <a:schemeClr val="bg1"/>
                </a:solidFill>
                <a:effectLst>
                  <a:outerShdw blurRad="53975" dist="22860" dir="5400000" algn="tl" rotWithShape="0">
                    <a:srgbClr val="000000">
                      <a:alpha val="55000"/>
                    </a:srgbClr>
                  </a:outerShdw>
                </a:effectLst>
                <a:latin typeface="+mj-lt"/>
                <a:ea typeface="+mj-ea"/>
                <a:cs typeface="+mj-cs"/>
              </a:rPr>
              <a:t>sirven</a:t>
            </a:r>
            <a:r>
              <a:rPr lang="en-US" sz="3200" b="1" dirty="0" smtClean="0">
                <a:solidFill>
                  <a:schemeClr val="bg1"/>
                </a:solidFill>
                <a:effectLst>
                  <a:outerShdw blurRad="53975" dist="22860" dir="5400000" algn="tl" rotWithShape="0">
                    <a:srgbClr val="000000">
                      <a:alpha val="55000"/>
                    </a:srgbClr>
                  </a:outerShdw>
                </a:effectLst>
                <a:latin typeface="+mj-lt"/>
                <a:ea typeface="+mj-ea"/>
                <a:cs typeface="+mj-cs"/>
              </a:rPr>
              <a:t> los </a:t>
            </a:r>
            <a:r>
              <a:rPr lang="en-US" sz="3200" b="1" dirty="0" err="1" smtClean="0">
                <a:solidFill>
                  <a:schemeClr val="bg1"/>
                </a:solidFill>
                <a:effectLst>
                  <a:outerShdw blurRad="53975" dist="22860" dir="5400000" algn="tl" rotWithShape="0">
                    <a:srgbClr val="000000">
                      <a:alpha val="55000"/>
                    </a:srgbClr>
                  </a:outerShdw>
                </a:effectLst>
                <a:latin typeface="+mj-lt"/>
                <a:ea typeface="+mj-ea"/>
                <a:cs typeface="+mj-cs"/>
              </a:rPr>
              <a:t>análisis</a:t>
            </a:r>
            <a:r>
              <a:rPr lang="en-US" sz="3200" b="1" dirty="0" smtClean="0">
                <a:solidFill>
                  <a:schemeClr val="bg1"/>
                </a:solidFill>
                <a:effectLst>
                  <a:outerShdw blurRad="53975" dist="22860" dir="5400000" algn="tl" rotWithShape="0">
                    <a:srgbClr val="000000">
                      <a:alpha val="55000"/>
                    </a:srgbClr>
                  </a:outerShdw>
                </a:effectLst>
                <a:latin typeface="+mj-lt"/>
                <a:ea typeface="+mj-ea"/>
                <a:cs typeface="+mj-cs"/>
              </a:rPr>
              <a:t> de </a:t>
            </a:r>
            <a:r>
              <a:rPr lang="en-US" sz="3200" b="1" dirty="0" err="1" smtClean="0">
                <a:solidFill>
                  <a:schemeClr val="bg1"/>
                </a:solidFill>
                <a:effectLst>
                  <a:outerShdw blurRad="53975" dist="22860" dir="5400000" algn="tl" rotWithShape="0">
                    <a:srgbClr val="000000">
                      <a:alpha val="55000"/>
                    </a:srgbClr>
                  </a:outerShdw>
                </a:effectLst>
                <a:latin typeface="+mj-lt"/>
                <a:ea typeface="+mj-ea"/>
                <a:cs typeface="+mj-cs"/>
              </a:rPr>
              <a:t>vulnerabilidad</a:t>
            </a:r>
            <a:r>
              <a:rPr lang="en-US" sz="3200" b="1" dirty="0" smtClean="0">
                <a:solidFill>
                  <a:schemeClr val="bg1"/>
                </a:solidFill>
                <a:effectLst>
                  <a:outerShdw blurRad="53975" dist="22860" dir="5400000" algn="tl" rotWithShape="0">
                    <a:srgbClr val="000000">
                      <a:alpha val="55000"/>
                    </a:srgbClr>
                  </a:outerShdw>
                </a:effectLst>
                <a:latin typeface="+mj-lt"/>
                <a:ea typeface="+mj-ea"/>
                <a:cs typeface="+mj-cs"/>
              </a:rPr>
              <a:t>?</a:t>
            </a:r>
            <a:endParaRPr lang="en-GB" sz="3200" b="1" dirty="0">
              <a:solidFill>
                <a:schemeClr val="bg1"/>
              </a:solidFill>
              <a:effectLst>
                <a:outerShdw blurRad="53975" dist="22860" dir="5400000" algn="tl" rotWithShape="0">
                  <a:srgbClr val="000000">
                    <a:alpha val="55000"/>
                  </a:srgbClr>
                </a:outerShdw>
              </a:effectLst>
              <a:latin typeface="+mj-lt"/>
              <a:ea typeface="+mj-ea"/>
              <a:cs typeface="+mj-cs"/>
            </a:endParaRPr>
          </a:p>
        </p:txBody>
      </p:sp>
    </p:spTree>
    <p:extLst>
      <p:ext uri="{BB962C8B-B14F-4D97-AF65-F5344CB8AC3E}">
        <p14:creationId xmlns:p14="http://schemas.microsoft.com/office/powerpoint/2010/main" val="27296761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27384"/>
            <a:ext cx="9144000" cy="1124744"/>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1 Título"/>
          <p:cNvSpPr txBox="1">
            <a:spLocks/>
          </p:cNvSpPr>
          <p:nvPr/>
        </p:nvSpPr>
        <p:spPr>
          <a:xfrm>
            <a:off x="0" y="-27384"/>
            <a:ext cx="9144000" cy="10801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100" b="1" dirty="0" err="1" smtClean="0">
                <a:solidFill>
                  <a:schemeClr val="bg1"/>
                </a:solidFill>
                <a:effectLst>
                  <a:outerShdw blurRad="53975" dist="22860" dir="5400000" algn="tl" rotWithShape="0">
                    <a:srgbClr val="000000">
                      <a:alpha val="55000"/>
                    </a:srgbClr>
                  </a:outerShdw>
                </a:effectLst>
              </a:rPr>
              <a:t>Asistencia</a:t>
            </a:r>
            <a:r>
              <a:rPr lang="en-US" sz="3100" b="1" dirty="0" smtClean="0">
                <a:solidFill>
                  <a:schemeClr val="bg1"/>
                </a:solidFill>
                <a:effectLst>
                  <a:outerShdw blurRad="53975" dist="22860" dir="5400000" algn="tl" rotWithShape="0">
                    <a:srgbClr val="000000">
                      <a:alpha val="55000"/>
                    </a:srgbClr>
                  </a:outerShdw>
                </a:effectLst>
              </a:rPr>
              <a:t> </a:t>
            </a:r>
            <a:r>
              <a:rPr lang="en-US" sz="3100" b="1" dirty="0" err="1" smtClean="0">
                <a:solidFill>
                  <a:schemeClr val="bg1"/>
                </a:solidFill>
                <a:effectLst>
                  <a:outerShdw blurRad="53975" dist="22860" dir="5400000" algn="tl" rotWithShape="0">
                    <a:srgbClr val="000000">
                      <a:alpha val="55000"/>
                    </a:srgbClr>
                  </a:outerShdw>
                </a:effectLst>
              </a:rPr>
              <a:t>Técnica</a:t>
            </a:r>
            <a:r>
              <a:rPr lang="en-US" sz="3100" b="1" dirty="0" smtClean="0">
                <a:solidFill>
                  <a:schemeClr val="bg1"/>
                </a:solidFill>
                <a:effectLst>
                  <a:outerShdw blurRad="53975" dist="22860" dir="5400000" algn="tl" rotWithShape="0">
                    <a:srgbClr val="000000">
                      <a:alpha val="55000"/>
                    </a:srgbClr>
                  </a:outerShdw>
                </a:effectLst>
              </a:rPr>
              <a:t>: AVIA</a:t>
            </a:r>
          </a:p>
          <a:p>
            <a:r>
              <a:rPr lang="en-US" sz="3100" b="1" dirty="0" smtClean="0">
                <a:solidFill>
                  <a:schemeClr val="bg1"/>
                </a:solidFill>
                <a:effectLst>
                  <a:outerShdw blurRad="53975" dist="22860" dir="5400000" algn="tl" rotWithShape="0">
                    <a:srgbClr val="000000">
                      <a:alpha val="55000"/>
                    </a:srgbClr>
                  </a:outerShdw>
                </a:effectLst>
              </a:rPr>
              <a:t>(</a:t>
            </a:r>
            <a:r>
              <a:rPr lang="en-US" sz="3100" b="1" dirty="0" err="1" smtClean="0">
                <a:solidFill>
                  <a:schemeClr val="bg1"/>
                </a:solidFill>
                <a:effectLst>
                  <a:outerShdw blurRad="53975" dist="22860" dir="5400000" algn="tl" rotWithShape="0">
                    <a:srgbClr val="000000">
                      <a:alpha val="55000"/>
                    </a:srgbClr>
                  </a:outerShdw>
                </a:effectLst>
              </a:rPr>
              <a:t>Análisis</a:t>
            </a:r>
            <a:r>
              <a:rPr lang="en-US" sz="3100" b="1" dirty="0" smtClean="0">
                <a:solidFill>
                  <a:schemeClr val="bg1"/>
                </a:solidFill>
                <a:effectLst>
                  <a:outerShdw blurRad="53975" dist="22860" dir="5400000" algn="tl" rotWithShape="0">
                    <a:srgbClr val="000000">
                      <a:alpha val="55000"/>
                    </a:srgbClr>
                  </a:outerShdw>
                </a:effectLst>
              </a:rPr>
              <a:t> de </a:t>
            </a:r>
            <a:r>
              <a:rPr lang="en-US" sz="3100" b="1" dirty="0" err="1" smtClean="0">
                <a:solidFill>
                  <a:schemeClr val="bg1"/>
                </a:solidFill>
                <a:effectLst>
                  <a:outerShdw blurRad="53975" dist="22860" dir="5400000" algn="tl" rotWithShape="0">
                    <a:srgbClr val="000000">
                      <a:alpha val="55000"/>
                    </a:srgbClr>
                  </a:outerShdw>
                </a:effectLst>
              </a:rPr>
              <a:t>Vulnerabilidad</a:t>
            </a:r>
            <a:r>
              <a:rPr lang="en-US" sz="3100" b="1" dirty="0" smtClean="0">
                <a:solidFill>
                  <a:schemeClr val="bg1"/>
                </a:solidFill>
                <a:effectLst>
                  <a:outerShdw blurRad="53975" dist="22860" dir="5400000" algn="tl" rotWithShape="0">
                    <a:srgbClr val="000000">
                      <a:alpha val="55000"/>
                    </a:srgbClr>
                  </a:outerShdw>
                </a:effectLst>
              </a:rPr>
              <a:t>, </a:t>
            </a:r>
            <a:r>
              <a:rPr lang="en-US" sz="3100" b="1" dirty="0" err="1" smtClean="0">
                <a:solidFill>
                  <a:schemeClr val="bg1"/>
                </a:solidFill>
                <a:effectLst>
                  <a:outerShdw blurRad="53975" dist="22860" dir="5400000" algn="tl" rotWithShape="0">
                    <a:srgbClr val="000000">
                      <a:alpha val="55000"/>
                    </a:srgbClr>
                  </a:outerShdw>
                </a:effectLst>
              </a:rPr>
              <a:t>Impacto</a:t>
            </a:r>
            <a:r>
              <a:rPr lang="en-US" sz="3100" b="1" dirty="0" smtClean="0">
                <a:solidFill>
                  <a:schemeClr val="bg1"/>
                </a:solidFill>
                <a:effectLst>
                  <a:outerShdw blurRad="53975" dist="22860" dir="5400000" algn="tl" rotWithShape="0">
                    <a:srgbClr val="000000">
                      <a:alpha val="55000"/>
                    </a:srgbClr>
                  </a:outerShdw>
                </a:effectLst>
              </a:rPr>
              <a:t> y </a:t>
            </a:r>
            <a:r>
              <a:rPr lang="en-US" sz="3100" b="1" dirty="0" err="1" smtClean="0">
                <a:solidFill>
                  <a:schemeClr val="bg1"/>
                </a:solidFill>
                <a:effectLst>
                  <a:outerShdw blurRad="53975" dist="22860" dir="5400000" algn="tl" rotWithShape="0">
                    <a:srgbClr val="000000">
                      <a:alpha val="55000"/>
                    </a:srgbClr>
                  </a:outerShdw>
                </a:effectLst>
              </a:rPr>
              <a:t>Adaptación</a:t>
            </a:r>
            <a:r>
              <a:rPr lang="en-US" sz="3100" b="1" dirty="0" smtClean="0">
                <a:solidFill>
                  <a:schemeClr val="bg1"/>
                </a:solidFill>
                <a:effectLst>
                  <a:outerShdw blurRad="53975" dist="22860" dir="5400000" algn="tl" rotWithShape="0">
                    <a:srgbClr val="000000">
                      <a:alpha val="55000"/>
                    </a:srgbClr>
                  </a:outerShdw>
                </a:effectLst>
              </a:rPr>
              <a:t>)</a:t>
            </a:r>
          </a:p>
        </p:txBody>
      </p:sp>
      <p:sp>
        <p:nvSpPr>
          <p:cNvPr id="20" name="19 Rectángulo"/>
          <p:cNvSpPr/>
          <p:nvPr/>
        </p:nvSpPr>
        <p:spPr>
          <a:xfrm>
            <a:off x="7308304" y="2996952"/>
            <a:ext cx="183569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ln>
                <a:solidFill>
                  <a:schemeClr val="bg1"/>
                </a:solidFill>
              </a:ln>
              <a:solidFill>
                <a:schemeClr val="bg1"/>
              </a:solidFill>
            </a:endParaRPr>
          </a:p>
        </p:txBody>
      </p:sp>
      <p:sp>
        <p:nvSpPr>
          <p:cNvPr id="21" name="20 Rectángulo"/>
          <p:cNvSpPr/>
          <p:nvPr/>
        </p:nvSpPr>
        <p:spPr>
          <a:xfrm>
            <a:off x="5436096" y="1124744"/>
            <a:ext cx="3707904"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ln>
                <a:solidFill>
                  <a:schemeClr val="bg1"/>
                </a:solidFill>
              </a:ln>
              <a:solidFill>
                <a:schemeClr val="bg1"/>
              </a:solidFill>
            </a:endParaRPr>
          </a:p>
        </p:txBody>
      </p:sp>
      <p:pic>
        <p:nvPicPr>
          <p:cNvPr id="1026" name="Picture 2"/>
          <p:cNvPicPr>
            <a:picLocks noChangeAspect="1" noChangeArrowheads="1"/>
          </p:cNvPicPr>
          <p:nvPr/>
        </p:nvPicPr>
        <p:blipFill>
          <a:blip r:embed="rId3" cstate="print"/>
          <a:srcRect/>
          <a:stretch>
            <a:fillRect/>
          </a:stretch>
        </p:blipFill>
        <p:spPr bwMode="auto">
          <a:xfrm>
            <a:off x="539552" y="1268760"/>
            <a:ext cx="8064896" cy="5360475"/>
          </a:xfrm>
          <a:prstGeom prst="rect">
            <a:avLst/>
          </a:prstGeom>
          <a:noFill/>
          <a:ln w="9525">
            <a:noFill/>
            <a:miter lim="800000"/>
            <a:headEnd/>
            <a:tailEnd/>
          </a:ln>
          <a:effectLst/>
        </p:spPr>
      </p:pic>
    </p:spTree>
    <p:extLst>
      <p:ext uri="{BB962C8B-B14F-4D97-AF65-F5344CB8AC3E}">
        <p14:creationId xmlns:p14="http://schemas.microsoft.com/office/powerpoint/2010/main" val="42304302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95288" y="342900"/>
            <a:ext cx="7489825" cy="1138238"/>
          </a:xfrm>
          <a:prstGeom prst="rect">
            <a:avLst/>
          </a:prstGeom>
          <a:noFill/>
          <a:ln w="9525">
            <a:noFill/>
            <a:miter lim="800000"/>
            <a:headEnd/>
            <a:tailEnd/>
          </a:ln>
          <a:effectLst/>
        </p:spPr>
        <p:txBody>
          <a:bodyPr anchor="ctr">
            <a:spAutoFit/>
          </a:bodyPr>
          <a:lstStyle/>
          <a:p>
            <a:pPr indent="-528638">
              <a:tabLst>
                <a:tab pos="2057400" algn="l"/>
              </a:tabLst>
              <a:defRPr/>
            </a:pPr>
            <a:r>
              <a:rPr lang="en-US" sz="4000" b="1" dirty="0" smtClean="0">
                <a:solidFill>
                  <a:srgbClr val="0070C0"/>
                </a:solidFill>
                <a:latin typeface="+mn-lt"/>
                <a:ea typeface="Times New Roman" pitchFamily="18" charset="0"/>
                <a:cs typeface="Times New Roman" pitchFamily="18" charset="0"/>
              </a:rPr>
              <a:t>Cambio </a:t>
            </a:r>
            <a:r>
              <a:rPr lang="en-US" sz="4000" b="1" dirty="0" err="1" smtClean="0">
                <a:solidFill>
                  <a:srgbClr val="0070C0"/>
                </a:solidFill>
                <a:latin typeface="+mn-lt"/>
                <a:ea typeface="Times New Roman" pitchFamily="18" charset="0"/>
                <a:cs typeface="Times New Roman" pitchFamily="18" charset="0"/>
              </a:rPr>
              <a:t>Climático</a:t>
            </a:r>
            <a:endParaRPr lang="en-US" sz="4000" b="1" dirty="0">
              <a:solidFill>
                <a:srgbClr val="0070C0"/>
              </a:solidFill>
              <a:latin typeface="+mn-lt"/>
              <a:ea typeface="Times New Roman" pitchFamily="18" charset="0"/>
              <a:cs typeface="Times New Roman" pitchFamily="18" charset="0"/>
            </a:endParaRPr>
          </a:p>
          <a:p>
            <a:pPr>
              <a:defRPr/>
            </a:pPr>
            <a:endParaRPr lang="en-US" sz="2800" i="1" dirty="0">
              <a:solidFill>
                <a:srgbClr val="243F60"/>
              </a:solidFill>
              <a:latin typeface="+mn-lt"/>
              <a:ea typeface="Times New Roman" pitchFamily="18" charset="0"/>
              <a:cs typeface="Times New Roman" pitchFamily="18" charset="0"/>
            </a:endParaRPr>
          </a:p>
        </p:txBody>
      </p:sp>
      <p:pic>
        <p:nvPicPr>
          <p:cNvPr id="3075" name="Picture 7"/>
          <p:cNvPicPr>
            <a:picLocks noChangeAspect="1"/>
          </p:cNvPicPr>
          <p:nvPr/>
        </p:nvPicPr>
        <p:blipFill>
          <a:blip r:embed="rId3" cstate="print"/>
          <a:srcRect/>
          <a:stretch>
            <a:fillRect/>
          </a:stretch>
        </p:blipFill>
        <p:spPr bwMode="auto">
          <a:xfrm>
            <a:off x="8120063" y="2060575"/>
            <a:ext cx="625475" cy="4187825"/>
          </a:xfrm>
          <a:prstGeom prst="rect">
            <a:avLst/>
          </a:prstGeom>
          <a:noFill/>
          <a:ln w="9525">
            <a:noFill/>
            <a:miter lim="800000"/>
            <a:headEnd/>
            <a:tailEnd/>
          </a:ln>
        </p:spPr>
      </p:pic>
      <p:pic>
        <p:nvPicPr>
          <p:cNvPr id="3076" name="Picture 24"/>
          <p:cNvPicPr>
            <a:picLocks noChangeAspect="1"/>
          </p:cNvPicPr>
          <p:nvPr/>
        </p:nvPicPr>
        <p:blipFill>
          <a:blip r:embed="rId4" cstate="print"/>
          <a:srcRect/>
          <a:stretch>
            <a:fillRect/>
          </a:stretch>
        </p:blipFill>
        <p:spPr bwMode="auto">
          <a:xfrm>
            <a:off x="7967663" y="457200"/>
            <a:ext cx="808037" cy="939800"/>
          </a:xfrm>
          <a:prstGeom prst="rect">
            <a:avLst/>
          </a:prstGeom>
          <a:noFill/>
          <a:ln w="9525">
            <a:noFill/>
            <a:miter lim="800000"/>
            <a:headEnd/>
            <a:tailEnd/>
          </a:ln>
        </p:spPr>
      </p:pic>
      <p:sp>
        <p:nvSpPr>
          <p:cNvPr id="3077" name="Text Box 8"/>
          <p:cNvSpPr txBox="1">
            <a:spLocks noChangeArrowheads="1"/>
          </p:cNvSpPr>
          <p:nvPr/>
        </p:nvSpPr>
        <p:spPr bwMode="auto">
          <a:xfrm>
            <a:off x="8064500" y="0"/>
            <a:ext cx="1079500" cy="6858000"/>
          </a:xfrm>
          <a:prstGeom prst="rect">
            <a:avLst/>
          </a:prstGeom>
          <a:gradFill rotWithShape="0">
            <a:gsLst>
              <a:gs pos="0">
                <a:srgbClr val="0E3C5A"/>
              </a:gs>
              <a:gs pos="100000">
                <a:srgbClr val="1F81C3"/>
              </a:gs>
            </a:gsLst>
            <a:lin ang="2700000" scaled="1"/>
          </a:gradFill>
          <a:ln w="9525">
            <a:noFill/>
            <a:miter lim="800000"/>
            <a:headEnd/>
            <a:tailEnd/>
          </a:ln>
        </p:spPr>
        <p:txBody>
          <a:bodyPr/>
          <a:lstStyle/>
          <a:p>
            <a:pPr eaLnBrk="0" hangingPunct="0">
              <a:spcBef>
                <a:spcPct val="50000"/>
              </a:spcBef>
            </a:pPr>
            <a:endParaRPr lang="es-PA" sz="2000">
              <a:latin typeface="Times New Roman" pitchFamily="18" charset="0"/>
              <a:ea typeface="ヒラギノ角ゴ Pro W3"/>
              <a:cs typeface="ヒラギノ角ゴ Pro W3"/>
            </a:endParaRPr>
          </a:p>
        </p:txBody>
      </p:sp>
      <p:pic>
        <p:nvPicPr>
          <p:cNvPr id="3078" name="Picture 24"/>
          <p:cNvPicPr>
            <a:picLocks noChangeAspect="1"/>
          </p:cNvPicPr>
          <p:nvPr/>
        </p:nvPicPr>
        <p:blipFill>
          <a:blip r:embed="rId4" cstate="print"/>
          <a:srcRect/>
          <a:stretch>
            <a:fillRect/>
          </a:stretch>
        </p:blipFill>
        <p:spPr bwMode="auto">
          <a:xfrm>
            <a:off x="8172450" y="476250"/>
            <a:ext cx="808038" cy="939800"/>
          </a:xfrm>
          <a:prstGeom prst="rect">
            <a:avLst/>
          </a:prstGeom>
          <a:noFill/>
          <a:ln w="9525">
            <a:noFill/>
            <a:miter lim="800000"/>
            <a:headEnd/>
            <a:tailEnd/>
          </a:ln>
        </p:spPr>
      </p:pic>
      <p:pic>
        <p:nvPicPr>
          <p:cNvPr id="3079" name="Picture 7"/>
          <p:cNvPicPr>
            <a:picLocks noChangeAspect="1"/>
          </p:cNvPicPr>
          <p:nvPr/>
        </p:nvPicPr>
        <p:blipFill>
          <a:blip r:embed="rId3" cstate="print"/>
          <a:srcRect/>
          <a:stretch>
            <a:fillRect/>
          </a:stretch>
        </p:blipFill>
        <p:spPr bwMode="auto">
          <a:xfrm>
            <a:off x="8339138" y="2276475"/>
            <a:ext cx="625475" cy="4187825"/>
          </a:xfrm>
          <a:prstGeom prst="rect">
            <a:avLst/>
          </a:prstGeom>
          <a:noFill/>
          <a:ln w="9525">
            <a:noFill/>
            <a:miter lim="800000"/>
            <a:headEnd/>
            <a:tailEnd/>
          </a:ln>
        </p:spPr>
      </p:pic>
      <p:sp>
        <p:nvSpPr>
          <p:cNvPr id="8" name="7 CuadroTexto"/>
          <p:cNvSpPr txBox="1"/>
          <p:nvPr/>
        </p:nvSpPr>
        <p:spPr>
          <a:xfrm>
            <a:off x="395288" y="1268760"/>
            <a:ext cx="7561262" cy="7109639"/>
          </a:xfrm>
          <a:prstGeom prst="rect">
            <a:avLst/>
          </a:prstGeom>
          <a:noFill/>
        </p:spPr>
        <p:txBody>
          <a:bodyPr>
            <a:spAutoFit/>
          </a:bodyPr>
          <a:lstStyle/>
          <a:p>
            <a:pPr marL="447675" indent="-447675">
              <a:buFont typeface="Arial" pitchFamily="34" charset="0"/>
              <a:buChar char="•"/>
              <a:defRPr/>
            </a:pPr>
            <a:r>
              <a:rPr lang="es-MX" sz="2400" b="1" dirty="0" smtClean="0">
                <a:latin typeface="+mn-lt"/>
                <a:ea typeface="Times New Roman" pitchFamily="18" charset="0"/>
                <a:cs typeface="Times New Roman" pitchFamily="18" charset="0"/>
              </a:rPr>
              <a:t>Los esfuerzos de la comunidad internacional en materia de mitigación no son suficientes: emisiones de gases de efecto invernadero siguen aumentando. </a:t>
            </a:r>
          </a:p>
          <a:p>
            <a:pPr marL="447675" indent="-447675">
              <a:buFont typeface="Arial" pitchFamily="34" charset="0"/>
              <a:buChar char="•"/>
              <a:defRPr/>
            </a:pPr>
            <a:endParaRPr lang="es-MX" sz="2400" b="1" dirty="0" smtClean="0">
              <a:latin typeface="+mn-lt"/>
              <a:ea typeface="Times New Roman" pitchFamily="18" charset="0"/>
              <a:cs typeface="Times New Roman" pitchFamily="18" charset="0"/>
            </a:endParaRPr>
          </a:p>
          <a:p>
            <a:pPr marL="447675" indent="-447675">
              <a:buFont typeface="Arial" pitchFamily="34" charset="0"/>
              <a:buChar char="•"/>
              <a:defRPr/>
            </a:pPr>
            <a:r>
              <a:rPr lang="es-MX" sz="2400" b="1" dirty="0" smtClean="0">
                <a:latin typeface="+mn-lt"/>
                <a:ea typeface="Times New Roman" pitchFamily="18" charset="0"/>
                <a:cs typeface="Times New Roman" pitchFamily="18" charset="0"/>
              </a:rPr>
              <a:t>Aún lejos de alcanzar pico de emisiones de GEI. </a:t>
            </a:r>
          </a:p>
          <a:p>
            <a:pPr marL="447675" indent="-447675">
              <a:buFont typeface="Arial" pitchFamily="34" charset="0"/>
              <a:buChar char="•"/>
              <a:defRPr/>
            </a:pPr>
            <a:endParaRPr lang="es-MX" sz="2400" b="1" dirty="0" smtClean="0">
              <a:latin typeface="+mn-lt"/>
              <a:ea typeface="Times New Roman" pitchFamily="18" charset="0"/>
              <a:cs typeface="Times New Roman" pitchFamily="18" charset="0"/>
            </a:endParaRPr>
          </a:p>
          <a:p>
            <a:pPr marL="447675" indent="-447675">
              <a:buFont typeface="Arial" pitchFamily="34" charset="0"/>
              <a:buChar char="•"/>
              <a:defRPr/>
            </a:pPr>
            <a:r>
              <a:rPr lang="es-MX" sz="2400" b="1" dirty="0" smtClean="0">
                <a:latin typeface="+mn-lt"/>
                <a:ea typeface="Times New Roman" pitchFamily="18" charset="0"/>
                <a:cs typeface="Times New Roman" pitchFamily="18" charset="0"/>
              </a:rPr>
              <a:t>Como consecuencia:</a:t>
            </a:r>
          </a:p>
          <a:p>
            <a:pPr marL="625475" indent="-177800">
              <a:buFontTx/>
              <a:buChar char="-"/>
              <a:defRPr/>
            </a:pPr>
            <a:r>
              <a:rPr lang="en-US" sz="2400" dirty="0" err="1" smtClean="0">
                <a:latin typeface="+mn-lt"/>
                <a:ea typeface="Times New Roman" pitchFamily="18" charset="0"/>
                <a:cs typeface="Times New Roman" pitchFamily="18" charset="0"/>
              </a:rPr>
              <a:t>Aumento</a:t>
            </a:r>
            <a:r>
              <a:rPr lang="en-US" sz="2400" dirty="0" smtClean="0">
                <a:latin typeface="+mn-lt"/>
                <a:ea typeface="Times New Roman" pitchFamily="18" charset="0"/>
                <a:cs typeface="Times New Roman" pitchFamily="18" charset="0"/>
              </a:rPr>
              <a:t> </a:t>
            </a:r>
            <a:r>
              <a:rPr lang="en-US" sz="2400" dirty="0">
                <a:latin typeface="+mn-lt"/>
                <a:ea typeface="Times New Roman" pitchFamily="18" charset="0"/>
                <a:cs typeface="Times New Roman" pitchFamily="18" charset="0"/>
              </a:rPr>
              <a:t>de </a:t>
            </a:r>
            <a:r>
              <a:rPr lang="en-US" sz="2400" dirty="0" err="1" smtClean="0">
                <a:latin typeface="+mn-lt"/>
                <a:ea typeface="Times New Roman" pitchFamily="18" charset="0"/>
                <a:cs typeface="Times New Roman" pitchFamily="18" charset="0"/>
              </a:rPr>
              <a:t>temperatura</a:t>
            </a:r>
            <a:r>
              <a:rPr lang="en-US" sz="2400" dirty="0" smtClean="0">
                <a:latin typeface="+mn-lt"/>
                <a:ea typeface="Times New Roman" pitchFamily="18" charset="0"/>
                <a:cs typeface="Times New Roman" pitchFamily="18" charset="0"/>
              </a:rPr>
              <a:t> </a:t>
            </a:r>
            <a:r>
              <a:rPr lang="en-US" sz="2400" dirty="0">
                <a:latin typeface="+mn-lt"/>
                <a:ea typeface="Times New Roman" pitchFamily="18" charset="0"/>
                <a:cs typeface="Times New Roman" pitchFamily="18" charset="0"/>
              </a:rPr>
              <a:t>(</a:t>
            </a:r>
            <a:r>
              <a:rPr lang="en-US" sz="2400" dirty="0" err="1">
                <a:latin typeface="+mn-lt"/>
                <a:ea typeface="Times New Roman" pitchFamily="18" charset="0"/>
                <a:cs typeface="Times New Roman" pitchFamily="18" charset="0"/>
              </a:rPr>
              <a:t>hasta</a:t>
            </a:r>
            <a:r>
              <a:rPr lang="en-US" sz="2400" dirty="0">
                <a:latin typeface="+mn-lt"/>
                <a:ea typeface="Times New Roman" pitchFamily="18" charset="0"/>
                <a:cs typeface="Times New Roman" pitchFamily="18" charset="0"/>
              </a:rPr>
              <a:t> 4.8 </a:t>
            </a:r>
            <a:r>
              <a:rPr lang="en-US" sz="2400" dirty="0" err="1">
                <a:latin typeface="+mn-lt"/>
                <a:ea typeface="Times New Roman" pitchFamily="18" charset="0"/>
                <a:cs typeface="Times New Roman" pitchFamily="18" charset="0"/>
              </a:rPr>
              <a:t>grados</a:t>
            </a:r>
            <a:r>
              <a:rPr lang="en-US" sz="2400" dirty="0">
                <a:latin typeface="+mn-lt"/>
                <a:ea typeface="Times New Roman" pitchFamily="18" charset="0"/>
                <a:cs typeface="Times New Roman" pitchFamily="18" charset="0"/>
              </a:rPr>
              <a:t> en </a:t>
            </a:r>
            <a:r>
              <a:rPr lang="en-US" sz="2400" dirty="0" smtClean="0">
                <a:latin typeface="+mn-lt"/>
                <a:ea typeface="Times New Roman" pitchFamily="18" charset="0"/>
                <a:cs typeface="Times New Roman" pitchFamily="18" charset="0"/>
              </a:rPr>
              <a:t>2100).</a:t>
            </a:r>
            <a:endParaRPr lang="es-PA" sz="2400" dirty="0" smtClean="0">
              <a:latin typeface="+mn-lt"/>
              <a:ea typeface="Times New Roman" pitchFamily="18" charset="0"/>
              <a:cs typeface="Times New Roman" pitchFamily="18" charset="0"/>
            </a:endParaRPr>
          </a:p>
          <a:p>
            <a:pPr marL="625475" indent="-177800">
              <a:buFontTx/>
              <a:buChar char="-"/>
              <a:defRPr/>
            </a:pPr>
            <a:r>
              <a:rPr lang="en-US" sz="2400" dirty="0" err="1">
                <a:latin typeface="+mn-lt"/>
                <a:ea typeface="Times New Roman" pitchFamily="18" charset="0"/>
                <a:cs typeface="Times New Roman" pitchFamily="18" charset="0"/>
              </a:rPr>
              <a:t>Aumento</a:t>
            </a:r>
            <a:r>
              <a:rPr lang="en-US" sz="2400" dirty="0">
                <a:latin typeface="+mn-lt"/>
                <a:ea typeface="Times New Roman" pitchFamily="18" charset="0"/>
                <a:cs typeface="Times New Roman" pitchFamily="18" charset="0"/>
              </a:rPr>
              <a:t> del </a:t>
            </a:r>
            <a:r>
              <a:rPr lang="en-US" sz="2400" dirty="0" err="1">
                <a:latin typeface="+mn-lt"/>
                <a:ea typeface="Times New Roman" pitchFamily="18" charset="0"/>
                <a:cs typeface="Times New Roman" pitchFamily="18" charset="0"/>
              </a:rPr>
              <a:t>nivel</a:t>
            </a:r>
            <a:r>
              <a:rPr lang="en-US" sz="2400" dirty="0">
                <a:latin typeface="+mn-lt"/>
                <a:ea typeface="Times New Roman" pitchFamily="18" charset="0"/>
                <a:cs typeface="Times New Roman" pitchFamily="18" charset="0"/>
              </a:rPr>
              <a:t> de mar (</a:t>
            </a:r>
            <a:r>
              <a:rPr lang="en-US" sz="2400" dirty="0" err="1">
                <a:latin typeface="+mn-lt"/>
                <a:ea typeface="Times New Roman" pitchFamily="18" charset="0"/>
                <a:cs typeface="Times New Roman" pitchFamily="18" charset="0"/>
              </a:rPr>
              <a:t>hasta</a:t>
            </a:r>
            <a:r>
              <a:rPr lang="en-US" sz="2400" dirty="0">
                <a:latin typeface="+mn-lt"/>
                <a:ea typeface="Times New Roman" pitchFamily="18" charset="0"/>
                <a:cs typeface="Times New Roman" pitchFamily="18" charset="0"/>
              </a:rPr>
              <a:t> 82cm en 2100).</a:t>
            </a:r>
          </a:p>
          <a:p>
            <a:pPr marL="625475" indent="-177800">
              <a:buFontTx/>
              <a:buChar char="-"/>
              <a:defRPr/>
            </a:pPr>
            <a:r>
              <a:rPr lang="en-US" sz="2400" dirty="0" err="1">
                <a:latin typeface="+mn-lt"/>
                <a:ea typeface="Times New Roman" pitchFamily="18" charset="0"/>
                <a:cs typeface="Times New Roman" pitchFamily="18" charset="0"/>
              </a:rPr>
              <a:t>Reducción</a:t>
            </a:r>
            <a:r>
              <a:rPr lang="en-US" sz="2400" dirty="0">
                <a:latin typeface="+mn-lt"/>
                <a:ea typeface="Times New Roman" pitchFamily="18" charset="0"/>
                <a:cs typeface="Times New Roman" pitchFamily="18" charset="0"/>
              </a:rPr>
              <a:t> de </a:t>
            </a:r>
            <a:r>
              <a:rPr lang="es-PA" sz="2400" dirty="0">
                <a:latin typeface="+mn-lt"/>
                <a:ea typeface="Times New Roman" pitchFamily="18" charset="0"/>
                <a:cs typeface="Times New Roman" pitchFamily="18" charset="0"/>
              </a:rPr>
              <a:t>glaciares y capas de hielo.</a:t>
            </a:r>
          </a:p>
          <a:p>
            <a:pPr marL="625475" indent="-177800">
              <a:buFontTx/>
              <a:buChar char="-"/>
              <a:defRPr/>
            </a:pPr>
            <a:r>
              <a:rPr lang="en-US" sz="2400" dirty="0" err="1" smtClean="0">
                <a:latin typeface="+mn-lt"/>
                <a:ea typeface="Times New Roman" pitchFamily="18" charset="0"/>
                <a:cs typeface="Times New Roman" pitchFamily="18" charset="0"/>
              </a:rPr>
              <a:t>Aumento</a:t>
            </a:r>
            <a:r>
              <a:rPr lang="en-US" sz="2400" dirty="0" smtClean="0">
                <a:latin typeface="+mn-lt"/>
                <a:ea typeface="Times New Roman" pitchFamily="18" charset="0"/>
                <a:cs typeface="Times New Roman" pitchFamily="18" charset="0"/>
              </a:rPr>
              <a:t> </a:t>
            </a:r>
            <a:r>
              <a:rPr lang="en-US" sz="2400" dirty="0">
                <a:latin typeface="+mn-lt"/>
                <a:ea typeface="Times New Roman" pitchFamily="18" charset="0"/>
                <a:cs typeface="Times New Roman" pitchFamily="18" charset="0"/>
              </a:rPr>
              <a:t>de la </a:t>
            </a:r>
            <a:r>
              <a:rPr lang="en-US" sz="2400" dirty="0" err="1">
                <a:latin typeface="+mn-lt"/>
                <a:ea typeface="Times New Roman" pitchFamily="18" charset="0"/>
                <a:cs typeface="Times New Roman" pitchFamily="18" charset="0"/>
              </a:rPr>
              <a:t>frecuencia</a:t>
            </a:r>
            <a:r>
              <a:rPr lang="en-US" sz="2400" dirty="0">
                <a:latin typeface="+mn-lt"/>
                <a:ea typeface="Times New Roman" pitchFamily="18" charset="0"/>
                <a:cs typeface="Times New Roman" pitchFamily="18" charset="0"/>
              </a:rPr>
              <a:t> e </a:t>
            </a:r>
            <a:r>
              <a:rPr lang="en-US" sz="2400" dirty="0" err="1">
                <a:latin typeface="+mn-lt"/>
                <a:ea typeface="Times New Roman" pitchFamily="18" charset="0"/>
                <a:cs typeface="Times New Roman" pitchFamily="18" charset="0"/>
              </a:rPr>
              <a:t>intensidad</a:t>
            </a:r>
            <a:r>
              <a:rPr lang="en-US" sz="2400" dirty="0">
                <a:latin typeface="+mn-lt"/>
                <a:ea typeface="Times New Roman" pitchFamily="18" charset="0"/>
                <a:cs typeface="Times New Roman" pitchFamily="18" charset="0"/>
              </a:rPr>
              <a:t> de </a:t>
            </a:r>
            <a:r>
              <a:rPr lang="en-US" sz="2400" dirty="0" err="1">
                <a:latin typeface="+mn-lt"/>
                <a:ea typeface="Times New Roman" pitchFamily="18" charset="0"/>
                <a:cs typeface="Times New Roman" pitchFamily="18" charset="0"/>
              </a:rPr>
              <a:t>fenómenos</a:t>
            </a:r>
            <a:r>
              <a:rPr lang="en-US" sz="2400" dirty="0">
                <a:latin typeface="+mn-lt"/>
                <a:ea typeface="Times New Roman" pitchFamily="18" charset="0"/>
                <a:cs typeface="Times New Roman" pitchFamily="18" charset="0"/>
              </a:rPr>
              <a:t> </a:t>
            </a:r>
            <a:r>
              <a:rPr lang="en-US" sz="2400" dirty="0" err="1">
                <a:latin typeface="+mn-lt"/>
                <a:ea typeface="Times New Roman" pitchFamily="18" charset="0"/>
                <a:cs typeface="Times New Roman" pitchFamily="18" charset="0"/>
              </a:rPr>
              <a:t>climatológicos</a:t>
            </a:r>
            <a:r>
              <a:rPr lang="en-US" sz="2400" dirty="0">
                <a:latin typeface="+mn-lt"/>
                <a:ea typeface="Times New Roman" pitchFamily="18" charset="0"/>
                <a:cs typeface="Times New Roman" pitchFamily="18" charset="0"/>
              </a:rPr>
              <a:t> </a:t>
            </a:r>
            <a:r>
              <a:rPr lang="en-US" sz="2400" dirty="0" err="1">
                <a:latin typeface="+mn-lt"/>
                <a:ea typeface="Times New Roman" pitchFamily="18" charset="0"/>
                <a:cs typeface="Times New Roman" pitchFamily="18" charset="0"/>
              </a:rPr>
              <a:t>extremos</a:t>
            </a:r>
            <a:r>
              <a:rPr lang="en-US" sz="2400" dirty="0">
                <a:latin typeface="+mn-lt"/>
                <a:ea typeface="Times New Roman" pitchFamily="18" charset="0"/>
                <a:cs typeface="Times New Roman" pitchFamily="18" charset="0"/>
              </a:rPr>
              <a:t>.</a:t>
            </a:r>
          </a:p>
          <a:p>
            <a:pPr marL="625475" indent="-177800">
              <a:buFontTx/>
              <a:buChar char="-"/>
              <a:defRPr/>
            </a:pPr>
            <a:r>
              <a:rPr lang="en-US" sz="2400" dirty="0" err="1">
                <a:latin typeface="+mn-lt"/>
                <a:ea typeface="Times New Roman" pitchFamily="18" charset="0"/>
                <a:cs typeface="Times New Roman" pitchFamily="18" charset="0"/>
              </a:rPr>
              <a:t>Cambios</a:t>
            </a:r>
            <a:r>
              <a:rPr lang="en-US" sz="2400" dirty="0">
                <a:latin typeface="+mn-lt"/>
                <a:ea typeface="Times New Roman" pitchFamily="18" charset="0"/>
                <a:cs typeface="Times New Roman" pitchFamily="18" charset="0"/>
              </a:rPr>
              <a:t> en los </a:t>
            </a:r>
            <a:r>
              <a:rPr lang="en-US" sz="2400" dirty="0" err="1">
                <a:latin typeface="+mn-lt"/>
                <a:ea typeface="Times New Roman" pitchFamily="18" charset="0"/>
                <a:cs typeface="Times New Roman" pitchFamily="18" charset="0"/>
              </a:rPr>
              <a:t>ecosistemas</a:t>
            </a:r>
            <a:r>
              <a:rPr lang="en-US" sz="2400" dirty="0">
                <a:latin typeface="+mn-lt"/>
                <a:ea typeface="Times New Roman" pitchFamily="18" charset="0"/>
                <a:cs typeface="Times New Roman" pitchFamily="18" charset="0"/>
              </a:rPr>
              <a:t> y la </a:t>
            </a:r>
            <a:r>
              <a:rPr lang="en-US" sz="2400" dirty="0" err="1">
                <a:latin typeface="+mn-lt"/>
                <a:ea typeface="Times New Roman" pitchFamily="18" charset="0"/>
                <a:cs typeface="Times New Roman" pitchFamily="18" charset="0"/>
              </a:rPr>
              <a:t>biodiversidad</a:t>
            </a:r>
            <a:r>
              <a:rPr lang="en-US" sz="2400" dirty="0" smtClean="0">
                <a:latin typeface="+mn-lt"/>
                <a:ea typeface="Times New Roman" pitchFamily="18" charset="0"/>
                <a:cs typeface="Times New Roman" pitchFamily="18" charset="0"/>
              </a:rPr>
              <a:t>.</a:t>
            </a:r>
          </a:p>
          <a:p>
            <a:pPr marL="447675" indent="-447675">
              <a:buFontTx/>
              <a:buChar char="-"/>
              <a:defRPr/>
            </a:pPr>
            <a:endParaRPr lang="en-US" sz="2400" dirty="0">
              <a:latin typeface="+mn-lt"/>
              <a:ea typeface="Times New Roman" pitchFamily="18" charset="0"/>
              <a:cs typeface="Times New Roman" pitchFamily="18" charset="0"/>
            </a:endParaRPr>
          </a:p>
          <a:p>
            <a:pPr marL="447675" indent="-447675">
              <a:buFontTx/>
              <a:buChar char="-"/>
              <a:defRPr/>
            </a:pPr>
            <a:endParaRPr lang="en-US" sz="2400" dirty="0" err="1">
              <a:latin typeface="+mn-lt"/>
              <a:ea typeface="Times New Roman" pitchFamily="18" charset="0"/>
              <a:cs typeface="Times New Roman" pitchFamily="18" charset="0"/>
            </a:endParaRPr>
          </a:p>
          <a:p>
            <a:pPr marL="447675" indent="-447675">
              <a:defRPr/>
            </a:pPr>
            <a:endParaRPr lang="es-MX" sz="2400" b="1" dirty="0">
              <a:latin typeface="+mn-lt"/>
              <a:ea typeface="Times New Roman" pitchFamily="18" charset="0"/>
              <a:cs typeface="Times New Roman" pitchFamily="18" charset="0"/>
            </a:endParaRPr>
          </a:p>
          <a:p>
            <a:pPr marL="447675" indent="-447675">
              <a:defRPr/>
            </a:pPr>
            <a:endParaRPr lang="es-MX" sz="2400" b="1" dirty="0">
              <a:latin typeface="+mn-lt"/>
              <a:ea typeface="Times New Roman" pitchFamily="18" charset="0"/>
              <a:cs typeface="Times New Roman" pitchFamily="18" charset="0"/>
            </a:endParaRPr>
          </a:p>
          <a:p>
            <a:pPr indent="1588">
              <a:defRPr/>
            </a:pPr>
            <a:endParaRPr lang="es-ES" sz="2400" b="1" i="1" dirty="0">
              <a:solidFill>
                <a:srgbClr val="9933FF"/>
              </a:solidFill>
              <a:latin typeface="+mn-lt"/>
              <a:ea typeface="Times New Roman" pitchFamily="18" charset="0"/>
              <a:cs typeface="Times New Roman" pitchFamily="18" charset="0"/>
            </a:endParaRPr>
          </a:p>
          <a:p>
            <a:pPr>
              <a:defRPr/>
            </a:pPr>
            <a:endParaRPr lang="es-E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cstate="print"/>
          <a:srcRect l="16498" t="27697" r="67009" b="5437"/>
          <a:stretch>
            <a:fillRect/>
          </a:stretch>
        </p:blipFill>
        <p:spPr bwMode="auto">
          <a:xfrm>
            <a:off x="3168104" y="2060848"/>
            <a:ext cx="2555480" cy="3672408"/>
          </a:xfrm>
          <a:prstGeom prst="roundRect">
            <a:avLst/>
          </a:prstGeom>
          <a:ln w="28575" cap="sq">
            <a:solidFill>
              <a:schemeClr val="tx2"/>
            </a:solidFill>
            <a:miter lim="800000"/>
          </a:ln>
          <a:effectLst>
            <a:outerShdw blurRad="57150" dist="50800" dir="2700000" algn="tl" rotWithShape="0">
              <a:srgbClr val="000000">
                <a:alpha val="40000"/>
              </a:srgbClr>
            </a:outerShdw>
          </a:effectLst>
        </p:spPr>
      </p:pic>
      <p:pic>
        <p:nvPicPr>
          <p:cNvPr id="2" name="Picture 2"/>
          <p:cNvPicPr>
            <a:picLocks noChangeAspect="1" noChangeArrowheads="1"/>
          </p:cNvPicPr>
          <p:nvPr/>
        </p:nvPicPr>
        <p:blipFill>
          <a:blip r:embed="rId4" cstate="print"/>
          <a:srcRect l="17512" t="29400" r="68478" b="7601"/>
          <a:stretch>
            <a:fillRect/>
          </a:stretch>
        </p:blipFill>
        <p:spPr bwMode="auto">
          <a:xfrm>
            <a:off x="107504" y="2060848"/>
            <a:ext cx="2556000" cy="3547944"/>
          </a:xfrm>
          <a:prstGeom prst="roundRect">
            <a:avLst/>
          </a:prstGeom>
          <a:ln w="28575" cap="sq">
            <a:solidFill>
              <a:schemeClr val="tx2"/>
            </a:solidFill>
            <a:miter lim="800000"/>
          </a:ln>
          <a:effectLst>
            <a:outerShdw blurRad="57150" dist="50800" dir="2700000" algn="tl" rotWithShape="0">
              <a:srgbClr val="000000">
                <a:alpha val="40000"/>
              </a:srgbClr>
            </a:outerShdw>
          </a:effectLst>
        </p:spPr>
      </p:pic>
      <p:pic>
        <p:nvPicPr>
          <p:cNvPr id="17" name="Picture 16"/>
          <p:cNvPicPr/>
          <p:nvPr/>
        </p:nvPicPr>
        <p:blipFill>
          <a:blip r:embed="rId5" cstate="print"/>
          <a:srcRect l="17216" t="28293" r="67736" b="8293"/>
          <a:stretch>
            <a:fillRect/>
          </a:stretch>
        </p:blipFill>
        <p:spPr bwMode="auto">
          <a:xfrm>
            <a:off x="6192688" y="2060848"/>
            <a:ext cx="2555480" cy="3672408"/>
          </a:xfrm>
          <a:prstGeom prst="roundRect">
            <a:avLst/>
          </a:prstGeom>
          <a:ln w="28575" cap="sq">
            <a:solidFill>
              <a:schemeClr val="tx2"/>
            </a:solidFill>
            <a:miter lim="800000"/>
          </a:ln>
          <a:effectLst>
            <a:outerShdw blurRad="57150" dist="50800" dir="2700000" algn="tl" rotWithShape="0">
              <a:srgbClr val="000000">
                <a:alpha val="40000"/>
              </a:srgbClr>
            </a:outerShdw>
          </a:effectLst>
        </p:spPr>
      </p:pic>
      <p:sp>
        <p:nvSpPr>
          <p:cNvPr id="5" name="4 Rectángulo"/>
          <p:cNvSpPr/>
          <p:nvPr/>
        </p:nvSpPr>
        <p:spPr>
          <a:xfrm>
            <a:off x="0" y="-27384"/>
            <a:ext cx="9144000" cy="1124744"/>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1 Título"/>
          <p:cNvSpPr txBox="1">
            <a:spLocks/>
          </p:cNvSpPr>
          <p:nvPr/>
        </p:nvSpPr>
        <p:spPr>
          <a:xfrm>
            <a:off x="0" y="-27384"/>
            <a:ext cx="9144000" cy="10801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100" b="1" dirty="0" smtClean="0">
                <a:solidFill>
                  <a:schemeClr val="bg1"/>
                </a:solidFill>
                <a:effectLst>
                  <a:outerShdw blurRad="53975" dist="22860" dir="5400000" algn="tl" rotWithShape="0">
                    <a:srgbClr val="000000">
                      <a:alpha val="55000"/>
                    </a:srgbClr>
                  </a:outerShdw>
                </a:effectLst>
              </a:rPr>
              <a:t>REGATTA: </a:t>
            </a:r>
            <a:r>
              <a:rPr lang="en-US" sz="3100" b="1" dirty="0" err="1" smtClean="0">
                <a:solidFill>
                  <a:schemeClr val="bg1"/>
                </a:solidFill>
                <a:effectLst>
                  <a:outerShdw blurRad="53975" dist="22860" dir="5400000" algn="tl" rotWithShape="0">
                    <a:srgbClr val="000000">
                      <a:alpha val="55000"/>
                    </a:srgbClr>
                  </a:outerShdw>
                </a:effectLst>
              </a:rPr>
              <a:t>Resumen</a:t>
            </a:r>
            <a:r>
              <a:rPr lang="en-US" sz="3100" b="1" dirty="0" smtClean="0">
                <a:solidFill>
                  <a:schemeClr val="bg1"/>
                </a:solidFill>
                <a:effectLst>
                  <a:outerShdw blurRad="53975" dist="22860" dir="5400000" algn="tl" rotWithShape="0">
                    <a:srgbClr val="000000">
                      <a:alpha val="55000"/>
                    </a:srgbClr>
                  </a:outerShdw>
                </a:effectLst>
              </a:rPr>
              <a:t> de </a:t>
            </a:r>
            <a:r>
              <a:rPr lang="en-US" sz="3100" b="1" dirty="0" err="1" smtClean="0">
                <a:solidFill>
                  <a:schemeClr val="bg1"/>
                </a:solidFill>
                <a:effectLst>
                  <a:outerShdw blurRad="53975" dist="22860" dir="5400000" algn="tl" rotWithShape="0">
                    <a:srgbClr val="000000">
                      <a:alpha val="55000"/>
                    </a:srgbClr>
                  </a:outerShdw>
                </a:effectLst>
              </a:rPr>
              <a:t>políticas</a:t>
            </a:r>
            <a:endParaRPr lang="en-US" sz="3100" b="1" dirty="0" smtClean="0">
              <a:solidFill>
                <a:schemeClr val="bg1"/>
              </a:solidFill>
              <a:effectLst>
                <a:outerShdw blurRad="53975" dist="22860" dir="5400000" algn="tl" rotWithShape="0">
                  <a:srgbClr val="000000">
                    <a:alpha val="55000"/>
                  </a:srgbClr>
                </a:outerShdw>
              </a:effectLst>
            </a:endParaRPr>
          </a:p>
        </p:txBody>
      </p:sp>
      <p:sp>
        <p:nvSpPr>
          <p:cNvPr id="21" name="20 Rectángulo"/>
          <p:cNvSpPr/>
          <p:nvPr/>
        </p:nvSpPr>
        <p:spPr>
          <a:xfrm>
            <a:off x="5436096" y="1124744"/>
            <a:ext cx="3707904"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ln>
                <a:solidFill>
                  <a:schemeClr val="bg1"/>
                </a:solidFill>
              </a:ln>
              <a:solidFill>
                <a:schemeClr val="bg1"/>
              </a:solidFill>
            </a:endParaRPr>
          </a:p>
        </p:txBody>
      </p:sp>
      <p:pic>
        <p:nvPicPr>
          <p:cNvPr id="8" name="Picture 7"/>
          <p:cNvPicPr/>
          <p:nvPr/>
        </p:nvPicPr>
        <p:blipFill>
          <a:blip r:embed="rId6" cstate="print"/>
          <a:srcRect l="17430" t="29485" r="67736" b="7317"/>
          <a:stretch>
            <a:fillRect/>
          </a:stretch>
        </p:blipFill>
        <p:spPr bwMode="auto">
          <a:xfrm>
            <a:off x="251520" y="2348880"/>
            <a:ext cx="2555480" cy="3672408"/>
          </a:xfrm>
          <a:prstGeom prst="roundRect">
            <a:avLst/>
          </a:prstGeom>
          <a:ln w="28575" cap="sq">
            <a:solidFill>
              <a:schemeClr val="tx2"/>
            </a:solidFill>
            <a:miter lim="800000"/>
          </a:ln>
          <a:effectLst>
            <a:outerShdw blurRad="57150" dist="50800" dir="2700000" algn="tl" rotWithShape="0">
              <a:srgbClr val="000000">
                <a:alpha val="40000"/>
              </a:srgbClr>
            </a:outerShdw>
          </a:effectLst>
        </p:spPr>
      </p:pic>
      <p:pic>
        <p:nvPicPr>
          <p:cNvPr id="9" name="Picture 8"/>
          <p:cNvPicPr/>
          <p:nvPr/>
        </p:nvPicPr>
        <p:blipFill>
          <a:blip r:embed="rId7" cstate="print"/>
          <a:srcRect l="17561" t="28750" r="67811" b="6041"/>
          <a:stretch>
            <a:fillRect/>
          </a:stretch>
        </p:blipFill>
        <p:spPr bwMode="auto">
          <a:xfrm>
            <a:off x="360336" y="2636912"/>
            <a:ext cx="2555480" cy="3672408"/>
          </a:xfrm>
          <a:prstGeom prst="roundRect">
            <a:avLst/>
          </a:prstGeom>
          <a:ln w="28575" cap="sq">
            <a:solidFill>
              <a:schemeClr val="tx2"/>
            </a:solidFill>
            <a:miter lim="800000"/>
          </a:ln>
          <a:effectLst>
            <a:outerShdw blurRad="57150" dist="50800" dir="2700000" algn="tl" rotWithShape="0">
              <a:srgbClr val="000000">
                <a:alpha val="40000"/>
              </a:srgbClr>
            </a:outerShdw>
          </a:effectLst>
        </p:spPr>
      </p:pic>
      <p:sp>
        <p:nvSpPr>
          <p:cNvPr id="11" name="TextBox 10"/>
          <p:cNvSpPr txBox="1"/>
          <p:nvPr/>
        </p:nvSpPr>
        <p:spPr>
          <a:xfrm>
            <a:off x="98474" y="1412776"/>
            <a:ext cx="2808312" cy="369332"/>
          </a:xfrm>
          <a:prstGeom prst="rect">
            <a:avLst/>
          </a:prstGeom>
          <a:noFill/>
        </p:spPr>
        <p:txBody>
          <a:bodyPr wrap="square" rtlCol="0">
            <a:spAutoFit/>
          </a:bodyPr>
          <a:lstStyle/>
          <a:p>
            <a:pPr algn="ctr"/>
            <a:r>
              <a:rPr lang="es-MX" dirty="0" smtClean="0">
                <a:solidFill>
                  <a:srgbClr val="002060"/>
                </a:solidFill>
              </a:rPr>
              <a:t>GRAN CHACO</a:t>
            </a:r>
            <a:endParaRPr lang="es-PA" dirty="0">
              <a:solidFill>
                <a:srgbClr val="002060"/>
              </a:solidFill>
            </a:endParaRPr>
          </a:p>
        </p:txBody>
      </p:sp>
      <p:sp>
        <p:nvSpPr>
          <p:cNvPr id="12" name="TextBox 11"/>
          <p:cNvSpPr txBox="1"/>
          <p:nvPr/>
        </p:nvSpPr>
        <p:spPr>
          <a:xfrm>
            <a:off x="3122810" y="1412776"/>
            <a:ext cx="2808312" cy="369332"/>
          </a:xfrm>
          <a:prstGeom prst="rect">
            <a:avLst/>
          </a:prstGeom>
          <a:noFill/>
        </p:spPr>
        <p:txBody>
          <a:bodyPr wrap="square" rtlCol="0">
            <a:spAutoFit/>
          </a:bodyPr>
          <a:lstStyle/>
          <a:p>
            <a:pPr algn="ctr"/>
            <a:r>
              <a:rPr lang="es-MX" dirty="0" smtClean="0">
                <a:solidFill>
                  <a:srgbClr val="002060"/>
                </a:solidFill>
              </a:rPr>
              <a:t>ANDES</a:t>
            </a:r>
            <a:endParaRPr lang="es-PA" dirty="0">
              <a:solidFill>
                <a:srgbClr val="002060"/>
              </a:solidFill>
            </a:endParaRPr>
          </a:p>
        </p:txBody>
      </p:sp>
      <p:sp>
        <p:nvSpPr>
          <p:cNvPr id="13" name="TextBox 12"/>
          <p:cNvSpPr txBox="1"/>
          <p:nvPr/>
        </p:nvSpPr>
        <p:spPr>
          <a:xfrm>
            <a:off x="5967634" y="1412776"/>
            <a:ext cx="2808312" cy="369332"/>
          </a:xfrm>
          <a:prstGeom prst="rect">
            <a:avLst/>
          </a:prstGeom>
          <a:noFill/>
        </p:spPr>
        <p:txBody>
          <a:bodyPr wrap="square" rtlCol="0">
            <a:spAutoFit/>
          </a:bodyPr>
          <a:lstStyle/>
          <a:p>
            <a:pPr algn="ctr"/>
            <a:r>
              <a:rPr lang="es-MX" dirty="0" smtClean="0">
                <a:solidFill>
                  <a:srgbClr val="002060"/>
                </a:solidFill>
              </a:rPr>
              <a:t>CENTROAMÉRICA</a:t>
            </a:r>
            <a:endParaRPr lang="es-PA" dirty="0">
              <a:solidFill>
                <a:srgbClr val="002060"/>
              </a:solidFill>
            </a:endParaRPr>
          </a:p>
        </p:txBody>
      </p:sp>
      <p:pic>
        <p:nvPicPr>
          <p:cNvPr id="15" name="Picture 14"/>
          <p:cNvPicPr/>
          <p:nvPr/>
        </p:nvPicPr>
        <p:blipFill>
          <a:blip r:embed="rId8" cstate="print"/>
          <a:srcRect l="16388" t="27562" r="67079" b="5477"/>
          <a:stretch>
            <a:fillRect/>
          </a:stretch>
        </p:blipFill>
        <p:spPr bwMode="auto">
          <a:xfrm>
            <a:off x="3312008" y="2348880"/>
            <a:ext cx="2555480" cy="3672408"/>
          </a:xfrm>
          <a:prstGeom prst="roundRect">
            <a:avLst/>
          </a:prstGeom>
          <a:ln w="28575" cap="sq">
            <a:solidFill>
              <a:schemeClr val="tx2"/>
            </a:solidFill>
            <a:miter lim="800000"/>
          </a:ln>
          <a:effectLst>
            <a:outerShdw blurRad="57150" dist="50800" dir="2700000" algn="tl" rotWithShape="0">
              <a:srgbClr val="000000">
                <a:alpha val="40000"/>
              </a:srgbClr>
            </a:outerShdw>
          </a:effectLst>
        </p:spPr>
      </p:pic>
      <p:pic>
        <p:nvPicPr>
          <p:cNvPr id="16" name="Picture 15"/>
          <p:cNvPicPr/>
          <p:nvPr/>
        </p:nvPicPr>
        <p:blipFill>
          <a:blip r:embed="rId9" cstate="print"/>
          <a:srcRect l="16433" t="27261" r="66952" b="6828"/>
          <a:stretch>
            <a:fillRect/>
          </a:stretch>
        </p:blipFill>
        <p:spPr bwMode="auto">
          <a:xfrm>
            <a:off x="3438424" y="2636912"/>
            <a:ext cx="2555480" cy="3672408"/>
          </a:xfrm>
          <a:prstGeom prst="roundRect">
            <a:avLst/>
          </a:prstGeom>
          <a:ln w="28575" cap="sq">
            <a:solidFill>
              <a:schemeClr val="tx2"/>
            </a:solidFill>
            <a:miter lim="800000"/>
          </a:ln>
          <a:effectLst>
            <a:outerShdw blurRad="57150" dist="50800" dir="2700000" algn="tl" rotWithShape="0">
              <a:srgbClr val="000000">
                <a:alpha val="40000"/>
              </a:srgbClr>
            </a:outerShdw>
          </a:effectLst>
        </p:spPr>
      </p:pic>
      <p:pic>
        <p:nvPicPr>
          <p:cNvPr id="18" name="Picture 17"/>
          <p:cNvPicPr/>
          <p:nvPr/>
        </p:nvPicPr>
        <p:blipFill>
          <a:blip r:embed="rId10" cstate="print"/>
          <a:srcRect l="17174" t="28030" r="67579" b="7576"/>
          <a:stretch>
            <a:fillRect/>
          </a:stretch>
        </p:blipFill>
        <p:spPr bwMode="auto">
          <a:xfrm>
            <a:off x="6337000" y="2348880"/>
            <a:ext cx="2555480" cy="3672408"/>
          </a:xfrm>
          <a:prstGeom prst="roundRect">
            <a:avLst/>
          </a:prstGeom>
          <a:ln w="28575" cap="sq">
            <a:solidFill>
              <a:schemeClr val="tx2"/>
            </a:solidFill>
            <a:miter lim="800000"/>
          </a:ln>
          <a:effectLst>
            <a:outerShdw blurRad="57150" dist="50800" dir="2700000" algn="tl" rotWithShape="0">
              <a:srgbClr val="000000">
                <a:alpha val="40000"/>
              </a:srgbClr>
            </a:outerShdw>
          </a:effectLst>
        </p:spPr>
      </p:pic>
      <p:pic>
        <p:nvPicPr>
          <p:cNvPr id="19" name="Picture 18"/>
          <p:cNvPicPr/>
          <p:nvPr/>
        </p:nvPicPr>
        <p:blipFill>
          <a:blip r:embed="rId11" cstate="print"/>
          <a:srcRect l="17295" t="27805" r="67579" b="7805"/>
          <a:stretch>
            <a:fillRect/>
          </a:stretch>
        </p:blipFill>
        <p:spPr bwMode="auto">
          <a:xfrm>
            <a:off x="6481016" y="2636912"/>
            <a:ext cx="2555480" cy="3672408"/>
          </a:xfrm>
          <a:prstGeom prst="roundRect">
            <a:avLst/>
          </a:prstGeom>
          <a:ln w="28575" cap="sq">
            <a:solidFill>
              <a:schemeClr val="tx2"/>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59362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500"/>
                                  </p:stCondLst>
                                  <p:childTnLst>
                                    <p:set>
                                      <p:cBhvr>
                                        <p:cTn id="22" dur="1" fill="hold">
                                          <p:stCondLst>
                                            <p:cond delay="0"/>
                                          </p:stCondLst>
                                        </p:cTn>
                                        <p:tgtEl>
                                          <p:spTgt spid="10"/>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nodeType="afterEffect">
                                  <p:stCondLst>
                                    <p:cond delay="500"/>
                                  </p:stCondLst>
                                  <p:childTnLst>
                                    <p:set>
                                      <p:cBhvr>
                                        <p:cTn id="25" dur="1" fill="hold">
                                          <p:stCondLst>
                                            <p:cond delay="0"/>
                                          </p:stCondLst>
                                        </p:cTn>
                                        <p:tgtEl>
                                          <p:spTgt spid="15"/>
                                        </p:tgtEl>
                                        <p:attrNameLst>
                                          <p:attrName>style.visibility</p:attrName>
                                        </p:attrNameLst>
                                      </p:cBhvr>
                                      <p:to>
                                        <p:strVal val="visible"/>
                                      </p:to>
                                    </p:set>
                                  </p:childTnLst>
                                </p:cTn>
                              </p:par>
                            </p:childTnLst>
                          </p:cTn>
                        </p:par>
                        <p:par>
                          <p:cTn id="26" fill="hold">
                            <p:stCondLst>
                              <p:cond delay="1000"/>
                            </p:stCondLst>
                            <p:childTnLst>
                              <p:par>
                                <p:cTn id="27" presetID="1" presetClass="entr" presetSubtype="0" fill="hold" nodeType="afterEffect">
                                  <p:stCondLst>
                                    <p:cond delay="50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500"/>
                                  </p:stCondLst>
                                  <p:childTnLst>
                                    <p:set>
                                      <p:cBhvr>
                                        <p:cTn id="35" dur="1" fill="hold">
                                          <p:stCondLst>
                                            <p:cond delay="0"/>
                                          </p:stCondLst>
                                        </p:cTn>
                                        <p:tgtEl>
                                          <p:spTgt spid="17"/>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nodeType="afterEffect">
                                  <p:stCondLst>
                                    <p:cond delay="500"/>
                                  </p:stCondLst>
                                  <p:childTnLst>
                                    <p:set>
                                      <p:cBhvr>
                                        <p:cTn id="38" dur="1" fill="hold">
                                          <p:stCondLst>
                                            <p:cond delay="0"/>
                                          </p:stCondLst>
                                        </p:cTn>
                                        <p:tgtEl>
                                          <p:spTgt spid="18"/>
                                        </p:tgtEl>
                                        <p:attrNameLst>
                                          <p:attrName>style.visibility</p:attrName>
                                        </p:attrNameLst>
                                      </p:cBhvr>
                                      <p:to>
                                        <p:strVal val="visible"/>
                                      </p:to>
                                    </p:set>
                                  </p:childTnLst>
                                </p:cTn>
                              </p:par>
                            </p:childTnLst>
                          </p:cTn>
                        </p:par>
                        <p:par>
                          <p:cTn id="39" fill="hold">
                            <p:stCondLst>
                              <p:cond delay="1000"/>
                            </p:stCondLst>
                            <p:childTnLst>
                              <p:par>
                                <p:cTn id="40" presetID="1" presetClass="entr" presetSubtype="0" fill="hold" nodeType="afterEffect">
                                  <p:stCondLst>
                                    <p:cond delay="50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27384"/>
            <a:ext cx="9144000" cy="1124744"/>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1 Título"/>
          <p:cNvSpPr txBox="1">
            <a:spLocks/>
          </p:cNvSpPr>
          <p:nvPr/>
        </p:nvSpPr>
        <p:spPr>
          <a:xfrm>
            <a:off x="0" y="-27384"/>
            <a:ext cx="9144000" cy="10801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100" b="1" dirty="0" err="1" smtClean="0">
                <a:solidFill>
                  <a:schemeClr val="bg1"/>
                </a:solidFill>
                <a:effectLst>
                  <a:outerShdw blurRad="53975" dist="22860" dir="5400000" algn="tl" rotWithShape="0">
                    <a:srgbClr val="000000">
                      <a:alpha val="55000"/>
                    </a:srgbClr>
                  </a:outerShdw>
                </a:effectLst>
              </a:rPr>
              <a:t>Ejemplos</a:t>
            </a:r>
            <a:r>
              <a:rPr lang="en-US" sz="3100" b="1" dirty="0" smtClean="0">
                <a:solidFill>
                  <a:schemeClr val="bg1"/>
                </a:solidFill>
                <a:effectLst>
                  <a:outerShdw blurRad="53975" dist="22860" dir="5400000" algn="tl" rotWithShape="0">
                    <a:srgbClr val="000000">
                      <a:alpha val="55000"/>
                    </a:srgbClr>
                  </a:outerShdw>
                </a:effectLst>
              </a:rPr>
              <a:t> de </a:t>
            </a:r>
            <a:r>
              <a:rPr lang="en-US" sz="3100" b="1" dirty="0" err="1" smtClean="0">
                <a:solidFill>
                  <a:schemeClr val="bg1"/>
                </a:solidFill>
                <a:effectLst>
                  <a:outerShdw blurRad="53975" dist="22860" dir="5400000" algn="tl" rotWithShape="0">
                    <a:srgbClr val="000000">
                      <a:alpha val="55000"/>
                    </a:srgbClr>
                  </a:outerShdw>
                </a:effectLst>
              </a:rPr>
              <a:t>estrategias</a:t>
            </a:r>
            <a:r>
              <a:rPr lang="en-US" sz="3100" b="1" dirty="0" smtClean="0">
                <a:solidFill>
                  <a:schemeClr val="bg1"/>
                </a:solidFill>
                <a:effectLst>
                  <a:outerShdw blurRad="53975" dist="22860" dir="5400000" algn="tl" rotWithShape="0">
                    <a:srgbClr val="000000">
                      <a:alpha val="55000"/>
                    </a:srgbClr>
                  </a:outerShdw>
                </a:effectLst>
              </a:rPr>
              <a:t> de </a:t>
            </a:r>
            <a:r>
              <a:rPr lang="en-US" sz="3100" b="1" dirty="0" err="1" smtClean="0">
                <a:solidFill>
                  <a:schemeClr val="bg1"/>
                </a:solidFill>
                <a:effectLst>
                  <a:outerShdw blurRad="53975" dist="22860" dir="5400000" algn="tl" rotWithShape="0">
                    <a:srgbClr val="000000">
                      <a:alpha val="55000"/>
                    </a:srgbClr>
                  </a:outerShdw>
                </a:effectLst>
              </a:rPr>
              <a:t>adaptación</a:t>
            </a:r>
            <a:endParaRPr lang="en-US" sz="3100" b="1" dirty="0" smtClean="0">
              <a:solidFill>
                <a:schemeClr val="bg1"/>
              </a:solidFill>
              <a:effectLst>
                <a:outerShdw blurRad="53975" dist="22860" dir="5400000" algn="tl" rotWithShape="0">
                  <a:srgbClr val="000000">
                    <a:alpha val="55000"/>
                  </a:srgbClr>
                </a:outerShdw>
              </a:effectLst>
            </a:endParaRPr>
          </a:p>
        </p:txBody>
      </p:sp>
      <p:sp>
        <p:nvSpPr>
          <p:cNvPr id="21" name="20 Rectángulo"/>
          <p:cNvSpPr/>
          <p:nvPr/>
        </p:nvSpPr>
        <p:spPr>
          <a:xfrm>
            <a:off x="5436096" y="1124744"/>
            <a:ext cx="3707904"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ln>
                <a:solidFill>
                  <a:schemeClr val="bg1"/>
                </a:solidFill>
              </a:ln>
              <a:solidFill>
                <a:schemeClr val="bg1"/>
              </a:solidFill>
            </a:endParaRPr>
          </a:p>
        </p:txBody>
      </p:sp>
      <p:pic>
        <p:nvPicPr>
          <p:cNvPr id="2054" name="Picture 6"/>
          <p:cNvPicPr>
            <a:picLocks noChangeAspect="1" noChangeArrowheads="1"/>
          </p:cNvPicPr>
          <p:nvPr/>
        </p:nvPicPr>
        <p:blipFill>
          <a:blip r:embed="rId3" cstate="print"/>
          <a:srcRect l="696" b="5009"/>
          <a:stretch>
            <a:fillRect/>
          </a:stretch>
        </p:blipFill>
        <p:spPr bwMode="auto">
          <a:xfrm>
            <a:off x="251520" y="1207467"/>
            <a:ext cx="8700393" cy="5461893"/>
          </a:xfrm>
          <a:prstGeom prst="rect">
            <a:avLst/>
          </a:prstGeom>
          <a:noFill/>
          <a:ln w="9525">
            <a:noFill/>
            <a:miter lim="800000"/>
            <a:headEnd/>
            <a:tailEnd/>
          </a:ln>
          <a:effectLst/>
        </p:spPr>
      </p:pic>
      <p:sp>
        <p:nvSpPr>
          <p:cNvPr id="6" name="Oval 5"/>
          <p:cNvSpPr/>
          <p:nvPr/>
        </p:nvSpPr>
        <p:spPr>
          <a:xfrm>
            <a:off x="1115616" y="3356992"/>
            <a:ext cx="1584176"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7" name="Oval 6"/>
          <p:cNvSpPr/>
          <p:nvPr/>
        </p:nvSpPr>
        <p:spPr>
          <a:xfrm>
            <a:off x="3635896" y="1700808"/>
            <a:ext cx="1584176"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9" name="Oval 8"/>
          <p:cNvSpPr/>
          <p:nvPr/>
        </p:nvSpPr>
        <p:spPr>
          <a:xfrm>
            <a:off x="4932040" y="5013176"/>
            <a:ext cx="1656184" cy="1368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Tree>
    <p:extLst>
      <p:ext uri="{BB962C8B-B14F-4D97-AF65-F5344CB8AC3E}">
        <p14:creationId xmlns:p14="http://schemas.microsoft.com/office/powerpoint/2010/main" val="15301992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00200"/>
            <a:ext cx="8291264" cy="4349079"/>
          </a:xfrm>
        </p:spPr>
        <p:txBody>
          <a:bodyPr>
            <a:normAutofit/>
          </a:bodyPr>
          <a:lstStyle/>
          <a:p>
            <a:pPr marL="457200" lvl="1" indent="-457200">
              <a:lnSpc>
                <a:spcPct val="80000"/>
              </a:lnSpc>
              <a:spcAft>
                <a:spcPts val="600"/>
              </a:spcAft>
              <a:buClr>
                <a:srgbClr val="1A70D5"/>
              </a:buClr>
              <a:buSzPct val="95000"/>
              <a:buFont typeface="Wingdings" pitchFamily="2" charset="2"/>
              <a:buChar char="ü"/>
              <a:defRPr/>
            </a:pPr>
            <a:endParaRPr lang="es-PE" dirty="0" smtClean="0"/>
          </a:p>
          <a:p>
            <a:pPr marL="457200" lvl="1" indent="-457200">
              <a:lnSpc>
                <a:spcPct val="80000"/>
              </a:lnSpc>
              <a:spcAft>
                <a:spcPts val="600"/>
              </a:spcAft>
              <a:buClr>
                <a:srgbClr val="1A70D5"/>
              </a:buClr>
              <a:buSzPct val="95000"/>
              <a:buFont typeface="Arial" pitchFamily="34" charset="0"/>
              <a:buChar char="•"/>
              <a:defRPr/>
            </a:pPr>
            <a:r>
              <a:rPr lang="es-PE" dirty="0" smtClean="0">
                <a:solidFill>
                  <a:schemeClr val="tx2"/>
                </a:solidFill>
              </a:rPr>
              <a:t>Disponibilidad de datos. Distintas escalas espaciales y temporales – el análisis es posible</a:t>
            </a:r>
          </a:p>
          <a:p>
            <a:pPr marL="457200" lvl="1" indent="-457200">
              <a:lnSpc>
                <a:spcPct val="80000"/>
              </a:lnSpc>
              <a:spcAft>
                <a:spcPts val="600"/>
              </a:spcAft>
              <a:buClr>
                <a:srgbClr val="1A70D5"/>
              </a:buClr>
              <a:buSzPct val="95000"/>
              <a:buFont typeface="Arial" pitchFamily="34" charset="0"/>
              <a:buChar char="•"/>
              <a:defRPr/>
            </a:pPr>
            <a:r>
              <a:rPr lang="es-ES" dirty="0" smtClean="0">
                <a:solidFill>
                  <a:schemeClr val="tx2"/>
                </a:solidFill>
              </a:rPr>
              <a:t>Participación de los actores. Necesidad de validación</a:t>
            </a:r>
          </a:p>
          <a:p>
            <a:pPr marL="457200" lvl="1" indent="-457200">
              <a:lnSpc>
                <a:spcPct val="80000"/>
              </a:lnSpc>
              <a:spcAft>
                <a:spcPts val="600"/>
              </a:spcAft>
              <a:buClr>
                <a:srgbClr val="1A70D5"/>
              </a:buClr>
              <a:buSzPct val="95000"/>
              <a:buFont typeface="Arial" pitchFamily="34" charset="0"/>
              <a:buChar char="•"/>
              <a:defRPr/>
            </a:pPr>
            <a:r>
              <a:rPr lang="es-PE" dirty="0" smtClean="0">
                <a:solidFill>
                  <a:schemeClr val="tx2"/>
                </a:solidFill>
              </a:rPr>
              <a:t>Coordinación entre sectores. Estrategias de adaptación deben estar alineadas</a:t>
            </a:r>
          </a:p>
          <a:p>
            <a:pPr marL="457200" lvl="1" indent="-457200">
              <a:lnSpc>
                <a:spcPct val="80000"/>
              </a:lnSpc>
              <a:spcAft>
                <a:spcPts val="600"/>
              </a:spcAft>
              <a:buClr>
                <a:srgbClr val="1A70D5"/>
              </a:buClr>
              <a:buSzPct val="95000"/>
              <a:buFont typeface="Arial" pitchFamily="34" charset="0"/>
              <a:buChar char="•"/>
              <a:defRPr/>
            </a:pPr>
            <a:r>
              <a:rPr lang="es-PE" dirty="0" smtClean="0">
                <a:solidFill>
                  <a:schemeClr val="tx2"/>
                </a:solidFill>
              </a:rPr>
              <a:t>Comprender el enfoque sectorial. Distintos resultados dependiendo del enfoque</a:t>
            </a:r>
          </a:p>
          <a:p>
            <a:pPr marL="457200" lvl="1" indent="-457200">
              <a:lnSpc>
                <a:spcPct val="80000"/>
              </a:lnSpc>
              <a:spcAft>
                <a:spcPts val="600"/>
              </a:spcAft>
              <a:buClr>
                <a:srgbClr val="1A70D5"/>
              </a:buClr>
              <a:buSzPct val="95000"/>
              <a:buFont typeface="Wingdings" pitchFamily="2" charset="2"/>
              <a:buChar char="ü"/>
              <a:defRPr/>
            </a:pPr>
            <a:endParaRPr lang="es-PE" dirty="0" smtClean="0"/>
          </a:p>
          <a:p>
            <a:pPr marL="457200" lvl="1" indent="-457200">
              <a:lnSpc>
                <a:spcPct val="80000"/>
              </a:lnSpc>
              <a:spcAft>
                <a:spcPts val="600"/>
              </a:spcAft>
              <a:buClr>
                <a:srgbClr val="1A70D5"/>
              </a:buClr>
              <a:buSzPct val="95000"/>
              <a:buFont typeface="Wingdings" pitchFamily="2" charset="2"/>
              <a:buChar char="ü"/>
              <a:defRPr/>
            </a:pPr>
            <a:endParaRPr lang="es-PE" dirty="0" smtClean="0"/>
          </a:p>
          <a:p>
            <a:pPr marL="668338" lvl="1" indent="-268288">
              <a:buFont typeface="Arial" charset="0"/>
              <a:buChar char="–"/>
              <a:defRPr/>
            </a:pPr>
            <a:endParaRPr lang="es-PE" sz="2000" dirty="0" smtClean="0">
              <a:solidFill>
                <a:srgbClr val="000000"/>
              </a:solidFill>
              <a:cs typeface="Consolas" pitchFamily="49" charset="0"/>
            </a:endParaRPr>
          </a:p>
          <a:p>
            <a:pPr marL="668338" lvl="1" indent="-268288">
              <a:buNone/>
              <a:defRPr/>
            </a:pPr>
            <a:endParaRPr lang="es-PE" sz="2000" dirty="0" smtClean="0">
              <a:solidFill>
                <a:srgbClr val="000000"/>
              </a:solidFill>
              <a:cs typeface="Consolas" pitchFamily="49" charset="0"/>
            </a:endParaRPr>
          </a:p>
          <a:p>
            <a:pPr>
              <a:buNone/>
            </a:pPr>
            <a:endParaRPr lang="es-PA" dirty="0"/>
          </a:p>
        </p:txBody>
      </p:sp>
      <p:pic>
        <p:nvPicPr>
          <p:cNvPr id="4" name="3 Imagen" descr="LOGO PNUMA AZUL NUEVO.jpg"/>
          <p:cNvPicPr>
            <a:picLocks noChangeAspect="1"/>
          </p:cNvPicPr>
          <p:nvPr/>
        </p:nvPicPr>
        <p:blipFill>
          <a:blip r:embed="rId2" cstate="print"/>
          <a:stretch>
            <a:fillRect/>
          </a:stretch>
        </p:blipFill>
        <p:spPr>
          <a:xfrm>
            <a:off x="6444208" y="6237312"/>
            <a:ext cx="504056" cy="446875"/>
          </a:xfrm>
          <a:prstGeom prst="rect">
            <a:avLst/>
          </a:prstGeom>
        </p:spPr>
      </p:pic>
      <p:pic>
        <p:nvPicPr>
          <p:cNvPr id="5" name="Picture 25" descr="Gobierno_de_España.jp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092280" y="6237312"/>
            <a:ext cx="936104" cy="454063"/>
          </a:xfrm>
          <a:prstGeom prst="rect">
            <a:avLst/>
          </a:prstGeom>
        </p:spPr>
      </p:pic>
      <p:pic>
        <p:nvPicPr>
          <p:cNvPr id="6" name="5 Imagen" descr="Gobierno de Noruega.jpg"/>
          <p:cNvPicPr>
            <a:picLocks noChangeAspect="1"/>
          </p:cNvPicPr>
          <p:nvPr/>
        </p:nvPicPr>
        <p:blipFill>
          <a:blip r:embed="rId4" cstate="print"/>
          <a:stretch>
            <a:fillRect/>
          </a:stretch>
        </p:blipFill>
        <p:spPr>
          <a:xfrm>
            <a:off x="8100392" y="6237312"/>
            <a:ext cx="863841" cy="450925"/>
          </a:xfrm>
          <a:prstGeom prst="rect">
            <a:avLst/>
          </a:prstGeom>
        </p:spPr>
      </p:pic>
      <p:pic>
        <p:nvPicPr>
          <p:cNvPr id="7" name="Imagen 15"/>
          <p:cNvPicPr>
            <a:picLocks noChangeAspect="1"/>
          </p:cNvPicPr>
          <p:nvPr/>
        </p:nvPicPr>
        <p:blipFill>
          <a:blip r:embed="rId5" cstate="print"/>
          <a:srcRect/>
          <a:stretch>
            <a:fillRect/>
          </a:stretch>
        </p:blipFill>
        <p:spPr bwMode="auto">
          <a:xfrm>
            <a:off x="251397" y="6237312"/>
            <a:ext cx="1944339" cy="471473"/>
          </a:xfrm>
          <a:prstGeom prst="rect">
            <a:avLst/>
          </a:prstGeom>
          <a:noFill/>
          <a:ln w="9525">
            <a:noFill/>
            <a:miter lim="800000"/>
            <a:headEnd/>
            <a:tailEnd/>
          </a:ln>
        </p:spPr>
      </p:pic>
      <p:sp>
        <p:nvSpPr>
          <p:cNvPr id="8" name="7 CuadroTexto"/>
          <p:cNvSpPr txBox="1"/>
          <p:nvPr/>
        </p:nvSpPr>
        <p:spPr>
          <a:xfrm>
            <a:off x="2505750" y="6269250"/>
            <a:ext cx="3434402" cy="369332"/>
          </a:xfrm>
          <a:prstGeom prst="rect">
            <a:avLst/>
          </a:prstGeom>
          <a:noFill/>
        </p:spPr>
        <p:txBody>
          <a:bodyPr wrap="none" rtlCol="0">
            <a:spAutoFit/>
          </a:bodyPr>
          <a:lstStyle/>
          <a:p>
            <a:r>
              <a:rPr lang="es-PA" b="1" dirty="0" smtClean="0">
                <a:hlinkClick r:id="rId6"/>
              </a:rPr>
              <a:t>www.cambioclimatico-regatta.org</a:t>
            </a:r>
            <a:endParaRPr lang="es-PA" b="1" dirty="0" smtClean="0"/>
          </a:p>
        </p:txBody>
      </p:sp>
      <p:sp>
        <p:nvSpPr>
          <p:cNvPr id="9" name="8 Rectángulo"/>
          <p:cNvSpPr/>
          <p:nvPr/>
        </p:nvSpPr>
        <p:spPr>
          <a:xfrm>
            <a:off x="0" y="-27384"/>
            <a:ext cx="9144000" cy="1124744"/>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b="1" dirty="0" err="1" smtClean="0">
                <a:solidFill>
                  <a:schemeClr val="bg1"/>
                </a:solidFill>
                <a:effectLst>
                  <a:outerShdw blurRad="53975" dist="22860" dir="5400000" algn="tl" rotWithShape="0">
                    <a:srgbClr val="000000">
                      <a:alpha val="55000"/>
                    </a:srgbClr>
                  </a:outerShdw>
                </a:effectLst>
                <a:latin typeface="+mj-lt"/>
                <a:ea typeface="+mj-ea"/>
                <a:cs typeface="+mj-cs"/>
              </a:rPr>
              <a:t>Limitaciones</a:t>
            </a:r>
            <a:r>
              <a:rPr lang="en-US" sz="3100" b="1" dirty="0" smtClean="0">
                <a:solidFill>
                  <a:schemeClr val="bg1"/>
                </a:solidFill>
                <a:effectLst>
                  <a:outerShdw blurRad="53975" dist="22860" dir="5400000" algn="tl" rotWithShape="0">
                    <a:srgbClr val="000000">
                      <a:alpha val="55000"/>
                    </a:srgbClr>
                  </a:outerShdw>
                </a:effectLst>
                <a:latin typeface="+mj-lt"/>
                <a:ea typeface="+mj-ea"/>
                <a:cs typeface="+mj-cs"/>
              </a:rPr>
              <a:t> de los </a:t>
            </a:r>
            <a:r>
              <a:rPr lang="en-US" sz="3100" b="1" dirty="0" err="1" smtClean="0">
                <a:solidFill>
                  <a:schemeClr val="bg1"/>
                </a:solidFill>
                <a:effectLst>
                  <a:outerShdw blurRad="53975" dist="22860" dir="5400000" algn="tl" rotWithShape="0">
                    <a:srgbClr val="000000">
                      <a:alpha val="55000"/>
                    </a:srgbClr>
                  </a:outerShdw>
                </a:effectLst>
                <a:latin typeface="+mj-lt"/>
                <a:ea typeface="+mj-ea"/>
                <a:cs typeface="+mj-cs"/>
              </a:rPr>
              <a:t>análisis</a:t>
            </a:r>
            <a:r>
              <a:rPr lang="en-US" sz="3100" b="1" dirty="0" smtClean="0">
                <a:solidFill>
                  <a:schemeClr val="bg1"/>
                </a:solidFill>
                <a:effectLst>
                  <a:outerShdw blurRad="53975" dist="22860" dir="5400000" algn="tl" rotWithShape="0">
                    <a:srgbClr val="000000">
                      <a:alpha val="55000"/>
                    </a:srgbClr>
                  </a:outerShdw>
                </a:effectLst>
                <a:latin typeface="+mj-lt"/>
                <a:ea typeface="+mj-ea"/>
                <a:cs typeface="+mj-cs"/>
              </a:rPr>
              <a:t> de </a:t>
            </a:r>
            <a:r>
              <a:rPr lang="en-US" sz="3100" b="1" dirty="0" err="1" smtClean="0">
                <a:solidFill>
                  <a:schemeClr val="bg1"/>
                </a:solidFill>
                <a:effectLst>
                  <a:outerShdw blurRad="53975" dist="22860" dir="5400000" algn="tl" rotWithShape="0">
                    <a:srgbClr val="000000">
                      <a:alpha val="55000"/>
                    </a:srgbClr>
                  </a:outerShdw>
                </a:effectLst>
                <a:latin typeface="+mj-lt"/>
                <a:ea typeface="+mj-ea"/>
                <a:cs typeface="+mj-cs"/>
              </a:rPr>
              <a:t>vulnerabilidad</a:t>
            </a:r>
            <a:endParaRPr lang="en-GB" sz="3100" b="1" dirty="0">
              <a:solidFill>
                <a:schemeClr val="bg1"/>
              </a:solidFill>
              <a:effectLst>
                <a:outerShdw blurRad="53975" dist="22860" dir="5400000" algn="tl" rotWithShape="0">
                  <a:srgbClr val="000000">
                    <a:alpha val="55000"/>
                  </a:srgbClr>
                </a:outerShdw>
              </a:effectLst>
              <a:latin typeface="+mj-lt"/>
              <a:ea typeface="+mj-ea"/>
              <a:cs typeface="+mj-cs"/>
            </a:endParaRPr>
          </a:p>
        </p:txBody>
      </p:sp>
    </p:spTree>
    <p:extLst>
      <p:ext uri="{BB962C8B-B14F-4D97-AF65-F5344CB8AC3E}">
        <p14:creationId xmlns:p14="http://schemas.microsoft.com/office/powerpoint/2010/main" val="13595532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7308850" y="3057525"/>
            <a:ext cx="1835150" cy="144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PA" dirty="0">
              <a:ln>
                <a:solidFill>
                  <a:schemeClr val="bg1"/>
                </a:solidFill>
              </a:ln>
              <a:solidFill>
                <a:schemeClr val="bg1"/>
              </a:solidFill>
            </a:endParaRPr>
          </a:p>
        </p:txBody>
      </p:sp>
      <p:sp>
        <p:nvSpPr>
          <p:cNvPr id="12" name="19 Rectángulo"/>
          <p:cNvSpPr/>
          <p:nvPr/>
        </p:nvSpPr>
        <p:spPr>
          <a:xfrm>
            <a:off x="0" y="0"/>
            <a:ext cx="9144000" cy="908050"/>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PA"/>
          </a:p>
        </p:txBody>
      </p:sp>
      <p:sp>
        <p:nvSpPr>
          <p:cNvPr id="13" name="1 Título"/>
          <p:cNvSpPr>
            <a:spLocks noGrp="1"/>
          </p:cNvSpPr>
          <p:nvPr>
            <p:ph type="title"/>
          </p:nvPr>
        </p:nvSpPr>
        <p:spPr>
          <a:xfrm>
            <a:off x="457200" y="-100013"/>
            <a:ext cx="8229600" cy="1143001"/>
          </a:xfrm>
        </p:spPr>
        <p:txBody>
          <a:bodyPr rtlCol="0">
            <a:normAutofit/>
          </a:bodyPr>
          <a:lstStyle/>
          <a:p>
            <a:pPr eaLnBrk="1" fontAlgn="auto" hangingPunct="1">
              <a:spcAft>
                <a:spcPts val="0"/>
              </a:spcAft>
              <a:defRPr/>
            </a:pPr>
            <a:r>
              <a:rPr lang="es-PA" sz="3200" b="1" dirty="0" smtClean="0">
                <a:solidFill>
                  <a:schemeClr val="bg1"/>
                </a:solidFill>
                <a:effectLst>
                  <a:outerShdw blurRad="53975" dist="22860" dir="5400000" algn="tl" rotWithShape="0">
                    <a:srgbClr val="000000">
                      <a:alpha val="55000"/>
                    </a:srgbClr>
                  </a:outerShdw>
                </a:effectLst>
              </a:rPr>
              <a:t>Mitigación</a:t>
            </a:r>
            <a:endParaRPr lang="es-PA" sz="3200" b="1" dirty="0">
              <a:solidFill>
                <a:schemeClr val="bg1"/>
              </a:solidFill>
              <a:effectLst>
                <a:outerShdw blurRad="53975" dist="22860" dir="5400000" algn="tl" rotWithShape="0">
                  <a:srgbClr val="000000">
                    <a:alpha val="55000"/>
                  </a:srgbClr>
                </a:outerShdw>
              </a:effectLst>
            </a:endParaRPr>
          </a:p>
        </p:txBody>
      </p:sp>
      <p:pic>
        <p:nvPicPr>
          <p:cNvPr id="19" name="18 Imagen" descr="IMG_1788.JPG"/>
          <p:cNvPicPr>
            <a:picLocks noChangeAspect="1"/>
          </p:cNvPicPr>
          <p:nvPr/>
        </p:nvPicPr>
        <p:blipFill>
          <a:blip r:embed="rId3" cstate="print"/>
          <a:srcRect l="4014" t="5352" r="5676" b="17048"/>
          <a:stretch>
            <a:fillRect/>
          </a:stretch>
        </p:blipFill>
        <p:spPr>
          <a:xfrm>
            <a:off x="827088" y="1689100"/>
            <a:ext cx="3128962" cy="2016125"/>
          </a:xfrm>
          <a:prstGeom prst="rect">
            <a:avLst/>
          </a:prstGeom>
          <a:ln>
            <a:solidFill>
              <a:schemeClr val="tx2"/>
            </a:solidFill>
          </a:ln>
          <a:effectLst>
            <a:outerShdw blurRad="50800" dist="38100" dir="2700000" algn="tl" rotWithShape="0">
              <a:prstClr val="black">
                <a:alpha val="40000"/>
              </a:prstClr>
            </a:outerShdw>
          </a:effectLst>
        </p:spPr>
      </p:pic>
      <p:sp>
        <p:nvSpPr>
          <p:cNvPr id="38920" name="20 CuadroTexto"/>
          <p:cNvSpPr txBox="1">
            <a:spLocks noChangeArrowheads="1"/>
          </p:cNvSpPr>
          <p:nvPr/>
        </p:nvSpPr>
        <p:spPr bwMode="auto">
          <a:xfrm>
            <a:off x="611188" y="1328738"/>
            <a:ext cx="3960812" cy="307777"/>
          </a:xfrm>
          <a:prstGeom prst="rect">
            <a:avLst/>
          </a:prstGeom>
          <a:noFill/>
          <a:ln w="9525">
            <a:noFill/>
            <a:miter lim="800000"/>
            <a:headEnd/>
            <a:tailEnd/>
          </a:ln>
        </p:spPr>
        <p:txBody>
          <a:bodyPr>
            <a:spAutoFit/>
          </a:bodyPr>
          <a:lstStyle/>
          <a:p>
            <a:r>
              <a:rPr lang="es-PA" altLang="es-PA" sz="1400" b="1" dirty="0">
                <a:solidFill>
                  <a:srgbClr val="002060"/>
                </a:solidFill>
              </a:rPr>
              <a:t>Talleres Fortalecimiento Capacidades</a:t>
            </a:r>
          </a:p>
        </p:txBody>
      </p:sp>
      <p:sp>
        <p:nvSpPr>
          <p:cNvPr id="38921" name="21 CuadroTexto"/>
          <p:cNvSpPr txBox="1">
            <a:spLocks noChangeArrowheads="1"/>
          </p:cNvSpPr>
          <p:nvPr/>
        </p:nvSpPr>
        <p:spPr bwMode="auto">
          <a:xfrm>
            <a:off x="4716463" y="1328738"/>
            <a:ext cx="3959225" cy="307777"/>
          </a:xfrm>
          <a:prstGeom prst="rect">
            <a:avLst/>
          </a:prstGeom>
          <a:noFill/>
          <a:ln w="9525">
            <a:noFill/>
            <a:miter lim="800000"/>
            <a:headEnd/>
            <a:tailEnd/>
          </a:ln>
        </p:spPr>
        <p:txBody>
          <a:bodyPr>
            <a:spAutoFit/>
          </a:bodyPr>
          <a:lstStyle/>
          <a:p>
            <a:r>
              <a:rPr lang="es-PA" altLang="es-PA" sz="1400" b="1">
                <a:solidFill>
                  <a:srgbClr val="002060"/>
                </a:solidFill>
              </a:rPr>
              <a:t>Asistencia Técnica bajo Demanda </a:t>
            </a:r>
          </a:p>
        </p:txBody>
      </p:sp>
      <p:pic>
        <p:nvPicPr>
          <p:cNvPr id="23" name="Picture 2"/>
          <p:cNvPicPr>
            <a:picLocks noChangeAspect="1" noChangeArrowheads="1"/>
          </p:cNvPicPr>
          <p:nvPr/>
        </p:nvPicPr>
        <p:blipFill>
          <a:blip r:embed="rId4" cstate="print"/>
          <a:srcRect l="3477" r="11667" b="13271"/>
          <a:stretch>
            <a:fillRect/>
          </a:stretch>
        </p:blipFill>
        <p:spPr bwMode="auto">
          <a:xfrm>
            <a:off x="4787900" y="1689100"/>
            <a:ext cx="3514725" cy="2016125"/>
          </a:xfrm>
          <a:prstGeom prst="rect">
            <a:avLst/>
          </a:prstGeom>
          <a:noFill/>
          <a:ln w="9525">
            <a:noFill/>
            <a:miter lim="800000"/>
            <a:headEnd/>
            <a:tailEnd/>
          </a:ln>
          <a:effectLst>
            <a:outerShdw blurRad="50800" dist="38100" dir="2700000" algn="tl" rotWithShape="0">
              <a:prstClr val="black">
                <a:alpha val="40000"/>
              </a:prstClr>
            </a:outerShdw>
          </a:effectLst>
        </p:spPr>
      </p:pic>
      <p:grpSp>
        <p:nvGrpSpPr>
          <p:cNvPr id="2" name="24 Grupo"/>
          <p:cNvGrpSpPr/>
          <p:nvPr/>
        </p:nvGrpSpPr>
        <p:grpSpPr>
          <a:xfrm>
            <a:off x="827584" y="4209362"/>
            <a:ext cx="3096344" cy="2376264"/>
            <a:chOff x="539552" y="1484784"/>
            <a:chExt cx="5184576" cy="3528392"/>
          </a:xfrm>
          <a:effectLst>
            <a:outerShdw blurRad="50800" dist="38100" dir="2700000" algn="tl" rotWithShape="0">
              <a:prstClr val="black">
                <a:alpha val="40000"/>
              </a:prstClr>
            </a:outerShdw>
          </a:effectLst>
        </p:grpSpPr>
        <p:pic>
          <p:nvPicPr>
            <p:cNvPr id="26" name="Picture 2" descr="home"/>
            <p:cNvPicPr>
              <a:picLocks noChangeAspect="1" noChangeArrowheads="1"/>
            </p:cNvPicPr>
            <p:nvPr/>
          </p:nvPicPr>
          <p:blipFill>
            <a:blip r:embed="rId5" cstate="print"/>
            <a:srcRect/>
            <a:stretch>
              <a:fillRect/>
            </a:stretch>
          </p:blipFill>
          <p:spPr bwMode="auto">
            <a:xfrm>
              <a:off x="730746" y="1772817"/>
              <a:ext cx="2845753" cy="720079"/>
            </a:xfrm>
            <a:prstGeom prst="rect">
              <a:avLst/>
            </a:prstGeom>
            <a:noFill/>
          </p:spPr>
        </p:pic>
        <p:pic>
          <p:nvPicPr>
            <p:cNvPr id="27" name="Picture 4" descr="European Commission logo"/>
            <p:cNvPicPr>
              <a:picLocks noChangeAspect="1" noChangeArrowheads="1"/>
            </p:cNvPicPr>
            <p:nvPr/>
          </p:nvPicPr>
          <p:blipFill>
            <a:blip r:embed="rId6" cstate="print"/>
            <a:srcRect/>
            <a:stretch>
              <a:fillRect/>
            </a:stretch>
          </p:blipFill>
          <p:spPr bwMode="auto">
            <a:xfrm>
              <a:off x="971600" y="3645024"/>
              <a:ext cx="1296144" cy="896752"/>
            </a:xfrm>
            <a:prstGeom prst="rect">
              <a:avLst/>
            </a:prstGeom>
            <a:noFill/>
          </p:spPr>
        </p:pic>
        <p:pic>
          <p:nvPicPr>
            <p:cNvPr id="28" name="Picture 6" descr="Logo – Federal Ministry of the Enviroment"/>
            <p:cNvPicPr>
              <a:picLocks noChangeAspect="1" noChangeArrowheads="1"/>
            </p:cNvPicPr>
            <p:nvPr/>
          </p:nvPicPr>
          <p:blipFill>
            <a:blip r:embed="rId7" cstate="print"/>
            <a:srcRect/>
            <a:stretch>
              <a:fillRect/>
            </a:stretch>
          </p:blipFill>
          <p:spPr bwMode="auto">
            <a:xfrm>
              <a:off x="3779912" y="1844824"/>
              <a:ext cx="1676758" cy="576064"/>
            </a:xfrm>
            <a:prstGeom prst="rect">
              <a:avLst/>
            </a:prstGeom>
            <a:noFill/>
          </p:spPr>
        </p:pic>
        <p:sp>
          <p:nvSpPr>
            <p:cNvPr id="29" name="28 Rectángulo"/>
            <p:cNvSpPr/>
            <p:nvPr/>
          </p:nvSpPr>
          <p:spPr>
            <a:xfrm>
              <a:off x="539552" y="1484784"/>
              <a:ext cx="5184576" cy="352839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A"/>
            </a:p>
          </p:txBody>
        </p:sp>
        <p:pic>
          <p:nvPicPr>
            <p:cNvPr id="30" name="29 Imagen" descr="Gobierno de Noruega.jpg"/>
            <p:cNvPicPr>
              <a:picLocks noChangeAspect="1"/>
            </p:cNvPicPr>
            <p:nvPr/>
          </p:nvPicPr>
          <p:blipFill>
            <a:blip r:embed="rId8" cstate="print"/>
            <a:stretch>
              <a:fillRect/>
            </a:stretch>
          </p:blipFill>
          <p:spPr>
            <a:xfrm>
              <a:off x="2555776" y="3789040"/>
              <a:ext cx="1241517" cy="648072"/>
            </a:xfrm>
            <a:prstGeom prst="rect">
              <a:avLst/>
            </a:prstGeom>
          </p:spPr>
        </p:pic>
        <p:pic>
          <p:nvPicPr>
            <p:cNvPr id="31" name="Picture 6" descr="http://www.cso-ks.org/repository/images/Sida_logo.JPG"/>
            <p:cNvPicPr>
              <a:picLocks noChangeAspect="1" noChangeArrowheads="1"/>
            </p:cNvPicPr>
            <p:nvPr/>
          </p:nvPicPr>
          <p:blipFill>
            <a:blip r:embed="rId9" cstate="print"/>
            <a:srcRect/>
            <a:stretch>
              <a:fillRect/>
            </a:stretch>
          </p:blipFill>
          <p:spPr bwMode="auto">
            <a:xfrm>
              <a:off x="3995936" y="3933056"/>
              <a:ext cx="1512168" cy="549535"/>
            </a:xfrm>
            <a:prstGeom prst="rect">
              <a:avLst/>
            </a:prstGeom>
            <a:noFill/>
          </p:spPr>
        </p:pic>
        <p:pic>
          <p:nvPicPr>
            <p:cNvPr id="32" name="Picture 8" descr="http://gcstz.com/wp-content/uploads/2010/10/usaid-logo-square.jpg"/>
            <p:cNvPicPr>
              <a:picLocks noChangeAspect="1" noChangeArrowheads="1"/>
            </p:cNvPicPr>
            <p:nvPr/>
          </p:nvPicPr>
          <p:blipFill>
            <a:blip r:embed="rId10" cstate="print"/>
            <a:srcRect t="35100" b="35201"/>
            <a:stretch>
              <a:fillRect/>
            </a:stretch>
          </p:blipFill>
          <p:spPr bwMode="auto">
            <a:xfrm>
              <a:off x="1187624" y="2852936"/>
              <a:ext cx="1872208" cy="556038"/>
            </a:xfrm>
            <a:prstGeom prst="rect">
              <a:avLst/>
            </a:prstGeom>
            <a:noFill/>
          </p:spPr>
        </p:pic>
        <p:pic>
          <p:nvPicPr>
            <p:cNvPr id="33" name="Picture 10" descr="http://www.equuszebra.es/app/webroot/img/1256-AECID%281%29.jpg"/>
            <p:cNvPicPr>
              <a:picLocks noChangeAspect="1" noChangeArrowheads="1"/>
            </p:cNvPicPr>
            <p:nvPr/>
          </p:nvPicPr>
          <p:blipFill>
            <a:blip r:embed="rId11" cstate="print"/>
            <a:srcRect/>
            <a:stretch>
              <a:fillRect/>
            </a:stretch>
          </p:blipFill>
          <p:spPr bwMode="auto">
            <a:xfrm>
              <a:off x="3491880" y="2780928"/>
              <a:ext cx="1200928" cy="635943"/>
            </a:xfrm>
            <a:prstGeom prst="rect">
              <a:avLst/>
            </a:prstGeom>
            <a:noFill/>
          </p:spPr>
        </p:pic>
      </p:grpSp>
      <p:pic>
        <p:nvPicPr>
          <p:cNvPr id="34" name="Picture 2"/>
          <p:cNvPicPr>
            <a:picLocks noChangeAspect="1" noChangeArrowheads="1"/>
          </p:cNvPicPr>
          <p:nvPr/>
        </p:nvPicPr>
        <p:blipFill>
          <a:blip r:embed="rId12" cstate="print"/>
          <a:srcRect l="17730" t="10234" r="59648" b="38217"/>
          <a:stretch>
            <a:fillRect/>
          </a:stretch>
        </p:blipFill>
        <p:spPr bwMode="auto">
          <a:xfrm>
            <a:off x="4787900" y="4210050"/>
            <a:ext cx="3600450" cy="2387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38925" name="34 CuadroTexto"/>
          <p:cNvSpPr txBox="1">
            <a:spLocks noChangeArrowheads="1"/>
          </p:cNvSpPr>
          <p:nvPr/>
        </p:nvSpPr>
        <p:spPr bwMode="auto">
          <a:xfrm>
            <a:off x="611188" y="3840163"/>
            <a:ext cx="3960812" cy="307777"/>
          </a:xfrm>
          <a:prstGeom prst="rect">
            <a:avLst/>
          </a:prstGeom>
          <a:noFill/>
          <a:ln w="9525">
            <a:noFill/>
            <a:miter lim="800000"/>
            <a:headEnd/>
            <a:tailEnd/>
          </a:ln>
        </p:spPr>
        <p:txBody>
          <a:bodyPr>
            <a:spAutoFit/>
          </a:bodyPr>
          <a:lstStyle/>
          <a:p>
            <a:r>
              <a:rPr lang="es-PA" altLang="es-PA" sz="1400" b="1">
                <a:solidFill>
                  <a:srgbClr val="002060"/>
                </a:solidFill>
              </a:rPr>
              <a:t>Apoyo a países movilización  recursos</a:t>
            </a:r>
          </a:p>
        </p:txBody>
      </p:sp>
      <p:sp>
        <p:nvSpPr>
          <p:cNvPr id="38926" name="35 CuadroTexto"/>
          <p:cNvSpPr txBox="1">
            <a:spLocks noChangeArrowheads="1"/>
          </p:cNvSpPr>
          <p:nvPr/>
        </p:nvSpPr>
        <p:spPr bwMode="auto">
          <a:xfrm>
            <a:off x="4716463" y="3840163"/>
            <a:ext cx="3959225" cy="307777"/>
          </a:xfrm>
          <a:prstGeom prst="rect">
            <a:avLst/>
          </a:prstGeom>
          <a:noFill/>
          <a:ln w="9525">
            <a:noFill/>
            <a:miter lim="800000"/>
            <a:headEnd/>
            <a:tailEnd/>
          </a:ln>
        </p:spPr>
        <p:txBody>
          <a:bodyPr>
            <a:spAutoFit/>
          </a:bodyPr>
          <a:lstStyle/>
          <a:p>
            <a:r>
              <a:rPr lang="es-PA" altLang="es-PA" sz="1400" b="1">
                <a:solidFill>
                  <a:srgbClr val="002060"/>
                </a:solidFill>
              </a:rPr>
              <a:t>Comunidades de Práctica de Mitigación</a:t>
            </a:r>
          </a:p>
        </p:txBody>
      </p:sp>
    </p:spTree>
    <p:extLst>
      <p:ext uri="{BB962C8B-B14F-4D97-AF65-F5344CB8AC3E}">
        <p14:creationId xmlns:p14="http://schemas.microsoft.com/office/powerpoint/2010/main" val="38272299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19 Imagen" descr="Logo REGATTA.png"/>
          <p:cNvPicPr>
            <a:picLocks noChangeAspect="1"/>
          </p:cNvPicPr>
          <p:nvPr/>
        </p:nvPicPr>
        <p:blipFill>
          <a:blip r:embed="rId2" cstate="print"/>
          <a:srcRect l="2285" t="7074" b="8040"/>
          <a:stretch>
            <a:fillRect/>
          </a:stretch>
        </p:blipFill>
        <p:spPr>
          <a:xfrm>
            <a:off x="107504" y="6237312"/>
            <a:ext cx="1567196" cy="439769"/>
          </a:xfrm>
          <a:prstGeom prst="rect">
            <a:avLst/>
          </a:prstGeom>
        </p:spPr>
      </p:pic>
      <p:sp>
        <p:nvSpPr>
          <p:cNvPr id="11" name="10 CuadroTexto"/>
          <p:cNvSpPr txBox="1"/>
          <p:nvPr/>
        </p:nvSpPr>
        <p:spPr>
          <a:xfrm>
            <a:off x="3131840" y="2420888"/>
            <a:ext cx="5688632" cy="1569660"/>
          </a:xfrm>
          <a:prstGeom prst="rect">
            <a:avLst/>
          </a:prstGeom>
          <a:solidFill>
            <a:schemeClr val="accent1">
              <a:alpha val="5000"/>
            </a:schemeClr>
          </a:solidFill>
          <a:ln>
            <a:solidFill>
              <a:schemeClr val="tx2"/>
            </a:solidFill>
          </a:ln>
        </p:spPr>
        <p:txBody>
          <a:bodyPr wrap="square" rtlCol="0">
            <a:spAutoFit/>
          </a:bodyPr>
          <a:lstStyle/>
          <a:p>
            <a:endParaRPr lang="es-PA" sz="1200" dirty="0" smtClean="0"/>
          </a:p>
          <a:p>
            <a:pPr marL="87313"/>
            <a:r>
              <a:rPr lang="es-PA" sz="1200" dirty="0" smtClean="0"/>
              <a:t>Participaron representantes de los Ministerios de Energía y Medio Ambiente de los 10 países de la región mesoamericana, así como expertos en el tema de Iluminación Eficiente, con énfasis en los cuatro ejes de trabajo: </a:t>
            </a:r>
          </a:p>
          <a:p>
            <a:endParaRPr lang="es-PA" sz="1200" dirty="0" smtClean="0"/>
          </a:p>
          <a:p>
            <a:pPr marL="87313"/>
            <a:r>
              <a:rPr lang="es-PA" sz="1200" dirty="0" smtClean="0"/>
              <a:t>1) Estándares mínimos de eficiencia 	3) Políticas y Mecanismos de Apoyo</a:t>
            </a:r>
          </a:p>
          <a:p>
            <a:pPr marL="87313"/>
            <a:r>
              <a:rPr lang="es-PA" sz="1200" dirty="0" smtClean="0"/>
              <a:t>2) Control, Verificación, Fiscalización	4) Gestión ambiental responsable </a:t>
            </a:r>
          </a:p>
          <a:p>
            <a:endParaRPr lang="es-PA" sz="1200" dirty="0" smtClean="0"/>
          </a:p>
        </p:txBody>
      </p:sp>
      <p:pic>
        <p:nvPicPr>
          <p:cNvPr id="35842" name="Picture 2" descr="http://www.proyectomesoamerica.org/joomla/images/Noticias/noticia407.jpg"/>
          <p:cNvPicPr>
            <a:picLocks noChangeAspect="1" noChangeArrowheads="1"/>
          </p:cNvPicPr>
          <p:nvPr/>
        </p:nvPicPr>
        <p:blipFill>
          <a:blip r:embed="rId3" cstate="print"/>
          <a:srcRect/>
          <a:stretch>
            <a:fillRect/>
          </a:stretch>
        </p:blipFill>
        <p:spPr bwMode="auto">
          <a:xfrm>
            <a:off x="3131840" y="4221088"/>
            <a:ext cx="2717282" cy="1800200"/>
          </a:xfrm>
          <a:prstGeom prst="rect">
            <a:avLst/>
          </a:prstGeom>
          <a:noFill/>
        </p:spPr>
      </p:pic>
      <p:pic>
        <p:nvPicPr>
          <p:cNvPr id="35843" name="Picture 3"/>
          <p:cNvPicPr>
            <a:picLocks noChangeAspect="1" noChangeArrowheads="1"/>
          </p:cNvPicPr>
          <p:nvPr/>
        </p:nvPicPr>
        <p:blipFill>
          <a:blip r:embed="rId4" cstate="print"/>
          <a:srcRect/>
          <a:stretch>
            <a:fillRect/>
          </a:stretch>
        </p:blipFill>
        <p:spPr bwMode="auto">
          <a:xfrm>
            <a:off x="-108520" y="1"/>
            <a:ext cx="2911777" cy="6858000"/>
          </a:xfrm>
          <a:prstGeom prst="rect">
            <a:avLst/>
          </a:prstGeom>
          <a:noFill/>
          <a:ln w="9525">
            <a:noFill/>
            <a:miter lim="800000"/>
            <a:headEnd/>
            <a:tailEnd/>
          </a:ln>
        </p:spPr>
      </p:pic>
      <p:pic>
        <p:nvPicPr>
          <p:cNvPr id="35844" name="Picture 4"/>
          <p:cNvPicPr>
            <a:picLocks noChangeAspect="1" noChangeArrowheads="1"/>
          </p:cNvPicPr>
          <p:nvPr/>
        </p:nvPicPr>
        <p:blipFill>
          <a:blip r:embed="rId5" cstate="print"/>
          <a:srcRect/>
          <a:stretch>
            <a:fillRect/>
          </a:stretch>
        </p:blipFill>
        <p:spPr bwMode="auto">
          <a:xfrm>
            <a:off x="3131840" y="476672"/>
            <a:ext cx="2674185" cy="1728192"/>
          </a:xfrm>
          <a:prstGeom prst="rect">
            <a:avLst/>
          </a:prstGeom>
          <a:noFill/>
          <a:ln w="9525">
            <a:noFill/>
            <a:miter lim="800000"/>
            <a:headEnd/>
            <a:tailEnd/>
          </a:ln>
        </p:spPr>
      </p:pic>
      <p:pic>
        <p:nvPicPr>
          <p:cNvPr id="35845" name="Picture 5"/>
          <p:cNvPicPr>
            <a:picLocks noChangeAspect="1" noChangeArrowheads="1"/>
          </p:cNvPicPr>
          <p:nvPr/>
        </p:nvPicPr>
        <p:blipFill>
          <a:blip r:embed="rId6" cstate="print"/>
          <a:srcRect/>
          <a:stretch>
            <a:fillRect/>
          </a:stretch>
        </p:blipFill>
        <p:spPr bwMode="auto">
          <a:xfrm>
            <a:off x="6012159" y="480746"/>
            <a:ext cx="2808313" cy="1724117"/>
          </a:xfrm>
          <a:prstGeom prst="rect">
            <a:avLst/>
          </a:prstGeom>
          <a:noFill/>
          <a:ln w="9525">
            <a:noFill/>
            <a:miter lim="800000"/>
            <a:headEnd/>
            <a:tailEnd/>
          </a:ln>
        </p:spPr>
      </p:pic>
      <p:pic>
        <p:nvPicPr>
          <p:cNvPr id="18" name="Picture 18" descr="http://t2.gstatic.com/images?q=tbn:ANd9GcTnwDPqhIYHjZ3NGhSuBFkj_udDGMCDmfQcU7GO0LunvnJfkwFGYw"/>
          <p:cNvPicPr>
            <a:picLocks noChangeAspect="1" noChangeArrowheads="1"/>
          </p:cNvPicPr>
          <p:nvPr/>
        </p:nvPicPr>
        <p:blipFill>
          <a:blip r:embed="rId7" cstate="print"/>
          <a:srcRect/>
          <a:stretch>
            <a:fillRect/>
          </a:stretch>
        </p:blipFill>
        <p:spPr bwMode="auto">
          <a:xfrm>
            <a:off x="6084168" y="4221088"/>
            <a:ext cx="2705215" cy="1800200"/>
          </a:xfrm>
          <a:prstGeom prst="rect">
            <a:avLst/>
          </a:prstGeom>
          <a:noFill/>
        </p:spPr>
      </p:pic>
      <p:pic>
        <p:nvPicPr>
          <p:cNvPr id="12" name="11 Imagen" descr="LOGO PNUMA AZUL NUEVO.jpg"/>
          <p:cNvPicPr>
            <a:picLocks noChangeAspect="1"/>
          </p:cNvPicPr>
          <p:nvPr/>
        </p:nvPicPr>
        <p:blipFill>
          <a:blip r:embed="rId8" cstate="print"/>
          <a:stretch>
            <a:fillRect/>
          </a:stretch>
        </p:blipFill>
        <p:spPr>
          <a:xfrm>
            <a:off x="6084168" y="6237312"/>
            <a:ext cx="504056" cy="446875"/>
          </a:xfrm>
          <a:prstGeom prst="rect">
            <a:avLst/>
          </a:prstGeom>
        </p:spPr>
      </p:pic>
      <p:pic>
        <p:nvPicPr>
          <p:cNvPr id="14" name="Picture 25" descr="Gobierno_de_España.jpg"/>
          <p:cNvPicPr>
            <a:picLocks noChangeAspect="1"/>
          </p:cNvPicPr>
          <p:nvPr/>
        </p:nvPicPr>
        <p:blipFill>
          <a:blip r:embed="rId9" cstate="print">
            <a:alphaModFix/>
            <a:extLst>
              <a:ext uri="{28A0092B-C50C-407E-A947-70E740481C1C}">
                <a14:useLocalDpi xmlns:a14="http://schemas.microsoft.com/office/drawing/2010/main" val="0"/>
              </a:ext>
            </a:extLst>
          </a:blip>
          <a:stretch>
            <a:fillRect/>
          </a:stretch>
        </p:blipFill>
        <p:spPr>
          <a:xfrm>
            <a:off x="6660232" y="6237312"/>
            <a:ext cx="936104" cy="454063"/>
          </a:xfrm>
          <a:prstGeom prst="rect">
            <a:avLst/>
          </a:prstGeom>
        </p:spPr>
      </p:pic>
      <p:pic>
        <p:nvPicPr>
          <p:cNvPr id="16" name="Picture 2" descr="http://www.chil.org/Media/15052"/>
          <p:cNvPicPr>
            <a:picLocks noChangeAspect="1" noChangeArrowheads="1"/>
          </p:cNvPicPr>
          <p:nvPr/>
        </p:nvPicPr>
        <p:blipFill>
          <a:blip r:embed="rId10" cstate="print"/>
          <a:srcRect/>
          <a:stretch>
            <a:fillRect/>
          </a:stretch>
        </p:blipFill>
        <p:spPr bwMode="auto">
          <a:xfrm>
            <a:off x="7668344" y="6237312"/>
            <a:ext cx="707623" cy="446318"/>
          </a:xfrm>
          <a:prstGeom prst="rect">
            <a:avLst/>
          </a:prstGeom>
          <a:noFill/>
        </p:spPr>
      </p:pic>
      <p:pic>
        <p:nvPicPr>
          <p:cNvPr id="17" name="Picture 2" descr="http://www.miusb.es/wp-content/gallery/referencias/aecid.jpg"/>
          <p:cNvPicPr>
            <a:picLocks noChangeAspect="1" noChangeArrowheads="1"/>
          </p:cNvPicPr>
          <p:nvPr/>
        </p:nvPicPr>
        <p:blipFill>
          <a:blip r:embed="rId11" cstate="print"/>
          <a:srcRect/>
          <a:stretch>
            <a:fillRect/>
          </a:stretch>
        </p:blipFill>
        <p:spPr bwMode="auto">
          <a:xfrm>
            <a:off x="8388424" y="6243073"/>
            <a:ext cx="592066" cy="426287"/>
          </a:xfrm>
          <a:prstGeom prst="rect">
            <a:avLst/>
          </a:prstGeom>
          <a:noFill/>
        </p:spPr>
      </p:pic>
    </p:spTree>
    <p:extLst>
      <p:ext uri="{BB962C8B-B14F-4D97-AF65-F5344CB8AC3E}">
        <p14:creationId xmlns:p14="http://schemas.microsoft.com/office/powerpoint/2010/main" val="24737451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1124744"/>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22" name="1 Título"/>
          <p:cNvSpPr txBox="1">
            <a:spLocks/>
          </p:cNvSpPr>
          <p:nvPr/>
        </p:nvSpPr>
        <p:spPr>
          <a:xfrm>
            <a:off x="457200" y="-27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PA" sz="2400" b="1" dirty="0" smtClean="0">
                <a:solidFill>
                  <a:schemeClr val="bg1"/>
                </a:solidFill>
                <a:effectLst>
                  <a:outerShdw blurRad="53975" dist="22860" dir="5400000" algn="tl" rotWithShape="0">
                    <a:srgbClr val="000000">
                      <a:alpha val="55000"/>
                    </a:srgbClr>
                  </a:outerShdw>
                </a:effectLst>
              </a:rPr>
              <a:t>Estrategia Regional de Iluminación Eficiente </a:t>
            </a:r>
          </a:p>
          <a:p>
            <a:r>
              <a:rPr lang="es-PA" sz="1800" b="1" dirty="0" smtClean="0">
                <a:solidFill>
                  <a:schemeClr val="bg1"/>
                </a:solidFill>
                <a:effectLst>
                  <a:outerShdw blurRad="53975" dist="22860" dir="5400000" algn="tl" rotWithShape="0">
                    <a:srgbClr val="000000">
                      <a:alpha val="55000"/>
                    </a:srgbClr>
                  </a:outerShdw>
                </a:effectLst>
              </a:rPr>
              <a:t>(Centroamérica + República Dominicana)</a:t>
            </a:r>
            <a:endParaRPr lang="en-GB" sz="1800" b="1" dirty="0">
              <a:solidFill>
                <a:schemeClr val="bg1"/>
              </a:solidFill>
              <a:effectLst>
                <a:outerShdw blurRad="53975" dist="22860" dir="5400000" algn="tl" rotWithShape="0">
                  <a:srgbClr val="000000">
                    <a:alpha val="55000"/>
                  </a:srgbClr>
                </a:outerShdw>
              </a:effectLst>
            </a:endParaRPr>
          </a:p>
        </p:txBody>
      </p:sp>
      <p:pic>
        <p:nvPicPr>
          <p:cNvPr id="21505" name="Picture 1"/>
          <p:cNvPicPr>
            <a:picLocks noChangeAspect="1" noChangeArrowheads="1"/>
          </p:cNvPicPr>
          <p:nvPr/>
        </p:nvPicPr>
        <p:blipFill>
          <a:blip r:embed="rId2" cstate="print"/>
          <a:srcRect l="35031" t="16762" r="32191" b="10133"/>
          <a:stretch>
            <a:fillRect/>
          </a:stretch>
        </p:blipFill>
        <p:spPr bwMode="auto">
          <a:xfrm>
            <a:off x="539552" y="1268760"/>
            <a:ext cx="3732695" cy="4680520"/>
          </a:xfrm>
          <a:prstGeom prst="rect">
            <a:avLst/>
          </a:prstGeom>
          <a:noFill/>
          <a:ln w="9525">
            <a:solidFill>
              <a:srgbClr val="070C11"/>
            </a:solidFill>
            <a:miter lim="800000"/>
            <a:headEnd/>
            <a:tailEnd/>
          </a:ln>
        </p:spPr>
      </p:pic>
      <p:pic>
        <p:nvPicPr>
          <p:cNvPr id="21508" name="Picture 4"/>
          <p:cNvPicPr>
            <a:picLocks noChangeAspect="1" noChangeArrowheads="1"/>
          </p:cNvPicPr>
          <p:nvPr/>
        </p:nvPicPr>
        <p:blipFill>
          <a:blip r:embed="rId3" cstate="print"/>
          <a:srcRect l="35887" t="17516" r="32567" b="8657"/>
          <a:stretch>
            <a:fillRect/>
          </a:stretch>
        </p:blipFill>
        <p:spPr bwMode="auto">
          <a:xfrm>
            <a:off x="6156176" y="2492896"/>
            <a:ext cx="2736304" cy="3600400"/>
          </a:xfrm>
          <a:prstGeom prst="rect">
            <a:avLst/>
          </a:prstGeom>
          <a:noFill/>
          <a:ln w="9525">
            <a:noFill/>
            <a:miter lim="800000"/>
            <a:headEnd/>
            <a:tailEnd/>
          </a:ln>
        </p:spPr>
      </p:pic>
      <p:pic>
        <p:nvPicPr>
          <p:cNvPr id="21507" name="Picture 3"/>
          <p:cNvPicPr>
            <a:picLocks noChangeAspect="1" noChangeArrowheads="1"/>
          </p:cNvPicPr>
          <p:nvPr/>
        </p:nvPicPr>
        <p:blipFill>
          <a:blip r:embed="rId4" cstate="print"/>
          <a:srcRect l="35887" t="17516" r="32567" b="10133"/>
          <a:stretch>
            <a:fillRect/>
          </a:stretch>
        </p:blipFill>
        <p:spPr bwMode="auto">
          <a:xfrm>
            <a:off x="5292080" y="1916832"/>
            <a:ext cx="2736304" cy="3528392"/>
          </a:xfrm>
          <a:prstGeom prst="rect">
            <a:avLst/>
          </a:prstGeom>
          <a:noFill/>
          <a:ln w="9525">
            <a:noFill/>
            <a:miter lim="800000"/>
            <a:headEnd/>
            <a:tailEnd/>
          </a:ln>
        </p:spPr>
      </p:pic>
      <p:pic>
        <p:nvPicPr>
          <p:cNvPr id="21506" name="Picture 2"/>
          <p:cNvPicPr>
            <a:picLocks noChangeAspect="1" noChangeArrowheads="1"/>
          </p:cNvPicPr>
          <p:nvPr/>
        </p:nvPicPr>
        <p:blipFill>
          <a:blip r:embed="rId5" cstate="print"/>
          <a:srcRect l="35505" t="16667" r="32723" b="9635"/>
          <a:stretch>
            <a:fillRect/>
          </a:stretch>
        </p:blipFill>
        <p:spPr bwMode="auto">
          <a:xfrm>
            <a:off x="4410100" y="1162596"/>
            <a:ext cx="2755900" cy="3594100"/>
          </a:xfrm>
          <a:prstGeom prst="rect">
            <a:avLst/>
          </a:prstGeom>
          <a:noFill/>
          <a:ln w="9525">
            <a:noFill/>
            <a:miter lim="800000"/>
            <a:headEnd/>
            <a:tailEnd/>
          </a:ln>
        </p:spPr>
      </p:pic>
      <p:pic>
        <p:nvPicPr>
          <p:cNvPr id="24" name="23 Imagen" descr="LOGO PNUMA AZUL NUEVO.jpg"/>
          <p:cNvPicPr>
            <a:picLocks noChangeAspect="1"/>
          </p:cNvPicPr>
          <p:nvPr/>
        </p:nvPicPr>
        <p:blipFill>
          <a:blip r:embed="rId6" cstate="print"/>
          <a:stretch>
            <a:fillRect/>
          </a:stretch>
        </p:blipFill>
        <p:spPr>
          <a:xfrm>
            <a:off x="8388424" y="6237312"/>
            <a:ext cx="504056" cy="446875"/>
          </a:xfrm>
          <a:prstGeom prst="rect">
            <a:avLst/>
          </a:prstGeom>
        </p:spPr>
      </p:pic>
      <p:pic>
        <p:nvPicPr>
          <p:cNvPr id="31" name="Picture 25" descr="Gobierno_de_España.jpg"/>
          <p:cNvPicPr>
            <a:picLocks noChangeAspect="1"/>
          </p:cNvPicPr>
          <p:nvPr/>
        </p:nvPicPr>
        <p:blipFill>
          <a:blip r:embed="rId7" cstate="print">
            <a:alphaModFix/>
            <a:extLst>
              <a:ext uri="{28A0092B-C50C-407E-A947-70E740481C1C}">
                <a14:useLocalDpi xmlns:a14="http://schemas.microsoft.com/office/drawing/2010/main" val="0"/>
              </a:ext>
            </a:extLst>
          </a:blip>
          <a:stretch>
            <a:fillRect/>
          </a:stretch>
        </p:blipFill>
        <p:spPr>
          <a:xfrm>
            <a:off x="5724128" y="6237312"/>
            <a:ext cx="936104" cy="454063"/>
          </a:xfrm>
          <a:prstGeom prst="rect">
            <a:avLst/>
          </a:prstGeom>
        </p:spPr>
      </p:pic>
      <p:pic>
        <p:nvPicPr>
          <p:cNvPr id="32" name="31 Imagen" descr="Logo REGATTA.png"/>
          <p:cNvPicPr>
            <a:picLocks noChangeAspect="1"/>
          </p:cNvPicPr>
          <p:nvPr/>
        </p:nvPicPr>
        <p:blipFill>
          <a:blip r:embed="rId8" cstate="print"/>
          <a:srcRect l="2285" t="7074" b="8040"/>
          <a:stretch>
            <a:fillRect/>
          </a:stretch>
        </p:blipFill>
        <p:spPr>
          <a:xfrm>
            <a:off x="107504" y="6237312"/>
            <a:ext cx="1567196" cy="439769"/>
          </a:xfrm>
          <a:prstGeom prst="rect">
            <a:avLst/>
          </a:prstGeom>
        </p:spPr>
      </p:pic>
      <p:pic>
        <p:nvPicPr>
          <p:cNvPr id="33" name="Picture 2" descr="http://www.chil.org/Media/15052"/>
          <p:cNvPicPr>
            <a:picLocks noChangeAspect="1" noChangeArrowheads="1"/>
          </p:cNvPicPr>
          <p:nvPr/>
        </p:nvPicPr>
        <p:blipFill>
          <a:blip r:embed="rId9" cstate="print"/>
          <a:srcRect/>
          <a:stretch>
            <a:fillRect/>
          </a:stretch>
        </p:blipFill>
        <p:spPr bwMode="auto">
          <a:xfrm>
            <a:off x="6804248" y="6237312"/>
            <a:ext cx="755576" cy="476563"/>
          </a:xfrm>
          <a:prstGeom prst="rect">
            <a:avLst/>
          </a:prstGeom>
          <a:noFill/>
        </p:spPr>
      </p:pic>
      <p:pic>
        <p:nvPicPr>
          <p:cNvPr id="34" name="Picture 2" descr="AECID"/>
          <p:cNvPicPr>
            <a:picLocks noChangeAspect="1" noChangeArrowheads="1"/>
          </p:cNvPicPr>
          <p:nvPr/>
        </p:nvPicPr>
        <p:blipFill>
          <a:blip r:embed="rId10" cstate="print"/>
          <a:srcRect l="16530" t="4278" r="16148" b="5403"/>
          <a:stretch>
            <a:fillRect/>
          </a:stretch>
        </p:blipFill>
        <p:spPr bwMode="auto">
          <a:xfrm>
            <a:off x="7596336" y="6235726"/>
            <a:ext cx="720080" cy="442523"/>
          </a:xfrm>
          <a:prstGeom prst="rect">
            <a:avLst/>
          </a:prstGeom>
          <a:noFill/>
        </p:spPr>
      </p:pic>
    </p:spTree>
    <p:extLst>
      <p:ext uri="{BB962C8B-B14F-4D97-AF65-F5344CB8AC3E}">
        <p14:creationId xmlns:p14="http://schemas.microsoft.com/office/powerpoint/2010/main" val="21495627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8749" t="13734" r="61006" b="42980"/>
          <a:stretch>
            <a:fillRect/>
          </a:stretch>
        </p:blipFill>
        <p:spPr bwMode="auto">
          <a:xfrm>
            <a:off x="323529" y="807520"/>
            <a:ext cx="8649268" cy="6077864"/>
          </a:xfrm>
          <a:prstGeom prst="rect">
            <a:avLst/>
          </a:prstGeom>
          <a:noFill/>
          <a:ln w="9525">
            <a:noFill/>
            <a:miter lim="800000"/>
            <a:headEnd/>
            <a:tailEnd/>
          </a:ln>
        </p:spPr>
      </p:pic>
      <p:sp>
        <p:nvSpPr>
          <p:cNvPr id="4" name="3 Rectángulo"/>
          <p:cNvSpPr/>
          <p:nvPr/>
        </p:nvSpPr>
        <p:spPr>
          <a:xfrm>
            <a:off x="0" y="0"/>
            <a:ext cx="9144000" cy="792088"/>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effectLst>
                  <a:outerShdw blurRad="53975" dist="22860" dir="5400000" algn="tl" rotWithShape="0">
                    <a:srgbClr val="000000">
                      <a:alpha val="55000"/>
                    </a:srgbClr>
                  </a:outerShdw>
                </a:effectLst>
              </a:rPr>
              <a:t>REGATTA – </a:t>
            </a:r>
            <a:r>
              <a:rPr lang="en-US" sz="2400" b="1" dirty="0" err="1" smtClean="0">
                <a:solidFill>
                  <a:schemeClr val="bg1"/>
                </a:solidFill>
                <a:effectLst>
                  <a:outerShdw blurRad="53975" dist="22860" dir="5400000" algn="tl" rotWithShape="0">
                    <a:srgbClr val="000000">
                      <a:alpha val="55000"/>
                    </a:srgbClr>
                  </a:outerShdw>
                </a:effectLst>
              </a:rPr>
              <a:t>Plataforma</a:t>
            </a:r>
            <a:r>
              <a:rPr lang="en-US" sz="2400" b="1" dirty="0" smtClean="0">
                <a:solidFill>
                  <a:schemeClr val="bg1"/>
                </a:solidFill>
                <a:effectLst>
                  <a:outerShdw blurRad="53975" dist="22860" dir="5400000" algn="tl" rotWithShape="0">
                    <a:srgbClr val="000000">
                      <a:alpha val="55000"/>
                    </a:srgbClr>
                  </a:outerShdw>
                </a:effectLst>
              </a:rPr>
              <a:t> Virtual</a:t>
            </a:r>
            <a:endParaRPr lang="es-PA" sz="2400" dirty="0"/>
          </a:p>
        </p:txBody>
      </p:sp>
    </p:spTree>
    <p:extLst>
      <p:ext uri="{BB962C8B-B14F-4D97-AF65-F5344CB8AC3E}">
        <p14:creationId xmlns:p14="http://schemas.microsoft.com/office/powerpoint/2010/main" val="35980561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8749" t="13734" r="61006" b="42980"/>
          <a:stretch>
            <a:fillRect/>
          </a:stretch>
        </p:blipFill>
        <p:spPr bwMode="auto">
          <a:xfrm>
            <a:off x="323529" y="807520"/>
            <a:ext cx="8649268" cy="6077864"/>
          </a:xfrm>
          <a:prstGeom prst="rect">
            <a:avLst/>
          </a:prstGeom>
          <a:noFill/>
          <a:ln w="9525">
            <a:noFill/>
            <a:miter lim="800000"/>
            <a:headEnd/>
            <a:tailEnd/>
          </a:ln>
        </p:spPr>
      </p:pic>
      <p:sp>
        <p:nvSpPr>
          <p:cNvPr id="4" name="3 Rectángulo"/>
          <p:cNvSpPr/>
          <p:nvPr/>
        </p:nvSpPr>
        <p:spPr>
          <a:xfrm>
            <a:off x="0" y="0"/>
            <a:ext cx="9144000" cy="792088"/>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bg1"/>
                </a:solidFill>
                <a:effectLst>
                  <a:outerShdw blurRad="53975" dist="22860" dir="5400000" algn="tl" rotWithShape="0">
                    <a:srgbClr val="000000">
                      <a:alpha val="55000"/>
                    </a:srgbClr>
                  </a:outerShdw>
                </a:effectLst>
              </a:rPr>
              <a:t>Novedades</a:t>
            </a:r>
            <a:r>
              <a:rPr lang="en-US" sz="2400" b="1" dirty="0" smtClean="0">
                <a:solidFill>
                  <a:schemeClr val="bg1"/>
                </a:solidFill>
                <a:effectLst>
                  <a:outerShdw blurRad="53975" dist="22860" dir="5400000" algn="tl" rotWithShape="0">
                    <a:srgbClr val="000000">
                      <a:alpha val="55000"/>
                    </a:srgbClr>
                  </a:outerShdw>
                </a:effectLst>
              </a:rPr>
              <a:t> – </a:t>
            </a:r>
            <a:r>
              <a:rPr lang="en-US" sz="2400" b="1" dirty="0" err="1" smtClean="0">
                <a:solidFill>
                  <a:schemeClr val="bg1"/>
                </a:solidFill>
                <a:effectLst>
                  <a:outerShdw blurRad="53975" dist="22860" dir="5400000" algn="tl" rotWithShape="0">
                    <a:srgbClr val="000000">
                      <a:alpha val="55000"/>
                    </a:srgbClr>
                  </a:outerShdw>
                </a:effectLst>
              </a:rPr>
              <a:t>CdeP</a:t>
            </a:r>
            <a:r>
              <a:rPr lang="en-US" sz="2400" b="1" dirty="0" smtClean="0">
                <a:solidFill>
                  <a:schemeClr val="bg1"/>
                </a:solidFill>
                <a:effectLst>
                  <a:outerShdw blurRad="53975" dist="22860" dir="5400000" algn="tl" rotWithShape="0">
                    <a:srgbClr val="000000">
                      <a:alpha val="55000"/>
                    </a:srgbClr>
                  </a:outerShdw>
                </a:effectLst>
              </a:rPr>
              <a:t> NAMAs</a:t>
            </a:r>
            <a:endParaRPr lang="es-PA" sz="2400" dirty="0"/>
          </a:p>
        </p:txBody>
      </p:sp>
      <p:sp>
        <p:nvSpPr>
          <p:cNvPr id="11" name="10 Rectángulo"/>
          <p:cNvSpPr/>
          <p:nvPr/>
        </p:nvSpPr>
        <p:spPr>
          <a:xfrm>
            <a:off x="2627784" y="5661248"/>
            <a:ext cx="1872208" cy="21602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pic>
        <p:nvPicPr>
          <p:cNvPr id="15" name="Picture 5"/>
          <p:cNvPicPr>
            <a:picLocks noChangeAspect="1" noChangeArrowheads="1"/>
          </p:cNvPicPr>
          <p:nvPr/>
        </p:nvPicPr>
        <p:blipFill>
          <a:blip r:embed="rId3" cstate="print"/>
          <a:srcRect l="17828" t="14434" r="59626"/>
          <a:stretch>
            <a:fillRect/>
          </a:stretch>
        </p:blipFill>
        <p:spPr bwMode="auto">
          <a:xfrm>
            <a:off x="3851920" y="188640"/>
            <a:ext cx="5112568" cy="6377116"/>
          </a:xfrm>
          <a:prstGeom prst="rect">
            <a:avLst/>
          </a:prstGeom>
          <a:noFill/>
          <a:ln w="9525">
            <a:gradFill>
              <a:gsLst>
                <a:gs pos="0">
                  <a:schemeClr val="tx2"/>
                </a:gs>
                <a:gs pos="50000">
                  <a:schemeClr val="accent1">
                    <a:tint val="44500"/>
                    <a:satMod val="160000"/>
                  </a:schemeClr>
                </a:gs>
                <a:gs pos="100000">
                  <a:schemeClr val="accent1">
                    <a:tint val="23500"/>
                    <a:satMod val="160000"/>
                  </a:schemeClr>
                </a:gs>
              </a:gsLst>
              <a:lin ang="5400000" scaled="0"/>
            </a:gradFill>
            <a:miter lim="800000"/>
            <a:headEnd/>
            <a:tailEnd/>
          </a:ln>
        </p:spPr>
      </p:pic>
    </p:spTree>
    <p:extLst>
      <p:ext uri="{BB962C8B-B14F-4D97-AF65-F5344CB8AC3E}">
        <p14:creationId xmlns:p14="http://schemas.microsoft.com/office/powerpoint/2010/main" val="60398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buenfil\Documents\MEBA\BMUB_Office_es_Fomentado por.jpg"/>
          <p:cNvPicPr>
            <a:picLocks noChangeAspect="1" noChangeArrowheads="1"/>
          </p:cNvPicPr>
          <p:nvPr/>
        </p:nvPicPr>
        <p:blipFill>
          <a:blip r:embed="rId3" cstate="print"/>
          <a:srcRect/>
          <a:stretch>
            <a:fillRect/>
          </a:stretch>
        </p:blipFill>
        <p:spPr bwMode="auto">
          <a:xfrm>
            <a:off x="0" y="3501008"/>
            <a:ext cx="2888913" cy="1489695"/>
          </a:xfrm>
          <a:prstGeom prst="rect">
            <a:avLst/>
          </a:prstGeom>
          <a:noFill/>
        </p:spPr>
      </p:pic>
      <p:sp>
        <p:nvSpPr>
          <p:cNvPr id="22" name="21 CuadroTexto"/>
          <p:cNvSpPr txBox="1"/>
          <p:nvPr/>
        </p:nvSpPr>
        <p:spPr>
          <a:xfrm>
            <a:off x="2699792" y="4293096"/>
            <a:ext cx="2448272" cy="276999"/>
          </a:xfrm>
          <a:prstGeom prst="rect">
            <a:avLst/>
          </a:prstGeom>
          <a:noFill/>
        </p:spPr>
        <p:txBody>
          <a:bodyPr wrap="square" rtlCol="0">
            <a:spAutoFit/>
          </a:bodyPr>
          <a:lstStyle/>
          <a:p>
            <a:r>
              <a:rPr lang="es-PA" sz="1200" dirty="0" smtClean="0"/>
              <a:t>Iniciativa Internacional del Clima</a:t>
            </a:r>
            <a:endParaRPr lang="es-PA" sz="1200" dirty="0"/>
          </a:p>
        </p:txBody>
      </p:sp>
      <p:sp>
        <p:nvSpPr>
          <p:cNvPr id="9" name="8 Rectángulo"/>
          <p:cNvSpPr/>
          <p:nvPr/>
        </p:nvSpPr>
        <p:spPr>
          <a:xfrm>
            <a:off x="0" y="0"/>
            <a:ext cx="9144000" cy="836712"/>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1" name="10 Rectángulo"/>
          <p:cNvSpPr/>
          <p:nvPr/>
        </p:nvSpPr>
        <p:spPr>
          <a:xfrm>
            <a:off x="251521" y="116632"/>
            <a:ext cx="8781906" cy="769441"/>
          </a:xfrm>
          <a:prstGeom prst="rect">
            <a:avLst/>
          </a:prstGeom>
        </p:spPr>
        <p:txBody>
          <a:bodyPr wrap="square">
            <a:spAutoFit/>
          </a:bodyPr>
          <a:lstStyle/>
          <a:p>
            <a:pPr algn="ctr">
              <a:defRPr/>
            </a:pPr>
            <a:r>
              <a:rPr lang="es-US" sz="2200" b="1" dirty="0" err="1">
                <a:solidFill>
                  <a:prstClr val="white"/>
                </a:solidFill>
                <a:effectLst>
                  <a:outerShdw blurRad="38100" dist="38100" dir="2700000" algn="tl">
                    <a:srgbClr val="000000">
                      <a:alpha val="43137"/>
                    </a:srgbClr>
                  </a:outerShdw>
                </a:effectLst>
              </a:rPr>
              <a:t>Microfinanzas</a:t>
            </a:r>
            <a:r>
              <a:rPr lang="es-US" sz="2200" b="1" dirty="0">
                <a:solidFill>
                  <a:prstClr val="white"/>
                </a:solidFill>
                <a:effectLst>
                  <a:outerShdw blurRad="38100" dist="38100" dir="2700000" algn="tl">
                    <a:srgbClr val="000000">
                      <a:alpha val="43137"/>
                    </a:srgbClr>
                  </a:outerShdw>
                </a:effectLst>
              </a:rPr>
              <a:t> para la Adaptación basado en </a:t>
            </a:r>
            <a:r>
              <a:rPr lang="es-US" sz="2200" b="1" dirty="0" smtClean="0">
                <a:solidFill>
                  <a:prstClr val="white"/>
                </a:solidFill>
                <a:effectLst>
                  <a:outerShdw blurRad="38100" dist="38100" dir="2700000" algn="tl">
                    <a:srgbClr val="000000">
                      <a:alpha val="43137"/>
                    </a:srgbClr>
                  </a:outerShdw>
                </a:effectLst>
              </a:rPr>
              <a:t>Ecosistemas (</a:t>
            </a:r>
            <a:r>
              <a:rPr lang="es-US" sz="2200" b="1" dirty="0" err="1" smtClean="0">
                <a:solidFill>
                  <a:prstClr val="white"/>
                </a:solidFill>
                <a:effectLst>
                  <a:outerShdw blurRad="38100" dist="38100" dir="2700000" algn="tl">
                    <a:srgbClr val="000000">
                      <a:alpha val="43137"/>
                    </a:srgbClr>
                  </a:outerShdw>
                </a:effectLst>
              </a:rPr>
              <a:t>MEbA</a:t>
            </a:r>
            <a:r>
              <a:rPr lang="es-PE" sz="2200" b="1" dirty="0" smtClean="0">
                <a:solidFill>
                  <a:prstClr val="white"/>
                </a:solidFill>
                <a:effectLst>
                  <a:outerShdw blurRad="38100" dist="38100" dir="2700000" algn="tl">
                    <a:srgbClr val="000000">
                      <a:alpha val="43137"/>
                    </a:srgbClr>
                  </a:outerShdw>
                </a:effectLst>
              </a:rPr>
              <a:t>)</a:t>
            </a:r>
            <a:endParaRPr lang="en-CA" sz="2200" b="1" cap="all" dirty="0">
              <a:solidFill>
                <a:schemeClr val="bg1"/>
              </a:solidFill>
            </a:endParaRPr>
          </a:p>
        </p:txBody>
      </p:sp>
      <p:sp>
        <p:nvSpPr>
          <p:cNvPr id="14" name="13 CuadroTexto"/>
          <p:cNvSpPr txBox="1"/>
          <p:nvPr/>
        </p:nvSpPr>
        <p:spPr>
          <a:xfrm>
            <a:off x="0" y="1628800"/>
            <a:ext cx="6588224" cy="1477328"/>
          </a:xfrm>
          <a:prstGeom prst="rect">
            <a:avLst/>
          </a:prstGeom>
          <a:noFill/>
        </p:spPr>
        <p:txBody>
          <a:bodyPr wrap="square" rtlCol="0">
            <a:spAutoFit/>
          </a:bodyPr>
          <a:lstStyle/>
          <a:p>
            <a:pPr marL="342900" lvl="1" indent="-342900">
              <a:buAutoNum type="arabicPeriod"/>
            </a:pPr>
            <a:r>
              <a:rPr lang="es-PA" dirty="0" smtClean="0">
                <a:solidFill>
                  <a:schemeClr val="tx2"/>
                </a:solidFill>
              </a:rPr>
              <a:t>Incrementar capacidades de </a:t>
            </a:r>
            <a:r>
              <a:rPr lang="es-PA" dirty="0" err="1" smtClean="0">
                <a:solidFill>
                  <a:schemeClr val="tx2"/>
                </a:solidFill>
              </a:rPr>
              <a:t>IMFs</a:t>
            </a:r>
            <a:r>
              <a:rPr lang="es-PA" dirty="0" smtClean="0">
                <a:solidFill>
                  <a:schemeClr val="tx2"/>
                </a:solidFill>
              </a:rPr>
              <a:t> para financiar </a:t>
            </a:r>
            <a:r>
              <a:rPr lang="es-PA" dirty="0" err="1" smtClean="0">
                <a:solidFill>
                  <a:schemeClr val="tx2"/>
                </a:solidFill>
              </a:rPr>
              <a:t>AbE</a:t>
            </a:r>
            <a:endParaRPr lang="es-PA" dirty="0" smtClean="0">
              <a:solidFill>
                <a:schemeClr val="tx2"/>
              </a:solidFill>
            </a:endParaRPr>
          </a:p>
          <a:p>
            <a:pPr marL="342900" lvl="1" indent="-342900">
              <a:buFontTx/>
              <a:buAutoNum type="arabicPeriod"/>
            </a:pPr>
            <a:r>
              <a:rPr lang="es-MX" dirty="0" smtClean="0">
                <a:solidFill>
                  <a:schemeClr val="tx2"/>
                </a:solidFill>
              </a:rPr>
              <a:t>Fortalecer capacidades de clientes para implementar acciones de adaptación</a:t>
            </a:r>
          </a:p>
          <a:p>
            <a:pPr marL="342900" lvl="1" indent="-342900">
              <a:buFontTx/>
              <a:buAutoNum type="arabicPeriod"/>
            </a:pPr>
            <a:r>
              <a:rPr lang="es-MX" dirty="0" smtClean="0">
                <a:solidFill>
                  <a:schemeClr val="tx2"/>
                </a:solidFill>
              </a:rPr>
              <a:t>Incidir en políticas públicas nacionales e internacionales para promover adaptación a través de </a:t>
            </a:r>
            <a:r>
              <a:rPr lang="es-MX" dirty="0" err="1" smtClean="0">
                <a:solidFill>
                  <a:schemeClr val="tx2"/>
                </a:solidFill>
              </a:rPr>
              <a:t>microfinanzas</a:t>
            </a:r>
            <a:endParaRPr lang="es-PA" dirty="0"/>
          </a:p>
        </p:txBody>
      </p:sp>
      <p:sp>
        <p:nvSpPr>
          <p:cNvPr id="60" name="59 CuadroTexto"/>
          <p:cNvSpPr txBox="1"/>
          <p:nvPr/>
        </p:nvSpPr>
        <p:spPr>
          <a:xfrm>
            <a:off x="0" y="1268760"/>
            <a:ext cx="1512168" cy="369332"/>
          </a:xfrm>
          <a:prstGeom prst="rect">
            <a:avLst/>
          </a:prstGeom>
          <a:noFill/>
        </p:spPr>
        <p:txBody>
          <a:bodyPr wrap="square" rtlCol="0">
            <a:spAutoFit/>
          </a:bodyPr>
          <a:lstStyle/>
          <a:p>
            <a:r>
              <a:rPr lang="es-MX" b="1" dirty="0" smtClean="0">
                <a:solidFill>
                  <a:schemeClr val="tx2"/>
                </a:solidFill>
              </a:rPr>
              <a:t>Objetivos</a:t>
            </a:r>
            <a:endParaRPr lang="es-PA" b="1" dirty="0" smtClean="0">
              <a:solidFill>
                <a:schemeClr val="tx2"/>
              </a:solidFill>
            </a:endParaRPr>
          </a:p>
        </p:txBody>
      </p:sp>
      <p:sp>
        <p:nvSpPr>
          <p:cNvPr id="61" name="60 CuadroTexto"/>
          <p:cNvSpPr txBox="1"/>
          <p:nvPr/>
        </p:nvSpPr>
        <p:spPr>
          <a:xfrm>
            <a:off x="180372" y="4976008"/>
            <a:ext cx="3671548" cy="369332"/>
          </a:xfrm>
          <a:prstGeom prst="rect">
            <a:avLst/>
          </a:prstGeom>
          <a:noFill/>
        </p:spPr>
        <p:txBody>
          <a:bodyPr wrap="square" rtlCol="0">
            <a:spAutoFit/>
          </a:bodyPr>
          <a:lstStyle/>
          <a:p>
            <a:r>
              <a:rPr lang="es-MX" b="1" dirty="0" smtClean="0">
                <a:solidFill>
                  <a:schemeClr val="tx2"/>
                </a:solidFill>
              </a:rPr>
              <a:t>Resultados a la fecha</a:t>
            </a:r>
            <a:endParaRPr lang="es-PA" b="1" dirty="0" smtClean="0">
              <a:solidFill>
                <a:schemeClr val="tx2"/>
              </a:solidFill>
            </a:endParaRPr>
          </a:p>
        </p:txBody>
      </p:sp>
      <p:sp>
        <p:nvSpPr>
          <p:cNvPr id="62" name="61 CuadroTexto"/>
          <p:cNvSpPr txBox="1"/>
          <p:nvPr/>
        </p:nvSpPr>
        <p:spPr>
          <a:xfrm>
            <a:off x="0" y="5336048"/>
            <a:ext cx="6228184" cy="1477328"/>
          </a:xfrm>
          <a:prstGeom prst="rect">
            <a:avLst/>
          </a:prstGeom>
          <a:noFill/>
        </p:spPr>
        <p:txBody>
          <a:bodyPr wrap="square" rtlCol="0">
            <a:spAutoFit/>
          </a:bodyPr>
          <a:lstStyle/>
          <a:p>
            <a:pPr marL="342900" lvl="1" indent="-342900">
              <a:buFont typeface="Arial" pitchFamily="34" charset="0"/>
              <a:buChar char="•"/>
            </a:pPr>
            <a:r>
              <a:rPr lang="es-MX" dirty="0" smtClean="0">
                <a:solidFill>
                  <a:schemeClr val="tx2"/>
                </a:solidFill>
              </a:rPr>
              <a:t>40 Medidas EbA identificadas</a:t>
            </a:r>
          </a:p>
          <a:p>
            <a:pPr marL="342900" lvl="1" indent="-342900">
              <a:buFont typeface="Arial" pitchFamily="34" charset="0"/>
              <a:buChar char="•"/>
            </a:pPr>
            <a:r>
              <a:rPr lang="es-MX" dirty="0" smtClean="0">
                <a:solidFill>
                  <a:schemeClr val="tx2"/>
                </a:solidFill>
              </a:rPr>
              <a:t>Diagnóstico institucional en 5 </a:t>
            </a:r>
            <a:r>
              <a:rPr lang="es-MX" dirty="0" err="1" smtClean="0">
                <a:solidFill>
                  <a:schemeClr val="tx2"/>
                </a:solidFill>
              </a:rPr>
              <a:t>IMFs</a:t>
            </a:r>
            <a:endParaRPr lang="es-MX" dirty="0" smtClean="0">
              <a:solidFill>
                <a:schemeClr val="tx2"/>
              </a:solidFill>
            </a:endParaRPr>
          </a:p>
          <a:p>
            <a:pPr marL="342900" lvl="1" indent="-342900">
              <a:buFont typeface="Arial" pitchFamily="34" charset="0"/>
              <a:buChar char="•"/>
            </a:pPr>
            <a:r>
              <a:rPr lang="es-MX" dirty="0" smtClean="0">
                <a:solidFill>
                  <a:schemeClr val="tx2"/>
                </a:solidFill>
              </a:rPr>
              <a:t>Software para incorporar riesgo climático en metodología crediticia</a:t>
            </a:r>
          </a:p>
          <a:p>
            <a:pPr marL="342900" lvl="1" indent="-342900">
              <a:buFont typeface="Arial" pitchFamily="34" charset="0"/>
              <a:buChar char="•"/>
            </a:pPr>
            <a:r>
              <a:rPr lang="es-MX" dirty="0" smtClean="0">
                <a:solidFill>
                  <a:schemeClr val="tx2"/>
                </a:solidFill>
              </a:rPr>
              <a:t>1300 créditos EbA desembolsados</a:t>
            </a:r>
            <a:endParaRPr lang="es-PA" dirty="0" smtClean="0">
              <a:solidFill>
                <a:schemeClr val="tx2"/>
              </a:solidFill>
            </a:endParaRPr>
          </a:p>
        </p:txBody>
      </p:sp>
      <p:pic>
        <p:nvPicPr>
          <p:cNvPr id="13" name="Picture 7" descr="Home"/>
          <p:cNvPicPr>
            <a:picLocks noChangeAspect="1" noChangeArrowheads="1"/>
          </p:cNvPicPr>
          <p:nvPr/>
        </p:nvPicPr>
        <p:blipFill>
          <a:blip r:embed="rId4" cstate="print"/>
          <a:srcRect/>
          <a:stretch>
            <a:fillRect/>
          </a:stretch>
        </p:blipFill>
        <p:spPr bwMode="auto">
          <a:xfrm>
            <a:off x="6156176" y="3573016"/>
            <a:ext cx="2448272" cy="685812"/>
          </a:xfrm>
          <a:prstGeom prst="rect">
            <a:avLst/>
          </a:prstGeom>
          <a:noFill/>
        </p:spPr>
      </p:pic>
      <p:pic>
        <p:nvPicPr>
          <p:cNvPr id="15" name="Picture 3" descr="clip_image002"/>
          <p:cNvPicPr>
            <a:picLocks noChangeAspect="1" noChangeArrowheads="1"/>
          </p:cNvPicPr>
          <p:nvPr/>
        </p:nvPicPr>
        <p:blipFill>
          <a:blip r:embed="rId5" cstate="print"/>
          <a:srcRect l="156" t="21973" r="156" b="11220"/>
          <a:stretch>
            <a:fillRect/>
          </a:stretch>
        </p:blipFill>
        <p:spPr bwMode="auto">
          <a:xfrm>
            <a:off x="6213474" y="5292725"/>
            <a:ext cx="2930526" cy="1565275"/>
          </a:xfrm>
          <a:prstGeom prst="rect">
            <a:avLst/>
          </a:prstGeom>
          <a:noFill/>
          <a:ln w="9525">
            <a:noFill/>
            <a:miter lim="800000"/>
            <a:headEnd/>
            <a:tailEnd/>
          </a:ln>
        </p:spPr>
      </p:pic>
      <p:sp>
        <p:nvSpPr>
          <p:cNvPr id="16" name="15 CuadroTexto"/>
          <p:cNvSpPr txBox="1"/>
          <p:nvPr/>
        </p:nvSpPr>
        <p:spPr>
          <a:xfrm>
            <a:off x="6372200" y="3284984"/>
            <a:ext cx="2304256" cy="369332"/>
          </a:xfrm>
          <a:prstGeom prst="rect">
            <a:avLst/>
          </a:prstGeom>
          <a:noFill/>
        </p:spPr>
        <p:txBody>
          <a:bodyPr wrap="square" rtlCol="0">
            <a:spAutoFit/>
          </a:bodyPr>
          <a:lstStyle/>
          <a:p>
            <a:r>
              <a:rPr lang="es-MX" b="1" dirty="0" smtClean="0">
                <a:solidFill>
                  <a:schemeClr val="tx2"/>
                </a:solidFill>
              </a:rPr>
              <a:t>Implementación</a:t>
            </a:r>
            <a:endParaRPr lang="es-PA" b="1" dirty="0" smtClean="0">
              <a:solidFill>
                <a:schemeClr val="tx2"/>
              </a:solidFill>
            </a:endParaRPr>
          </a:p>
        </p:txBody>
      </p:sp>
      <p:sp>
        <p:nvSpPr>
          <p:cNvPr id="17" name="16 Rectángulo"/>
          <p:cNvSpPr/>
          <p:nvPr/>
        </p:nvSpPr>
        <p:spPr>
          <a:xfrm>
            <a:off x="5220072" y="4149080"/>
            <a:ext cx="3923928" cy="646331"/>
          </a:xfrm>
          <a:prstGeom prst="rect">
            <a:avLst/>
          </a:prstGeom>
        </p:spPr>
        <p:txBody>
          <a:bodyPr wrap="square">
            <a:spAutoFit/>
          </a:bodyPr>
          <a:lstStyle/>
          <a:p>
            <a:pPr marL="342900" lvl="1" indent="-342900">
              <a:buFont typeface="Arial" pitchFamily="34" charset="0"/>
              <a:buChar char="•"/>
            </a:pPr>
            <a:r>
              <a:rPr lang="es-MX" dirty="0" smtClean="0">
                <a:solidFill>
                  <a:schemeClr val="tx2"/>
                </a:solidFill>
              </a:rPr>
              <a:t>Región andina de Perú y Colombia</a:t>
            </a:r>
          </a:p>
          <a:p>
            <a:pPr marL="342900" lvl="1" indent="-342900">
              <a:buFont typeface="Arial" pitchFamily="34" charset="0"/>
              <a:buChar char="•"/>
            </a:pPr>
            <a:r>
              <a:rPr lang="es-MX" dirty="0" smtClean="0">
                <a:solidFill>
                  <a:schemeClr val="tx2"/>
                </a:solidFill>
              </a:rPr>
              <a:t>2013-2016</a:t>
            </a:r>
          </a:p>
        </p:txBody>
      </p:sp>
      <p:sp>
        <p:nvSpPr>
          <p:cNvPr id="18" name="17 CuadroTexto"/>
          <p:cNvSpPr txBox="1"/>
          <p:nvPr/>
        </p:nvSpPr>
        <p:spPr>
          <a:xfrm>
            <a:off x="0" y="3212976"/>
            <a:ext cx="1044624" cy="369332"/>
          </a:xfrm>
          <a:prstGeom prst="rect">
            <a:avLst/>
          </a:prstGeom>
          <a:noFill/>
        </p:spPr>
        <p:txBody>
          <a:bodyPr wrap="square" rtlCol="0">
            <a:spAutoFit/>
          </a:bodyPr>
          <a:lstStyle/>
          <a:p>
            <a:r>
              <a:rPr lang="es-MX" b="1" dirty="0" smtClean="0">
                <a:solidFill>
                  <a:schemeClr val="tx2"/>
                </a:solidFill>
              </a:rPr>
              <a:t>Fondos</a:t>
            </a:r>
            <a:endParaRPr lang="es-PA" b="1" dirty="0" smtClean="0">
              <a:solidFill>
                <a:schemeClr val="tx2"/>
              </a:solidFill>
            </a:endParaRPr>
          </a:p>
        </p:txBody>
      </p:sp>
      <p:sp>
        <p:nvSpPr>
          <p:cNvPr id="25" name="24 Rectángulo"/>
          <p:cNvSpPr/>
          <p:nvPr/>
        </p:nvSpPr>
        <p:spPr>
          <a:xfrm>
            <a:off x="2915816" y="3933056"/>
            <a:ext cx="1521570" cy="369332"/>
          </a:xfrm>
          <a:prstGeom prst="rect">
            <a:avLst/>
          </a:prstGeom>
        </p:spPr>
        <p:txBody>
          <a:bodyPr wrap="none">
            <a:spAutoFit/>
          </a:bodyPr>
          <a:lstStyle/>
          <a:p>
            <a:pPr marL="342900" lvl="1" indent="-342900">
              <a:buFont typeface="Arial" pitchFamily="34" charset="0"/>
              <a:buChar char="•"/>
            </a:pPr>
            <a:r>
              <a:rPr lang="es-MX" dirty="0" smtClean="0">
                <a:solidFill>
                  <a:schemeClr val="tx2"/>
                </a:solidFill>
              </a:rPr>
              <a:t>5.2 M USD</a:t>
            </a:r>
          </a:p>
        </p:txBody>
      </p:sp>
      <p:grpSp>
        <p:nvGrpSpPr>
          <p:cNvPr id="2" name="30 Grupo"/>
          <p:cNvGrpSpPr/>
          <p:nvPr/>
        </p:nvGrpSpPr>
        <p:grpSpPr>
          <a:xfrm>
            <a:off x="6816296" y="1373174"/>
            <a:ext cx="2267744" cy="1422744"/>
            <a:chOff x="6876256" y="1196752"/>
            <a:chExt cx="2267744" cy="1422744"/>
          </a:xfrm>
        </p:grpSpPr>
        <p:pic>
          <p:nvPicPr>
            <p:cNvPr id="26" name="Imagen 1" descr="cid:image001.png@01CCC606.ACB8AFF0"/>
            <p:cNvPicPr>
              <a:picLocks noChangeAspect="1" noChangeArrowheads="1"/>
            </p:cNvPicPr>
            <p:nvPr/>
          </p:nvPicPr>
          <p:blipFill>
            <a:blip r:embed="rId6" cstate="print"/>
            <a:srcRect/>
            <a:stretch>
              <a:fillRect/>
            </a:stretch>
          </p:blipFill>
          <p:spPr bwMode="auto">
            <a:xfrm>
              <a:off x="8028384" y="2348880"/>
              <a:ext cx="1065003" cy="270616"/>
            </a:xfrm>
            <a:prstGeom prst="rect">
              <a:avLst/>
            </a:prstGeom>
            <a:noFill/>
            <a:ln w="9525">
              <a:noFill/>
              <a:miter lim="800000"/>
              <a:headEnd/>
              <a:tailEnd/>
            </a:ln>
          </p:spPr>
        </p:pic>
        <p:pic>
          <p:nvPicPr>
            <p:cNvPr id="27" name="Picture 2" descr="http://www.crezcamos.com/img-design/logo.png">
              <a:hlinkClick r:id="rId7"/>
            </p:cNvPr>
            <p:cNvPicPr>
              <a:picLocks noChangeAspect="1" noChangeArrowheads="1"/>
            </p:cNvPicPr>
            <p:nvPr/>
          </p:nvPicPr>
          <p:blipFill>
            <a:blip r:embed="rId8" cstate="print"/>
            <a:srcRect/>
            <a:stretch>
              <a:fillRect/>
            </a:stretch>
          </p:blipFill>
          <p:spPr bwMode="auto">
            <a:xfrm>
              <a:off x="7524328" y="1700808"/>
              <a:ext cx="1236982" cy="302138"/>
            </a:xfrm>
            <a:prstGeom prst="rect">
              <a:avLst/>
            </a:prstGeom>
            <a:noFill/>
          </p:spPr>
        </p:pic>
        <p:pic>
          <p:nvPicPr>
            <p:cNvPr id="28" name="Picture 4" descr="http://www.contactar-pasto.org/site/images/contactar/videocontactar.jpg"/>
            <p:cNvPicPr>
              <a:picLocks noChangeAspect="1" noChangeArrowheads="1"/>
            </p:cNvPicPr>
            <p:nvPr/>
          </p:nvPicPr>
          <p:blipFill>
            <a:blip r:embed="rId9" cstate="print"/>
            <a:srcRect/>
            <a:stretch>
              <a:fillRect/>
            </a:stretch>
          </p:blipFill>
          <p:spPr bwMode="auto">
            <a:xfrm>
              <a:off x="6876256" y="1196752"/>
              <a:ext cx="905144" cy="327634"/>
            </a:xfrm>
            <a:prstGeom prst="rect">
              <a:avLst/>
            </a:prstGeom>
            <a:noFill/>
          </p:spPr>
        </p:pic>
        <p:pic>
          <p:nvPicPr>
            <p:cNvPr id="29" name="Picture 5" descr="LogoFondeSite"/>
            <p:cNvPicPr>
              <a:picLocks noChangeAspect="1" noChangeArrowheads="1"/>
            </p:cNvPicPr>
            <p:nvPr/>
          </p:nvPicPr>
          <p:blipFill>
            <a:blip r:embed="rId10" cstate="print"/>
            <a:srcRect/>
            <a:stretch>
              <a:fillRect/>
            </a:stretch>
          </p:blipFill>
          <p:spPr bwMode="auto">
            <a:xfrm>
              <a:off x="7872320" y="1196752"/>
              <a:ext cx="1271680" cy="349881"/>
            </a:xfrm>
            <a:prstGeom prst="rect">
              <a:avLst/>
            </a:prstGeom>
            <a:noFill/>
          </p:spPr>
        </p:pic>
      </p:grpSp>
      <p:sp>
        <p:nvSpPr>
          <p:cNvPr id="32" name="31 CuadroTexto"/>
          <p:cNvSpPr txBox="1"/>
          <p:nvPr/>
        </p:nvSpPr>
        <p:spPr>
          <a:xfrm>
            <a:off x="6516216" y="908720"/>
            <a:ext cx="2448272" cy="369332"/>
          </a:xfrm>
          <a:prstGeom prst="rect">
            <a:avLst/>
          </a:prstGeom>
          <a:noFill/>
        </p:spPr>
        <p:txBody>
          <a:bodyPr wrap="square" rtlCol="0">
            <a:spAutoFit/>
          </a:bodyPr>
          <a:lstStyle/>
          <a:p>
            <a:pPr algn="ctr"/>
            <a:r>
              <a:rPr lang="es-MX" dirty="0" err="1" smtClean="0">
                <a:solidFill>
                  <a:schemeClr val="tx2"/>
                </a:solidFill>
              </a:rPr>
              <a:t>IMFs</a:t>
            </a:r>
            <a:r>
              <a:rPr lang="es-MX" dirty="0" smtClean="0">
                <a:solidFill>
                  <a:schemeClr val="tx2"/>
                </a:solidFill>
              </a:rPr>
              <a:t> asociadas</a:t>
            </a:r>
            <a:endParaRPr lang="es-PA" dirty="0">
              <a:solidFill>
                <a:schemeClr val="tx2"/>
              </a:solidFill>
            </a:endParaRPr>
          </a:p>
        </p:txBody>
      </p:sp>
      <p:pic>
        <p:nvPicPr>
          <p:cNvPr id="3" name="Picture 2" descr="http://www.pnuma.org/meba/Imagenes/edpyme-solidariodad-logo.jpg"/>
          <p:cNvPicPr>
            <a:picLocks noChangeAspect="1" noChangeArrowheads="1"/>
          </p:cNvPicPr>
          <p:nvPr/>
        </p:nvPicPr>
        <p:blipFill>
          <a:blip r:embed="rId11" cstate="print"/>
          <a:srcRect/>
          <a:stretch>
            <a:fillRect/>
          </a:stretch>
        </p:blipFill>
        <p:spPr bwMode="auto">
          <a:xfrm>
            <a:off x="6804248" y="2319357"/>
            <a:ext cx="880492" cy="519490"/>
          </a:xfrm>
          <a:prstGeom prst="rect">
            <a:avLst/>
          </a:prstGeom>
          <a:noFill/>
        </p:spPr>
      </p:pic>
    </p:spTree>
    <p:extLst>
      <p:ext uri="{BB962C8B-B14F-4D97-AF65-F5344CB8AC3E}">
        <p14:creationId xmlns:p14="http://schemas.microsoft.com/office/powerpoint/2010/main" val="5346469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447800" y="1085501"/>
            <a:ext cx="1600200" cy="903339"/>
          </a:xfrm>
          <a:prstGeom prst="rect">
            <a:avLst/>
          </a:prstGeom>
        </p:spPr>
      </p:pic>
      <p:sp>
        <p:nvSpPr>
          <p:cNvPr id="22" name="TextBox 21"/>
          <p:cNvSpPr txBox="1"/>
          <p:nvPr/>
        </p:nvSpPr>
        <p:spPr>
          <a:xfrm>
            <a:off x="205101" y="2370025"/>
            <a:ext cx="4652100" cy="461664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err="1" smtClean="0">
                <a:latin typeface="Segoe UI" panose="020B0502040204020203" pitchFamily="34" charset="0"/>
                <a:ea typeface="Segoe UI" panose="020B0502040204020203" pitchFamily="34" charset="0"/>
                <a:cs typeface="Segoe UI" panose="020B0502040204020203" pitchFamily="34" charset="0"/>
              </a:rPr>
              <a:t>Politicas</a:t>
            </a:r>
            <a:r>
              <a:rPr lang="en-US" dirty="0" smtClean="0">
                <a:latin typeface="Segoe UI" panose="020B0502040204020203" pitchFamily="34" charset="0"/>
                <a:ea typeface="Segoe UI" panose="020B0502040204020203" pitchFamily="34" charset="0"/>
                <a:cs typeface="Segoe UI" panose="020B0502040204020203" pitchFamily="34" charset="0"/>
              </a:rPr>
              <a:t> para </a:t>
            </a:r>
            <a:r>
              <a:rPr lang="en-US" dirty="0" err="1" smtClean="0">
                <a:latin typeface="Segoe UI" panose="020B0502040204020203" pitchFamily="34" charset="0"/>
                <a:ea typeface="Segoe UI" panose="020B0502040204020203" pitchFamily="34" charset="0"/>
                <a:cs typeface="Segoe UI" panose="020B0502040204020203" pitchFamily="34" charset="0"/>
              </a:rPr>
              <a:t>acelerar</a:t>
            </a:r>
            <a:r>
              <a:rPr lang="en-US" dirty="0" smtClean="0">
                <a:latin typeface="Segoe UI" panose="020B0502040204020203" pitchFamily="34" charset="0"/>
                <a:ea typeface="Segoe UI" panose="020B0502040204020203" pitchFamily="34" charset="0"/>
                <a:cs typeface="Segoe UI" panose="020B0502040204020203" pitchFamily="34" charset="0"/>
              </a:rPr>
              <a:t> la </a:t>
            </a:r>
            <a:r>
              <a:rPr lang="en-US" dirty="0" err="1" smtClean="0">
                <a:latin typeface="Segoe UI" panose="020B0502040204020203" pitchFamily="34" charset="0"/>
                <a:ea typeface="Segoe UI" panose="020B0502040204020203" pitchFamily="34" charset="0"/>
                <a:cs typeface="Segoe UI" panose="020B0502040204020203" pitchFamily="34" charset="0"/>
              </a:rPr>
              <a:t>transicion</a:t>
            </a:r>
            <a:r>
              <a:rPr lang="en-US" dirty="0" smtClean="0">
                <a:latin typeface="Segoe UI" panose="020B0502040204020203" pitchFamily="34" charset="0"/>
                <a:ea typeface="Segoe UI" panose="020B0502040204020203" pitchFamily="34" charset="0"/>
                <a:cs typeface="Segoe UI" panose="020B0502040204020203" pitchFamily="34" charset="0"/>
              </a:rPr>
              <a:t> a la </a:t>
            </a:r>
            <a:r>
              <a:rPr lang="en-US" dirty="0" err="1" smtClean="0">
                <a:latin typeface="Segoe UI" panose="020B0502040204020203" pitchFamily="34" charset="0"/>
                <a:ea typeface="Segoe UI" panose="020B0502040204020203" pitchFamily="34" charset="0"/>
                <a:cs typeface="Segoe UI" panose="020B0502040204020203" pitchFamily="34" charset="0"/>
              </a:rPr>
              <a:t>iluminacion</a:t>
            </a:r>
            <a:r>
              <a:rPr lang="en-US" dirty="0" smtClean="0">
                <a:latin typeface="Segoe UI" panose="020B0502040204020203" pitchFamily="34" charset="0"/>
                <a:ea typeface="Segoe UI" panose="020B0502040204020203" pitchFamily="34" charset="0"/>
                <a:cs typeface="Segoe UI" panose="020B0502040204020203" pitchFamily="34" charset="0"/>
              </a:rPr>
              <a:t> </a:t>
            </a:r>
            <a:r>
              <a:rPr lang="en-US" dirty="0" err="1" smtClean="0">
                <a:latin typeface="Segoe UI" panose="020B0502040204020203" pitchFamily="34" charset="0"/>
                <a:ea typeface="Segoe UI" panose="020B0502040204020203" pitchFamily="34" charset="0"/>
                <a:cs typeface="Segoe UI" panose="020B0502040204020203" pitchFamily="34" charset="0"/>
              </a:rPr>
              <a:t>eficiente</a:t>
            </a:r>
            <a:r>
              <a:rPr lang="en-US" dirty="0" smtClean="0">
                <a:latin typeface="Segoe UI" panose="020B0502040204020203" pitchFamily="34" charset="0"/>
                <a:ea typeface="Segoe UI" panose="020B0502040204020203" pitchFamily="34" charset="0"/>
                <a:cs typeface="Segoe UI" panose="020B0502040204020203" pitchFamily="34" charset="0"/>
              </a:rPr>
              <a:t> (2016)</a:t>
            </a:r>
          </a:p>
          <a:p>
            <a:pPr>
              <a:spcAft>
                <a:spcPts val="1200"/>
              </a:spcAft>
            </a:pPr>
            <a:endParaRPr lang="en-US" dirty="0" smtClean="0">
              <a:latin typeface="Segoe UI" panose="020B0502040204020203" pitchFamily="34" charset="0"/>
              <a:ea typeface="Segoe UI" panose="020B0502040204020203" pitchFamily="34" charset="0"/>
              <a:cs typeface="Segoe UI" panose="020B0502040204020203" pitchFamily="34" charset="0"/>
            </a:endParaRPr>
          </a:p>
          <a:p>
            <a:pPr marL="285750" indent="-285750">
              <a:spcAft>
                <a:spcPts val="1200"/>
              </a:spcAft>
              <a:buFont typeface="Arial" panose="020B0604020202020204" pitchFamily="34" charset="0"/>
              <a:buChar char="•"/>
            </a:pPr>
            <a:r>
              <a:rPr lang="en-US" dirty="0" err="1">
                <a:latin typeface="Segoe UI" panose="020B0502040204020203" pitchFamily="34" charset="0"/>
                <a:ea typeface="Segoe UI" panose="020B0502040204020203" pitchFamily="34" charset="0"/>
                <a:cs typeface="Segoe UI" panose="020B0502040204020203" pitchFamily="34" charset="0"/>
              </a:rPr>
              <a:t>E</a:t>
            </a:r>
            <a:r>
              <a:rPr lang="en-US" dirty="0" err="1" smtClean="0">
                <a:latin typeface="Segoe UI" panose="020B0502040204020203" pitchFamily="34" charset="0"/>
                <a:ea typeface="Segoe UI" panose="020B0502040204020203" pitchFamily="34" charset="0"/>
                <a:cs typeface="Segoe UI" panose="020B0502040204020203" pitchFamily="34" charset="0"/>
              </a:rPr>
              <a:t>strategias</a:t>
            </a:r>
            <a:r>
              <a:rPr lang="en-US" dirty="0" smtClean="0">
                <a:latin typeface="Segoe UI" panose="020B0502040204020203" pitchFamily="34" charset="0"/>
                <a:ea typeface="Segoe UI" panose="020B0502040204020203" pitchFamily="34" charset="0"/>
                <a:cs typeface="Segoe UI" panose="020B0502040204020203" pitchFamily="34" charset="0"/>
              </a:rPr>
              <a:t> </a:t>
            </a:r>
            <a:r>
              <a:rPr lang="en-US" dirty="0" err="1" smtClean="0">
                <a:latin typeface="Segoe UI" panose="020B0502040204020203" pitchFamily="34" charset="0"/>
                <a:ea typeface="Segoe UI" panose="020B0502040204020203" pitchFamily="34" charset="0"/>
                <a:cs typeface="Segoe UI" panose="020B0502040204020203" pitchFamily="34" charset="0"/>
              </a:rPr>
              <a:t>nacionales</a:t>
            </a:r>
            <a:r>
              <a:rPr lang="en-US" dirty="0" smtClean="0">
                <a:latin typeface="Segoe UI" panose="020B0502040204020203" pitchFamily="34" charset="0"/>
                <a:ea typeface="Segoe UI" panose="020B0502040204020203" pitchFamily="34" charset="0"/>
                <a:cs typeface="Segoe UI" panose="020B0502040204020203" pitchFamily="34" charset="0"/>
              </a:rPr>
              <a:t>/</a:t>
            </a:r>
            <a:r>
              <a:rPr lang="en-US" dirty="0" err="1" smtClean="0">
                <a:latin typeface="Segoe UI" panose="020B0502040204020203" pitchFamily="34" charset="0"/>
                <a:ea typeface="Segoe UI" panose="020B0502040204020203" pitchFamily="34" charset="0"/>
                <a:cs typeface="Segoe UI" panose="020B0502040204020203" pitchFamily="34" charset="0"/>
              </a:rPr>
              <a:t>regionales</a:t>
            </a:r>
            <a:r>
              <a:rPr lang="en-US" dirty="0" smtClean="0">
                <a:latin typeface="Segoe UI" panose="020B0502040204020203" pitchFamily="34" charset="0"/>
                <a:ea typeface="Segoe UI" panose="020B0502040204020203" pitchFamily="34" charset="0"/>
                <a:cs typeface="Segoe UI" panose="020B0502040204020203" pitchFamily="34" charset="0"/>
              </a:rPr>
              <a:t> de </a:t>
            </a:r>
            <a:r>
              <a:rPr lang="en-US" dirty="0" err="1" smtClean="0">
                <a:latin typeface="Segoe UI" panose="020B0502040204020203" pitchFamily="34" charset="0"/>
                <a:ea typeface="Segoe UI" panose="020B0502040204020203" pitchFamily="34" charset="0"/>
                <a:cs typeface="Segoe UI" panose="020B0502040204020203" pitchFamily="34" charset="0"/>
              </a:rPr>
              <a:t>iluminación</a:t>
            </a:r>
            <a:r>
              <a:rPr lang="en-US" dirty="0">
                <a:latin typeface="Segoe UI" panose="020B0502040204020203" pitchFamily="34" charset="0"/>
                <a:ea typeface="Segoe UI" panose="020B0502040204020203" pitchFamily="34" charset="0"/>
                <a:cs typeface="Segoe UI" panose="020B0502040204020203" pitchFamily="34" charset="0"/>
              </a:rPr>
              <a:t> </a:t>
            </a:r>
            <a:r>
              <a:rPr lang="en-US" dirty="0" err="1" smtClean="0">
                <a:latin typeface="Segoe UI" panose="020B0502040204020203" pitchFamily="34" charset="0"/>
                <a:ea typeface="Segoe UI" panose="020B0502040204020203" pitchFamily="34" charset="0"/>
                <a:cs typeface="Segoe UI" panose="020B0502040204020203" pitchFamily="34" charset="0"/>
              </a:rPr>
              <a:t>eficiente</a:t>
            </a:r>
            <a:r>
              <a:rPr lang="en-US" dirty="0" smtClean="0">
                <a:latin typeface="Segoe UI" panose="020B0502040204020203" pitchFamily="34" charset="0"/>
                <a:ea typeface="Segoe UI" panose="020B0502040204020203" pitchFamily="34" charset="0"/>
                <a:cs typeface="Segoe UI" panose="020B0502040204020203" pitchFamily="34" charset="0"/>
              </a:rPr>
              <a:t> en 27 </a:t>
            </a:r>
            <a:r>
              <a:rPr lang="en-US" dirty="0" err="1" smtClean="0">
                <a:latin typeface="Segoe UI" panose="020B0502040204020203" pitchFamily="34" charset="0"/>
                <a:ea typeface="Segoe UI" panose="020B0502040204020203" pitchFamily="34" charset="0"/>
                <a:cs typeface="Segoe UI" panose="020B0502040204020203" pitchFamily="34" charset="0"/>
              </a:rPr>
              <a:t>países</a:t>
            </a:r>
            <a:endParaRPr lang="en-US" dirty="0" smtClean="0">
              <a:latin typeface="Segoe UI" panose="020B0502040204020203" pitchFamily="34" charset="0"/>
              <a:ea typeface="Segoe UI" panose="020B0502040204020203" pitchFamily="34" charset="0"/>
              <a:cs typeface="Segoe UI" panose="020B0502040204020203" pitchFamily="34" charset="0"/>
            </a:endParaRPr>
          </a:p>
          <a:p>
            <a:pPr marL="285750" indent="-285750">
              <a:spcAft>
                <a:spcPts val="1200"/>
              </a:spcAft>
              <a:buFont typeface="Arial" panose="020B0604020202020204" pitchFamily="34" charset="0"/>
              <a:buChar char="•"/>
            </a:pPr>
            <a:endParaRPr lang="en-US" dirty="0" smtClean="0">
              <a:latin typeface="Segoe UI" panose="020B0502040204020203" pitchFamily="34" charset="0"/>
              <a:ea typeface="Segoe UI" panose="020B0502040204020203" pitchFamily="34" charset="0"/>
              <a:cs typeface="Segoe UI" panose="020B0502040204020203" pitchFamily="34" charset="0"/>
            </a:endParaRPr>
          </a:p>
          <a:p>
            <a:pPr marL="285750" indent="-285750">
              <a:spcAft>
                <a:spcPts val="1200"/>
              </a:spcAft>
              <a:buFont typeface="Arial" panose="020B0604020202020204" pitchFamily="34" charset="0"/>
              <a:buChar char="•"/>
            </a:pPr>
            <a:r>
              <a:rPr lang="en-US" dirty="0" smtClean="0">
                <a:latin typeface="Segoe UI" panose="020B0502040204020203" pitchFamily="34" charset="0"/>
                <a:ea typeface="Segoe UI" panose="020B0502040204020203" pitchFamily="34" charset="0"/>
                <a:cs typeface="Segoe UI" panose="020B0502040204020203" pitchFamily="34" charset="0"/>
              </a:rPr>
              <a:t>SE4ALL “</a:t>
            </a:r>
            <a:r>
              <a:rPr lang="en-US" dirty="0" err="1" smtClean="0">
                <a:latin typeface="Segoe UI" panose="020B0502040204020203" pitchFamily="34" charset="0"/>
                <a:ea typeface="Segoe UI" panose="020B0502040204020203" pitchFamily="34" charset="0"/>
                <a:cs typeface="Segoe UI" panose="020B0502040204020203" pitchFamily="34" charset="0"/>
              </a:rPr>
              <a:t>Acelerador</a:t>
            </a:r>
            <a:r>
              <a:rPr lang="en-US" dirty="0" smtClean="0">
                <a:latin typeface="Segoe UI" panose="020B0502040204020203" pitchFamily="34" charset="0"/>
                <a:ea typeface="Segoe UI" panose="020B0502040204020203" pitchFamily="34" charset="0"/>
                <a:cs typeface="Segoe UI" panose="020B0502040204020203" pitchFamily="34" charset="0"/>
              </a:rPr>
              <a:t> de </a:t>
            </a:r>
            <a:r>
              <a:rPr lang="en-US" dirty="0" err="1" smtClean="0">
                <a:latin typeface="Segoe UI" panose="020B0502040204020203" pitchFamily="34" charset="0"/>
                <a:ea typeface="Segoe UI" panose="020B0502040204020203" pitchFamily="34" charset="0"/>
                <a:cs typeface="Segoe UI" panose="020B0502040204020203" pitchFamily="34" charset="0"/>
              </a:rPr>
              <a:t>Eficiencia</a:t>
            </a:r>
            <a:r>
              <a:rPr lang="en-US" dirty="0" smtClean="0">
                <a:latin typeface="Segoe UI" panose="020B0502040204020203" pitchFamily="34" charset="0"/>
                <a:ea typeface="Segoe UI" panose="020B0502040204020203" pitchFamily="34" charset="0"/>
                <a:cs typeface="Segoe UI" panose="020B0502040204020203" pitchFamily="34" charset="0"/>
              </a:rPr>
              <a:t> </a:t>
            </a:r>
            <a:r>
              <a:rPr lang="en-US" dirty="0" err="1" smtClean="0">
                <a:latin typeface="Segoe UI" panose="020B0502040204020203" pitchFamily="34" charset="0"/>
                <a:ea typeface="Segoe UI" panose="020B0502040204020203" pitchFamily="34" charset="0"/>
                <a:cs typeface="Segoe UI" panose="020B0502040204020203" pitchFamily="34" charset="0"/>
              </a:rPr>
              <a:t>Energética</a:t>
            </a:r>
            <a:r>
              <a:rPr lang="en-US" dirty="0" smtClean="0">
                <a:latin typeface="Segoe UI" panose="020B0502040204020203" pitchFamily="34" charset="0"/>
                <a:ea typeface="Segoe UI" panose="020B0502040204020203" pitchFamily="34" charset="0"/>
                <a:cs typeface="Segoe UI" panose="020B0502040204020203" pitchFamily="34" charset="0"/>
              </a:rPr>
              <a:t>” </a:t>
            </a:r>
            <a:endParaRPr lang="en-US" dirty="0">
              <a:latin typeface="Segoe UI" panose="020B0502040204020203" pitchFamily="34" charset="0"/>
              <a:ea typeface="Segoe UI" panose="020B0502040204020203" pitchFamily="34" charset="0"/>
              <a:cs typeface="Segoe UI" panose="020B0502040204020203" pitchFamily="34" charset="0"/>
            </a:endParaRPr>
          </a:p>
          <a:p>
            <a:pPr>
              <a:spcAft>
                <a:spcPts val="1200"/>
              </a:spcAft>
            </a:pPr>
            <a:r>
              <a:rPr lang="en-US" sz="1600" dirty="0" smtClean="0">
                <a:latin typeface="Calibri Light" panose="020F0302020204030204" pitchFamily="34" charset="0"/>
              </a:rPr>
              <a:t/>
            </a:r>
            <a:br>
              <a:rPr lang="en-US" sz="1600" dirty="0" smtClean="0">
                <a:latin typeface="Calibri Light" panose="020F0302020204030204" pitchFamily="34" charset="0"/>
              </a:rPr>
            </a:br>
            <a:endParaRPr lang="en-US" sz="1600" dirty="0">
              <a:latin typeface="Calibri Light" panose="020F0302020204030204" pitchFamily="34" charset="0"/>
            </a:endParaRPr>
          </a:p>
          <a:p>
            <a:pPr>
              <a:spcAft>
                <a:spcPts val="1200"/>
              </a:spcAft>
            </a:pPr>
            <a:r>
              <a:rPr lang="en-US" sz="1600" dirty="0" smtClean="0">
                <a:latin typeface="Calibri Light" panose="020F0302020204030204" pitchFamily="34" charset="0"/>
              </a:rPr>
              <a:t/>
            </a:r>
            <a:br>
              <a:rPr lang="en-US" sz="1600" dirty="0" smtClean="0">
                <a:latin typeface="Calibri Light" panose="020F0302020204030204" pitchFamily="34" charset="0"/>
              </a:rPr>
            </a:br>
            <a:endParaRPr lang="en-US" sz="1600" dirty="0" smtClean="0">
              <a:latin typeface="Calibri Light" panose="020F0302020204030204" pitchFamily="34" charset="0"/>
            </a:endParaRPr>
          </a:p>
          <a:p>
            <a:pPr marL="285750" indent="-285750">
              <a:spcAft>
                <a:spcPts val="1200"/>
              </a:spcAft>
              <a:buFont typeface="Arial" panose="020B0604020202020204" pitchFamily="34" charset="0"/>
              <a:buChar char="•"/>
            </a:pPr>
            <a:endParaRPr lang="en-US" sz="1600" dirty="0">
              <a:latin typeface="Calibri Light" panose="020F0302020204030204" pitchFamily="34" charset="0"/>
            </a:endParaRPr>
          </a:p>
        </p:txBody>
      </p:sp>
      <p:pic>
        <p:nvPicPr>
          <p:cNvPr id="23" name="il_fi" descr="gef_logo_1_3301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4383" y="1925057"/>
            <a:ext cx="932802" cy="889937"/>
          </a:xfrm>
          <a:prstGeom prst="rect">
            <a:avLst/>
          </a:prstGeom>
          <a:noFill/>
          <a:ln w="9525">
            <a:noFill/>
            <a:miter lim="800000"/>
            <a:headEnd/>
            <a:tailEnd/>
          </a:ln>
        </p:spPr>
      </p:pic>
      <p:pic>
        <p:nvPicPr>
          <p:cNvPr id="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0728" y="3028593"/>
            <a:ext cx="1295400" cy="533400"/>
          </a:xfrm>
          <a:prstGeom prst="rect">
            <a:avLst/>
          </a:prstGeom>
          <a:noFill/>
          <a:ln w="9525">
            <a:noFill/>
            <a:miter lim="800000"/>
            <a:headEnd/>
            <a:tailEnd/>
          </a:ln>
        </p:spPr>
      </p:pic>
      <p:pic>
        <p:nvPicPr>
          <p:cNvPr id="26" name="Picture 12" descr="osram and bug.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7641" y="3104251"/>
            <a:ext cx="1608133" cy="435536"/>
          </a:xfrm>
          <a:prstGeom prst="rect">
            <a:avLst/>
          </a:prstGeom>
          <a:noFill/>
          <a:ln w="9525">
            <a:noFill/>
            <a:miter lim="800000"/>
            <a:headEnd/>
            <a:tailEnd/>
          </a:ln>
        </p:spPr>
      </p:pic>
      <p:pic>
        <p:nvPicPr>
          <p:cNvPr id="28" name="Picture 13" descr="NLTC logo.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9576" y="3966985"/>
            <a:ext cx="2286000" cy="252413"/>
          </a:xfrm>
          <a:prstGeom prst="rect">
            <a:avLst/>
          </a:prstGeom>
          <a:noFill/>
          <a:ln w="9525">
            <a:noFill/>
            <a:miter lim="800000"/>
            <a:headEnd/>
            <a:tailEnd/>
          </a:ln>
        </p:spPr>
      </p:pic>
      <p:pic>
        <p:nvPicPr>
          <p:cNvPr id="29" name="Picture 28" descr="http://www.nrm.gov.au/resources/publications/style-guide/images/ausgov-stacked.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53261" y="3627477"/>
            <a:ext cx="1215311" cy="651059"/>
          </a:xfrm>
          <a:prstGeom prst="rect">
            <a:avLst/>
          </a:prstGeom>
          <a:noFill/>
          <a:ln w="9525">
            <a:noFill/>
            <a:miter lim="800000"/>
            <a:headEnd/>
            <a:tailEnd/>
          </a:ln>
        </p:spPr>
      </p:pic>
      <p:pic>
        <p:nvPicPr>
          <p:cNvPr id="32" name="Picture 3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523730" y="1190840"/>
            <a:ext cx="671830" cy="775970"/>
          </a:xfrm>
          <a:prstGeom prst="rect">
            <a:avLst/>
          </a:prstGeom>
          <a:noFill/>
          <a:ln>
            <a:noFill/>
          </a:ln>
        </p:spPr>
      </p:pic>
      <p:sp>
        <p:nvSpPr>
          <p:cNvPr id="10" name="9 Rectángulo"/>
          <p:cNvSpPr/>
          <p:nvPr/>
        </p:nvSpPr>
        <p:spPr>
          <a:xfrm>
            <a:off x="0" y="0"/>
            <a:ext cx="9144000" cy="836712"/>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1" name="10 Rectángulo"/>
          <p:cNvSpPr/>
          <p:nvPr/>
        </p:nvSpPr>
        <p:spPr>
          <a:xfrm>
            <a:off x="251521" y="116632"/>
            <a:ext cx="8781906" cy="461665"/>
          </a:xfrm>
          <a:prstGeom prst="rect">
            <a:avLst/>
          </a:prstGeom>
        </p:spPr>
        <p:txBody>
          <a:bodyPr wrap="square">
            <a:spAutoFit/>
          </a:bodyPr>
          <a:lstStyle/>
          <a:p>
            <a:pPr algn="ctr">
              <a:defRPr/>
            </a:pPr>
            <a:r>
              <a:rPr lang="es-US" sz="2400" b="1" dirty="0">
                <a:solidFill>
                  <a:prstClr val="white"/>
                </a:solidFill>
                <a:effectLst>
                  <a:outerShdw blurRad="38100" dist="38100" dir="2700000" algn="tl">
                    <a:srgbClr val="000000">
                      <a:alpha val="43137"/>
                    </a:srgbClr>
                  </a:outerShdw>
                </a:effectLst>
              </a:rPr>
              <a:t>Iniciativa “</a:t>
            </a:r>
            <a:r>
              <a:rPr lang="es-US" sz="2400" b="1" dirty="0" err="1">
                <a:solidFill>
                  <a:prstClr val="white"/>
                </a:solidFill>
                <a:effectLst>
                  <a:outerShdw blurRad="38100" dist="38100" dir="2700000" algn="tl">
                    <a:srgbClr val="000000">
                      <a:alpha val="43137"/>
                    </a:srgbClr>
                  </a:outerShdw>
                </a:effectLst>
              </a:rPr>
              <a:t>En.ligthen</a:t>
            </a:r>
            <a:r>
              <a:rPr lang="es-US" sz="2400" b="1" dirty="0">
                <a:solidFill>
                  <a:prstClr val="white"/>
                </a:solidFill>
                <a:effectLst>
                  <a:outerShdw blurRad="38100" dist="38100" dir="2700000" algn="tl">
                    <a:srgbClr val="000000">
                      <a:alpha val="43137"/>
                    </a:srgbClr>
                  </a:outerShdw>
                </a:effectLst>
              </a:rPr>
              <a:t>” para la iluminación eficiente </a:t>
            </a:r>
            <a:endParaRPr lang="en-CA" sz="2400" b="1" cap="all" dirty="0">
              <a:solidFill>
                <a:schemeClr val="bg1"/>
              </a:solidFill>
            </a:endParaRPr>
          </a:p>
        </p:txBody>
      </p:sp>
    </p:spTree>
    <p:extLst>
      <p:ext uri="{BB962C8B-B14F-4D97-AF65-F5344CB8AC3E}">
        <p14:creationId xmlns:p14="http://schemas.microsoft.com/office/powerpoint/2010/main" val="3998622332"/>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p:txBody>
          <a:bodyPr/>
          <a:lstStyle/>
          <a:p>
            <a:fld id="{32E0FD0C-2F24-48EE-A62A-A98B38944A89}" type="slidenum">
              <a:rPr lang="en-GB"/>
              <a:pPr/>
              <a:t>3</a:t>
            </a:fld>
            <a:endParaRPr lang="en-GB"/>
          </a:p>
        </p:txBody>
      </p:sp>
      <p:pic>
        <p:nvPicPr>
          <p:cNvPr id="55603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2297" y="1038257"/>
            <a:ext cx="2918953" cy="5610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6036" name="Rectangle 4"/>
          <p:cNvSpPr>
            <a:spLocks noChangeArrowheads="1"/>
          </p:cNvSpPr>
          <p:nvPr>
            <p:custDataLst>
              <p:tags r:id="rId1"/>
            </p:custDataLst>
          </p:nvPr>
        </p:nvSpPr>
        <p:spPr bwMode="auto">
          <a:xfrm>
            <a:off x="759707" y="1613266"/>
            <a:ext cx="3302853"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310987" indent="-310987" defTabSz="913526">
              <a:buFontTx/>
              <a:buAutoNum type="arabicPeriod"/>
            </a:pPr>
            <a:r>
              <a:rPr lang="en-GB" dirty="0" err="1" smtClean="0"/>
              <a:t>Cumplir</a:t>
            </a:r>
            <a:r>
              <a:rPr lang="en-GB" dirty="0" smtClean="0"/>
              <a:t> un </a:t>
            </a:r>
            <a:r>
              <a:rPr lang="en-GB" dirty="0" err="1" smtClean="0"/>
              <a:t>objetivo</a:t>
            </a:r>
            <a:r>
              <a:rPr lang="en-GB" dirty="0" smtClean="0"/>
              <a:t> de </a:t>
            </a:r>
            <a:r>
              <a:rPr lang="en-GB" dirty="0" err="1" smtClean="0"/>
              <a:t>temperatura</a:t>
            </a:r>
            <a:r>
              <a:rPr lang="en-GB" dirty="0" smtClean="0"/>
              <a:t> </a:t>
            </a:r>
            <a:r>
              <a:rPr lang="en-GB" dirty="0" err="1" smtClean="0"/>
              <a:t>depende</a:t>
            </a:r>
            <a:r>
              <a:rPr lang="en-GB" dirty="0" smtClean="0"/>
              <a:t> en </a:t>
            </a:r>
            <a:r>
              <a:rPr lang="en-GB" dirty="0" err="1" smtClean="0"/>
              <a:t>gran</a:t>
            </a:r>
            <a:r>
              <a:rPr lang="en-GB" dirty="0" smtClean="0"/>
              <a:t> </a:t>
            </a:r>
            <a:r>
              <a:rPr lang="en-GB" dirty="0" err="1" smtClean="0"/>
              <a:t>medida</a:t>
            </a:r>
            <a:r>
              <a:rPr lang="en-GB" dirty="0" smtClean="0"/>
              <a:t> de </a:t>
            </a:r>
            <a:r>
              <a:rPr lang="en-GB" dirty="0" err="1" smtClean="0"/>
              <a:t>las</a:t>
            </a:r>
            <a:r>
              <a:rPr lang="en-GB" dirty="0" smtClean="0"/>
              <a:t> </a:t>
            </a:r>
            <a:r>
              <a:rPr lang="en-GB" dirty="0" err="1" smtClean="0"/>
              <a:t>emisiones</a:t>
            </a:r>
            <a:r>
              <a:rPr lang="en-GB" dirty="0" smtClean="0"/>
              <a:t> </a:t>
            </a:r>
            <a:r>
              <a:rPr lang="en-GB" dirty="0" err="1" smtClean="0"/>
              <a:t>acumuladas</a:t>
            </a:r>
            <a:r>
              <a:rPr lang="en-GB" i="1" dirty="0" smtClean="0"/>
              <a:t> </a:t>
            </a:r>
            <a:endParaRPr lang="en-GB" i="1" dirty="0"/>
          </a:p>
          <a:p>
            <a:pPr marL="310987" indent="-310987" defTabSz="913526">
              <a:buFontTx/>
              <a:buAutoNum type="arabicPeriod"/>
            </a:pPr>
            <a:endParaRPr lang="en-GB" dirty="0"/>
          </a:p>
          <a:p>
            <a:pPr marL="310987" indent="-310987" defTabSz="913526">
              <a:buFontTx/>
              <a:buAutoNum type="arabicPeriod"/>
            </a:pPr>
            <a:r>
              <a:rPr lang="en-GB" dirty="0" err="1" smtClean="0"/>
              <a:t>Diferentes</a:t>
            </a:r>
            <a:r>
              <a:rPr lang="en-GB" dirty="0" smtClean="0"/>
              <a:t> </a:t>
            </a:r>
            <a:r>
              <a:rPr lang="en-GB" dirty="0" err="1" smtClean="0"/>
              <a:t>trayectorias</a:t>
            </a:r>
            <a:r>
              <a:rPr lang="en-GB" dirty="0" smtClean="0"/>
              <a:t> en </a:t>
            </a:r>
            <a:r>
              <a:rPr lang="en-GB" dirty="0" err="1" smtClean="0"/>
              <a:t>las</a:t>
            </a:r>
            <a:r>
              <a:rPr lang="en-GB" dirty="0" smtClean="0"/>
              <a:t>  </a:t>
            </a:r>
            <a:r>
              <a:rPr lang="en-GB" dirty="0" err="1" smtClean="0"/>
              <a:t>emisiones</a:t>
            </a:r>
            <a:r>
              <a:rPr lang="en-GB" dirty="0" smtClean="0"/>
              <a:t> </a:t>
            </a:r>
            <a:r>
              <a:rPr lang="en-GB" dirty="0" err="1" smtClean="0"/>
              <a:t>corresponden</a:t>
            </a:r>
            <a:r>
              <a:rPr lang="en-GB" dirty="0" smtClean="0"/>
              <a:t> a </a:t>
            </a:r>
            <a:r>
              <a:rPr lang="en-GB" dirty="0" err="1" smtClean="0"/>
              <a:t>las</a:t>
            </a:r>
            <a:r>
              <a:rPr lang="en-GB" dirty="0" smtClean="0"/>
              <a:t> </a:t>
            </a:r>
            <a:r>
              <a:rPr lang="en-GB" dirty="0" err="1" smtClean="0"/>
              <a:t>mismas</a:t>
            </a:r>
            <a:r>
              <a:rPr lang="en-GB" dirty="0" smtClean="0"/>
              <a:t> </a:t>
            </a:r>
            <a:r>
              <a:rPr lang="en-GB" dirty="0" err="1" smtClean="0"/>
              <a:t>emisiones</a:t>
            </a:r>
            <a:r>
              <a:rPr lang="en-GB" dirty="0" smtClean="0"/>
              <a:t> </a:t>
            </a:r>
            <a:r>
              <a:rPr lang="en-GB" dirty="0" err="1" smtClean="0"/>
              <a:t>acumuladas</a:t>
            </a:r>
            <a:r>
              <a:rPr lang="en-GB" dirty="0" smtClean="0"/>
              <a:t>. </a:t>
            </a:r>
            <a:endParaRPr lang="en-GB" b="1" baseline="30000" dirty="0"/>
          </a:p>
        </p:txBody>
      </p:sp>
      <p:sp>
        <p:nvSpPr>
          <p:cNvPr id="556037" name="Rectangle 5"/>
          <p:cNvSpPr>
            <a:spLocks noChangeArrowheads="1"/>
          </p:cNvSpPr>
          <p:nvPr/>
        </p:nvSpPr>
        <p:spPr bwMode="auto">
          <a:xfrm>
            <a:off x="790482" y="226197"/>
            <a:ext cx="8214212" cy="69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defTabSz="913526">
              <a:lnSpc>
                <a:spcPct val="85000"/>
              </a:lnSpc>
              <a:tabLst>
                <a:tab pos="1099795" algn="l"/>
              </a:tabLst>
            </a:pPr>
            <a:r>
              <a:rPr lang="en-US" sz="2900" b="1" dirty="0" smtClean="0"/>
              <a:t>¿</a:t>
            </a:r>
            <a:r>
              <a:rPr lang="en-US" sz="2900" b="1" dirty="0" err="1" smtClean="0"/>
              <a:t>Cuál</a:t>
            </a:r>
            <a:r>
              <a:rPr lang="en-US" sz="2900" b="1" dirty="0" smtClean="0"/>
              <a:t> </a:t>
            </a:r>
            <a:r>
              <a:rPr lang="en-US" sz="2900" b="1" dirty="0" err="1" smtClean="0"/>
              <a:t>es</a:t>
            </a:r>
            <a:r>
              <a:rPr lang="en-US" sz="2900" b="1" dirty="0" smtClean="0"/>
              <a:t> </a:t>
            </a:r>
            <a:r>
              <a:rPr lang="en-US" sz="2900" b="1" dirty="0" err="1" smtClean="0"/>
              <a:t>nuestro</a:t>
            </a:r>
            <a:r>
              <a:rPr lang="en-US" sz="2900" b="1" dirty="0" smtClean="0"/>
              <a:t> </a:t>
            </a:r>
            <a:r>
              <a:rPr lang="en-US" sz="2900" b="1" dirty="0" err="1" smtClean="0"/>
              <a:t>objetivo</a:t>
            </a:r>
            <a:r>
              <a:rPr lang="en-US" sz="2900" b="1" dirty="0" smtClean="0"/>
              <a:t>? </a:t>
            </a:r>
            <a:r>
              <a:rPr lang="en-US" sz="2900" b="1" dirty="0"/>
              <a:t/>
            </a:r>
            <a:br>
              <a:rPr lang="en-US" sz="2900" b="1" dirty="0"/>
            </a:br>
            <a:r>
              <a:rPr lang="en-US" sz="2400" dirty="0" smtClean="0"/>
              <a:t>Caminos </a:t>
            </a:r>
            <a:r>
              <a:rPr lang="en-US" sz="2400" dirty="0" err="1" smtClean="0"/>
              <a:t>para</a:t>
            </a:r>
            <a:r>
              <a:rPr lang="en-US" sz="2400" dirty="0" smtClean="0"/>
              <a:t> </a:t>
            </a:r>
            <a:r>
              <a:rPr lang="en-US" sz="2400" dirty="0" err="1" smtClean="0"/>
              <a:t>permanecer</a:t>
            </a:r>
            <a:r>
              <a:rPr lang="en-US" sz="2400" dirty="0" smtClean="0"/>
              <a:t> </a:t>
            </a:r>
            <a:r>
              <a:rPr lang="en-US" sz="2400" dirty="0" err="1" smtClean="0"/>
              <a:t>dentro</a:t>
            </a:r>
            <a:r>
              <a:rPr lang="en-US" sz="2400" dirty="0" smtClean="0"/>
              <a:t> de la meta de los 2</a:t>
            </a:r>
            <a:r>
              <a:rPr lang="en-US" sz="2400" baseline="30000" dirty="0" smtClean="0"/>
              <a:t>o</a:t>
            </a:r>
            <a:r>
              <a:rPr lang="en-US" sz="2400" dirty="0" smtClean="0"/>
              <a:t>C</a:t>
            </a:r>
            <a:endParaRPr lang="en-US" sz="2400" dirty="0"/>
          </a:p>
        </p:txBody>
      </p:sp>
      <p:sp>
        <p:nvSpPr>
          <p:cNvPr id="7" name="Line 10"/>
          <p:cNvSpPr>
            <a:spLocks noChangeShapeType="1"/>
          </p:cNvSpPr>
          <p:nvPr/>
        </p:nvSpPr>
        <p:spPr bwMode="auto">
          <a:xfrm flipV="1">
            <a:off x="733789" y="936213"/>
            <a:ext cx="8270905" cy="3239"/>
          </a:xfrm>
          <a:prstGeom prst="line">
            <a:avLst/>
          </a:prstGeom>
          <a:noFill/>
          <a:ln w="19050">
            <a:solidFill>
              <a:srgbClr val="000066"/>
            </a:solidFill>
            <a:round/>
            <a:headEnd/>
            <a:tailEnd/>
          </a:ln>
        </p:spPr>
        <p:txBody>
          <a:bodyPr lIns="93296" tIns="46648" rIns="93296" bIns="46648"/>
          <a:lstStyle/>
          <a:p>
            <a:endParaRPr lang="en-US"/>
          </a:p>
        </p:txBody>
      </p:sp>
    </p:spTree>
    <p:extLst>
      <p:ext uri="{BB962C8B-B14F-4D97-AF65-F5344CB8AC3E}">
        <p14:creationId xmlns:p14="http://schemas.microsoft.com/office/powerpoint/2010/main" val="118303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TextBox 454"/>
          <p:cNvSpPr txBox="1"/>
          <p:nvPr/>
        </p:nvSpPr>
        <p:spPr>
          <a:xfrm>
            <a:off x="4134115" y="597042"/>
            <a:ext cx="851515" cy="461665"/>
          </a:xfrm>
          <a:prstGeom prst="rect">
            <a:avLst/>
          </a:prstGeom>
          <a:noFill/>
        </p:spPr>
        <p:txBody>
          <a:bodyPr wrap="none" rtlCol="0">
            <a:spAutoFit/>
          </a:bodyPr>
          <a:lstStyle/>
          <a:p>
            <a:pPr algn="ctr" eaLnBrk="0" fontAlgn="base" hangingPunct="0">
              <a:spcBef>
                <a:spcPct val="0"/>
              </a:spcBef>
              <a:spcAft>
                <a:spcPct val="0"/>
              </a:spcAft>
            </a:pPr>
            <a:r>
              <a:rPr lang="en-GB" sz="2400" dirty="0" smtClean="0">
                <a:solidFill>
                  <a:schemeClr val="accent3">
                    <a:lumMod val="50000"/>
                  </a:schemeClr>
                </a:solidFill>
                <a:latin typeface="Segoe UI" panose="020B0502040204020203" pitchFamily="34" charset="0"/>
                <a:ea typeface="Segoe UI" panose="020B0502040204020203" pitchFamily="34" charset="0"/>
                <a:cs typeface="Segoe UI" panose="020B0502040204020203" pitchFamily="34" charset="0"/>
              </a:rPr>
              <a:t>2010</a:t>
            </a:r>
            <a:endParaRPr lang="en-GB" sz="2400" dirty="0">
              <a:solidFill>
                <a:schemeClr val="accent3">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456" name="Group 444"/>
          <p:cNvGrpSpPr>
            <a:grpSpLocks noChangeAspect="1"/>
          </p:cNvGrpSpPr>
          <p:nvPr/>
        </p:nvGrpSpPr>
        <p:grpSpPr>
          <a:xfrm>
            <a:off x="646727" y="1701877"/>
            <a:ext cx="7153021" cy="3531158"/>
            <a:chOff x="268593" y="2278346"/>
            <a:chExt cx="8888413" cy="4387851"/>
          </a:xfrm>
        </p:grpSpPr>
        <p:sp>
          <p:nvSpPr>
            <p:cNvPr id="457" name="Freeform 6"/>
            <p:cNvSpPr>
              <a:spLocks/>
            </p:cNvSpPr>
            <p:nvPr/>
          </p:nvSpPr>
          <p:spPr bwMode="auto">
            <a:xfrm>
              <a:off x="5980418" y="3578509"/>
              <a:ext cx="374650" cy="300038"/>
            </a:xfrm>
            <a:custGeom>
              <a:avLst/>
              <a:gdLst>
                <a:gd name="T0" fmla="*/ 23 w 236"/>
                <a:gd name="T1" fmla="*/ 66 h 189"/>
                <a:gd name="T2" fmla="*/ 37 w 236"/>
                <a:gd name="T3" fmla="*/ 54 h 189"/>
                <a:gd name="T4" fmla="*/ 58 w 236"/>
                <a:gd name="T5" fmla="*/ 45 h 189"/>
                <a:gd name="T6" fmla="*/ 71 w 236"/>
                <a:gd name="T7" fmla="*/ 24 h 189"/>
                <a:gd name="T8" fmla="*/ 82 w 236"/>
                <a:gd name="T9" fmla="*/ 22 h 189"/>
                <a:gd name="T10" fmla="*/ 97 w 236"/>
                <a:gd name="T11" fmla="*/ 23 h 189"/>
                <a:gd name="T12" fmla="*/ 116 w 236"/>
                <a:gd name="T13" fmla="*/ 30 h 189"/>
                <a:gd name="T14" fmla="*/ 134 w 236"/>
                <a:gd name="T15" fmla="*/ 27 h 189"/>
                <a:gd name="T16" fmla="*/ 147 w 236"/>
                <a:gd name="T17" fmla="*/ 18 h 189"/>
                <a:gd name="T18" fmla="*/ 149 w 236"/>
                <a:gd name="T19" fmla="*/ 7 h 189"/>
                <a:gd name="T20" fmla="*/ 165 w 236"/>
                <a:gd name="T21" fmla="*/ 4 h 189"/>
                <a:gd name="T22" fmla="*/ 170 w 236"/>
                <a:gd name="T23" fmla="*/ 12 h 189"/>
                <a:gd name="T24" fmla="*/ 182 w 236"/>
                <a:gd name="T25" fmla="*/ 36 h 189"/>
                <a:gd name="T26" fmla="*/ 193 w 236"/>
                <a:gd name="T27" fmla="*/ 29 h 189"/>
                <a:gd name="T28" fmla="*/ 214 w 236"/>
                <a:gd name="T29" fmla="*/ 22 h 189"/>
                <a:gd name="T30" fmla="*/ 236 w 236"/>
                <a:gd name="T31" fmla="*/ 28 h 189"/>
                <a:gd name="T32" fmla="*/ 219 w 236"/>
                <a:gd name="T33" fmla="*/ 34 h 189"/>
                <a:gd name="T34" fmla="*/ 183 w 236"/>
                <a:gd name="T35" fmla="*/ 40 h 189"/>
                <a:gd name="T36" fmla="*/ 181 w 236"/>
                <a:gd name="T37" fmla="*/ 58 h 189"/>
                <a:gd name="T38" fmla="*/ 179 w 236"/>
                <a:gd name="T39" fmla="*/ 77 h 189"/>
                <a:gd name="T40" fmla="*/ 178 w 236"/>
                <a:gd name="T41" fmla="*/ 93 h 189"/>
                <a:gd name="T42" fmla="*/ 172 w 236"/>
                <a:gd name="T43" fmla="*/ 106 h 189"/>
                <a:gd name="T44" fmla="*/ 157 w 236"/>
                <a:gd name="T45" fmla="*/ 123 h 189"/>
                <a:gd name="T46" fmla="*/ 155 w 236"/>
                <a:gd name="T47" fmla="*/ 142 h 189"/>
                <a:gd name="T48" fmla="*/ 135 w 236"/>
                <a:gd name="T49" fmla="*/ 142 h 189"/>
                <a:gd name="T50" fmla="*/ 121 w 236"/>
                <a:gd name="T51" fmla="*/ 148 h 189"/>
                <a:gd name="T52" fmla="*/ 116 w 236"/>
                <a:gd name="T53" fmla="*/ 178 h 189"/>
                <a:gd name="T54" fmla="*/ 82 w 236"/>
                <a:gd name="T55" fmla="*/ 184 h 189"/>
                <a:gd name="T56" fmla="*/ 68 w 236"/>
                <a:gd name="T57" fmla="*/ 186 h 189"/>
                <a:gd name="T58" fmla="*/ 20 w 236"/>
                <a:gd name="T59" fmla="*/ 179 h 189"/>
                <a:gd name="T60" fmla="*/ 29 w 236"/>
                <a:gd name="T61" fmla="*/ 147 h 189"/>
                <a:gd name="T62" fmla="*/ 11 w 236"/>
                <a:gd name="T63" fmla="*/ 130 h 189"/>
                <a:gd name="T64" fmla="*/ 8 w 236"/>
                <a:gd name="T65" fmla="*/ 102 h 189"/>
                <a:gd name="T66" fmla="*/ 2 w 236"/>
                <a:gd name="T67" fmla="*/ 8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189">
                  <a:moveTo>
                    <a:pt x="4" y="58"/>
                  </a:moveTo>
                  <a:lnTo>
                    <a:pt x="23" y="66"/>
                  </a:lnTo>
                  <a:lnTo>
                    <a:pt x="35" y="63"/>
                  </a:lnTo>
                  <a:lnTo>
                    <a:pt x="37" y="54"/>
                  </a:lnTo>
                  <a:lnTo>
                    <a:pt x="50" y="51"/>
                  </a:lnTo>
                  <a:lnTo>
                    <a:pt x="58" y="45"/>
                  </a:lnTo>
                  <a:lnTo>
                    <a:pt x="58" y="28"/>
                  </a:lnTo>
                  <a:lnTo>
                    <a:pt x="71" y="24"/>
                  </a:lnTo>
                  <a:lnTo>
                    <a:pt x="72" y="17"/>
                  </a:lnTo>
                  <a:lnTo>
                    <a:pt x="82" y="22"/>
                  </a:lnTo>
                  <a:lnTo>
                    <a:pt x="87" y="23"/>
                  </a:lnTo>
                  <a:lnTo>
                    <a:pt x="97" y="23"/>
                  </a:lnTo>
                  <a:lnTo>
                    <a:pt x="110" y="27"/>
                  </a:lnTo>
                  <a:lnTo>
                    <a:pt x="116" y="30"/>
                  </a:lnTo>
                  <a:lnTo>
                    <a:pt x="127" y="23"/>
                  </a:lnTo>
                  <a:lnTo>
                    <a:pt x="134" y="27"/>
                  </a:lnTo>
                  <a:lnTo>
                    <a:pt x="137" y="18"/>
                  </a:lnTo>
                  <a:lnTo>
                    <a:pt x="147" y="18"/>
                  </a:lnTo>
                  <a:lnTo>
                    <a:pt x="149" y="15"/>
                  </a:lnTo>
                  <a:lnTo>
                    <a:pt x="149" y="7"/>
                  </a:lnTo>
                  <a:lnTo>
                    <a:pt x="154" y="0"/>
                  </a:lnTo>
                  <a:lnTo>
                    <a:pt x="165" y="4"/>
                  </a:lnTo>
                  <a:lnTo>
                    <a:pt x="165" y="11"/>
                  </a:lnTo>
                  <a:lnTo>
                    <a:pt x="170" y="12"/>
                  </a:lnTo>
                  <a:lnTo>
                    <a:pt x="173" y="29"/>
                  </a:lnTo>
                  <a:lnTo>
                    <a:pt x="182" y="36"/>
                  </a:lnTo>
                  <a:lnTo>
                    <a:pt x="186" y="31"/>
                  </a:lnTo>
                  <a:lnTo>
                    <a:pt x="193" y="29"/>
                  </a:lnTo>
                  <a:lnTo>
                    <a:pt x="202" y="20"/>
                  </a:lnTo>
                  <a:lnTo>
                    <a:pt x="214" y="22"/>
                  </a:lnTo>
                  <a:lnTo>
                    <a:pt x="232" y="22"/>
                  </a:lnTo>
                  <a:lnTo>
                    <a:pt x="236" y="28"/>
                  </a:lnTo>
                  <a:lnTo>
                    <a:pt x="227" y="30"/>
                  </a:lnTo>
                  <a:lnTo>
                    <a:pt x="219" y="34"/>
                  </a:lnTo>
                  <a:lnTo>
                    <a:pt x="200" y="36"/>
                  </a:lnTo>
                  <a:lnTo>
                    <a:pt x="183" y="40"/>
                  </a:lnTo>
                  <a:lnTo>
                    <a:pt x="175" y="50"/>
                  </a:lnTo>
                  <a:lnTo>
                    <a:pt x="181" y="58"/>
                  </a:lnTo>
                  <a:lnTo>
                    <a:pt x="185" y="69"/>
                  </a:lnTo>
                  <a:lnTo>
                    <a:pt x="179" y="77"/>
                  </a:lnTo>
                  <a:lnTo>
                    <a:pt x="182" y="85"/>
                  </a:lnTo>
                  <a:lnTo>
                    <a:pt x="178" y="93"/>
                  </a:lnTo>
                  <a:lnTo>
                    <a:pt x="162" y="92"/>
                  </a:lnTo>
                  <a:lnTo>
                    <a:pt x="172" y="106"/>
                  </a:lnTo>
                  <a:lnTo>
                    <a:pt x="162" y="111"/>
                  </a:lnTo>
                  <a:lnTo>
                    <a:pt x="157" y="123"/>
                  </a:lnTo>
                  <a:lnTo>
                    <a:pt x="160" y="136"/>
                  </a:lnTo>
                  <a:lnTo>
                    <a:pt x="155" y="142"/>
                  </a:lnTo>
                  <a:lnTo>
                    <a:pt x="148" y="140"/>
                  </a:lnTo>
                  <a:lnTo>
                    <a:pt x="135" y="142"/>
                  </a:lnTo>
                  <a:lnTo>
                    <a:pt x="134" y="148"/>
                  </a:lnTo>
                  <a:lnTo>
                    <a:pt x="121" y="148"/>
                  </a:lnTo>
                  <a:lnTo>
                    <a:pt x="113" y="160"/>
                  </a:lnTo>
                  <a:lnTo>
                    <a:pt x="116" y="178"/>
                  </a:lnTo>
                  <a:lnTo>
                    <a:pt x="95" y="186"/>
                  </a:lnTo>
                  <a:lnTo>
                    <a:pt x="82" y="184"/>
                  </a:lnTo>
                  <a:lnTo>
                    <a:pt x="79" y="189"/>
                  </a:lnTo>
                  <a:lnTo>
                    <a:pt x="68" y="186"/>
                  </a:lnTo>
                  <a:lnTo>
                    <a:pt x="51" y="189"/>
                  </a:lnTo>
                  <a:lnTo>
                    <a:pt x="20" y="179"/>
                  </a:lnTo>
                  <a:lnTo>
                    <a:pt x="33" y="160"/>
                  </a:lnTo>
                  <a:lnTo>
                    <a:pt x="29" y="147"/>
                  </a:lnTo>
                  <a:lnTo>
                    <a:pt x="15" y="143"/>
                  </a:lnTo>
                  <a:lnTo>
                    <a:pt x="11" y="130"/>
                  </a:lnTo>
                  <a:lnTo>
                    <a:pt x="3" y="113"/>
                  </a:lnTo>
                  <a:lnTo>
                    <a:pt x="8" y="102"/>
                  </a:lnTo>
                  <a:lnTo>
                    <a:pt x="0" y="99"/>
                  </a:lnTo>
                  <a:lnTo>
                    <a:pt x="2" y="84"/>
                  </a:lnTo>
                  <a:lnTo>
                    <a:pt x="4" y="5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58" name="Freeform 7"/>
            <p:cNvSpPr>
              <a:spLocks/>
            </p:cNvSpPr>
            <p:nvPr/>
          </p:nvSpPr>
          <p:spPr bwMode="auto">
            <a:xfrm>
              <a:off x="4645331" y="5039009"/>
              <a:ext cx="361950" cy="398463"/>
            </a:xfrm>
            <a:custGeom>
              <a:avLst/>
              <a:gdLst>
                <a:gd name="T0" fmla="*/ 92 w 228"/>
                <a:gd name="T1" fmla="*/ 16 h 251"/>
                <a:gd name="T2" fmla="*/ 102 w 228"/>
                <a:gd name="T3" fmla="*/ 35 h 251"/>
                <a:gd name="T4" fmla="*/ 121 w 228"/>
                <a:gd name="T5" fmla="*/ 44 h 251"/>
                <a:gd name="T6" fmla="*/ 137 w 228"/>
                <a:gd name="T7" fmla="*/ 44 h 251"/>
                <a:gd name="T8" fmla="*/ 144 w 228"/>
                <a:gd name="T9" fmla="*/ 27 h 251"/>
                <a:gd name="T10" fmla="*/ 157 w 228"/>
                <a:gd name="T11" fmla="*/ 23 h 251"/>
                <a:gd name="T12" fmla="*/ 165 w 228"/>
                <a:gd name="T13" fmla="*/ 30 h 251"/>
                <a:gd name="T14" fmla="*/ 187 w 228"/>
                <a:gd name="T15" fmla="*/ 43 h 251"/>
                <a:gd name="T16" fmla="*/ 188 w 228"/>
                <a:gd name="T17" fmla="*/ 63 h 251"/>
                <a:gd name="T18" fmla="*/ 195 w 228"/>
                <a:gd name="T19" fmla="*/ 84 h 251"/>
                <a:gd name="T20" fmla="*/ 198 w 228"/>
                <a:gd name="T21" fmla="*/ 107 h 251"/>
                <a:gd name="T22" fmla="*/ 217 w 228"/>
                <a:gd name="T23" fmla="*/ 104 h 251"/>
                <a:gd name="T24" fmla="*/ 227 w 228"/>
                <a:gd name="T25" fmla="*/ 112 h 251"/>
                <a:gd name="T26" fmla="*/ 228 w 228"/>
                <a:gd name="T27" fmla="*/ 132 h 251"/>
                <a:gd name="T28" fmla="*/ 227 w 228"/>
                <a:gd name="T29" fmla="*/ 147 h 251"/>
                <a:gd name="T30" fmla="*/ 186 w 228"/>
                <a:gd name="T31" fmla="*/ 213 h 251"/>
                <a:gd name="T32" fmla="*/ 209 w 228"/>
                <a:gd name="T33" fmla="*/ 243 h 251"/>
                <a:gd name="T34" fmla="*/ 132 w 228"/>
                <a:gd name="T35" fmla="*/ 248 h 251"/>
                <a:gd name="T36" fmla="*/ 46 w 228"/>
                <a:gd name="T37" fmla="*/ 239 h 251"/>
                <a:gd name="T38" fmla="*/ 33 w 228"/>
                <a:gd name="T39" fmla="*/ 231 h 251"/>
                <a:gd name="T40" fmla="*/ 10 w 228"/>
                <a:gd name="T41" fmla="*/ 234 h 251"/>
                <a:gd name="T42" fmla="*/ 0 w 228"/>
                <a:gd name="T43" fmla="*/ 225 h 251"/>
                <a:gd name="T44" fmla="*/ 9 w 228"/>
                <a:gd name="T45" fmla="*/ 188 h 251"/>
                <a:gd name="T46" fmla="*/ 16 w 228"/>
                <a:gd name="T47" fmla="*/ 160 h 251"/>
                <a:gd name="T48" fmla="*/ 31 w 228"/>
                <a:gd name="T49" fmla="*/ 138 h 251"/>
                <a:gd name="T50" fmla="*/ 39 w 228"/>
                <a:gd name="T51" fmla="*/ 113 h 251"/>
                <a:gd name="T52" fmla="*/ 33 w 228"/>
                <a:gd name="T53" fmla="*/ 94 h 251"/>
                <a:gd name="T54" fmla="*/ 24 w 228"/>
                <a:gd name="T55" fmla="*/ 69 h 251"/>
                <a:gd name="T56" fmla="*/ 31 w 228"/>
                <a:gd name="T57" fmla="*/ 56 h 251"/>
                <a:gd name="T58" fmla="*/ 22 w 228"/>
                <a:gd name="T59" fmla="*/ 22 h 251"/>
                <a:gd name="T60" fmla="*/ 14 w 228"/>
                <a:gd name="T61" fmla="*/ 5 h 251"/>
                <a:gd name="T62" fmla="*/ 27 w 228"/>
                <a:gd name="T63" fmla="*/ 3 h 251"/>
                <a:gd name="T64" fmla="*/ 88 w 228"/>
                <a:gd name="T65"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51">
                  <a:moveTo>
                    <a:pt x="88" y="1"/>
                  </a:moveTo>
                  <a:lnTo>
                    <a:pt x="92" y="16"/>
                  </a:lnTo>
                  <a:lnTo>
                    <a:pt x="97" y="29"/>
                  </a:lnTo>
                  <a:lnTo>
                    <a:pt x="102" y="35"/>
                  </a:lnTo>
                  <a:lnTo>
                    <a:pt x="109" y="46"/>
                  </a:lnTo>
                  <a:lnTo>
                    <a:pt x="121" y="44"/>
                  </a:lnTo>
                  <a:lnTo>
                    <a:pt x="127" y="42"/>
                  </a:lnTo>
                  <a:lnTo>
                    <a:pt x="137" y="44"/>
                  </a:lnTo>
                  <a:lnTo>
                    <a:pt x="140" y="39"/>
                  </a:lnTo>
                  <a:lnTo>
                    <a:pt x="144" y="27"/>
                  </a:lnTo>
                  <a:lnTo>
                    <a:pt x="156" y="26"/>
                  </a:lnTo>
                  <a:lnTo>
                    <a:pt x="157" y="23"/>
                  </a:lnTo>
                  <a:lnTo>
                    <a:pt x="166" y="22"/>
                  </a:lnTo>
                  <a:lnTo>
                    <a:pt x="165" y="30"/>
                  </a:lnTo>
                  <a:lnTo>
                    <a:pt x="187" y="30"/>
                  </a:lnTo>
                  <a:lnTo>
                    <a:pt x="187" y="43"/>
                  </a:lnTo>
                  <a:lnTo>
                    <a:pt x="190" y="51"/>
                  </a:lnTo>
                  <a:lnTo>
                    <a:pt x="188" y="63"/>
                  </a:lnTo>
                  <a:lnTo>
                    <a:pt x="189" y="76"/>
                  </a:lnTo>
                  <a:lnTo>
                    <a:pt x="195" y="84"/>
                  </a:lnTo>
                  <a:lnTo>
                    <a:pt x="193" y="109"/>
                  </a:lnTo>
                  <a:lnTo>
                    <a:pt x="198" y="107"/>
                  </a:lnTo>
                  <a:lnTo>
                    <a:pt x="206" y="107"/>
                  </a:lnTo>
                  <a:lnTo>
                    <a:pt x="217" y="104"/>
                  </a:lnTo>
                  <a:lnTo>
                    <a:pt x="226" y="105"/>
                  </a:lnTo>
                  <a:lnTo>
                    <a:pt x="227" y="112"/>
                  </a:lnTo>
                  <a:lnTo>
                    <a:pt x="225" y="122"/>
                  </a:lnTo>
                  <a:lnTo>
                    <a:pt x="228" y="132"/>
                  </a:lnTo>
                  <a:lnTo>
                    <a:pt x="225" y="140"/>
                  </a:lnTo>
                  <a:lnTo>
                    <a:pt x="227" y="147"/>
                  </a:lnTo>
                  <a:lnTo>
                    <a:pt x="188" y="146"/>
                  </a:lnTo>
                  <a:lnTo>
                    <a:pt x="186" y="213"/>
                  </a:lnTo>
                  <a:lnTo>
                    <a:pt x="198" y="230"/>
                  </a:lnTo>
                  <a:lnTo>
                    <a:pt x="209" y="243"/>
                  </a:lnTo>
                  <a:lnTo>
                    <a:pt x="176" y="251"/>
                  </a:lnTo>
                  <a:lnTo>
                    <a:pt x="132" y="248"/>
                  </a:lnTo>
                  <a:lnTo>
                    <a:pt x="120" y="238"/>
                  </a:lnTo>
                  <a:lnTo>
                    <a:pt x="46" y="239"/>
                  </a:lnTo>
                  <a:lnTo>
                    <a:pt x="43" y="240"/>
                  </a:lnTo>
                  <a:lnTo>
                    <a:pt x="33" y="231"/>
                  </a:lnTo>
                  <a:lnTo>
                    <a:pt x="21" y="230"/>
                  </a:lnTo>
                  <a:lnTo>
                    <a:pt x="10" y="234"/>
                  </a:lnTo>
                  <a:lnTo>
                    <a:pt x="1" y="238"/>
                  </a:lnTo>
                  <a:lnTo>
                    <a:pt x="0" y="225"/>
                  </a:lnTo>
                  <a:lnTo>
                    <a:pt x="2" y="206"/>
                  </a:lnTo>
                  <a:lnTo>
                    <a:pt x="9" y="188"/>
                  </a:lnTo>
                  <a:lnTo>
                    <a:pt x="10" y="179"/>
                  </a:lnTo>
                  <a:lnTo>
                    <a:pt x="16" y="160"/>
                  </a:lnTo>
                  <a:lnTo>
                    <a:pt x="21" y="151"/>
                  </a:lnTo>
                  <a:lnTo>
                    <a:pt x="31" y="138"/>
                  </a:lnTo>
                  <a:lnTo>
                    <a:pt x="37" y="129"/>
                  </a:lnTo>
                  <a:lnTo>
                    <a:pt x="39" y="113"/>
                  </a:lnTo>
                  <a:lnTo>
                    <a:pt x="39" y="101"/>
                  </a:lnTo>
                  <a:lnTo>
                    <a:pt x="33" y="94"/>
                  </a:lnTo>
                  <a:lnTo>
                    <a:pt x="29" y="81"/>
                  </a:lnTo>
                  <a:lnTo>
                    <a:pt x="24" y="69"/>
                  </a:lnTo>
                  <a:lnTo>
                    <a:pt x="25" y="64"/>
                  </a:lnTo>
                  <a:lnTo>
                    <a:pt x="31" y="56"/>
                  </a:lnTo>
                  <a:lnTo>
                    <a:pt x="25" y="36"/>
                  </a:lnTo>
                  <a:lnTo>
                    <a:pt x="22" y="22"/>
                  </a:lnTo>
                  <a:lnTo>
                    <a:pt x="13" y="9"/>
                  </a:lnTo>
                  <a:lnTo>
                    <a:pt x="14" y="5"/>
                  </a:lnTo>
                  <a:lnTo>
                    <a:pt x="22" y="2"/>
                  </a:lnTo>
                  <a:lnTo>
                    <a:pt x="27" y="3"/>
                  </a:lnTo>
                  <a:lnTo>
                    <a:pt x="34" y="0"/>
                  </a:lnTo>
                  <a:lnTo>
                    <a:pt x="88" y="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59" name="Freeform 8"/>
            <p:cNvSpPr>
              <a:spLocks/>
            </p:cNvSpPr>
            <p:nvPr/>
          </p:nvSpPr>
          <p:spPr bwMode="auto">
            <a:xfrm>
              <a:off x="4656443" y="4992972"/>
              <a:ext cx="31750" cy="44450"/>
            </a:xfrm>
            <a:custGeom>
              <a:avLst/>
              <a:gdLst>
                <a:gd name="T0" fmla="*/ 10 w 20"/>
                <a:gd name="T1" fmla="*/ 26 h 28"/>
                <a:gd name="T2" fmla="*/ 5 w 20"/>
                <a:gd name="T3" fmla="*/ 28 h 28"/>
                <a:gd name="T4" fmla="*/ 0 w 20"/>
                <a:gd name="T5" fmla="*/ 12 h 28"/>
                <a:gd name="T6" fmla="*/ 7 w 20"/>
                <a:gd name="T7" fmla="*/ 3 h 28"/>
                <a:gd name="T8" fmla="*/ 13 w 20"/>
                <a:gd name="T9" fmla="*/ 0 h 28"/>
                <a:gd name="T10" fmla="*/ 20 w 20"/>
                <a:gd name="T11" fmla="*/ 7 h 28"/>
                <a:gd name="T12" fmla="*/ 13 w 20"/>
                <a:gd name="T13" fmla="*/ 11 h 28"/>
                <a:gd name="T14" fmla="*/ 10 w 20"/>
                <a:gd name="T15" fmla="*/ 16 h 28"/>
                <a:gd name="T16" fmla="*/ 10 w 20"/>
                <a:gd name="T1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8">
                  <a:moveTo>
                    <a:pt x="10" y="26"/>
                  </a:moveTo>
                  <a:lnTo>
                    <a:pt x="5" y="28"/>
                  </a:lnTo>
                  <a:lnTo>
                    <a:pt x="0" y="12"/>
                  </a:lnTo>
                  <a:lnTo>
                    <a:pt x="7" y="3"/>
                  </a:lnTo>
                  <a:lnTo>
                    <a:pt x="13" y="0"/>
                  </a:lnTo>
                  <a:lnTo>
                    <a:pt x="20" y="7"/>
                  </a:lnTo>
                  <a:lnTo>
                    <a:pt x="13" y="11"/>
                  </a:lnTo>
                  <a:lnTo>
                    <a:pt x="10" y="16"/>
                  </a:lnTo>
                  <a:lnTo>
                    <a:pt x="10" y="26"/>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60" name="Freeform 9"/>
            <p:cNvSpPr>
              <a:spLocks/>
            </p:cNvSpPr>
            <p:nvPr/>
          </p:nvSpPr>
          <p:spPr bwMode="auto">
            <a:xfrm>
              <a:off x="4823131" y="3440396"/>
              <a:ext cx="49213" cy="100013"/>
            </a:xfrm>
            <a:custGeom>
              <a:avLst/>
              <a:gdLst>
                <a:gd name="T0" fmla="*/ 22 w 31"/>
                <a:gd name="T1" fmla="*/ 17 h 63"/>
                <a:gd name="T2" fmla="*/ 20 w 31"/>
                <a:gd name="T3" fmla="*/ 24 h 63"/>
                <a:gd name="T4" fmla="*/ 23 w 31"/>
                <a:gd name="T5" fmla="*/ 33 h 63"/>
                <a:gd name="T6" fmla="*/ 31 w 31"/>
                <a:gd name="T7" fmla="*/ 38 h 63"/>
                <a:gd name="T8" fmla="*/ 31 w 31"/>
                <a:gd name="T9" fmla="*/ 44 h 63"/>
                <a:gd name="T10" fmla="*/ 25 w 31"/>
                <a:gd name="T11" fmla="*/ 46 h 63"/>
                <a:gd name="T12" fmla="*/ 25 w 31"/>
                <a:gd name="T13" fmla="*/ 53 h 63"/>
                <a:gd name="T14" fmla="*/ 18 w 31"/>
                <a:gd name="T15" fmla="*/ 63 h 63"/>
                <a:gd name="T16" fmla="*/ 15 w 31"/>
                <a:gd name="T17" fmla="*/ 62 h 63"/>
                <a:gd name="T18" fmla="*/ 14 w 31"/>
                <a:gd name="T19" fmla="*/ 57 h 63"/>
                <a:gd name="T20" fmla="*/ 4 w 31"/>
                <a:gd name="T21" fmla="*/ 50 h 63"/>
                <a:gd name="T22" fmla="*/ 2 w 31"/>
                <a:gd name="T23" fmla="*/ 40 h 63"/>
                <a:gd name="T24" fmla="*/ 3 w 31"/>
                <a:gd name="T25" fmla="*/ 26 h 63"/>
                <a:gd name="T26" fmla="*/ 4 w 31"/>
                <a:gd name="T27" fmla="*/ 20 h 63"/>
                <a:gd name="T28" fmla="*/ 1 w 31"/>
                <a:gd name="T29" fmla="*/ 17 h 63"/>
                <a:gd name="T30" fmla="*/ 0 w 31"/>
                <a:gd name="T31" fmla="*/ 10 h 63"/>
                <a:gd name="T32" fmla="*/ 6 w 31"/>
                <a:gd name="T33" fmla="*/ 0 h 63"/>
                <a:gd name="T34" fmla="*/ 7 w 31"/>
                <a:gd name="T35" fmla="*/ 4 h 63"/>
                <a:gd name="T36" fmla="*/ 12 w 31"/>
                <a:gd name="T37" fmla="*/ 2 h 63"/>
                <a:gd name="T38" fmla="*/ 16 w 31"/>
                <a:gd name="T39" fmla="*/ 8 h 63"/>
                <a:gd name="T40" fmla="*/ 20 w 31"/>
                <a:gd name="T41" fmla="*/ 10 h 63"/>
                <a:gd name="T42" fmla="*/ 22 w 31"/>
                <a:gd name="T43"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63">
                  <a:moveTo>
                    <a:pt x="22" y="17"/>
                  </a:moveTo>
                  <a:lnTo>
                    <a:pt x="20" y="24"/>
                  </a:lnTo>
                  <a:lnTo>
                    <a:pt x="23" y="33"/>
                  </a:lnTo>
                  <a:lnTo>
                    <a:pt x="31" y="38"/>
                  </a:lnTo>
                  <a:lnTo>
                    <a:pt x="31" y="44"/>
                  </a:lnTo>
                  <a:lnTo>
                    <a:pt x="25" y="46"/>
                  </a:lnTo>
                  <a:lnTo>
                    <a:pt x="25" y="53"/>
                  </a:lnTo>
                  <a:lnTo>
                    <a:pt x="18" y="63"/>
                  </a:lnTo>
                  <a:lnTo>
                    <a:pt x="15" y="62"/>
                  </a:lnTo>
                  <a:lnTo>
                    <a:pt x="14" y="57"/>
                  </a:lnTo>
                  <a:lnTo>
                    <a:pt x="4" y="50"/>
                  </a:lnTo>
                  <a:lnTo>
                    <a:pt x="2" y="40"/>
                  </a:lnTo>
                  <a:lnTo>
                    <a:pt x="3" y="26"/>
                  </a:lnTo>
                  <a:lnTo>
                    <a:pt x="4" y="20"/>
                  </a:lnTo>
                  <a:lnTo>
                    <a:pt x="1" y="17"/>
                  </a:lnTo>
                  <a:lnTo>
                    <a:pt x="0" y="10"/>
                  </a:lnTo>
                  <a:lnTo>
                    <a:pt x="6" y="0"/>
                  </a:lnTo>
                  <a:lnTo>
                    <a:pt x="7" y="4"/>
                  </a:lnTo>
                  <a:lnTo>
                    <a:pt x="12" y="2"/>
                  </a:lnTo>
                  <a:lnTo>
                    <a:pt x="16" y="8"/>
                  </a:lnTo>
                  <a:lnTo>
                    <a:pt x="20" y="10"/>
                  </a:lnTo>
                  <a:lnTo>
                    <a:pt x="22" y="1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61" name="Freeform 10"/>
            <p:cNvSpPr>
              <a:spLocks/>
            </p:cNvSpPr>
            <p:nvPr/>
          </p:nvSpPr>
          <p:spPr bwMode="auto">
            <a:xfrm>
              <a:off x="5774043" y="3986496"/>
              <a:ext cx="134938" cy="117475"/>
            </a:xfrm>
            <a:custGeom>
              <a:avLst/>
              <a:gdLst>
                <a:gd name="T0" fmla="*/ 0 w 85"/>
                <a:gd name="T1" fmla="*/ 38 h 74"/>
                <a:gd name="T2" fmla="*/ 3 w 85"/>
                <a:gd name="T3" fmla="*/ 37 h 74"/>
                <a:gd name="T4" fmla="*/ 4 w 85"/>
                <a:gd name="T5" fmla="*/ 42 h 74"/>
                <a:gd name="T6" fmla="*/ 18 w 85"/>
                <a:gd name="T7" fmla="*/ 39 h 74"/>
                <a:gd name="T8" fmla="*/ 33 w 85"/>
                <a:gd name="T9" fmla="*/ 40 h 74"/>
                <a:gd name="T10" fmla="*/ 44 w 85"/>
                <a:gd name="T11" fmla="*/ 40 h 74"/>
                <a:gd name="T12" fmla="*/ 54 w 85"/>
                <a:gd name="T13" fmla="*/ 26 h 74"/>
                <a:gd name="T14" fmla="*/ 66 w 85"/>
                <a:gd name="T15" fmla="*/ 13 h 74"/>
                <a:gd name="T16" fmla="*/ 76 w 85"/>
                <a:gd name="T17" fmla="*/ 0 h 74"/>
                <a:gd name="T18" fmla="*/ 80 w 85"/>
                <a:gd name="T19" fmla="*/ 7 h 74"/>
                <a:gd name="T20" fmla="*/ 85 w 85"/>
                <a:gd name="T21" fmla="*/ 24 h 74"/>
                <a:gd name="T22" fmla="*/ 75 w 85"/>
                <a:gd name="T23" fmla="*/ 24 h 74"/>
                <a:gd name="T24" fmla="*/ 76 w 85"/>
                <a:gd name="T25" fmla="*/ 37 h 74"/>
                <a:gd name="T26" fmla="*/ 79 w 85"/>
                <a:gd name="T27" fmla="*/ 40 h 74"/>
                <a:gd name="T28" fmla="*/ 72 w 85"/>
                <a:gd name="T29" fmla="*/ 44 h 74"/>
                <a:gd name="T30" fmla="*/ 72 w 85"/>
                <a:gd name="T31" fmla="*/ 53 h 74"/>
                <a:gd name="T32" fmla="*/ 68 w 85"/>
                <a:gd name="T33" fmla="*/ 61 h 74"/>
                <a:gd name="T34" fmla="*/ 69 w 85"/>
                <a:gd name="T35" fmla="*/ 70 h 74"/>
                <a:gd name="T36" fmla="*/ 65 w 85"/>
                <a:gd name="T37" fmla="*/ 74 h 74"/>
                <a:gd name="T38" fmla="*/ 10 w 85"/>
                <a:gd name="T39" fmla="*/ 64 h 74"/>
                <a:gd name="T40" fmla="*/ 1 w 85"/>
                <a:gd name="T41" fmla="*/ 43 h 74"/>
                <a:gd name="T42" fmla="*/ 0 w 85"/>
                <a:gd name="T43"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74">
                  <a:moveTo>
                    <a:pt x="0" y="38"/>
                  </a:moveTo>
                  <a:lnTo>
                    <a:pt x="3" y="37"/>
                  </a:lnTo>
                  <a:lnTo>
                    <a:pt x="4" y="42"/>
                  </a:lnTo>
                  <a:lnTo>
                    <a:pt x="18" y="39"/>
                  </a:lnTo>
                  <a:lnTo>
                    <a:pt x="33" y="40"/>
                  </a:lnTo>
                  <a:lnTo>
                    <a:pt x="44" y="40"/>
                  </a:lnTo>
                  <a:lnTo>
                    <a:pt x="54" y="26"/>
                  </a:lnTo>
                  <a:lnTo>
                    <a:pt x="66" y="13"/>
                  </a:lnTo>
                  <a:lnTo>
                    <a:pt x="76" y="0"/>
                  </a:lnTo>
                  <a:lnTo>
                    <a:pt x="80" y="7"/>
                  </a:lnTo>
                  <a:lnTo>
                    <a:pt x="85" y="24"/>
                  </a:lnTo>
                  <a:lnTo>
                    <a:pt x="75" y="24"/>
                  </a:lnTo>
                  <a:lnTo>
                    <a:pt x="76" y="37"/>
                  </a:lnTo>
                  <a:lnTo>
                    <a:pt x="79" y="40"/>
                  </a:lnTo>
                  <a:lnTo>
                    <a:pt x="72" y="44"/>
                  </a:lnTo>
                  <a:lnTo>
                    <a:pt x="72" y="53"/>
                  </a:lnTo>
                  <a:lnTo>
                    <a:pt x="68" y="61"/>
                  </a:lnTo>
                  <a:lnTo>
                    <a:pt x="69" y="70"/>
                  </a:lnTo>
                  <a:lnTo>
                    <a:pt x="65" y="74"/>
                  </a:lnTo>
                  <a:lnTo>
                    <a:pt x="10" y="64"/>
                  </a:lnTo>
                  <a:lnTo>
                    <a:pt x="1" y="43"/>
                  </a:lnTo>
                  <a:lnTo>
                    <a:pt x="0" y="3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62" name="Freeform 11"/>
            <p:cNvSpPr>
              <a:spLocks noEditPoints="1"/>
            </p:cNvSpPr>
            <p:nvPr/>
          </p:nvSpPr>
          <p:spPr bwMode="auto">
            <a:xfrm>
              <a:off x="2346631" y="5566059"/>
              <a:ext cx="449263" cy="1089025"/>
            </a:xfrm>
            <a:custGeom>
              <a:avLst/>
              <a:gdLst>
                <a:gd name="T0" fmla="*/ 331 w 1160"/>
                <a:gd name="T1" fmla="*/ 82 h 2811"/>
                <a:gd name="T2" fmla="*/ 436 w 1160"/>
                <a:gd name="T3" fmla="*/ 17 h 2811"/>
                <a:gd name="T4" fmla="*/ 602 w 1160"/>
                <a:gd name="T5" fmla="*/ 174 h 2811"/>
                <a:gd name="T6" fmla="*/ 761 w 1160"/>
                <a:gd name="T7" fmla="*/ 250 h 2811"/>
                <a:gd name="T8" fmla="*/ 855 w 1160"/>
                <a:gd name="T9" fmla="*/ 321 h 2811"/>
                <a:gd name="T10" fmla="*/ 877 w 1160"/>
                <a:gd name="T11" fmla="*/ 473 h 2811"/>
                <a:gd name="T12" fmla="*/ 1016 w 1160"/>
                <a:gd name="T13" fmla="*/ 472 h 2811"/>
                <a:gd name="T14" fmla="*/ 1076 w 1160"/>
                <a:gd name="T15" fmla="*/ 332 h 2811"/>
                <a:gd name="T16" fmla="*/ 1153 w 1160"/>
                <a:gd name="T17" fmla="*/ 365 h 2811"/>
                <a:gd name="T18" fmla="*/ 1105 w 1160"/>
                <a:gd name="T19" fmla="*/ 480 h 2811"/>
                <a:gd name="T20" fmla="*/ 990 w 1160"/>
                <a:gd name="T21" fmla="*/ 597 h 2811"/>
                <a:gd name="T22" fmla="*/ 904 w 1160"/>
                <a:gd name="T23" fmla="*/ 781 h 2811"/>
                <a:gd name="T24" fmla="*/ 914 w 1160"/>
                <a:gd name="T25" fmla="*/ 953 h 2811"/>
                <a:gd name="T26" fmla="*/ 907 w 1160"/>
                <a:gd name="T27" fmla="*/ 1027 h 2811"/>
                <a:gd name="T28" fmla="*/ 1014 w 1160"/>
                <a:gd name="T29" fmla="*/ 1144 h 2811"/>
                <a:gd name="T30" fmla="*/ 1067 w 1160"/>
                <a:gd name="T31" fmla="*/ 1239 h 2811"/>
                <a:gd name="T32" fmla="*/ 1027 w 1160"/>
                <a:gd name="T33" fmla="*/ 1389 h 2811"/>
                <a:gd name="T34" fmla="*/ 797 w 1160"/>
                <a:gd name="T35" fmla="*/ 1452 h 2811"/>
                <a:gd name="T36" fmla="*/ 745 w 1160"/>
                <a:gd name="T37" fmla="*/ 1494 h 2811"/>
                <a:gd name="T38" fmla="*/ 770 w 1160"/>
                <a:gd name="T39" fmla="*/ 1600 h 2811"/>
                <a:gd name="T40" fmla="*/ 668 w 1160"/>
                <a:gd name="T41" fmla="*/ 1641 h 2811"/>
                <a:gd name="T42" fmla="*/ 573 w 1160"/>
                <a:gd name="T43" fmla="*/ 1632 h 2811"/>
                <a:gd name="T44" fmla="*/ 659 w 1160"/>
                <a:gd name="T45" fmla="*/ 1741 h 2811"/>
                <a:gd name="T46" fmla="*/ 722 w 1160"/>
                <a:gd name="T47" fmla="*/ 1759 h 2811"/>
                <a:gd name="T48" fmla="*/ 626 w 1160"/>
                <a:gd name="T49" fmla="*/ 1837 h 2811"/>
                <a:gd name="T50" fmla="*/ 639 w 1160"/>
                <a:gd name="T51" fmla="*/ 1966 h 2811"/>
                <a:gd name="T52" fmla="*/ 536 w 1160"/>
                <a:gd name="T53" fmla="*/ 2010 h 2811"/>
                <a:gd name="T54" fmla="*/ 623 w 1160"/>
                <a:gd name="T55" fmla="*/ 2134 h 2811"/>
                <a:gd name="T56" fmla="*/ 695 w 1160"/>
                <a:gd name="T57" fmla="*/ 2225 h 2811"/>
                <a:gd name="T58" fmla="*/ 626 w 1160"/>
                <a:gd name="T59" fmla="*/ 2369 h 2811"/>
                <a:gd name="T60" fmla="*/ 567 w 1160"/>
                <a:gd name="T61" fmla="*/ 2441 h 2811"/>
                <a:gd name="T62" fmla="*/ 683 w 1160"/>
                <a:gd name="T63" fmla="*/ 2574 h 2811"/>
                <a:gd name="T64" fmla="*/ 590 w 1160"/>
                <a:gd name="T65" fmla="*/ 2557 h 2811"/>
                <a:gd name="T66" fmla="*/ 383 w 1160"/>
                <a:gd name="T67" fmla="*/ 2498 h 2811"/>
                <a:gd name="T68" fmla="*/ 317 w 1160"/>
                <a:gd name="T69" fmla="*/ 2442 h 2811"/>
                <a:gd name="T70" fmla="*/ 241 w 1160"/>
                <a:gd name="T71" fmla="*/ 2324 h 2811"/>
                <a:gd name="T72" fmla="*/ 278 w 1160"/>
                <a:gd name="T73" fmla="*/ 2234 h 2811"/>
                <a:gd name="T74" fmla="*/ 264 w 1160"/>
                <a:gd name="T75" fmla="*/ 2121 h 2811"/>
                <a:gd name="T76" fmla="*/ 226 w 1160"/>
                <a:gd name="T77" fmla="*/ 1961 h 2811"/>
                <a:gd name="T78" fmla="*/ 232 w 1160"/>
                <a:gd name="T79" fmla="*/ 1914 h 2811"/>
                <a:gd name="T80" fmla="*/ 206 w 1160"/>
                <a:gd name="T81" fmla="*/ 1862 h 2811"/>
                <a:gd name="T82" fmla="*/ 119 w 1160"/>
                <a:gd name="T83" fmla="*/ 1733 h 2811"/>
                <a:gd name="T84" fmla="*/ 99 w 1160"/>
                <a:gd name="T85" fmla="*/ 1613 h 2811"/>
                <a:gd name="T86" fmla="*/ 88 w 1160"/>
                <a:gd name="T87" fmla="*/ 1451 h 2811"/>
                <a:gd name="T88" fmla="*/ 78 w 1160"/>
                <a:gd name="T89" fmla="*/ 1338 h 2811"/>
                <a:gd name="T90" fmla="*/ 98 w 1160"/>
                <a:gd name="T91" fmla="*/ 1204 h 2811"/>
                <a:gd name="T92" fmla="*/ 102 w 1160"/>
                <a:gd name="T93" fmla="*/ 1051 h 2811"/>
                <a:gd name="T94" fmla="*/ 63 w 1160"/>
                <a:gd name="T95" fmla="*/ 957 h 2811"/>
                <a:gd name="T96" fmla="*/ 27 w 1160"/>
                <a:gd name="T97" fmla="*/ 723 h 2811"/>
                <a:gd name="T98" fmla="*/ 17 w 1160"/>
                <a:gd name="T99" fmla="*/ 564 h 2811"/>
                <a:gd name="T100" fmla="*/ 94 w 1160"/>
                <a:gd name="T101" fmla="*/ 431 h 2811"/>
                <a:gd name="T102" fmla="*/ 77 w 1160"/>
                <a:gd name="T103" fmla="*/ 370 h 2811"/>
                <a:gd name="T104" fmla="*/ 128 w 1160"/>
                <a:gd name="T105" fmla="*/ 186 h 2811"/>
                <a:gd name="T106" fmla="*/ 130 w 1160"/>
                <a:gd name="T107" fmla="*/ 77 h 2811"/>
                <a:gd name="T108" fmla="*/ 281 w 1160"/>
                <a:gd name="T109" fmla="*/ 20 h 2811"/>
                <a:gd name="T110" fmla="*/ 889 w 1160"/>
                <a:gd name="T111" fmla="*/ 2811 h 2811"/>
                <a:gd name="T112" fmla="*/ 806 w 1160"/>
                <a:gd name="T113" fmla="*/ 2780 h 2811"/>
                <a:gd name="T114" fmla="*/ 662 w 1160"/>
                <a:gd name="T115" fmla="*/ 2598 h 2811"/>
                <a:gd name="T116" fmla="*/ 759 w 1160"/>
                <a:gd name="T117" fmla="*/ 2697 h 2811"/>
                <a:gd name="T118" fmla="*/ 959 w 1160"/>
                <a:gd name="T119" fmla="*/ 2766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0" h="2811">
                  <a:moveTo>
                    <a:pt x="281" y="20"/>
                  </a:moveTo>
                  <a:lnTo>
                    <a:pt x="331" y="82"/>
                  </a:lnTo>
                  <a:lnTo>
                    <a:pt x="352" y="13"/>
                  </a:lnTo>
                  <a:lnTo>
                    <a:pt x="436" y="17"/>
                  </a:lnTo>
                  <a:lnTo>
                    <a:pt x="450" y="35"/>
                  </a:lnTo>
                  <a:lnTo>
                    <a:pt x="602" y="174"/>
                  </a:lnTo>
                  <a:lnTo>
                    <a:pt x="663" y="187"/>
                  </a:lnTo>
                  <a:lnTo>
                    <a:pt x="761" y="250"/>
                  </a:lnTo>
                  <a:lnTo>
                    <a:pt x="840" y="283"/>
                  </a:lnTo>
                  <a:lnTo>
                    <a:pt x="855" y="321"/>
                  </a:lnTo>
                  <a:lnTo>
                    <a:pt x="801" y="450"/>
                  </a:lnTo>
                  <a:lnTo>
                    <a:pt x="877" y="473"/>
                  </a:lnTo>
                  <a:lnTo>
                    <a:pt x="960" y="486"/>
                  </a:lnTo>
                  <a:lnTo>
                    <a:pt x="1016" y="472"/>
                  </a:lnTo>
                  <a:lnTo>
                    <a:pt x="1074" y="407"/>
                  </a:lnTo>
                  <a:lnTo>
                    <a:pt x="1076" y="332"/>
                  </a:lnTo>
                  <a:lnTo>
                    <a:pt x="1111" y="316"/>
                  </a:lnTo>
                  <a:lnTo>
                    <a:pt x="1153" y="365"/>
                  </a:lnTo>
                  <a:lnTo>
                    <a:pt x="1160" y="433"/>
                  </a:lnTo>
                  <a:lnTo>
                    <a:pt x="1105" y="480"/>
                  </a:lnTo>
                  <a:lnTo>
                    <a:pt x="1060" y="514"/>
                  </a:lnTo>
                  <a:lnTo>
                    <a:pt x="990" y="597"/>
                  </a:lnTo>
                  <a:lnTo>
                    <a:pt x="911" y="713"/>
                  </a:lnTo>
                  <a:lnTo>
                    <a:pt x="904" y="781"/>
                  </a:lnTo>
                  <a:lnTo>
                    <a:pt x="899" y="868"/>
                  </a:lnTo>
                  <a:lnTo>
                    <a:pt x="914" y="953"/>
                  </a:lnTo>
                  <a:lnTo>
                    <a:pt x="902" y="972"/>
                  </a:lnTo>
                  <a:lnTo>
                    <a:pt x="907" y="1027"/>
                  </a:lnTo>
                  <a:lnTo>
                    <a:pt x="910" y="1071"/>
                  </a:lnTo>
                  <a:lnTo>
                    <a:pt x="1014" y="1144"/>
                  </a:lnTo>
                  <a:lnTo>
                    <a:pt x="1015" y="1202"/>
                  </a:lnTo>
                  <a:lnTo>
                    <a:pt x="1067" y="1239"/>
                  </a:lnTo>
                  <a:lnTo>
                    <a:pt x="1071" y="1280"/>
                  </a:lnTo>
                  <a:lnTo>
                    <a:pt x="1027" y="1389"/>
                  </a:lnTo>
                  <a:lnTo>
                    <a:pt x="933" y="1434"/>
                  </a:lnTo>
                  <a:lnTo>
                    <a:pt x="797" y="1452"/>
                  </a:lnTo>
                  <a:lnTo>
                    <a:pt x="719" y="1443"/>
                  </a:lnTo>
                  <a:lnTo>
                    <a:pt x="745" y="1494"/>
                  </a:lnTo>
                  <a:lnTo>
                    <a:pt x="747" y="1557"/>
                  </a:lnTo>
                  <a:lnTo>
                    <a:pt x="770" y="1600"/>
                  </a:lnTo>
                  <a:lnTo>
                    <a:pt x="736" y="1629"/>
                  </a:lnTo>
                  <a:lnTo>
                    <a:pt x="668" y="1641"/>
                  </a:lnTo>
                  <a:lnTo>
                    <a:pt x="594" y="1610"/>
                  </a:lnTo>
                  <a:lnTo>
                    <a:pt x="573" y="1632"/>
                  </a:lnTo>
                  <a:lnTo>
                    <a:pt x="606" y="1716"/>
                  </a:lnTo>
                  <a:lnTo>
                    <a:pt x="659" y="1741"/>
                  </a:lnTo>
                  <a:lnTo>
                    <a:pt x="689" y="1715"/>
                  </a:lnTo>
                  <a:lnTo>
                    <a:pt x="722" y="1759"/>
                  </a:lnTo>
                  <a:lnTo>
                    <a:pt x="666" y="1785"/>
                  </a:lnTo>
                  <a:lnTo>
                    <a:pt x="626" y="1837"/>
                  </a:lnTo>
                  <a:lnTo>
                    <a:pt x="641" y="1922"/>
                  </a:lnTo>
                  <a:lnTo>
                    <a:pt x="639" y="1966"/>
                  </a:lnTo>
                  <a:lnTo>
                    <a:pt x="575" y="1967"/>
                  </a:lnTo>
                  <a:lnTo>
                    <a:pt x="536" y="2010"/>
                  </a:lnTo>
                  <a:lnTo>
                    <a:pt x="537" y="2072"/>
                  </a:lnTo>
                  <a:lnTo>
                    <a:pt x="623" y="2134"/>
                  </a:lnTo>
                  <a:lnTo>
                    <a:pt x="693" y="2150"/>
                  </a:lnTo>
                  <a:lnTo>
                    <a:pt x="695" y="2225"/>
                  </a:lnTo>
                  <a:lnTo>
                    <a:pt x="633" y="2272"/>
                  </a:lnTo>
                  <a:lnTo>
                    <a:pt x="626" y="2369"/>
                  </a:lnTo>
                  <a:lnTo>
                    <a:pt x="578" y="2402"/>
                  </a:lnTo>
                  <a:lnTo>
                    <a:pt x="567" y="2441"/>
                  </a:lnTo>
                  <a:lnTo>
                    <a:pt x="621" y="2527"/>
                  </a:lnTo>
                  <a:lnTo>
                    <a:pt x="683" y="2574"/>
                  </a:lnTo>
                  <a:lnTo>
                    <a:pt x="654" y="2570"/>
                  </a:lnTo>
                  <a:lnTo>
                    <a:pt x="590" y="2557"/>
                  </a:lnTo>
                  <a:lnTo>
                    <a:pt x="429" y="2546"/>
                  </a:lnTo>
                  <a:lnTo>
                    <a:pt x="383" y="2498"/>
                  </a:lnTo>
                  <a:lnTo>
                    <a:pt x="359" y="2436"/>
                  </a:lnTo>
                  <a:lnTo>
                    <a:pt x="317" y="2442"/>
                  </a:lnTo>
                  <a:lnTo>
                    <a:pt x="282" y="2412"/>
                  </a:lnTo>
                  <a:lnTo>
                    <a:pt x="241" y="2324"/>
                  </a:lnTo>
                  <a:lnTo>
                    <a:pt x="277" y="2287"/>
                  </a:lnTo>
                  <a:lnTo>
                    <a:pt x="278" y="2234"/>
                  </a:lnTo>
                  <a:lnTo>
                    <a:pt x="255" y="2192"/>
                  </a:lnTo>
                  <a:lnTo>
                    <a:pt x="264" y="2121"/>
                  </a:lnTo>
                  <a:lnTo>
                    <a:pt x="250" y="2010"/>
                  </a:lnTo>
                  <a:lnTo>
                    <a:pt x="226" y="1961"/>
                  </a:lnTo>
                  <a:lnTo>
                    <a:pt x="250" y="1945"/>
                  </a:lnTo>
                  <a:lnTo>
                    <a:pt x="232" y="1914"/>
                  </a:lnTo>
                  <a:lnTo>
                    <a:pt x="195" y="1897"/>
                  </a:lnTo>
                  <a:lnTo>
                    <a:pt x="206" y="1862"/>
                  </a:lnTo>
                  <a:lnTo>
                    <a:pt x="165" y="1830"/>
                  </a:lnTo>
                  <a:lnTo>
                    <a:pt x="119" y="1733"/>
                  </a:lnTo>
                  <a:lnTo>
                    <a:pt x="141" y="1716"/>
                  </a:lnTo>
                  <a:lnTo>
                    <a:pt x="99" y="1613"/>
                  </a:lnTo>
                  <a:lnTo>
                    <a:pt x="90" y="1526"/>
                  </a:lnTo>
                  <a:lnTo>
                    <a:pt x="88" y="1451"/>
                  </a:lnTo>
                  <a:lnTo>
                    <a:pt x="121" y="1420"/>
                  </a:lnTo>
                  <a:lnTo>
                    <a:pt x="78" y="1338"/>
                  </a:lnTo>
                  <a:lnTo>
                    <a:pt x="58" y="1260"/>
                  </a:lnTo>
                  <a:lnTo>
                    <a:pt x="98" y="1204"/>
                  </a:lnTo>
                  <a:lnTo>
                    <a:pt x="80" y="1134"/>
                  </a:lnTo>
                  <a:lnTo>
                    <a:pt x="102" y="1051"/>
                  </a:lnTo>
                  <a:lnTo>
                    <a:pt x="85" y="973"/>
                  </a:lnTo>
                  <a:lnTo>
                    <a:pt x="63" y="957"/>
                  </a:lnTo>
                  <a:lnTo>
                    <a:pt x="0" y="811"/>
                  </a:lnTo>
                  <a:lnTo>
                    <a:pt x="27" y="723"/>
                  </a:lnTo>
                  <a:lnTo>
                    <a:pt x="5" y="641"/>
                  </a:lnTo>
                  <a:lnTo>
                    <a:pt x="17" y="564"/>
                  </a:lnTo>
                  <a:lnTo>
                    <a:pt x="51" y="484"/>
                  </a:lnTo>
                  <a:lnTo>
                    <a:pt x="94" y="431"/>
                  </a:lnTo>
                  <a:lnTo>
                    <a:pt x="67" y="397"/>
                  </a:lnTo>
                  <a:lnTo>
                    <a:pt x="77" y="370"/>
                  </a:lnTo>
                  <a:lnTo>
                    <a:pt x="54" y="228"/>
                  </a:lnTo>
                  <a:lnTo>
                    <a:pt x="128" y="186"/>
                  </a:lnTo>
                  <a:lnTo>
                    <a:pt x="142" y="98"/>
                  </a:lnTo>
                  <a:lnTo>
                    <a:pt x="130" y="77"/>
                  </a:lnTo>
                  <a:lnTo>
                    <a:pt x="182" y="0"/>
                  </a:lnTo>
                  <a:lnTo>
                    <a:pt x="281" y="20"/>
                  </a:lnTo>
                  <a:moveTo>
                    <a:pt x="947" y="2807"/>
                  </a:moveTo>
                  <a:lnTo>
                    <a:pt x="889" y="2811"/>
                  </a:lnTo>
                  <a:lnTo>
                    <a:pt x="845" y="2782"/>
                  </a:lnTo>
                  <a:lnTo>
                    <a:pt x="806" y="2780"/>
                  </a:lnTo>
                  <a:lnTo>
                    <a:pt x="739" y="2780"/>
                  </a:lnTo>
                  <a:lnTo>
                    <a:pt x="662" y="2598"/>
                  </a:lnTo>
                  <a:lnTo>
                    <a:pt x="702" y="2636"/>
                  </a:lnTo>
                  <a:lnTo>
                    <a:pt x="759" y="2697"/>
                  </a:lnTo>
                  <a:lnTo>
                    <a:pt x="862" y="2746"/>
                  </a:lnTo>
                  <a:lnTo>
                    <a:pt x="959" y="2766"/>
                  </a:lnTo>
                  <a:lnTo>
                    <a:pt x="947" y="2807"/>
                  </a:lnTo>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63" name="Freeform 12"/>
            <p:cNvSpPr>
              <a:spLocks/>
            </p:cNvSpPr>
            <p:nvPr/>
          </p:nvSpPr>
          <p:spPr bwMode="auto">
            <a:xfrm>
              <a:off x="5474006" y="3488021"/>
              <a:ext cx="92075" cy="80963"/>
            </a:xfrm>
            <a:custGeom>
              <a:avLst/>
              <a:gdLst>
                <a:gd name="T0" fmla="*/ 0 w 58"/>
                <a:gd name="T1" fmla="*/ 3 h 51"/>
                <a:gd name="T2" fmla="*/ 23 w 58"/>
                <a:gd name="T3" fmla="*/ 0 h 51"/>
                <a:gd name="T4" fmla="*/ 27 w 58"/>
                <a:gd name="T5" fmla="*/ 5 h 51"/>
                <a:gd name="T6" fmla="*/ 34 w 58"/>
                <a:gd name="T7" fmla="*/ 9 h 51"/>
                <a:gd name="T8" fmla="*/ 32 w 58"/>
                <a:gd name="T9" fmla="*/ 14 h 51"/>
                <a:gd name="T10" fmla="*/ 42 w 58"/>
                <a:gd name="T11" fmla="*/ 21 h 51"/>
                <a:gd name="T12" fmla="*/ 39 w 58"/>
                <a:gd name="T13" fmla="*/ 27 h 51"/>
                <a:gd name="T14" fmla="*/ 47 w 58"/>
                <a:gd name="T15" fmla="*/ 33 h 51"/>
                <a:gd name="T16" fmla="*/ 55 w 58"/>
                <a:gd name="T17" fmla="*/ 36 h 51"/>
                <a:gd name="T18" fmla="*/ 58 w 58"/>
                <a:gd name="T19" fmla="*/ 51 h 51"/>
                <a:gd name="T20" fmla="*/ 52 w 58"/>
                <a:gd name="T21" fmla="*/ 51 h 51"/>
                <a:gd name="T22" fmla="*/ 43 w 58"/>
                <a:gd name="T23" fmla="*/ 39 h 51"/>
                <a:gd name="T24" fmla="*/ 42 w 58"/>
                <a:gd name="T25" fmla="*/ 36 h 51"/>
                <a:gd name="T26" fmla="*/ 35 w 58"/>
                <a:gd name="T27" fmla="*/ 36 h 51"/>
                <a:gd name="T28" fmla="*/ 29 w 58"/>
                <a:gd name="T29" fmla="*/ 31 h 51"/>
                <a:gd name="T30" fmla="*/ 26 w 58"/>
                <a:gd name="T31" fmla="*/ 31 h 51"/>
                <a:gd name="T32" fmla="*/ 18 w 58"/>
                <a:gd name="T33" fmla="*/ 25 h 51"/>
                <a:gd name="T34" fmla="*/ 4 w 58"/>
                <a:gd name="T35" fmla="*/ 20 h 51"/>
                <a:gd name="T36" fmla="*/ 4 w 58"/>
                <a:gd name="T37" fmla="*/ 10 h 51"/>
                <a:gd name="T38" fmla="*/ 0 w 58"/>
                <a:gd name="T39"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1">
                  <a:moveTo>
                    <a:pt x="0" y="3"/>
                  </a:moveTo>
                  <a:lnTo>
                    <a:pt x="23" y="0"/>
                  </a:lnTo>
                  <a:lnTo>
                    <a:pt x="27" y="5"/>
                  </a:lnTo>
                  <a:lnTo>
                    <a:pt x="34" y="9"/>
                  </a:lnTo>
                  <a:lnTo>
                    <a:pt x="32" y="14"/>
                  </a:lnTo>
                  <a:lnTo>
                    <a:pt x="42" y="21"/>
                  </a:lnTo>
                  <a:lnTo>
                    <a:pt x="39" y="27"/>
                  </a:lnTo>
                  <a:lnTo>
                    <a:pt x="47" y="33"/>
                  </a:lnTo>
                  <a:lnTo>
                    <a:pt x="55" y="36"/>
                  </a:lnTo>
                  <a:lnTo>
                    <a:pt x="58" y="51"/>
                  </a:lnTo>
                  <a:lnTo>
                    <a:pt x="52" y="51"/>
                  </a:lnTo>
                  <a:lnTo>
                    <a:pt x="43" y="39"/>
                  </a:lnTo>
                  <a:lnTo>
                    <a:pt x="42" y="36"/>
                  </a:lnTo>
                  <a:lnTo>
                    <a:pt x="35" y="36"/>
                  </a:lnTo>
                  <a:lnTo>
                    <a:pt x="29" y="31"/>
                  </a:lnTo>
                  <a:lnTo>
                    <a:pt x="26" y="31"/>
                  </a:lnTo>
                  <a:lnTo>
                    <a:pt x="18" y="25"/>
                  </a:lnTo>
                  <a:lnTo>
                    <a:pt x="4" y="20"/>
                  </a:lnTo>
                  <a:lnTo>
                    <a:pt x="4" y="10"/>
                  </a:lnTo>
                  <a:lnTo>
                    <a:pt x="0" y="3"/>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64" name="Freeform 13"/>
            <p:cNvSpPr>
              <a:spLocks noEditPoints="1"/>
            </p:cNvSpPr>
            <p:nvPr/>
          </p:nvSpPr>
          <p:spPr bwMode="auto">
            <a:xfrm>
              <a:off x="7479018" y="5197759"/>
              <a:ext cx="1160463" cy="1084263"/>
            </a:xfrm>
            <a:custGeom>
              <a:avLst/>
              <a:gdLst>
                <a:gd name="T0" fmla="*/ 2629 w 2996"/>
                <a:gd name="T1" fmla="*/ 334 h 2800"/>
                <a:gd name="T2" fmla="*/ 2651 w 2996"/>
                <a:gd name="T3" fmla="*/ 521 h 2800"/>
                <a:gd name="T4" fmla="*/ 2668 w 2996"/>
                <a:gd name="T5" fmla="*/ 706 h 2800"/>
                <a:gd name="T6" fmla="*/ 2806 w 2996"/>
                <a:gd name="T7" fmla="*/ 849 h 2800"/>
                <a:gd name="T8" fmla="*/ 2893 w 2996"/>
                <a:gd name="T9" fmla="*/ 1012 h 2800"/>
                <a:gd name="T10" fmla="*/ 2961 w 2996"/>
                <a:gd name="T11" fmla="*/ 1174 h 2800"/>
                <a:gd name="T12" fmla="*/ 2955 w 2996"/>
                <a:gd name="T13" fmla="*/ 1413 h 2800"/>
                <a:gd name="T14" fmla="*/ 2851 w 2996"/>
                <a:gd name="T15" fmla="*/ 1675 h 2800"/>
                <a:gd name="T16" fmla="*/ 2654 w 2996"/>
                <a:gd name="T17" fmla="*/ 1904 h 2800"/>
                <a:gd name="T18" fmla="*/ 2448 w 2996"/>
                <a:gd name="T19" fmla="*/ 2127 h 2800"/>
                <a:gd name="T20" fmla="*/ 2290 w 2996"/>
                <a:gd name="T21" fmla="*/ 2305 h 2800"/>
                <a:gd name="T22" fmla="*/ 2014 w 2996"/>
                <a:gd name="T23" fmla="*/ 2412 h 2800"/>
                <a:gd name="T24" fmla="*/ 1930 w 2996"/>
                <a:gd name="T25" fmla="*/ 2332 h 2800"/>
                <a:gd name="T26" fmla="*/ 1719 w 2996"/>
                <a:gd name="T27" fmla="*/ 2350 h 2800"/>
                <a:gd name="T28" fmla="*/ 1669 w 2996"/>
                <a:gd name="T29" fmla="*/ 2167 h 2800"/>
                <a:gd name="T30" fmla="*/ 1641 w 2996"/>
                <a:gd name="T31" fmla="*/ 2018 h 2800"/>
                <a:gd name="T32" fmla="*/ 1600 w 2996"/>
                <a:gd name="T33" fmla="*/ 1996 h 2800"/>
                <a:gd name="T34" fmla="*/ 1521 w 2996"/>
                <a:gd name="T35" fmla="*/ 1993 h 2800"/>
                <a:gd name="T36" fmla="*/ 1427 w 2996"/>
                <a:gd name="T37" fmla="*/ 1919 h 2800"/>
                <a:gd name="T38" fmla="*/ 1303 w 2996"/>
                <a:gd name="T39" fmla="*/ 1814 h 2800"/>
                <a:gd name="T40" fmla="*/ 922 w 2996"/>
                <a:gd name="T41" fmla="*/ 1840 h 2800"/>
                <a:gd name="T42" fmla="*/ 664 w 2996"/>
                <a:gd name="T43" fmla="*/ 1942 h 2800"/>
                <a:gd name="T44" fmla="*/ 458 w 2996"/>
                <a:gd name="T45" fmla="*/ 1970 h 2800"/>
                <a:gd name="T46" fmla="*/ 274 w 2996"/>
                <a:gd name="T47" fmla="*/ 2025 h 2800"/>
                <a:gd name="T48" fmla="*/ 87 w 2996"/>
                <a:gd name="T49" fmla="*/ 2072 h 2800"/>
                <a:gd name="T50" fmla="*/ 59 w 2996"/>
                <a:gd name="T51" fmla="*/ 1942 h 2800"/>
                <a:gd name="T52" fmla="*/ 124 w 2996"/>
                <a:gd name="T53" fmla="*/ 1783 h 2800"/>
                <a:gd name="T54" fmla="*/ 123 w 2996"/>
                <a:gd name="T55" fmla="*/ 1544 h 2800"/>
                <a:gd name="T56" fmla="*/ 91 w 2996"/>
                <a:gd name="T57" fmla="*/ 1352 h 2800"/>
                <a:gd name="T58" fmla="*/ 138 w 2996"/>
                <a:gd name="T59" fmla="*/ 1298 h 2800"/>
                <a:gd name="T60" fmla="*/ 141 w 2996"/>
                <a:gd name="T61" fmla="*/ 1193 h 2800"/>
                <a:gd name="T62" fmla="*/ 189 w 2996"/>
                <a:gd name="T63" fmla="*/ 1055 h 2800"/>
                <a:gd name="T64" fmla="*/ 270 w 2996"/>
                <a:gd name="T65" fmla="*/ 950 h 2800"/>
                <a:gd name="T66" fmla="*/ 476 w 2996"/>
                <a:gd name="T67" fmla="*/ 848 h 2800"/>
                <a:gd name="T68" fmla="*/ 621 w 2996"/>
                <a:gd name="T69" fmla="*/ 798 h 2800"/>
                <a:gd name="T70" fmla="*/ 812 w 2996"/>
                <a:gd name="T71" fmla="*/ 730 h 2800"/>
                <a:gd name="T72" fmla="*/ 910 w 2996"/>
                <a:gd name="T73" fmla="*/ 561 h 2800"/>
                <a:gd name="T74" fmla="*/ 1008 w 2996"/>
                <a:gd name="T75" fmla="*/ 505 h 2800"/>
                <a:gd name="T76" fmla="*/ 1134 w 2996"/>
                <a:gd name="T77" fmla="*/ 375 h 2800"/>
                <a:gd name="T78" fmla="*/ 1232 w 2996"/>
                <a:gd name="T79" fmla="*/ 313 h 2800"/>
                <a:gd name="T80" fmla="*/ 1358 w 2996"/>
                <a:gd name="T81" fmla="*/ 307 h 2800"/>
                <a:gd name="T82" fmla="*/ 1476 w 2996"/>
                <a:gd name="T83" fmla="*/ 320 h 2800"/>
                <a:gd name="T84" fmla="*/ 1588 w 2996"/>
                <a:gd name="T85" fmla="*/ 159 h 2800"/>
                <a:gd name="T86" fmla="*/ 1743 w 2996"/>
                <a:gd name="T87" fmla="*/ 80 h 2800"/>
                <a:gd name="T88" fmla="*/ 1815 w 2996"/>
                <a:gd name="T89" fmla="*/ 95 h 2800"/>
                <a:gd name="T90" fmla="*/ 1988 w 2996"/>
                <a:gd name="T91" fmla="*/ 110 h 2800"/>
                <a:gd name="T92" fmla="*/ 2038 w 2996"/>
                <a:gd name="T93" fmla="*/ 189 h 2800"/>
                <a:gd name="T94" fmla="*/ 1954 w 2996"/>
                <a:gd name="T95" fmla="*/ 303 h 2800"/>
                <a:gd name="T96" fmla="*/ 2027 w 2996"/>
                <a:gd name="T97" fmla="*/ 443 h 2800"/>
                <a:gd name="T98" fmla="*/ 2161 w 2996"/>
                <a:gd name="T99" fmla="*/ 545 h 2800"/>
                <a:gd name="T100" fmla="*/ 2310 w 2996"/>
                <a:gd name="T101" fmla="*/ 525 h 2800"/>
                <a:gd name="T102" fmla="*/ 2381 w 2996"/>
                <a:gd name="T103" fmla="*/ 332 h 2800"/>
                <a:gd name="T104" fmla="*/ 2425 w 2996"/>
                <a:gd name="T105" fmla="*/ 177 h 2800"/>
                <a:gd name="T106" fmla="*/ 2466 w 2996"/>
                <a:gd name="T107" fmla="*/ 32 h 2800"/>
                <a:gd name="T108" fmla="*/ 2530 w 2996"/>
                <a:gd name="T109" fmla="*/ 105 h 2800"/>
                <a:gd name="T110" fmla="*/ 2540 w 2996"/>
                <a:gd name="T111" fmla="*/ 264 h 2800"/>
                <a:gd name="T112" fmla="*/ 2023 w 2996"/>
                <a:gd name="T113" fmla="*/ 2562 h 2800"/>
                <a:gd name="T114" fmla="*/ 1911 w 2996"/>
                <a:gd name="T115" fmla="*/ 2764 h 2800"/>
                <a:gd name="T116" fmla="*/ 1765 w 2996"/>
                <a:gd name="T117" fmla="*/ 2793 h 2800"/>
                <a:gd name="T118" fmla="*/ 1824 w 2996"/>
                <a:gd name="T119" fmla="*/ 2553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6" h="2800">
                  <a:moveTo>
                    <a:pt x="2540" y="264"/>
                  </a:moveTo>
                  <a:lnTo>
                    <a:pt x="2557" y="330"/>
                  </a:lnTo>
                  <a:lnTo>
                    <a:pt x="2610" y="298"/>
                  </a:lnTo>
                  <a:lnTo>
                    <a:pt x="2629" y="334"/>
                  </a:lnTo>
                  <a:lnTo>
                    <a:pt x="2659" y="368"/>
                  </a:lnTo>
                  <a:lnTo>
                    <a:pt x="2645" y="405"/>
                  </a:lnTo>
                  <a:lnTo>
                    <a:pt x="2647" y="478"/>
                  </a:lnTo>
                  <a:lnTo>
                    <a:pt x="2651" y="521"/>
                  </a:lnTo>
                  <a:lnTo>
                    <a:pt x="2667" y="531"/>
                  </a:lnTo>
                  <a:lnTo>
                    <a:pt x="2673" y="604"/>
                  </a:lnTo>
                  <a:lnTo>
                    <a:pt x="2656" y="648"/>
                  </a:lnTo>
                  <a:lnTo>
                    <a:pt x="2668" y="706"/>
                  </a:lnTo>
                  <a:lnTo>
                    <a:pt x="2738" y="750"/>
                  </a:lnTo>
                  <a:lnTo>
                    <a:pt x="2780" y="791"/>
                  </a:lnTo>
                  <a:lnTo>
                    <a:pt x="2821" y="828"/>
                  </a:lnTo>
                  <a:lnTo>
                    <a:pt x="2806" y="849"/>
                  </a:lnTo>
                  <a:lnTo>
                    <a:pt x="2835" y="902"/>
                  </a:lnTo>
                  <a:lnTo>
                    <a:pt x="2839" y="994"/>
                  </a:lnTo>
                  <a:lnTo>
                    <a:pt x="2873" y="975"/>
                  </a:lnTo>
                  <a:lnTo>
                    <a:pt x="2893" y="1012"/>
                  </a:lnTo>
                  <a:lnTo>
                    <a:pt x="2914" y="999"/>
                  </a:lnTo>
                  <a:lnTo>
                    <a:pt x="2901" y="1089"/>
                  </a:lnTo>
                  <a:lnTo>
                    <a:pt x="2937" y="1142"/>
                  </a:lnTo>
                  <a:lnTo>
                    <a:pt x="2961" y="1174"/>
                  </a:lnTo>
                  <a:lnTo>
                    <a:pt x="2996" y="1243"/>
                  </a:lnTo>
                  <a:lnTo>
                    <a:pt x="2994" y="1311"/>
                  </a:lnTo>
                  <a:lnTo>
                    <a:pt x="2979" y="1360"/>
                  </a:lnTo>
                  <a:lnTo>
                    <a:pt x="2955" y="1413"/>
                  </a:lnTo>
                  <a:lnTo>
                    <a:pt x="2963" y="1485"/>
                  </a:lnTo>
                  <a:lnTo>
                    <a:pt x="2930" y="1560"/>
                  </a:lnTo>
                  <a:lnTo>
                    <a:pt x="2902" y="1599"/>
                  </a:lnTo>
                  <a:lnTo>
                    <a:pt x="2851" y="1675"/>
                  </a:lnTo>
                  <a:lnTo>
                    <a:pt x="2832" y="1724"/>
                  </a:lnTo>
                  <a:lnTo>
                    <a:pt x="2792" y="1785"/>
                  </a:lnTo>
                  <a:lnTo>
                    <a:pt x="2726" y="1862"/>
                  </a:lnTo>
                  <a:lnTo>
                    <a:pt x="2654" y="1904"/>
                  </a:lnTo>
                  <a:lnTo>
                    <a:pt x="2597" y="1970"/>
                  </a:lnTo>
                  <a:lnTo>
                    <a:pt x="2553" y="2012"/>
                  </a:lnTo>
                  <a:lnTo>
                    <a:pt x="2496" y="2085"/>
                  </a:lnTo>
                  <a:lnTo>
                    <a:pt x="2448" y="2127"/>
                  </a:lnTo>
                  <a:lnTo>
                    <a:pt x="2397" y="2191"/>
                  </a:lnTo>
                  <a:lnTo>
                    <a:pt x="2357" y="2249"/>
                  </a:lnTo>
                  <a:lnTo>
                    <a:pt x="2347" y="2276"/>
                  </a:lnTo>
                  <a:lnTo>
                    <a:pt x="2290" y="2305"/>
                  </a:lnTo>
                  <a:lnTo>
                    <a:pt x="2210" y="2308"/>
                  </a:lnTo>
                  <a:lnTo>
                    <a:pt x="2127" y="2343"/>
                  </a:lnTo>
                  <a:lnTo>
                    <a:pt x="2077" y="2376"/>
                  </a:lnTo>
                  <a:lnTo>
                    <a:pt x="2014" y="2412"/>
                  </a:lnTo>
                  <a:lnTo>
                    <a:pt x="1977" y="2375"/>
                  </a:lnTo>
                  <a:lnTo>
                    <a:pt x="1943" y="2360"/>
                  </a:lnTo>
                  <a:lnTo>
                    <a:pt x="1977" y="2316"/>
                  </a:lnTo>
                  <a:lnTo>
                    <a:pt x="1930" y="2332"/>
                  </a:lnTo>
                  <a:lnTo>
                    <a:pt x="1836" y="2393"/>
                  </a:lnTo>
                  <a:lnTo>
                    <a:pt x="1788" y="2370"/>
                  </a:lnTo>
                  <a:lnTo>
                    <a:pt x="1756" y="2357"/>
                  </a:lnTo>
                  <a:lnTo>
                    <a:pt x="1719" y="2350"/>
                  </a:lnTo>
                  <a:lnTo>
                    <a:pt x="1664" y="2326"/>
                  </a:lnTo>
                  <a:lnTo>
                    <a:pt x="1646" y="2274"/>
                  </a:lnTo>
                  <a:lnTo>
                    <a:pt x="1665" y="2210"/>
                  </a:lnTo>
                  <a:lnTo>
                    <a:pt x="1669" y="2167"/>
                  </a:lnTo>
                  <a:lnTo>
                    <a:pt x="1651" y="2132"/>
                  </a:lnTo>
                  <a:lnTo>
                    <a:pt x="1587" y="2122"/>
                  </a:lnTo>
                  <a:lnTo>
                    <a:pt x="1630" y="2081"/>
                  </a:lnTo>
                  <a:lnTo>
                    <a:pt x="1641" y="2018"/>
                  </a:lnTo>
                  <a:lnTo>
                    <a:pt x="1580" y="2077"/>
                  </a:lnTo>
                  <a:lnTo>
                    <a:pt x="1510" y="2092"/>
                  </a:lnTo>
                  <a:lnTo>
                    <a:pt x="1568" y="2045"/>
                  </a:lnTo>
                  <a:lnTo>
                    <a:pt x="1600" y="1996"/>
                  </a:lnTo>
                  <a:lnTo>
                    <a:pt x="1646" y="1955"/>
                  </a:lnTo>
                  <a:lnTo>
                    <a:pt x="1667" y="1892"/>
                  </a:lnTo>
                  <a:lnTo>
                    <a:pt x="1578" y="1964"/>
                  </a:lnTo>
                  <a:lnTo>
                    <a:pt x="1521" y="1993"/>
                  </a:lnTo>
                  <a:lnTo>
                    <a:pt x="1464" y="2061"/>
                  </a:lnTo>
                  <a:lnTo>
                    <a:pt x="1424" y="2026"/>
                  </a:lnTo>
                  <a:lnTo>
                    <a:pt x="1446" y="1981"/>
                  </a:lnTo>
                  <a:lnTo>
                    <a:pt x="1427" y="1919"/>
                  </a:lnTo>
                  <a:lnTo>
                    <a:pt x="1402" y="1888"/>
                  </a:lnTo>
                  <a:lnTo>
                    <a:pt x="1424" y="1868"/>
                  </a:lnTo>
                  <a:lnTo>
                    <a:pt x="1352" y="1816"/>
                  </a:lnTo>
                  <a:lnTo>
                    <a:pt x="1303" y="1814"/>
                  </a:lnTo>
                  <a:lnTo>
                    <a:pt x="1250" y="1773"/>
                  </a:lnTo>
                  <a:lnTo>
                    <a:pt x="1118" y="1781"/>
                  </a:lnTo>
                  <a:lnTo>
                    <a:pt x="1014" y="1811"/>
                  </a:lnTo>
                  <a:lnTo>
                    <a:pt x="922" y="1840"/>
                  </a:lnTo>
                  <a:lnTo>
                    <a:pt x="856" y="1834"/>
                  </a:lnTo>
                  <a:lnTo>
                    <a:pt x="764" y="1877"/>
                  </a:lnTo>
                  <a:lnTo>
                    <a:pt x="694" y="1897"/>
                  </a:lnTo>
                  <a:lnTo>
                    <a:pt x="664" y="1942"/>
                  </a:lnTo>
                  <a:lnTo>
                    <a:pt x="624" y="1976"/>
                  </a:lnTo>
                  <a:lnTo>
                    <a:pt x="563" y="1978"/>
                  </a:lnTo>
                  <a:lnTo>
                    <a:pt x="515" y="1986"/>
                  </a:lnTo>
                  <a:lnTo>
                    <a:pt x="458" y="1970"/>
                  </a:lnTo>
                  <a:lnTo>
                    <a:pt x="404" y="1979"/>
                  </a:lnTo>
                  <a:lnTo>
                    <a:pt x="353" y="1983"/>
                  </a:lnTo>
                  <a:lnTo>
                    <a:pt x="294" y="2029"/>
                  </a:lnTo>
                  <a:lnTo>
                    <a:pt x="274" y="2025"/>
                  </a:lnTo>
                  <a:lnTo>
                    <a:pt x="230" y="2049"/>
                  </a:lnTo>
                  <a:lnTo>
                    <a:pt x="185" y="2076"/>
                  </a:lnTo>
                  <a:lnTo>
                    <a:pt x="135" y="2072"/>
                  </a:lnTo>
                  <a:lnTo>
                    <a:pt x="87" y="2072"/>
                  </a:lnTo>
                  <a:lnTo>
                    <a:pt x="32" y="2018"/>
                  </a:lnTo>
                  <a:lnTo>
                    <a:pt x="0" y="2002"/>
                  </a:lnTo>
                  <a:lnTo>
                    <a:pt x="19" y="1953"/>
                  </a:lnTo>
                  <a:lnTo>
                    <a:pt x="59" y="1942"/>
                  </a:lnTo>
                  <a:lnTo>
                    <a:pt x="78" y="1923"/>
                  </a:lnTo>
                  <a:lnTo>
                    <a:pt x="86" y="1892"/>
                  </a:lnTo>
                  <a:lnTo>
                    <a:pt x="115" y="1833"/>
                  </a:lnTo>
                  <a:lnTo>
                    <a:pt x="124" y="1783"/>
                  </a:lnTo>
                  <a:lnTo>
                    <a:pt x="114" y="1697"/>
                  </a:lnTo>
                  <a:lnTo>
                    <a:pt x="117" y="1648"/>
                  </a:lnTo>
                  <a:lnTo>
                    <a:pt x="135" y="1600"/>
                  </a:lnTo>
                  <a:lnTo>
                    <a:pt x="123" y="1544"/>
                  </a:lnTo>
                  <a:lnTo>
                    <a:pt x="128" y="1519"/>
                  </a:lnTo>
                  <a:lnTo>
                    <a:pt x="105" y="1486"/>
                  </a:lnTo>
                  <a:lnTo>
                    <a:pt x="115" y="1419"/>
                  </a:lnTo>
                  <a:lnTo>
                    <a:pt x="91" y="1352"/>
                  </a:lnTo>
                  <a:lnTo>
                    <a:pt x="90" y="1315"/>
                  </a:lnTo>
                  <a:lnTo>
                    <a:pt x="113" y="1352"/>
                  </a:lnTo>
                  <a:lnTo>
                    <a:pt x="108" y="1273"/>
                  </a:lnTo>
                  <a:lnTo>
                    <a:pt x="138" y="1298"/>
                  </a:lnTo>
                  <a:lnTo>
                    <a:pt x="151" y="1331"/>
                  </a:lnTo>
                  <a:lnTo>
                    <a:pt x="161" y="1287"/>
                  </a:lnTo>
                  <a:lnTo>
                    <a:pt x="142" y="1220"/>
                  </a:lnTo>
                  <a:lnTo>
                    <a:pt x="141" y="1193"/>
                  </a:lnTo>
                  <a:lnTo>
                    <a:pt x="130" y="1168"/>
                  </a:lnTo>
                  <a:lnTo>
                    <a:pt x="149" y="1119"/>
                  </a:lnTo>
                  <a:lnTo>
                    <a:pt x="169" y="1098"/>
                  </a:lnTo>
                  <a:lnTo>
                    <a:pt x="189" y="1055"/>
                  </a:lnTo>
                  <a:lnTo>
                    <a:pt x="191" y="1005"/>
                  </a:lnTo>
                  <a:lnTo>
                    <a:pt x="235" y="944"/>
                  </a:lnTo>
                  <a:lnTo>
                    <a:pt x="227" y="1009"/>
                  </a:lnTo>
                  <a:lnTo>
                    <a:pt x="270" y="950"/>
                  </a:lnTo>
                  <a:lnTo>
                    <a:pt x="336" y="922"/>
                  </a:lnTo>
                  <a:lnTo>
                    <a:pt x="379" y="886"/>
                  </a:lnTo>
                  <a:lnTo>
                    <a:pt x="442" y="854"/>
                  </a:lnTo>
                  <a:lnTo>
                    <a:pt x="476" y="848"/>
                  </a:lnTo>
                  <a:lnTo>
                    <a:pt x="495" y="858"/>
                  </a:lnTo>
                  <a:lnTo>
                    <a:pt x="559" y="826"/>
                  </a:lnTo>
                  <a:lnTo>
                    <a:pt x="606" y="817"/>
                  </a:lnTo>
                  <a:lnTo>
                    <a:pt x="621" y="798"/>
                  </a:lnTo>
                  <a:lnTo>
                    <a:pt x="642" y="791"/>
                  </a:lnTo>
                  <a:lnTo>
                    <a:pt x="682" y="793"/>
                  </a:lnTo>
                  <a:lnTo>
                    <a:pt x="765" y="768"/>
                  </a:lnTo>
                  <a:lnTo>
                    <a:pt x="812" y="730"/>
                  </a:lnTo>
                  <a:lnTo>
                    <a:pt x="840" y="684"/>
                  </a:lnTo>
                  <a:lnTo>
                    <a:pt x="891" y="641"/>
                  </a:lnTo>
                  <a:lnTo>
                    <a:pt x="900" y="607"/>
                  </a:lnTo>
                  <a:lnTo>
                    <a:pt x="910" y="561"/>
                  </a:lnTo>
                  <a:lnTo>
                    <a:pt x="974" y="489"/>
                  </a:lnTo>
                  <a:lnTo>
                    <a:pt x="993" y="562"/>
                  </a:lnTo>
                  <a:lnTo>
                    <a:pt x="1028" y="545"/>
                  </a:lnTo>
                  <a:lnTo>
                    <a:pt x="1008" y="505"/>
                  </a:lnTo>
                  <a:lnTo>
                    <a:pt x="1038" y="464"/>
                  </a:lnTo>
                  <a:lnTo>
                    <a:pt x="1068" y="482"/>
                  </a:lnTo>
                  <a:lnTo>
                    <a:pt x="1087" y="417"/>
                  </a:lnTo>
                  <a:lnTo>
                    <a:pt x="1134" y="375"/>
                  </a:lnTo>
                  <a:lnTo>
                    <a:pt x="1157" y="342"/>
                  </a:lnTo>
                  <a:lnTo>
                    <a:pt x="1196" y="327"/>
                  </a:lnTo>
                  <a:lnTo>
                    <a:pt x="1201" y="303"/>
                  </a:lnTo>
                  <a:lnTo>
                    <a:pt x="1232" y="313"/>
                  </a:lnTo>
                  <a:lnTo>
                    <a:pt x="1236" y="292"/>
                  </a:lnTo>
                  <a:lnTo>
                    <a:pt x="1271" y="280"/>
                  </a:lnTo>
                  <a:lnTo>
                    <a:pt x="1308" y="268"/>
                  </a:lnTo>
                  <a:lnTo>
                    <a:pt x="1358" y="307"/>
                  </a:lnTo>
                  <a:lnTo>
                    <a:pt x="1392" y="358"/>
                  </a:lnTo>
                  <a:lnTo>
                    <a:pt x="1439" y="358"/>
                  </a:lnTo>
                  <a:lnTo>
                    <a:pt x="1485" y="366"/>
                  </a:lnTo>
                  <a:lnTo>
                    <a:pt x="1476" y="320"/>
                  </a:lnTo>
                  <a:lnTo>
                    <a:pt x="1521" y="251"/>
                  </a:lnTo>
                  <a:lnTo>
                    <a:pt x="1558" y="229"/>
                  </a:lnTo>
                  <a:lnTo>
                    <a:pt x="1549" y="208"/>
                  </a:lnTo>
                  <a:lnTo>
                    <a:pt x="1588" y="159"/>
                  </a:lnTo>
                  <a:lnTo>
                    <a:pt x="1637" y="129"/>
                  </a:lnTo>
                  <a:lnTo>
                    <a:pt x="1674" y="139"/>
                  </a:lnTo>
                  <a:lnTo>
                    <a:pt x="1739" y="123"/>
                  </a:lnTo>
                  <a:lnTo>
                    <a:pt x="1743" y="80"/>
                  </a:lnTo>
                  <a:lnTo>
                    <a:pt x="1691" y="52"/>
                  </a:lnTo>
                  <a:lnTo>
                    <a:pt x="1733" y="39"/>
                  </a:lnTo>
                  <a:lnTo>
                    <a:pt x="1780" y="60"/>
                  </a:lnTo>
                  <a:lnTo>
                    <a:pt x="1815" y="95"/>
                  </a:lnTo>
                  <a:lnTo>
                    <a:pt x="1876" y="117"/>
                  </a:lnTo>
                  <a:lnTo>
                    <a:pt x="1898" y="108"/>
                  </a:lnTo>
                  <a:lnTo>
                    <a:pt x="1941" y="135"/>
                  </a:lnTo>
                  <a:lnTo>
                    <a:pt x="1988" y="110"/>
                  </a:lnTo>
                  <a:lnTo>
                    <a:pt x="2015" y="118"/>
                  </a:lnTo>
                  <a:lnTo>
                    <a:pt x="2035" y="101"/>
                  </a:lnTo>
                  <a:lnTo>
                    <a:pt x="2064" y="143"/>
                  </a:lnTo>
                  <a:lnTo>
                    <a:pt x="2038" y="189"/>
                  </a:lnTo>
                  <a:lnTo>
                    <a:pt x="2005" y="223"/>
                  </a:lnTo>
                  <a:lnTo>
                    <a:pt x="1978" y="226"/>
                  </a:lnTo>
                  <a:lnTo>
                    <a:pt x="1982" y="260"/>
                  </a:lnTo>
                  <a:lnTo>
                    <a:pt x="1954" y="303"/>
                  </a:lnTo>
                  <a:lnTo>
                    <a:pt x="1921" y="345"/>
                  </a:lnTo>
                  <a:lnTo>
                    <a:pt x="1923" y="369"/>
                  </a:lnTo>
                  <a:lnTo>
                    <a:pt x="1974" y="416"/>
                  </a:lnTo>
                  <a:lnTo>
                    <a:pt x="2027" y="443"/>
                  </a:lnTo>
                  <a:lnTo>
                    <a:pt x="2060" y="472"/>
                  </a:lnTo>
                  <a:lnTo>
                    <a:pt x="2105" y="523"/>
                  </a:lnTo>
                  <a:lnTo>
                    <a:pt x="2126" y="523"/>
                  </a:lnTo>
                  <a:lnTo>
                    <a:pt x="2161" y="545"/>
                  </a:lnTo>
                  <a:lnTo>
                    <a:pt x="2167" y="571"/>
                  </a:lnTo>
                  <a:lnTo>
                    <a:pt x="2232" y="600"/>
                  </a:lnTo>
                  <a:lnTo>
                    <a:pt x="2287" y="571"/>
                  </a:lnTo>
                  <a:lnTo>
                    <a:pt x="2310" y="525"/>
                  </a:lnTo>
                  <a:lnTo>
                    <a:pt x="2332" y="487"/>
                  </a:lnTo>
                  <a:lnTo>
                    <a:pt x="2350" y="440"/>
                  </a:lnTo>
                  <a:lnTo>
                    <a:pt x="2384" y="373"/>
                  </a:lnTo>
                  <a:lnTo>
                    <a:pt x="2381" y="332"/>
                  </a:lnTo>
                  <a:lnTo>
                    <a:pt x="2390" y="307"/>
                  </a:lnTo>
                  <a:lnTo>
                    <a:pt x="2389" y="258"/>
                  </a:lnTo>
                  <a:lnTo>
                    <a:pt x="2408" y="194"/>
                  </a:lnTo>
                  <a:lnTo>
                    <a:pt x="2425" y="177"/>
                  </a:lnTo>
                  <a:lnTo>
                    <a:pt x="2417" y="148"/>
                  </a:lnTo>
                  <a:lnTo>
                    <a:pt x="2441" y="103"/>
                  </a:lnTo>
                  <a:lnTo>
                    <a:pt x="2461" y="56"/>
                  </a:lnTo>
                  <a:lnTo>
                    <a:pt x="2466" y="32"/>
                  </a:lnTo>
                  <a:lnTo>
                    <a:pt x="2498" y="0"/>
                  </a:lnTo>
                  <a:lnTo>
                    <a:pt x="2514" y="42"/>
                  </a:lnTo>
                  <a:lnTo>
                    <a:pt x="2512" y="95"/>
                  </a:lnTo>
                  <a:lnTo>
                    <a:pt x="2530" y="105"/>
                  </a:lnTo>
                  <a:lnTo>
                    <a:pt x="2528" y="141"/>
                  </a:lnTo>
                  <a:lnTo>
                    <a:pt x="2549" y="184"/>
                  </a:lnTo>
                  <a:lnTo>
                    <a:pt x="2548" y="233"/>
                  </a:lnTo>
                  <a:lnTo>
                    <a:pt x="2540" y="264"/>
                  </a:lnTo>
                  <a:moveTo>
                    <a:pt x="1865" y="2560"/>
                  </a:moveTo>
                  <a:lnTo>
                    <a:pt x="1914" y="2590"/>
                  </a:lnTo>
                  <a:lnTo>
                    <a:pt x="1959" y="2578"/>
                  </a:lnTo>
                  <a:lnTo>
                    <a:pt x="2023" y="2562"/>
                  </a:lnTo>
                  <a:lnTo>
                    <a:pt x="2061" y="2567"/>
                  </a:lnTo>
                  <a:lnTo>
                    <a:pt x="2004" y="2667"/>
                  </a:lnTo>
                  <a:lnTo>
                    <a:pt x="1962" y="2696"/>
                  </a:lnTo>
                  <a:lnTo>
                    <a:pt x="1911" y="2764"/>
                  </a:lnTo>
                  <a:lnTo>
                    <a:pt x="1902" y="2741"/>
                  </a:lnTo>
                  <a:lnTo>
                    <a:pt x="1816" y="2800"/>
                  </a:lnTo>
                  <a:lnTo>
                    <a:pt x="1805" y="2795"/>
                  </a:lnTo>
                  <a:lnTo>
                    <a:pt x="1765" y="2793"/>
                  </a:lnTo>
                  <a:lnTo>
                    <a:pt x="1769" y="2721"/>
                  </a:lnTo>
                  <a:lnTo>
                    <a:pt x="1795" y="2665"/>
                  </a:lnTo>
                  <a:lnTo>
                    <a:pt x="1800" y="2592"/>
                  </a:lnTo>
                  <a:lnTo>
                    <a:pt x="1824" y="2553"/>
                  </a:lnTo>
                  <a:lnTo>
                    <a:pt x="1865" y="2560"/>
                  </a:lnTo>
                </a:path>
              </a:pathLst>
            </a:custGeom>
            <a:solidFill>
              <a:srgbClr val="000000">
                <a:lumMod val="65000"/>
                <a:lumOff val="35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65" name="Freeform 14"/>
            <p:cNvSpPr>
              <a:spLocks/>
            </p:cNvSpPr>
            <p:nvPr/>
          </p:nvSpPr>
          <p:spPr bwMode="auto">
            <a:xfrm>
              <a:off x="4554843" y="3234021"/>
              <a:ext cx="190500" cy="85725"/>
            </a:xfrm>
            <a:custGeom>
              <a:avLst/>
              <a:gdLst>
                <a:gd name="T0" fmla="*/ 120 w 120"/>
                <a:gd name="T1" fmla="*/ 19 h 54"/>
                <a:gd name="T2" fmla="*/ 119 w 120"/>
                <a:gd name="T3" fmla="*/ 27 h 54"/>
                <a:gd name="T4" fmla="*/ 110 w 120"/>
                <a:gd name="T5" fmla="*/ 27 h 54"/>
                <a:gd name="T6" fmla="*/ 114 w 120"/>
                <a:gd name="T7" fmla="*/ 32 h 54"/>
                <a:gd name="T8" fmla="*/ 109 w 120"/>
                <a:gd name="T9" fmla="*/ 45 h 54"/>
                <a:gd name="T10" fmla="*/ 107 w 120"/>
                <a:gd name="T11" fmla="*/ 48 h 54"/>
                <a:gd name="T12" fmla="*/ 92 w 120"/>
                <a:gd name="T13" fmla="*/ 49 h 54"/>
                <a:gd name="T14" fmla="*/ 85 w 120"/>
                <a:gd name="T15" fmla="*/ 54 h 54"/>
                <a:gd name="T16" fmla="*/ 71 w 120"/>
                <a:gd name="T17" fmla="*/ 52 h 54"/>
                <a:gd name="T18" fmla="*/ 47 w 120"/>
                <a:gd name="T19" fmla="*/ 47 h 54"/>
                <a:gd name="T20" fmla="*/ 43 w 120"/>
                <a:gd name="T21" fmla="*/ 40 h 54"/>
                <a:gd name="T22" fmla="*/ 27 w 120"/>
                <a:gd name="T23" fmla="*/ 43 h 54"/>
                <a:gd name="T24" fmla="*/ 25 w 120"/>
                <a:gd name="T25" fmla="*/ 47 h 54"/>
                <a:gd name="T26" fmla="*/ 15 w 120"/>
                <a:gd name="T27" fmla="*/ 44 h 54"/>
                <a:gd name="T28" fmla="*/ 7 w 120"/>
                <a:gd name="T29" fmla="*/ 44 h 54"/>
                <a:gd name="T30" fmla="*/ 0 w 120"/>
                <a:gd name="T31" fmla="*/ 40 h 54"/>
                <a:gd name="T32" fmla="*/ 2 w 120"/>
                <a:gd name="T33" fmla="*/ 35 h 54"/>
                <a:gd name="T34" fmla="*/ 1 w 120"/>
                <a:gd name="T35" fmla="*/ 31 h 54"/>
                <a:gd name="T36" fmla="*/ 6 w 120"/>
                <a:gd name="T37" fmla="*/ 30 h 54"/>
                <a:gd name="T38" fmla="*/ 15 w 120"/>
                <a:gd name="T39" fmla="*/ 36 h 54"/>
                <a:gd name="T40" fmla="*/ 16 w 120"/>
                <a:gd name="T41" fmla="*/ 30 h 54"/>
                <a:gd name="T42" fmla="*/ 31 w 120"/>
                <a:gd name="T43" fmla="*/ 31 h 54"/>
                <a:gd name="T44" fmla="*/ 42 w 120"/>
                <a:gd name="T45" fmla="*/ 28 h 54"/>
                <a:gd name="T46" fmla="*/ 50 w 120"/>
                <a:gd name="T47" fmla="*/ 28 h 54"/>
                <a:gd name="T48" fmla="*/ 55 w 120"/>
                <a:gd name="T49" fmla="*/ 32 h 54"/>
                <a:gd name="T50" fmla="*/ 57 w 120"/>
                <a:gd name="T51" fmla="*/ 29 h 54"/>
                <a:gd name="T52" fmla="*/ 53 w 120"/>
                <a:gd name="T53" fmla="*/ 16 h 54"/>
                <a:gd name="T54" fmla="*/ 59 w 120"/>
                <a:gd name="T55" fmla="*/ 13 h 54"/>
                <a:gd name="T56" fmla="*/ 64 w 120"/>
                <a:gd name="T57" fmla="*/ 4 h 54"/>
                <a:gd name="T58" fmla="*/ 77 w 120"/>
                <a:gd name="T59" fmla="*/ 10 h 54"/>
                <a:gd name="T60" fmla="*/ 85 w 120"/>
                <a:gd name="T61" fmla="*/ 2 h 54"/>
                <a:gd name="T62" fmla="*/ 90 w 120"/>
                <a:gd name="T63" fmla="*/ 0 h 54"/>
                <a:gd name="T64" fmla="*/ 103 w 120"/>
                <a:gd name="T65" fmla="*/ 7 h 54"/>
                <a:gd name="T66" fmla="*/ 111 w 120"/>
                <a:gd name="T67" fmla="*/ 6 h 54"/>
                <a:gd name="T68" fmla="*/ 119 w 120"/>
                <a:gd name="T69" fmla="*/ 9 h 54"/>
                <a:gd name="T70" fmla="*/ 118 w 120"/>
                <a:gd name="T71" fmla="*/ 12 h 54"/>
                <a:gd name="T72" fmla="*/ 120 w 120"/>
                <a:gd name="T7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54">
                  <a:moveTo>
                    <a:pt x="120" y="19"/>
                  </a:moveTo>
                  <a:lnTo>
                    <a:pt x="119" y="27"/>
                  </a:lnTo>
                  <a:lnTo>
                    <a:pt x="110" y="27"/>
                  </a:lnTo>
                  <a:lnTo>
                    <a:pt x="114" y="32"/>
                  </a:lnTo>
                  <a:lnTo>
                    <a:pt x="109" y="45"/>
                  </a:lnTo>
                  <a:lnTo>
                    <a:pt x="107" y="48"/>
                  </a:lnTo>
                  <a:lnTo>
                    <a:pt x="92" y="49"/>
                  </a:lnTo>
                  <a:lnTo>
                    <a:pt x="85" y="54"/>
                  </a:lnTo>
                  <a:lnTo>
                    <a:pt x="71" y="52"/>
                  </a:lnTo>
                  <a:lnTo>
                    <a:pt x="47" y="47"/>
                  </a:lnTo>
                  <a:lnTo>
                    <a:pt x="43" y="40"/>
                  </a:lnTo>
                  <a:lnTo>
                    <a:pt x="27" y="43"/>
                  </a:lnTo>
                  <a:lnTo>
                    <a:pt x="25" y="47"/>
                  </a:lnTo>
                  <a:lnTo>
                    <a:pt x="15" y="44"/>
                  </a:lnTo>
                  <a:lnTo>
                    <a:pt x="7" y="44"/>
                  </a:lnTo>
                  <a:lnTo>
                    <a:pt x="0" y="40"/>
                  </a:lnTo>
                  <a:lnTo>
                    <a:pt x="2" y="35"/>
                  </a:lnTo>
                  <a:lnTo>
                    <a:pt x="1" y="31"/>
                  </a:lnTo>
                  <a:lnTo>
                    <a:pt x="6" y="30"/>
                  </a:lnTo>
                  <a:lnTo>
                    <a:pt x="15" y="36"/>
                  </a:lnTo>
                  <a:lnTo>
                    <a:pt x="16" y="30"/>
                  </a:lnTo>
                  <a:lnTo>
                    <a:pt x="31" y="31"/>
                  </a:lnTo>
                  <a:lnTo>
                    <a:pt x="42" y="28"/>
                  </a:lnTo>
                  <a:lnTo>
                    <a:pt x="50" y="28"/>
                  </a:lnTo>
                  <a:lnTo>
                    <a:pt x="55" y="32"/>
                  </a:lnTo>
                  <a:lnTo>
                    <a:pt x="57" y="29"/>
                  </a:lnTo>
                  <a:lnTo>
                    <a:pt x="53" y="16"/>
                  </a:lnTo>
                  <a:lnTo>
                    <a:pt x="59" y="13"/>
                  </a:lnTo>
                  <a:lnTo>
                    <a:pt x="64" y="4"/>
                  </a:lnTo>
                  <a:lnTo>
                    <a:pt x="77" y="10"/>
                  </a:lnTo>
                  <a:lnTo>
                    <a:pt x="85" y="2"/>
                  </a:lnTo>
                  <a:lnTo>
                    <a:pt x="90" y="0"/>
                  </a:lnTo>
                  <a:lnTo>
                    <a:pt x="103" y="7"/>
                  </a:lnTo>
                  <a:lnTo>
                    <a:pt x="111" y="6"/>
                  </a:lnTo>
                  <a:lnTo>
                    <a:pt x="119" y="9"/>
                  </a:lnTo>
                  <a:lnTo>
                    <a:pt x="118" y="12"/>
                  </a:lnTo>
                  <a:lnTo>
                    <a:pt x="120" y="19"/>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66" name="Freeform 15"/>
            <p:cNvSpPr>
              <a:spLocks/>
            </p:cNvSpPr>
            <p:nvPr/>
          </p:nvSpPr>
          <p:spPr bwMode="auto">
            <a:xfrm>
              <a:off x="5515281" y="3537234"/>
              <a:ext cx="41275" cy="31750"/>
            </a:xfrm>
            <a:custGeom>
              <a:avLst/>
              <a:gdLst>
                <a:gd name="T0" fmla="*/ 14 w 108"/>
                <a:gd name="T1" fmla="*/ 1 h 85"/>
                <a:gd name="T2" fmla="*/ 38 w 108"/>
                <a:gd name="T3" fmla="*/ 23 h 85"/>
                <a:gd name="T4" fmla="*/ 69 w 108"/>
                <a:gd name="T5" fmla="*/ 23 h 85"/>
                <a:gd name="T6" fmla="*/ 71 w 108"/>
                <a:gd name="T7" fmla="*/ 36 h 85"/>
                <a:gd name="T8" fmla="*/ 108 w 108"/>
                <a:gd name="T9" fmla="*/ 85 h 85"/>
                <a:gd name="T10" fmla="*/ 58 w 108"/>
                <a:gd name="T11" fmla="*/ 74 h 85"/>
                <a:gd name="T12" fmla="*/ 16 w 108"/>
                <a:gd name="T13" fmla="*/ 35 h 85"/>
                <a:gd name="T14" fmla="*/ 0 w 108"/>
                <a:gd name="T15" fmla="*/ 3 h 85"/>
                <a:gd name="T16" fmla="*/ 14 w 108"/>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5">
                  <a:moveTo>
                    <a:pt x="14" y="1"/>
                  </a:moveTo>
                  <a:lnTo>
                    <a:pt x="38" y="23"/>
                  </a:lnTo>
                  <a:lnTo>
                    <a:pt x="69" y="23"/>
                  </a:lnTo>
                  <a:lnTo>
                    <a:pt x="71" y="36"/>
                  </a:lnTo>
                  <a:lnTo>
                    <a:pt x="108" y="85"/>
                  </a:lnTo>
                  <a:lnTo>
                    <a:pt x="58" y="74"/>
                  </a:lnTo>
                  <a:lnTo>
                    <a:pt x="16" y="35"/>
                  </a:lnTo>
                  <a:lnTo>
                    <a:pt x="0" y="3"/>
                  </a:lnTo>
                  <a:lnTo>
                    <a:pt x="14" y="0"/>
                  </a:lnTo>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67" name="Freeform 16"/>
            <p:cNvSpPr>
              <a:spLocks/>
            </p:cNvSpPr>
            <p:nvPr/>
          </p:nvSpPr>
          <p:spPr bwMode="auto">
            <a:xfrm>
              <a:off x="5510518" y="3467384"/>
              <a:ext cx="150813" cy="117475"/>
            </a:xfrm>
            <a:custGeom>
              <a:avLst/>
              <a:gdLst>
                <a:gd name="T0" fmla="*/ 40 w 95"/>
                <a:gd name="T1" fmla="*/ 13 h 74"/>
                <a:gd name="T2" fmla="*/ 48 w 95"/>
                <a:gd name="T3" fmla="*/ 15 h 74"/>
                <a:gd name="T4" fmla="*/ 50 w 95"/>
                <a:gd name="T5" fmla="*/ 9 h 74"/>
                <a:gd name="T6" fmla="*/ 58 w 95"/>
                <a:gd name="T7" fmla="*/ 1 h 74"/>
                <a:gd name="T8" fmla="*/ 69 w 95"/>
                <a:gd name="T9" fmla="*/ 12 h 74"/>
                <a:gd name="T10" fmla="*/ 81 w 95"/>
                <a:gd name="T11" fmla="*/ 27 h 74"/>
                <a:gd name="T12" fmla="*/ 89 w 95"/>
                <a:gd name="T13" fmla="*/ 28 h 74"/>
                <a:gd name="T14" fmla="*/ 95 w 95"/>
                <a:gd name="T15" fmla="*/ 33 h 74"/>
                <a:gd name="T16" fmla="*/ 82 w 95"/>
                <a:gd name="T17" fmla="*/ 35 h 74"/>
                <a:gd name="T18" fmla="*/ 82 w 95"/>
                <a:gd name="T19" fmla="*/ 51 h 74"/>
                <a:gd name="T20" fmla="*/ 80 w 95"/>
                <a:gd name="T21" fmla="*/ 58 h 74"/>
                <a:gd name="T22" fmla="*/ 75 w 95"/>
                <a:gd name="T23" fmla="*/ 63 h 74"/>
                <a:gd name="T24" fmla="*/ 77 w 95"/>
                <a:gd name="T25" fmla="*/ 73 h 74"/>
                <a:gd name="T26" fmla="*/ 73 w 95"/>
                <a:gd name="T27" fmla="*/ 74 h 74"/>
                <a:gd name="T28" fmla="*/ 61 w 95"/>
                <a:gd name="T29" fmla="*/ 63 h 74"/>
                <a:gd name="T30" fmla="*/ 65 w 95"/>
                <a:gd name="T31" fmla="*/ 53 h 74"/>
                <a:gd name="T32" fmla="*/ 59 w 95"/>
                <a:gd name="T33" fmla="*/ 47 h 74"/>
                <a:gd name="T34" fmla="*/ 52 w 95"/>
                <a:gd name="T35" fmla="*/ 49 h 74"/>
                <a:gd name="T36" fmla="*/ 35 w 95"/>
                <a:gd name="T37" fmla="*/ 64 h 74"/>
                <a:gd name="T38" fmla="*/ 32 w 95"/>
                <a:gd name="T39" fmla="*/ 49 h 74"/>
                <a:gd name="T40" fmla="*/ 24 w 95"/>
                <a:gd name="T41" fmla="*/ 46 h 74"/>
                <a:gd name="T42" fmla="*/ 16 w 95"/>
                <a:gd name="T43" fmla="*/ 40 h 74"/>
                <a:gd name="T44" fmla="*/ 19 w 95"/>
                <a:gd name="T45" fmla="*/ 34 h 74"/>
                <a:gd name="T46" fmla="*/ 9 w 95"/>
                <a:gd name="T47" fmla="*/ 27 h 74"/>
                <a:gd name="T48" fmla="*/ 11 w 95"/>
                <a:gd name="T49" fmla="*/ 22 h 74"/>
                <a:gd name="T50" fmla="*/ 4 w 95"/>
                <a:gd name="T51" fmla="*/ 18 h 74"/>
                <a:gd name="T52" fmla="*/ 0 w 95"/>
                <a:gd name="T53" fmla="*/ 13 h 74"/>
                <a:gd name="T54" fmla="*/ 3 w 95"/>
                <a:gd name="T55" fmla="*/ 9 h 74"/>
                <a:gd name="T56" fmla="*/ 17 w 95"/>
                <a:gd name="T57" fmla="*/ 15 h 74"/>
                <a:gd name="T58" fmla="*/ 26 w 95"/>
                <a:gd name="T59" fmla="*/ 17 h 74"/>
                <a:gd name="T60" fmla="*/ 28 w 95"/>
                <a:gd name="T61" fmla="*/ 14 h 74"/>
                <a:gd name="T62" fmla="*/ 18 w 95"/>
                <a:gd name="T63" fmla="*/ 3 h 74"/>
                <a:gd name="T64" fmla="*/ 21 w 95"/>
                <a:gd name="T65" fmla="*/ 0 h 74"/>
                <a:gd name="T66" fmla="*/ 26 w 95"/>
                <a:gd name="T67" fmla="*/ 1 h 74"/>
                <a:gd name="T68" fmla="*/ 40 w 95"/>
                <a:gd name="T69" fmla="*/ 1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74">
                  <a:moveTo>
                    <a:pt x="40" y="13"/>
                  </a:moveTo>
                  <a:lnTo>
                    <a:pt x="48" y="15"/>
                  </a:lnTo>
                  <a:lnTo>
                    <a:pt x="50" y="9"/>
                  </a:lnTo>
                  <a:lnTo>
                    <a:pt x="58" y="1"/>
                  </a:lnTo>
                  <a:lnTo>
                    <a:pt x="69" y="12"/>
                  </a:lnTo>
                  <a:lnTo>
                    <a:pt x="81" y="27"/>
                  </a:lnTo>
                  <a:lnTo>
                    <a:pt x="89" y="28"/>
                  </a:lnTo>
                  <a:lnTo>
                    <a:pt x="95" y="33"/>
                  </a:lnTo>
                  <a:lnTo>
                    <a:pt x="82" y="35"/>
                  </a:lnTo>
                  <a:lnTo>
                    <a:pt x="82" y="51"/>
                  </a:lnTo>
                  <a:lnTo>
                    <a:pt x="80" y="58"/>
                  </a:lnTo>
                  <a:lnTo>
                    <a:pt x="75" y="63"/>
                  </a:lnTo>
                  <a:lnTo>
                    <a:pt x="77" y="73"/>
                  </a:lnTo>
                  <a:lnTo>
                    <a:pt x="73" y="74"/>
                  </a:lnTo>
                  <a:lnTo>
                    <a:pt x="61" y="63"/>
                  </a:lnTo>
                  <a:lnTo>
                    <a:pt x="65" y="53"/>
                  </a:lnTo>
                  <a:lnTo>
                    <a:pt x="59" y="47"/>
                  </a:lnTo>
                  <a:lnTo>
                    <a:pt x="52" y="49"/>
                  </a:lnTo>
                  <a:lnTo>
                    <a:pt x="35" y="64"/>
                  </a:lnTo>
                  <a:lnTo>
                    <a:pt x="32" y="49"/>
                  </a:lnTo>
                  <a:lnTo>
                    <a:pt x="24" y="46"/>
                  </a:lnTo>
                  <a:lnTo>
                    <a:pt x="16" y="40"/>
                  </a:lnTo>
                  <a:lnTo>
                    <a:pt x="19" y="34"/>
                  </a:lnTo>
                  <a:lnTo>
                    <a:pt x="9" y="27"/>
                  </a:lnTo>
                  <a:lnTo>
                    <a:pt x="11" y="22"/>
                  </a:lnTo>
                  <a:lnTo>
                    <a:pt x="4" y="18"/>
                  </a:lnTo>
                  <a:lnTo>
                    <a:pt x="0" y="13"/>
                  </a:lnTo>
                  <a:lnTo>
                    <a:pt x="3" y="9"/>
                  </a:lnTo>
                  <a:lnTo>
                    <a:pt x="17" y="15"/>
                  </a:lnTo>
                  <a:lnTo>
                    <a:pt x="26" y="17"/>
                  </a:lnTo>
                  <a:lnTo>
                    <a:pt x="28" y="14"/>
                  </a:lnTo>
                  <a:lnTo>
                    <a:pt x="18" y="3"/>
                  </a:lnTo>
                  <a:lnTo>
                    <a:pt x="21" y="0"/>
                  </a:lnTo>
                  <a:lnTo>
                    <a:pt x="26" y="1"/>
                  </a:lnTo>
                  <a:lnTo>
                    <a:pt x="40" y="13"/>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68" name="Freeform 17"/>
            <p:cNvSpPr>
              <a:spLocks/>
            </p:cNvSpPr>
            <p:nvPr/>
          </p:nvSpPr>
          <p:spPr bwMode="auto">
            <a:xfrm>
              <a:off x="5156506" y="4923122"/>
              <a:ext cx="49213" cy="71438"/>
            </a:xfrm>
            <a:custGeom>
              <a:avLst/>
              <a:gdLst>
                <a:gd name="T0" fmla="*/ 5 w 31"/>
                <a:gd name="T1" fmla="*/ 45 h 45"/>
                <a:gd name="T2" fmla="*/ 4 w 31"/>
                <a:gd name="T3" fmla="*/ 20 h 45"/>
                <a:gd name="T4" fmla="*/ 0 w 31"/>
                <a:gd name="T5" fmla="*/ 10 h 45"/>
                <a:gd name="T6" fmla="*/ 11 w 31"/>
                <a:gd name="T7" fmla="*/ 12 h 45"/>
                <a:gd name="T8" fmla="*/ 16 w 31"/>
                <a:gd name="T9" fmla="*/ 0 h 45"/>
                <a:gd name="T10" fmla="*/ 26 w 31"/>
                <a:gd name="T11" fmla="*/ 2 h 45"/>
                <a:gd name="T12" fmla="*/ 27 w 31"/>
                <a:gd name="T13" fmla="*/ 10 h 45"/>
                <a:gd name="T14" fmla="*/ 31 w 31"/>
                <a:gd name="T15" fmla="*/ 14 h 45"/>
                <a:gd name="T16" fmla="*/ 31 w 31"/>
                <a:gd name="T17" fmla="*/ 21 h 45"/>
                <a:gd name="T18" fmla="*/ 27 w 31"/>
                <a:gd name="T19" fmla="*/ 25 h 45"/>
                <a:gd name="T20" fmla="*/ 19 w 31"/>
                <a:gd name="T21" fmla="*/ 36 h 45"/>
                <a:gd name="T22" fmla="*/ 12 w 31"/>
                <a:gd name="T23" fmla="*/ 44 h 45"/>
                <a:gd name="T24" fmla="*/ 5 w 31"/>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45">
                  <a:moveTo>
                    <a:pt x="5" y="45"/>
                  </a:moveTo>
                  <a:lnTo>
                    <a:pt x="4" y="20"/>
                  </a:lnTo>
                  <a:lnTo>
                    <a:pt x="0" y="10"/>
                  </a:lnTo>
                  <a:lnTo>
                    <a:pt x="11" y="12"/>
                  </a:lnTo>
                  <a:lnTo>
                    <a:pt x="16" y="0"/>
                  </a:lnTo>
                  <a:lnTo>
                    <a:pt x="26" y="2"/>
                  </a:lnTo>
                  <a:lnTo>
                    <a:pt x="27" y="10"/>
                  </a:lnTo>
                  <a:lnTo>
                    <a:pt x="31" y="14"/>
                  </a:lnTo>
                  <a:lnTo>
                    <a:pt x="31" y="21"/>
                  </a:lnTo>
                  <a:lnTo>
                    <a:pt x="27" y="25"/>
                  </a:lnTo>
                  <a:lnTo>
                    <a:pt x="19" y="36"/>
                  </a:lnTo>
                  <a:lnTo>
                    <a:pt x="12" y="44"/>
                  </a:lnTo>
                  <a:lnTo>
                    <a:pt x="5" y="4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69" name="Freeform 18"/>
            <p:cNvSpPr>
              <a:spLocks/>
            </p:cNvSpPr>
            <p:nvPr/>
          </p:nvSpPr>
          <p:spPr bwMode="auto">
            <a:xfrm>
              <a:off x="4372281" y="3156234"/>
              <a:ext cx="92075" cy="63500"/>
            </a:xfrm>
            <a:custGeom>
              <a:avLst/>
              <a:gdLst>
                <a:gd name="T0" fmla="*/ 13 w 58"/>
                <a:gd name="T1" fmla="*/ 3 h 40"/>
                <a:gd name="T2" fmla="*/ 24 w 58"/>
                <a:gd name="T3" fmla="*/ 4 h 40"/>
                <a:gd name="T4" fmla="*/ 39 w 58"/>
                <a:gd name="T5" fmla="*/ 0 h 40"/>
                <a:gd name="T6" fmla="*/ 49 w 58"/>
                <a:gd name="T7" fmla="*/ 9 h 40"/>
                <a:gd name="T8" fmla="*/ 58 w 58"/>
                <a:gd name="T9" fmla="*/ 14 h 40"/>
                <a:gd name="T10" fmla="*/ 57 w 58"/>
                <a:gd name="T11" fmla="*/ 27 h 40"/>
                <a:gd name="T12" fmla="*/ 53 w 58"/>
                <a:gd name="T13" fmla="*/ 28 h 40"/>
                <a:gd name="T14" fmla="*/ 51 w 58"/>
                <a:gd name="T15" fmla="*/ 40 h 40"/>
                <a:gd name="T16" fmla="*/ 37 w 58"/>
                <a:gd name="T17" fmla="*/ 30 h 40"/>
                <a:gd name="T18" fmla="*/ 29 w 58"/>
                <a:gd name="T19" fmla="*/ 32 h 40"/>
                <a:gd name="T20" fmla="*/ 17 w 58"/>
                <a:gd name="T21" fmla="*/ 22 h 40"/>
                <a:gd name="T22" fmla="*/ 10 w 58"/>
                <a:gd name="T23" fmla="*/ 14 h 40"/>
                <a:gd name="T24" fmla="*/ 3 w 58"/>
                <a:gd name="T25" fmla="*/ 14 h 40"/>
                <a:gd name="T26" fmla="*/ 0 w 58"/>
                <a:gd name="T27" fmla="*/ 7 h 40"/>
                <a:gd name="T28" fmla="*/ 13 w 58"/>
                <a:gd name="T29"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40">
                  <a:moveTo>
                    <a:pt x="13" y="3"/>
                  </a:moveTo>
                  <a:lnTo>
                    <a:pt x="24" y="4"/>
                  </a:lnTo>
                  <a:lnTo>
                    <a:pt x="39" y="0"/>
                  </a:lnTo>
                  <a:lnTo>
                    <a:pt x="49" y="9"/>
                  </a:lnTo>
                  <a:lnTo>
                    <a:pt x="58" y="14"/>
                  </a:lnTo>
                  <a:lnTo>
                    <a:pt x="57" y="27"/>
                  </a:lnTo>
                  <a:lnTo>
                    <a:pt x="53" y="28"/>
                  </a:lnTo>
                  <a:lnTo>
                    <a:pt x="51" y="40"/>
                  </a:lnTo>
                  <a:lnTo>
                    <a:pt x="37" y="30"/>
                  </a:lnTo>
                  <a:lnTo>
                    <a:pt x="29" y="32"/>
                  </a:lnTo>
                  <a:lnTo>
                    <a:pt x="17" y="22"/>
                  </a:lnTo>
                  <a:lnTo>
                    <a:pt x="10" y="14"/>
                  </a:lnTo>
                  <a:lnTo>
                    <a:pt x="3" y="14"/>
                  </a:lnTo>
                  <a:lnTo>
                    <a:pt x="0" y="7"/>
                  </a:lnTo>
                  <a:lnTo>
                    <a:pt x="13" y="3"/>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70" name="Freeform 19"/>
            <p:cNvSpPr>
              <a:spLocks/>
            </p:cNvSpPr>
            <p:nvPr/>
          </p:nvSpPr>
          <p:spPr bwMode="auto">
            <a:xfrm>
              <a:off x="4331006" y="4442109"/>
              <a:ext cx="88900" cy="201613"/>
            </a:xfrm>
            <a:custGeom>
              <a:avLst/>
              <a:gdLst>
                <a:gd name="T0" fmla="*/ 36 w 56"/>
                <a:gd name="T1" fmla="*/ 124 h 127"/>
                <a:gd name="T2" fmla="*/ 20 w 56"/>
                <a:gd name="T3" fmla="*/ 127 h 127"/>
                <a:gd name="T4" fmla="*/ 16 w 56"/>
                <a:gd name="T5" fmla="*/ 113 h 127"/>
                <a:gd name="T6" fmla="*/ 17 w 56"/>
                <a:gd name="T7" fmla="*/ 65 h 127"/>
                <a:gd name="T8" fmla="*/ 13 w 56"/>
                <a:gd name="T9" fmla="*/ 61 h 127"/>
                <a:gd name="T10" fmla="*/ 12 w 56"/>
                <a:gd name="T11" fmla="*/ 50 h 127"/>
                <a:gd name="T12" fmla="*/ 6 w 56"/>
                <a:gd name="T13" fmla="*/ 43 h 127"/>
                <a:gd name="T14" fmla="*/ 0 w 56"/>
                <a:gd name="T15" fmla="*/ 37 h 127"/>
                <a:gd name="T16" fmla="*/ 3 w 56"/>
                <a:gd name="T17" fmla="*/ 26 h 127"/>
                <a:gd name="T18" fmla="*/ 9 w 56"/>
                <a:gd name="T19" fmla="*/ 23 h 127"/>
                <a:gd name="T20" fmla="*/ 13 w 56"/>
                <a:gd name="T21" fmla="*/ 14 h 127"/>
                <a:gd name="T22" fmla="*/ 22 w 56"/>
                <a:gd name="T23" fmla="*/ 13 h 127"/>
                <a:gd name="T24" fmla="*/ 26 w 56"/>
                <a:gd name="T25" fmla="*/ 6 h 127"/>
                <a:gd name="T26" fmla="*/ 32 w 56"/>
                <a:gd name="T27" fmla="*/ 0 h 127"/>
                <a:gd name="T28" fmla="*/ 38 w 56"/>
                <a:gd name="T29" fmla="*/ 0 h 127"/>
                <a:gd name="T30" fmla="*/ 52 w 56"/>
                <a:gd name="T31" fmla="*/ 12 h 127"/>
                <a:gd name="T32" fmla="*/ 52 w 56"/>
                <a:gd name="T33" fmla="*/ 19 h 127"/>
                <a:gd name="T34" fmla="*/ 56 w 56"/>
                <a:gd name="T35" fmla="*/ 31 h 127"/>
                <a:gd name="T36" fmla="*/ 52 w 56"/>
                <a:gd name="T37" fmla="*/ 40 h 127"/>
                <a:gd name="T38" fmla="*/ 54 w 56"/>
                <a:gd name="T39" fmla="*/ 45 h 127"/>
                <a:gd name="T40" fmla="*/ 45 w 56"/>
                <a:gd name="T41" fmla="*/ 58 h 127"/>
                <a:gd name="T42" fmla="*/ 40 w 56"/>
                <a:gd name="T43" fmla="*/ 64 h 127"/>
                <a:gd name="T44" fmla="*/ 36 w 56"/>
                <a:gd name="T45" fmla="*/ 78 h 127"/>
                <a:gd name="T46" fmla="*/ 37 w 56"/>
                <a:gd name="T47" fmla="*/ 91 h 127"/>
                <a:gd name="T48" fmla="*/ 36 w 56"/>
                <a:gd name="T49" fmla="*/ 1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27">
                  <a:moveTo>
                    <a:pt x="36" y="124"/>
                  </a:moveTo>
                  <a:lnTo>
                    <a:pt x="20" y="127"/>
                  </a:lnTo>
                  <a:lnTo>
                    <a:pt x="16" y="113"/>
                  </a:lnTo>
                  <a:lnTo>
                    <a:pt x="17" y="65"/>
                  </a:lnTo>
                  <a:lnTo>
                    <a:pt x="13" y="61"/>
                  </a:lnTo>
                  <a:lnTo>
                    <a:pt x="12" y="50"/>
                  </a:lnTo>
                  <a:lnTo>
                    <a:pt x="6" y="43"/>
                  </a:lnTo>
                  <a:lnTo>
                    <a:pt x="0" y="37"/>
                  </a:lnTo>
                  <a:lnTo>
                    <a:pt x="3" y="26"/>
                  </a:lnTo>
                  <a:lnTo>
                    <a:pt x="9" y="23"/>
                  </a:lnTo>
                  <a:lnTo>
                    <a:pt x="13" y="14"/>
                  </a:lnTo>
                  <a:lnTo>
                    <a:pt x="22" y="13"/>
                  </a:lnTo>
                  <a:lnTo>
                    <a:pt x="26" y="6"/>
                  </a:lnTo>
                  <a:lnTo>
                    <a:pt x="32" y="0"/>
                  </a:lnTo>
                  <a:lnTo>
                    <a:pt x="38" y="0"/>
                  </a:lnTo>
                  <a:lnTo>
                    <a:pt x="52" y="12"/>
                  </a:lnTo>
                  <a:lnTo>
                    <a:pt x="52" y="19"/>
                  </a:lnTo>
                  <a:lnTo>
                    <a:pt x="56" y="31"/>
                  </a:lnTo>
                  <a:lnTo>
                    <a:pt x="52" y="40"/>
                  </a:lnTo>
                  <a:lnTo>
                    <a:pt x="54" y="45"/>
                  </a:lnTo>
                  <a:lnTo>
                    <a:pt x="45" y="58"/>
                  </a:lnTo>
                  <a:lnTo>
                    <a:pt x="40" y="64"/>
                  </a:lnTo>
                  <a:lnTo>
                    <a:pt x="36" y="78"/>
                  </a:lnTo>
                  <a:lnTo>
                    <a:pt x="37" y="91"/>
                  </a:lnTo>
                  <a:lnTo>
                    <a:pt x="36" y="124"/>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71" name="Freeform 20"/>
            <p:cNvSpPr>
              <a:spLocks/>
            </p:cNvSpPr>
            <p:nvPr/>
          </p:nvSpPr>
          <p:spPr bwMode="auto">
            <a:xfrm>
              <a:off x="4150031" y="4346859"/>
              <a:ext cx="222250" cy="182563"/>
            </a:xfrm>
            <a:custGeom>
              <a:avLst/>
              <a:gdLst>
                <a:gd name="T0" fmla="*/ 49 w 140"/>
                <a:gd name="T1" fmla="*/ 114 h 115"/>
                <a:gd name="T2" fmla="*/ 36 w 140"/>
                <a:gd name="T3" fmla="*/ 109 h 115"/>
                <a:gd name="T4" fmla="*/ 28 w 140"/>
                <a:gd name="T5" fmla="*/ 110 h 115"/>
                <a:gd name="T6" fmla="*/ 21 w 140"/>
                <a:gd name="T7" fmla="*/ 115 h 115"/>
                <a:gd name="T8" fmla="*/ 13 w 140"/>
                <a:gd name="T9" fmla="*/ 110 h 115"/>
                <a:gd name="T10" fmla="*/ 10 w 140"/>
                <a:gd name="T11" fmla="*/ 103 h 115"/>
                <a:gd name="T12" fmla="*/ 1 w 140"/>
                <a:gd name="T13" fmla="*/ 99 h 115"/>
                <a:gd name="T14" fmla="*/ 0 w 140"/>
                <a:gd name="T15" fmla="*/ 87 h 115"/>
                <a:gd name="T16" fmla="*/ 5 w 140"/>
                <a:gd name="T17" fmla="*/ 78 h 115"/>
                <a:gd name="T18" fmla="*/ 5 w 140"/>
                <a:gd name="T19" fmla="*/ 71 h 115"/>
                <a:gd name="T20" fmla="*/ 19 w 140"/>
                <a:gd name="T21" fmla="*/ 54 h 115"/>
                <a:gd name="T22" fmla="*/ 22 w 140"/>
                <a:gd name="T23" fmla="*/ 40 h 115"/>
                <a:gd name="T24" fmla="*/ 27 w 140"/>
                <a:gd name="T25" fmla="*/ 34 h 115"/>
                <a:gd name="T26" fmla="*/ 36 w 140"/>
                <a:gd name="T27" fmla="*/ 37 h 115"/>
                <a:gd name="T28" fmla="*/ 44 w 140"/>
                <a:gd name="T29" fmla="*/ 33 h 115"/>
                <a:gd name="T30" fmla="*/ 46 w 140"/>
                <a:gd name="T31" fmla="*/ 28 h 115"/>
                <a:gd name="T32" fmla="*/ 61 w 140"/>
                <a:gd name="T33" fmla="*/ 18 h 115"/>
                <a:gd name="T34" fmla="*/ 64 w 140"/>
                <a:gd name="T35" fmla="*/ 12 h 115"/>
                <a:gd name="T36" fmla="*/ 81 w 140"/>
                <a:gd name="T37" fmla="*/ 3 h 115"/>
                <a:gd name="T38" fmla="*/ 91 w 140"/>
                <a:gd name="T39" fmla="*/ 0 h 115"/>
                <a:gd name="T40" fmla="*/ 95 w 140"/>
                <a:gd name="T41" fmla="*/ 4 h 115"/>
                <a:gd name="T42" fmla="*/ 107 w 140"/>
                <a:gd name="T43" fmla="*/ 4 h 115"/>
                <a:gd name="T44" fmla="*/ 106 w 140"/>
                <a:gd name="T45" fmla="*/ 14 h 115"/>
                <a:gd name="T46" fmla="*/ 108 w 140"/>
                <a:gd name="T47" fmla="*/ 24 h 115"/>
                <a:gd name="T48" fmla="*/ 118 w 140"/>
                <a:gd name="T49" fmla="*/ 37 h 115"/>
                <a:gd name="T50" fmla="*/ 119 w 140"/>
                <a:gd name="T51" fmla="*/ 47 h 115"/>
                <a:gd name="T52" fmla="*/ 140 w 140"/>
                <a:gd name="T53" fmla="*/ 52 h 115"/>
                <a:gd name="T54" fmla="*/ 140 w 140"/>
                <a:gd name="T55" fmla="*/ 66 h 115"/>
                <a:gd name="T56" fmla="*/ 136 w 140"/>
                <a:gd name="T57" fmla="*/ 73 h 115"/>
                <a:gd name="T58" fmla="*/ 127 w 140"/>
                <a:gd name="T59" fmla="*/ 74 h 115"/>
                <a:gd name="T60" fmla="*/ 123 w 140"/>
                <a:gd name="T61" fmla="*/ 83 h 115"/>
                <a:gd name="T62" fmla="*/ 117 w 140"/>
                <a:gd name="T63" fmla="*/ 86 h 115"/>
                <a:gd name="T64" fmla="*/ 101 w 140"/>
                <a:gd name="T65" fmla="*/ 85 h 115"/>
                <a:gd name="T66" fmla="*/ 92 w 140"/>
                <a:gd name="T67" fmla="*/ 84 h 115"/>
                <a:gd name="T68" fmla="*/ 86 w 140"/>
                <a:gd name="T69" fmla="*/ 87 h 115"/>
                <a:gd name="T70" fmla="*/ 78 w 140"/>
                <a:gd name="T71" fmla="*/ 86 h 115"/>
                <a:gd name="T72" fmla="*/ 47 w 140"/>
                <a:gd name="T73" fmla="*/ 87 h 115"/>
                <a:gd name="T74" fmla="*/ 46 w 140"/>
                <a:gd name="T75" fmla="*/ 98 h 115"/>
                <a:gd name="T76" fmla="*/ 49 w 140"/>
                <a:gd name="T77"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115">
                  <a:moveTo>
                    <a:pt x="49" y="114"/>
                  </a:moveTo>
                  <a:lnTo>
                    <a:pt x="36" y="109"/>
                  </a:lnTo>
                  <a:lnTo>
                    <a:pt x="28" y="110"/>
                  </a:lnTo>
                  <a:lnTo>
                    <a:pt x="21" y="115"/>
                  </a:lnTo>
                  <a:lnTo>
                    <a:pt x="13" y="110"/>
                  </a:lnTo>
                  <a:lnTo>
                    <a:pt x="10" y="103"/>
                  </a:lnTo>
                  <a:lnTo>
                    <a:pt x="1" y="99"/>
                  </a:lnTo>
                  <a:lnTo>
                    <a:pt x="0" y="87"/>
                  </a:lnTo>
                  <a:lnTo>
                    <a:pt x="5" y="78"/>
                  </a:lnTo>
                  <a:lnTo>
                    <a:pt x="5" y="71"/>
                  </a:lnTo>
                  <a:lnTo>
                    <a:pt x="19" y="54"/>
                  </a:lnTo>
                  <a:lnTo>
                    <a:pt x="22" y="40"/>
                  </a:lnTo>
                  <a:lnTo>
                    <a:pt x="27" y="34"/>
                  </a:lnTo>
                  <a:lnTo>
                    <a:pt x="36" y="37"/>
                  </a:lnTo>
                  <a:lnTo>
                    <a:pt x="44" y="33"/>
                  </a:lnTo>
                  <a:lnTo>
                    <a:pt x="46" y="28"/>
                  </a:lnTo>
                  <a:lnTo>
                    <a:pt x="61" y="18"/>
                  </a:lnTo>
                  <a:lnTo>
                    <a:pt x="64" y="12"/>
                  </a:lnTo>
                  <a:lnTo>
                    <a:pt x="81" y="3"/>
                  </a:lnTo>
                  <a:lnTo>
                    <a:pt x="91" y="0"/>
                  </a:lnTo>
                  <a:lnTo>
                    <a:pt x="95" y="4"/>
                  </a:lnTo>
                  <a:lnTo>
                    <a:pt x="107" y="4"/>
                  </a:lnTo>
                  <a:lnTo>
                    <a:pt x="106" y="14"/>
                  </a:lnTo>
                  <a:lnTo>
                    <a:pt x="108" y="24"/>
                  </a:lnTo>
                  <a:lnTo>
                    <a:pt x="118" y="37"/>
                  </a:lnTo>
                  <a:lnTo>
                    <a:pt x="119" y="47"/>
                  </a:lnTo>
                  <a:lnTo>
                    <a:pt x="140" y="52"/>
                  </a:lnTo>
                  <a:lnTo>
                    <a:pt x="140" y="66"/>
                  </a:lnTo>
                  <a:lnTo>
                    <a:pt x="136" y="73"/>
                  </a:lnTo>
                  <a:lnTo>
                    <a:pt x="127" y="74"/>
                  </a:lnTo>
                  <a:lnTo>
                    <a:pt x="123" y="83"/>
                  </a:lnTo>
                  <a:lnTo>
                    <a:pt x="117" y="86"/>
                  </a:lnTo>
                  <a:lnTo>
                    <a:pt x="101" y="85"/>
                  </a:lnTo>
                  <a:lnTo>
                    <a:pt x="92" y="84"/>
                  </a:lnTo>
                  <a:lnTo>
                    <a:pt x="86" y="87"/>
                  </a:lnTo>
                  <a:lnTo>
                    <a:pt x="78" y="86"/>
                  </a:lnTo>
                  <a:lnTo>
                    <a:pt x="47" y="87"/>
                  </a:lnTo>
                  <a:lnTo>
                    <a:pt x="46" y="98"/>
                  </a:lnTo>
                  <a:lnTo>
                    <a:pt x="49" y="114"/>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72" name="Freeform 21"/>
            <p:cNvSpPr>
              <a:spLocks/>
            </p:cNvSpPr>
            <p:nvPr/>
          </p:nvSpPr>
          <p:spPr bwMode="auto">
            <a:xfrm>
              <a:off x="6804331" y="3973796"/>
              <a:ext cx="153988" cy="190500"/>
            </a:xfrm>
            <a:custGeom>
              <a:avLst/>
              <a:gdLst>
                <a:gd name="T0" fmla="*/ 94 w 97"/>
                <a:gd name="T1" fmla="*/ 92 h 120"/>
                <a:gd name="T2" fmla="*/ 97 w 97"/>
                <a:gd name="T3" fmla="*/ 106 h 120"/>
                <a:gd name="T4" fmla="*/ 90 w 97"/>
                <a:gd name="T5" fmla="*/ 103 h 120"/>
                <a:gd name="T6" fmla="*/ 94 w 97"/>
                <a:gd name="T7" fmla="*/ 120 h 120"/>
                <a:gd name="T8" fmla="*/ 87 w 97"/>
                <a:gd name="T9" fmla="*/ 109 h 120"/>
                <a:gd name="T10" fmla="*/ 84 w 97"/>
                <a:gd name="T11" fmla="*/ 99 h 120"/>
                <a:gd name="T12" fmla="*/ 79 w 97"/>
                <a:gd name="T13" fmla="*/ 89 h 120"/>
                <a:gd name="T14" fmla="*/ 69 w 97"/>
                <a:gd name="T15" fmla="*/ 76 h 120"/>
                <a:gd name="T16" fmla="*/ 53 w 97"/>
                <a:gd name="T17" fmla="*/ 76 h 120"/>
                <a:gd name="T18" fmla="*/ 56 w 97"/>
                <a:gd name="T19" fmla="*/ 84 h 120"/>
                <a:gd name="T20" fmla="*/ 52 w 97"/>
                <a:gd name="T21" fmla="*/ 96 h 120"/>
                <a:gd name="T22" fmla="*/ 44 w 97"/>
                <a:gd name="T23" fmla="*/ 92 h 120"/>
                <a:gd name="T24" fmla="*/ 42 w 97"/>
                <a:gd name="T25" fmla="*/ 95 h 120"/>
                <a:gd name="T26" fmla="*/ 36 w 97"/>
                <a:gd name="T27" fmla="*/ 93 h 120"/>
                <a:gd name="T28" fmla="*/ 29 w 97"/>
                <a:gd name="T29" fmla="*/ 91 h 120"/>
                <a:gd name="T30" fmla="*/ 23 w 97"/>
                <a:gd name="T31" fmla="*/ 74 h 120"/>
                <a:gd name="T32" fmla="*/ 14 w 97"/>
                <a:gd name="T33" fmla="*/ 58 h 120"/>
                <a:gd name="T34" fmla="*/ 15 w 97"/>
                <a:gd name="T35" fmla="*/ 46 h 120"/>
                <a:gd name="T36" fmla="*/ 3 w 97"/>
                <a:gd name="T37" fmla="*/ 40 h 120"/>
                <a:gd name="T38" fmla="*/ 6 w 97"/>
                <a:gd name="T39" fmla="*/ 33 h 120"/>
                <a:gd name="T40" fmla="*/ 16 w 97"/>
                <a:gd name="T41" fmla="*/ 25 h 120"/>
                <a:gd name="T42" fmla="*/ 0 w 97"/>
                <a:gd name="T43" fmla="*/ 14 h 120"/>
                <a:gd name="T44" fmla="*/ 4 w 97"/>
                <a:gd name="T45" fmla="*/ 0 h 120"/>
                <a:gd name="T46" fmla="*/ 20 w 97"/>
                <a:gd name="T47" fmla="*/ 9 h 120"/>
                <a:gd name="T48" fmla="*/ 28 w 97"/>
                <a:gd name="T49" fmla="*/ 10 h 120"/>
                <a:gd name="T50" fmla="*/ 33 w 97"/>
                <a:gd name="T51" fmla="*/ 24 h 120"/>
                <a:gd name="T52" fmla="*/ 50 w 97"/>
                <a:gd name="T53" fmla="*/ 27 h 120"/>
                <a:gd name="T54" fmla="*/ 67 w 97"/>
                <a:gd name="T55" fmla="*/ 27 h 120"/>
                <a:gd name="T56" fmla="*/ 78 w 97"/>
                <a:gd name="T57" fmla="*/ 31 h 120"/>
                <a:gd name="T58" fmla="*/ 73 w 97"/>
                <a:gd name="T59" fmla="*/ 48 h 120"/>
                <a:gd name="T60" fmla="*/ 65 w 97"/>
                <a:gd name="T61" fmla="*/ 49 h 120"/>
                <a:gd name="T62" fmla="*/ 62 w 97"/>
                <a:gd name="T63" fmla="*/ 61 h 120"/>
                <a:gd name="T64" fmla="*/ 74 w 97"/>
                <a:gd name="T65" fmla="*/ 72 h 120"/>
                <a:gd name="T66" fmla="*/ 74 w 97"/>
                <a:gd name="T67" fmla="*/ 59 h 120"/>
                <a:gd name="T68" fmla="*/ 79 w 97"/>
                <a:gd name="T69" fmla="*/ 59 h 120"/>
                <a:gd name="T70" fmla="*/ 94 w 97"/>
                <a:gd name="T71"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20">
                  <a:moveTo>
                    <a:pt x="94" y="92"/>
                  </a:moveTo>
                  <a:lnTo>
                    <a:pt x="97" y="106"/>
                  </a:lnTo>
                  <a:lnTo>
                    <a:pt x="90" y="103"/>
                  </a:lnTo>
                  <a:lnTo>
                    <a:pt x="94" y="120"/>
                  </a:lnTo>
                  <a:lnTo>
                    <a:pt x="87" y="109"/>
                  </a:lnTo>
                  <a:lnTo>
                    <a:pt x="84" y="99"/>
                  </a:lnTo>
                  <a:lnTo>
                    <a:pt x="79" y="89"/>
                  </a:lnTo>
                  <a:lnTo>
                    <a:pt x="69" y="76"/>
                  </a:lnTo>
                  <a:lnTo>
                    <a:pt x="53" y="76"/>
                  </a:lnTo>
                  <a:lnTo>
                    <a:pt x="56" y="84"/>
                  </a:lnTo>
                  <a:lnTo>
                    <a:pt x="52" y="96"/>
                  </a:lnTo>
                  <a:lnTo>
                    <a:pt x="44" y="92"/>
                  </a:lnTo>
                  <a:lnTo>
                    <a:pt x="42" y="95"/>
                  </a:lnTo>
                  <a:lnTo>
                    <a:pt x="36" y="93"/>
                  </a:lnTo>
                  <a:lnTo>
                    <a:pt x="29" y="91"/>
                  </a:lnTo>
                  <a:lnTo>
                    <a:pt x="23" y="74"/>
                  </a:lnTo>
                  <a:lnTo>
                    <a:pt x="14" y="58"/>
                  </a:lnTo>
                  <a:lnTo>
                    <a:pt x="15" y="46"/>
                  </a:lnTo>
                  <a:lnTo>
                    <a:pt x="3" y="40"/>
                  </a:lnTo>
                  <a:lnTo>
                    <a:pt x="6" y="33"/>
                  </a:lnTo>
                  <a:lnTo>
                    <a:pt x="16" y="25"/>
                  </a:lnTo>
                  <a:lnTo>
                    <a:pt x="0" y="14"/>
                  </a:lnTo>
                  <a:lnTo>
                    <a:pt x="4" y="0"/>
                  </a:lnTo>
                  <a:lnTo>
                    <a:pt x="20" y="9"/>
                  </a:lnTo>
                  <a:lnTo>
                    <a:pt x="28" y="10"/>
                  </a:lnTo>
                  <a:lnTo>
                    <a:pt x="33" y="24"/>
                  </a:lnTo>
                  <a:lnTo>
                    <a:pt x="50" y="27"/>
                  </a:lnTo>
                  <a:lnTo>
                    <a:pt x="67" y="27"/>
                  </a:lnTo>
                  <a:lnTo>
                    <a:pt x="78" y="31"/>
                  </a:lnTo>
                  <a:lnTo>
                    <a:pt x="73" y="48"/>
                  </a:lnTo>
                  <a:lnTo>
                    <a:pt x="65" y="49"/>
                  </a:lnTo>
                  <a:lnTo>
                    <a:pt x="62" y="61"/>
                  </a:lnTo>
                  <a:lnTo>
                    <a:pt x="74" y="72"/>
                  </a:lnTo>
                  <a:lnTo>
                    <a:pt x="74" y="59"/>
                  </a:lnTo>
                  <a:lnTo>
                    <a:pt x="79" y="59"/>
                  </a:lnTo>
                  <a:lnTo>
                    <a:pt x="94" y="9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73" name="Freeform 22"/>
            <p:cNvSpPr>
              <a:spLocks/>
            </p:cNvSpPr>
            <p:nvPr/>
          </p:nvSpPr>
          <p:spPr bwMode="auto">
            <a:xfrm>
              <a:off x="4899331" y="3389596"/>
              <a:ext cx="161925" cy="98425"/>
            </a:xfrm>
            <a:custGeom>
              <a:avLst/>
              <a:gdLst>
                <a:gd name="T0" fmla="*/ 3 w 102"/>
                <a:gd name="T1" fmla="*/ 0 h 62"/>
                <a:gd name="T2" fmla="*/ 9 w 102"/>
                <a:gd name="T3" fmla="*/ 9 h 62"/>
                <a:gd name="T4" fmla="*/ 15 w 102"/>
                <a:gd name="T5" fmla="*/ 7 h 62"/>
                <a:gd name="T6" fmla="*/ 28 w 102"/>
                <a:gd name="T7" fmla="*/ 10 h 62"/>
                <a:gd name="T8" fmla="*/ 53 w 102"/>
                <a:gd name="T9" fmla="*/ 12 h 62"/>
                <a:gd name="T10" fmla="*/ 60 w 102"/>
                <a:gd name="T11" fmla="*/ 6 h 62"/>
                <a:gd name="T12" fmla="*/ 80 w 102"/>
                <a:gd name="T13" fmla="*/ 2 h 62"/>
                <a:gd name="T14" fmla="*/ 92 w 102"/>
                <a:gd name="T15" fmla="*/ 9 h 62"/>
                <a:gd name="T16" fmla="*/ 102 w 102"/>
                <a:gd name="T17" fmla="*/ 11 h 62"/>
                <a:gd name="T18" fmla="*/ 95 w 102"/>
                <a:gd name="T19" fmla="*/ 20 h 62"/>
                <a:gd name="T20" fmla="*/ 91 w 102"/>
                <a:gd name="T21" fmla="*/ 34 h 62"/>
                <a:gd name="T22" fmla="*/ 98 w 102"/>
                <a:gd name="T23" fmla="*/ 46 h 62"/>
                <a:gd name="T24" fmla="*/ 83 w 102"/>
                <a:gd name="T25" fmla="*/ 43 h 62"/>
                <a:gd name="T26" fmla="*/ 66 w 102"/>
                <a:gd name="T27" fmla="*/ 50 h 62"/>
                <a:gd name="T28" fmla="*/ 67 w 102"/>
                <a:gd name="T29" fmla="*/ 60 h 62"/>
                <a:gd name="T30" fmla="*/ 52 w 102"/>
                <a:gd name="T31" fmla="*/ 62 h 62"/>
                <a:gd name="T32" fmla="*/ 40 w 102"/>
                <a:gd name="T33" fmla="*/ 55 h 62"/>
                <a:gd name="T34" fmla="*/ 27 w 102"/>
                <a:gd name="T35" fmla="*/ 60 h 62"/>
                <a:gd name="T36" fmla="*/ 14 w 102"/>
                <a:gd name="T37" fmla="*/ 60 h 62"/>
                <a:gd name="T38" fmla="*/ 12 w 102"/>
                <a:gd name="T39" fmla="*/ 46 h 62"/>
                <a:gd name="T40" fmla="*/ 3 w 102"/>
                <a:gd name="T41" fmla="*/ 40 h 62"/>
                <a:gd name="T42" fmla="*/ 5 w 102"/>
                <a:gd name="T43" fmla="*/ 37 h 62"/>
                <a:gd name="T44" fmla="*/ 3 w 102"/>
                <a:gd name="T45" fmla="*/ 34 h 62"/>
                <a:gd name="T46" fmla="*/ 5 w 102"/>
                <a:gd name="T47" fmla="*/ 28 h 62"/>
                <a:gd name="T48" fmla="*/ 11 w 102"/>
                <a:gd name="T49" fmla="*/ 21 h 62"/>
                <a:gd name="T50" fmla="*/ 2 w 102"/>
                <a:gd name="T51" fmla="*/ 13 h 62"/>
                <a:gd name="T52" fmla="*/ 0 w 102"/>
                <a:gd name="T53" fmla="*/ 5 h 62"/>
                <a:gd name="T54" fmla="*/ 3 w 102"/>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2">
                  <a:moveTo>
                    <a:pt x="3" y="0"/>
                  </a:moveTo>
                  <a:lnTo>
                    <a:pt x="9" y="9"/>
                  </a:lnTo>
                  <a:lnTo>
                    <a:pt x="15" y="7"/>
                  </a:lnTo>
                  <a:lnTo>
                    <a:pt x="28" y="10"/>
                  </a:lnTo>
                  <a:lnTo>
                    <a:pt x="53" y="12"/>
                  </a:lnTo>
                  <a:lnTo>
                    <a:pt x="60" y="6"/>
                  </a:lnTo>
                  <a:lnTo>
                    <a:pt x="80" y="2"/>
                  </a:lnTo>
                  <a:lnTo>
                    <a:pt x="92" y="9"/>
                  </a:lnTo>
                  <a:lnTo>
                    <a:pt x="102" y="11"/>
                  </a:lnTo>
                  <a:lnTo>
                    <a:pt x="95" y="20"/>
                  </a:lnTo>
                  <a:lnTo>
                    <a:pt x="91" y="34"/>
                  </a:lnTo>
                  <a:lnTo>
                    <a:pt x="98" y="46"/>
                  </a:lnTo>
                  <a:lnTo>
                    <a:pt x="83" y="43"/>
                  </a:lnTo>
                  <a:lnTo>
                    <a:pt x="66" y="50"/>
                  </a:lnTo>
                  <a:lnTo>
                    <a:pt x="67" y="60"/>
                  </a:lnTo>
                  <a:lnTo>
                    <a:pt x="52" y="62"/>
                  </a:lnTo>
                  <a:lnTo>
                    <a:pt x="40" y="55"/>
                  </a:lnTo>
                  <a:lnTo>
                    <a:pt x="27" y="60"/>
                  </a:lnTo>
                  <a:lnTo>
                    <a:pt x="14" y="60"/>
                  </a:lnTo>
                  <a:lnTo>
                    <a:pt x="12" y="46"/>
                  </a:lnTo>
                  <a:lnTo>
                    <a:pt x="3" y="40"/>
                  </a:lnTo>
                  <a:lnTo>
                    <a:pt x="5" y="37"/>
                  </a:lnTo>
                  <a:lnTo>
                    <a:pt x="3" y="34"/>
                  </a:lnTo>
                  <a:lnTo>
                    <a:pt x="5" y="28"/>
                  </a:lnTo>
                  <a:lnTo>
                    <a:pt x="11" y="21"/>
                  </a:lnTo>
                  <a:lnTo>
                    <a:pt x="2" y="13"/>
                  </a:lnTo>
                  <a:lnTo>
                    <a:pt x="0" y="5"/>
                  </a:lnTo>
                  <a:lnTo>
                    <a:pt x="3" y="0"/>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74" name="Freeform 23"/>
            <p:cNvSpPr>
              <a:spLocks/>
            </p:cNvSpPr>
            <p:nvPr/>
          </p:nvSpPr>
          <p:spPr bwMode="auto">
            <a:xfrm>
              <a:off x="2084693" y="4015071"/>
              <a:ext cx="23813" cy="49213"/>
            </a:xfrm>
            <a:custGeom>
              <a:avLst/>
              <a:gdLst>
                <a:gd name="T0" fmla="*/ 13 w 15"/>
                <a:gd name="T1" fmla="*/ 30 h 31"/>
                <a:gd name="T2" fmla="*/ 8 w 15"/>
                <a:gd name="T3" fmla="*/ 31 h 31"/>
                <a:gd name="T4" fmla="*/ 5 w 15"/>
                <a:gd name="T5" fmla="*/ 19 h 31"/>
                <a:gd name="T6" fmla="*/ 0 w 15"/>
                <a:gd name="T7" fmla="*/ 13 h 31"/>
                <a:gd name="T8" fmla="*/ 6 w 15"/>
                <a:gd name="T9" fmla="*/ 0 h 31"/>
                <a:gd name="T10" fmla="*/ 11 w 15"/>
                <a:gd name="T11" fmla="*/ 0 h 31"/>
                <a:gd name="T12" fmla="*/ 15 w 15"/>
                <a:gd name="T13" fmla="*/ 18 h 31"/>
                <a:gd name="T14" fmla="*/ 13 w 15"/>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1">
                  <a:moveTo>
                    <a:pt x="13" y="30"/>
                  </a:moveTo>
                  <a:lnTo>
                    <a:pt x="8" y="31"/>
                  </a:lnTo>
                  <a:lnTo>
                    <a:pt x="5" y="19"/>
                  </a:lnTo>
                  <a:lnTo>
                    <a:pt x="0" y="13"/>
                  </a:lnTo>
                  <a:lnTo>
                    <a:pt x="6" y="0"/>
                  </a:lnTo>
                  <a:lnTo>
                    <a:pt x="11" y="0"/>
                  </a:lnTo>
                  <a:lnTo>
                    <a:pt x="15" y="18"/>
                  </a:lnTo>
                  <a:lnTo>
                    <a:pt x="13" y="3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75" name="Freeform 24"/>
            <p:cNvSpPr>
              <a:spLocks/>
            </p:cNvSpPr>
            <p:nvPr/>
          </p:nvSpPr>
          <p:spPr bwMode="auto">
            <a:xfrm>
              <a:off x="2079931" y="3959509"/>
              <a:ext cx="33338" cy="15875"/>
            </a:xfrm>
            <a:custGeom>
              <a:avLst/>
              <a:gdLst>
                <a:gd name="T0" fmla="*/ 20 w 21"/>
                <a:gd name="T1" fmla="*/ 6 h 10"/>
                <a:gd name="T2" fmla="*/ 0 w 21"/>
                <a:gd name="T3" fmla="*/ 10 h 10"/>
                <a:gd name="T4" fmla="*/ 0 w 21"/>
                <a:gd name="T5" fmla="*/ 2 h 10"/>
                <a:gd name="T6" fmla="*/ 9 w 21"/>
                <a:gd name="T7" fmla="*/ 0 h 10"/>
                <a:gd name="T8" fmla="*/ 21 w 21"/>
                <a:gd name="T9" fmla="*/ 1 h 10"/>
                <a:gd name="T10" fmla="*/ 20 w 21"/>
                <a:gd name="T11" fmla="*/ 6 h 10"/>
              </a:gdLst>
              <a:ahLst/>
              <a:cxnLst>
                <a:cxn ang="0">
                  <a:pos x="T0" y="T1"/>
                </a:cxn>
                <a:cxn ang="0">
                  <a:pos x="T2" y="T3"/>
                </a:cxn>
                <a:cxn ang="0">
                  <a:pos x="T4" y="T5"/>
                </a:cxn>
                <a:cxn ang="0">
                  <a:pos x="T6" y="T7"/>
                </a:cxn>
                <a:cxn ang="0">
                  <a:pos x="T8" y="T9"/>
                </a:cxn>
                <a:cxn ang="0">
                  <a:pos x="T10" y="T11"/>
                </a:cxn>
              </a:cxnLst>
              <a:rect l="0" t="0" r="r" b="b"/>
              <a:pathLst>
                <a:path w="21" h="10">
                  <a:moveTo>
                    <a:pt x="20" y="6"/>
                  </a:moveTo>
                  <a:lnTo>
                    <a:pt x="0" y="10"/>
                  </a:lnTo>
                  <a:lnTo>
                    <a:pt x="0" y="2"/>
                  </a:lnTo>
                  <a:lnTo>
                    <a:pt x="9" y="0"/>
                  </a:lnTo>
                  <a:lnTo>
                    <a:pt x="21" y="1"/>
                  </a:lnTo>
                  <a:lnTo>
                    <a:pt x="20" y="6"/>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76" name="Freeform 25"/>
            <p:cNvSpPr>
              <a:spLocks/>
            </p:cNvSpPr>
            <p:nvPr/>
          </p:nvSpPr>
          <p:spPr bwMode="auto">
            <a:xfrm>
              <a:off x="2114856" y="3954746"/>
              <a:ext cx="20638" cy="38100"/>
            </a:xfrm>
            <a:custGeom>
              <a:avLst/>
              <a:gdLst>
                <a:gd name="T0" fmla="*/ 13 w 13"/>
                <a:gd name="T1" fmla="*/ 9 h 24"/>
                <a:gd name="T2" fmla="*/ 7 w 13"/>
                <a:gd name="T3" fmla="*/ 24 h 24"/>
                <a:gd name="T4" fmla="*/ 5 w 13"/>
                <a:gd name="T5" fmla="*/ 21 h 24"/>
                <a:gd name="T6" fmla="*/ 7 w 13"/>
                <a:gd name="T7" fmla="*/ 10 h 24"/>
                <a:gd name="T8" fmla="*/ 0 w 13"/>
                <a:gd name="T9" fmla="*/ 2 h 24"/>
                <a:gd name="T10" fmla="*/ 1 w 13"/>
                <a:gd name="T11" fmla="*/ 0 h 24"/>
                <a:gd name="T12" fmla="*/ 13 w 13"/>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13" h="24">
                  <a:moveTo>
                    <a:pt x="13" y="9"/>
                  </a:moveTo>
                  <a:lnTo>
                    <a:pt x="7" y="24"/>
                  </a:lnTo>
                  <a:lnTo>
                    <a:pt x="5" y="21"/>
                  </a:lnTo>
                  <a:lnTo>
                    <a:pt x="7" y="10"/>
                  </a:lnTo>
                  <a:lnTo>
                    <a:pt x="0" y="2"/>
                  </a:lnTo>
                  <a:lnTo>
                    <a:pt x="1" y="0"/>
                  </a:lnTo>
                  <a:lnTo>
                    <a:pt x="13" y="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77" name="Freeform 26"/>
            <p:cNvSpPr>
              <a:spLocks/>
            </p:cNvSpPr>
            <p:nvPr/>
          </p:nvSpPr>
          <p:spPr bwMode="auto">
            <a:xfrm>
              <a:off x="4721531" y="3357846"/>
              <a:ext cx="103188" cy="84138"/>
            </a:xfrm>
            <a:custGeom>
              <a:avLst/>
              <a:gdLst>
                <a:gd name="T0" fmla="*/ 54 w 65"/>
                <a:gd name="T1" fmla="*/ 7 h 53"/>
                <a:gd name="T2" fmla="*/ 60 w 65"/>
                <a:gd name="T3" fmla="*/ 7 h 53"/>
                <a:gd name="T4" fmla="*/ 56 w 65"/>
                <a:gd name="T5" fmla="*/ 16 h 53"/>
                <a:gd name="T6" fmla="*/ 65 w 65"/>
                <a:gd name="T7" fmla="*/ 24 h 53"/>
                <a:gd name="T8" fmla="*/ 64 w 65"/>
                <a:gd name="T9" fmla="*/ 34 h 53"/>
                <a:gd name="T10" fmla="*/ 60 w 65"/>
                <a:gd name="T11" fmla="*/ 35 h 53"/>
                <a:gd name="T12" fmla="*/ 57 w 65"/>
                <a:gd name="T13" fmla="*/ 37 h 53"/>
                <a:gd name="T14" fmla="*/ 52 w 65"/>
                <a:gd name="T15" fmla="*/ 42 h 53"/>
                <a:gd name="T16" fmla="*/ 50 w 65"/>
                <a:gd name="T17" fmla="*/ 53 h 53"/>
                <a:gd name="T18" fmla="*/ 35 w 65"/>
                <a:gd name="T19" fmla="*/ 45 h 53"/>
                <a:gd name="T20" fmla="*/ 28 w 65"/>
                <a:gd name="T21" fmla="*/ 37 h 53"/>
                <a:gd name="T22" fmla="*/ 21 w 65"/>
                <a:gd name="T23" fmla="*/ 32 h 53"/>
                <a:gd name="T24" fmla="*/ 13 w 65"/>
                <a:gd name="T25" fmla="*/ 24 h 53"/>
                <a:gd name="T26" fmla="*/ 9 w 65"/>
                <a:gd name="T27" fmla="*/ 18 h 53"/>
                <a:gd name="T28" fmla="*/ 0 w 65"/>
                <a:gd name="T29" fmla="*/ 8 h 53"/>
                <a:gd name="T30" fmla="*/ 3 w 65"/>
                <a:gd name="T31" fmla="*/ 0 h 53"/>
                <a:gd name="T32" fmla="*/ 9 w 65"/>
                <a:gd name="T33" fmla="*/ 5 h 53"/>
                <a:gd name="T34" fmla="*/ 13 w 65"/>
                <a:gd name="T35" fmla="*/ 0 h 53"/>
                <a:gd name="T36" fmla="*/ 20 w 65"/>
                <a:gd name="T37" fmla="*/ 0 h 53"/>
                <a:gd name="T38" fmla="*/ 35 w 65"/>
                <a:gd name="T39" fmla="*/ 3 h 53"/>
                <a:gd name="T40" fmla="*/ 46 w 65"/>
                <a:gd name="T41" fmla="*/ 3 h 53"/>
                <a:gd name="T42" fmla="*/ 54 w 65"/>
                <a:gd name="T43"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53">
                  <a:moveTo>
                    <a:pt x="54" y="7"/>
                  </a:moveTo>
                  <a:lnTo>
                    <a:pt x="60" y="7"/>
                  </a:lnTo>
                  <a:lnTo>
                    <a:pt x="56" y="16"/>
                  </a:lnTo>
                  <a:lnTo>
                    <a:pt x="65" y="24"/>
                  </a:lnTo>
                  <a:lnTo>
                    <a:pt x="64" y="34"/>
                  </a:lnTo>
                  <a:lnTo>
                    <a:pt x="60" y="35"/>
                  </a:lnTo>
                  <a:lnTo>
                    <a:pt x="57" y="37"/>
                  </a:lnTo>
                  <a:lnTo>
                    <a:pt x="52" y="42"/>
                  </a:lnTo>
                  <a:lnTo>
                    <a:pt x="50" y="53"/>
                  </a:lnTo>
                  <a:lnTo>
                    <a:pt x="35" y="45"/>
                  </a:lnTo>
                  <a:lnTo>
                    <a:pt x="28" y="37"/>
                  </a:lnTo>
                  <a:lnTo>
                    <a:pt x="21" y="32"/>
                  </a:lnTo>
                  <a:lnTo>
                    <a:pt x="13" y="24"/>
                  </a:lnTo>
                  <a:lnTo>
                    <a:pt x="9" y="18"/>
                  </a:lnTo>
                  <a:lnTo>
                    <a:pt x="0" y="8"/>
                  </a:lnTo>
                  <a:lnTo>
                    <a:pt x="3" y="0"/>
                  </a:lnTo>
                  <a:lnTo>
                    <a:pt x="9" y="5"/>
                  </a:lnTo>
                  <a:lnTo>
                    <a:pt x="13" y="0"/>
                  </a:lnTo>
                  <a:lnTo>
                    <a:pt x="20" y="0"/>
                  </a:lnTo>
                  <a:lnTo>
                    <a:pt x="35" y="3"/>
                  </a:lnTo>
                  <a:lnTo>
                    <a:pt x="46" y="3"/>
                  </a:lnTo>
                  <a:lnTo>
                    <a:pt x="54" y="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78" name="Freeform 27"/>
            <p:cNvSpPr>
              <a:spLocks/>
            </p:cNvSpPr>
            <p:nvPr/>
          </p:nvSpPr>
          <p:spPr bwMode="auto">
            <a:xfrm>
              <a:off x="4886631" y="3008596"/>
              <a:ext cx="231775" cy="152400"/>
            </a:xfrm>
            <a:custGeom>
              <a:avLst/>
              <a:gdLst>
                <a:gd name="T0" fmla="*/ 1 w 146"/>
                <a:gd name="T1" fmla="*/ 44 h 96"/>
                <a:gd name="T2" fmla="*/ 15 w 146"/>
                <a:gd name="T3" fmla="*/ 44 h 96"/>
                <a:gd name="T4" fmla="*/ 31 w 146"/>
                <a:gd name="T5" fmla="*/ 37 h 96"/>
                <a:gd name="T6" fmla="*/ 33 w 146"/>
                <a:gd name="T7" fmla="*/ 26 h 96"/>
                <a:gd name="T8" fmla="*/ 45 w 146"/>
                <a:gd name="T9" fmla="*/ 20 h 96"/>
                <a:gd name="T10" fmla="*/ 42 w 146"/>
                <a:gd name="T11" fmla="*/ 11 h 96"/>
                <a:gd name="T12" fmla="*/ 50 w 146"/>
                <a:gd name="T13" fmla="*/ 7 h 96"/>
                <a:gd name="T14" fmla="*/ 65 w 146"/>
                <a:gd name="T15" fmla="*/ 0 h 96"/>
                <a:gd name="T16" fmla="*/ 82 w 146"/>
                <a:gd name="T17" fmla="*/ 5 h 96"/>
                <a:gd name="T18" fmla="*/ 85 w 146"/>
                <a:gd name="T19" fmla="*/ 10 h 96"/>
                <a:gd name="T20" fmla="*/ 93 w 146"/>
                <a:gd name="T21" fmla="*/ 7 h 96"/>
                <a:gd name="T22" fmla="*/ 109 w 146"/>
                <a:gd name="T23" fmla="*/ 12 h 96"/>
                <a:gd name="T24" fmla="*/ 112 w 146"/>
                <a:gd name="T25" fmla="*/ 21 h 96"/>
                <a:gd name="T26" fmla="*/ 110 w 146"/>
                <a:gd name="T27" fmla="*/ 27 h 96"/>
                <a:gd name="T28" fmla="*/ 122 w 146"/>
                <a:gd name="T29" fmla="*/ 40 h 96"/>
                <a:gd name="T30" fmla="*/ 129 w 146"/>
                <a:gd name="T31" fmla="*/ 43 h 96"/>
                <a:gd name="T32" fmla="*/ 129 w 146"/>
                <a:gd name="T33" fmla="*/ 47 h 96"/>
                <a:gd name="T34" fmla="*/ 140 w 146"/>
                <a:gd name="T35" fmla="*/ 50 h 96"/>
                <a:gd name="T36" fmla="*/ 146 w 146"/>
                <a:gd name="T37" fmla="*/ 56 h 96"/>
                <a:gd name="T38" fmla="*/ 140 w 146"/>
                <a:gd name="T39" fmla="*/ 60 h 96"/>
                <a:gd name="T40" fmla="*/ 128 w 146"/>
                <a:gd name="T41" fmla="*/ 59 h 96"/>
                <a:gd name="T42" fmla="*/ 125 w 146"/>
                <a:gd name="T43" fmla="*/ 61 h 96"/>
                <a:gd name="T44" fmla="*/ 130 w 146"/>
                <a:gd name="T45" fmla="*/ 68 h 96"/>
                <a:gd name="T46" fmla="*/ 136 w 146"/>
                <a:gd name="T47" fmla="*/ 81 h 96"/>
                <a:gd name="T48" fmla="*/ 123 w 146"/>
                <a:gd name="T49" fmla="*/ 82 h 96"/>
                <a:gd name="T50" fmla="*/ 119 w 146"/>
                <a:gd name="T51" fmla="*/ 86 h 96"/>
                <a:gd name="T52" fmla="*/ 119 w 146"/>
                <a:gd name="T53" fmla="*/ 96 h 96"/>
                <a:gd name="T54" fmla="*/ 113 w 146"/>
                <a:gd name="T55" fmla="*/ 95 h 96"/>
                <a:gd name="T56" fmla="*/ 99 w 146"/>
                <a:gd name="T57" fmla="*/ 95 h 96"/>
                <a:gd name="T58" fmla="*/ 94 w 146"/>
                <a:gd name="T59" fmla="*/ 91 h 96"/>
                <a:gd name="T60" fmla="*/ 88 w 146"/>
                <a:gd name="T61" fmla="*/ 94 h 96"/>
                <a:gd name="T62" fmla="*/ 82 w 146"/>
                <a:gd name="T63" fmla="*/ 91 h 96"/>
                <a:gd name="T64" fmla="*/ 70 w 146"/>
                <a:gd name="T65" fmla="*/ 91 h 96"/>
                <a:gd name="T66" fmla="*/ 51 w 146"/>
                <a:gd name="T67" fmla="*/ 86 h 96"/>
                <a:gd name="T68" fmla="*/ 35 w 146"/>
                <a:gd name="T69" fmla="*/ 84 h 96"/>
                <a:gd name="T70" fmla="*/ 23 w 146"/>
                <a:gd name="T71" fmla="*/ 85 h 96"/>
                <a:gd name="T72" fmla="*/ 15 w 146"/>
                <a:gd name="T73" fmla="*/ 90 h 96"/>
                <a:gd name="T74" fmla="*/ 8 w 146"/>
                <a:gd name="T75" fmla="*/ 91 h 96"/>
                <a:gd name="T76" fmla="*/ 6 w 146"/>
                <a:gd name="T77" fmla="*/ 82 h 96"/>
                <a:gd name="T78" fmla="*/ 0 w 146"/>
                <a:gd name="T79" fmla="*/ 73 h 96"/>
                <a:gd name="T80" fmla="*/ 9 w 146"/>
                <a:gd name="T81" fmla="*/ 69 h 96"/>
                <a:gd name="T82" fmla="*/ 8 w 146"/>
                <a:gd name="T83" fmla="*/ 61 h 96"/>
                <a:gd name="T84" fmla="*/ 3 w 146"/>
                <a:gd name="T85" fmla="*/ 53 h 96"/>
                <a:gd name="T86" fmla="*/ 1 w 146"/>
                <a:gd name="T87"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96">
                  <a:moveTo>
                    <a:pt x="1" y="44"/>
                  </a:moveTo>
                  <a:lnTo>
                    <a:pt x="15" y="44"/>
                  </a:lnTo>
                  <a:lnTo>
                    <a:pt x="31" y="37"/>
                  </a:lnTo>
                  <a:lnTo>
                    <a:pt x="33" y="26"/>
                  </a:lnTo>
                  <a:lnTo>
                    <a:pt x="45" y="20"/>
                  </a:lnTo>
                  <a:lnTo>
                    <a:pt x="42" y="11"/>
                  </a:lnTo>
                  <a:lnTo>
                    <a:pt x="50" y="7"/>
                  </a:lnTo>
                  <a:lnTo>
                    <a:pt x="65" y="0"/>
                  </a:lnTo>
                  <a:lnTo>
                    <a:pt x="82" y="5"/>
                  </a:lnTo>
                  <a:lnTo>
                    <a:pt x="85" y="10"/>
                  </a:lnTo>
                  <a:lnTo>
                    <a:pt x="93" y="7"/>
                  </a:lnTo>
                  <a:lnTo>
                    <a:pt x="109" y="12"/>
                  </a:lnTo>
                  <a:lnTo>
                    <a:pt x="112" y="21"/>
                  </a:lnTo>
                  <a:lnTo>
                    <a:pt x="110" y="27"/>
                  </a:lnTo>
                  <a:lnTo>
                    <a:pt x="122" y="40"/>
                  </a:lnTo>
                  <a:lnTo>
                    <a:pt x="129" y="43"/>
                  </a:lnTo>
                  <a:lnTo>
                    <a:pt x="129" y="47"/>
                  </a:lnTo>
                  <a:lnTo>
                    <a:pt x="140" y="50"/>
                  </a:lnTo>
                  <a:lnTo>
                    <a:pt x="146" y="56"/>
                  </a:lnTo>
                  <a:lnTo>
                    <a:pt x="140" y="60"/>
                  </a:lnTo>
                  <a:lnTo>
                    <a:pt x="128" y="59"/>
                  </a:lnTo>
                  <a:lnTo>
                    <a:pt x="125" y="61"/>
                  </a:lnTo>
                  <a:lnTo>
                    <a:pt x="130" y="68"/>
                  </a:lnTo>
                  <a:lnTo>
                    <a:pt x="136" y="81"/>
                  </a:lnTo>
                  <a:lnTo>
                    <a:pt x="123" y="82"/>
                  </a:lnTo>
                  <a:lnTo>
                    <a:pt x="119" y="86"/>
                  </a:lnTo>
                  <a:lnTo>
                    <a:pt x="119" y="96"/>
                  </a:lnTo>
                  <a:lnTo>
                    <a:pt x="113" y="95"/>
                  </a:lnTo>
                  <a:lnTo>
                    <a:pt x="99" y="95"/>
                  </a:lnTo>
                  <a:lnTo>
                    <a:pt x="94" y="91"/>
                  </a:lnTo>
                  <a:lnTo>
                    <a:pt x="88" y="94"/>
                  </a:lnTo>
                  <a:lnTo>
                    <a:pt x="82" y="91"/>
                  </a:lnTo>
                  <a:lnTo>
                    <a:pt x="70" y="91"/>
                  </a:lnTo>
                  <a:lnTo>
                    <a:pt x="51" y="86"/>
                  </a:lnTo>
                  <a:lnTo>
                    <a:pt x="35" y="84"/>
                  </a:lnTo>
                  <a:lnTo>
                    <a:pt x="23" y="85"/>
                  </a:lnTo>
                  <a:lnTo>
                    <a:pt x="15" y="90"/>
                  </a:lnTo>
                  <a:lnTo>
                    <a:pt x="8" y="91"/>
                  </a:lnTo>
                  <a:lnTo>
                    <a:pt x="6" y="82"/>
                  </a:lnTo>
                  <a:lnTo>
                    <a:pt x="0" y="73"/>
                  </a:lnTo>
                  <a:lnTo>
                    <a:pt x="9" y="69"/>
                  </a:lnTo>
                  <a:lnTo>
                    <a:pt x="8" y="61"/>
                  </a:lnTo>
                  <a:lnTo>
                    <a:pt x="3" y="53"/>
                  </a:lnTo>
                  <a:lnTo>
                    <a:pt x="1" y="44"/>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79" name="Freeform 28"/>
            <p:cNvSpPr>
              <a:spLocks/>
            </p:cNvSpPr>
            <p:nvPr/>
          </p:nvSpPr>
          <p:spPr bwMode="auto">
            <a:xfrm>
              <a:off x="1735443" y="4235734"/>
              <a:ext cx="41275" cy="85725"/>
            </a:xfrm>
            <a:custGeom>
              <a:avLst/>
              <a:gdLst>
                <a:gd name="T0" fmla="*/ 6 w 26"/>
                <a:gd name="T1" fmla="*/ 14 h 54"/>
                <a:gd name="T2" fmla="*/ 6 w 26"/>
                <a:gd name="T3" fmla="*/ 11 h 54"/>
                <a:gd name="T4" fmla="*/ 9 w 26"/>
                <a:gd name="T5" fmla="*/ 11 h 54"/>
                <a:gd name="T6" fmla="*/ 12 w 26"/>
                <a:gd name="T7" fmla="*/ 13 h 54"/>
                <a:gd name="T8" fmla="*/ 20 w 26"/>
                <a:gd name="T9" fmla="*/ 0 h 54"/>
                <a:gd name="T10" fmla="*/ 23 w 26"/>
                <a:gd name="T11" fmla="*/ 0 h 54"/>
                <a:gd name="T12" fmla="*/ 23 w 26"/>
                <a:gd name="T13" fmla="*/ 3 h 54"/>
                <a:gd name="T14" fmla="*/ 26 w 26"/>
                <a:gd name="T15" fmla="*/ 3 h 54"/>
                <a:gd name="T16" fmla="*/ 25 w 26"/>
                <a:gd name="T17" fmla="*/ 9 h 54"/>
                <a:gd name="T18" fmla="*/ 21 w 26"/>
                <a:gd name="T19" fmla="*/ 18 h 54"/>
                <a:gd name="T20" fmla="*/ 22 w 26"/>
                <a:gd name="T21" fmla="*/ 21 h 54"/>
                <a:gd name="T22" fmla="*/ 19 w 26"/>
                <a:gd name="T23" fmla="*/ 29 h 54"/>
                <a:gd name="T24" fmla="*/ 20 w 26"/>
                <a:gd name="T25" fmla="*/ 31 h 54"/>
                <a:gd name="T26" fmla="*/ 17 w 26"/>
                <a:gd name="T27" fmla="*/ 41 h 54"/>
                <a:gd name="T28" fmla="*/ 13 w 26"/>
                <a:gd name="T29" fmla="*/ 46 h 54"/>
                <a:gd name="T30" fmla="*/ 10 w 26"/>
                <a:gd name="T31" fmla="*/ 47 h 54"/>
                <a:gd name="T32" fmla="*/ 5 w 26"/>
                <a:gd name="T33" fmla="*/ 54 h 54"/>
                <a:gd name="T34" fmla="*/ 0 w 26"/>
                <a:gd name="T35" fmla="*/ 54 h 54"/>
                <a:gd name="T36" fmla="*/ 4 w 26"/>
                <a:gd name="T37" fmla="*/ 31 h 54"/>
                <a:gd name="T38" fmla="*/ 6 w 26"/>
                <a:gd name="T3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4">
                  <a:moveTo>
                    <a:pt x="6" y="14"/>
                  </a:moveTo>
                  <a:lnTo>
                    <a:pt x="6" y="11"/>
                  </a:lnTo>
                  <a:lnTo>
                    <a:pt x="9" y="11"/>
                  </a:lnTo>
                  <a:lnTo>
                    <a:pt x="12" y="13"/>
                  </a:lnTo>
                  <a:lnTo>
                    <a:pt x="20" y="0"/>
                  </a:lnTo>
                  <a:lnTo>
                    <a:pt x="23" y="0"/>
                  </a:lnTo>
                  <a:lnTo>
                    <a:pt x="23" y="3"/>
                  </a:lnTo>
                  <a:lnTo>
                    <a:pt x="26" y="3"/>
                  </a:lnTo>
                  <a:lnTo>
                    <a:pt x="25" y="9"/>
                  </a:lnTo>
                  <a:lnTo>
                    <a:pt x="21" y="18"/>
                  </a:lnTo>
                  <a:lnTo>
                    <a:pt x="22" y="21"/>
                  </a:lnTo>
                  <a:lnTo>
                    <a:pt x="19" y="29"/>
                  </a:lnTo>
                  <a:lnTo>
                    <a:pt x="20" y="31"/>
                  </a:lnTo>
                  <a:lnTo>
                    <a:pt x="17" y="41"/>
                  </a:lnTo>
                  <a:lnTo>
                    <a:pt x="13" y="46"/>
                  </a:lnTo>
                  <a:lnTo>
                    <a:pt x="10" y="47"/>
                  </a:lnTo>
                  <a:lnTo>
                    <a:pt x="5" y="54"/>
                  </a:lnTo>
                  <a:lnTo>
                    <a:pt x="0" y="54"/>
                  </a:lnTo>
                  <a:lnTo>
                    <a:pt x="4" y="31"/>
                  </a:lnTo>
                  <a:lnTo>
                    <a:pt x="6" y="14"/>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80" name="Freeform 29"/>
            <p:cNvSpPr>
              <a:spLocks/>
            </p:cNvSpPr>
            <p:nvPr/>
          </p:nvSpPr>
          <p:spPr bwMode="auto">
            <a:xfrm>
              <a:off x="2291068" y="5167597"/>
              <a:ext cx="365125" cy="433388"/>
            </a:xfrm>
            <a:custGeom>
              <a:avLst/>
              <a:gdLst>
                <a:gd name="T0" fmla="*/ 141 w 230"/>
                <a:gd name="T1" fmla="*/ 255 h 273"/>
                <a:gd name="T2" fmla="*/ 121 w 230"/>
                <a:gd name="T3" fmla="*/ 254 h 273"/>
                <a:gd name="T4" fmla="*/ 116 w 230"/>
                <a:gd name="T5" fmla="*/ 271 h 273"/>
                <a:gd name="T6" fmla="*/ 104 w 230"/>
                <a:gd name="T7" fmla="*/ 256 h 273"/>
                <a:gd name="T8" fmla="*/ 79 w 230"/>
                <a:gd name="T9" fmla="*/ 251 h 273"/>
                <a:gd name="T10" fmla="*/ 67 w 230"/>
                <a:gd name="T11" fmla="*/ 270 h 273"/>
                <a:gd name="T12" fmla="*/ 54 w 230"/>
                <a:gd name="T13" fmla="*/ 273 h 273"/>
                <a:gd name="T14" fmla="*/ 43 w 230"/>
                <a:gd name="T15" fmla="*/ 244 h 273"/>
                <a:gd name="T16" fmla="*/ 31 w 230"/>
                <a:gd name="T17" fmla="*/ 221 h 273"/>
                <a:gd name="T18" fmla="*/ 34 w 230"/>
                <a:gd name="T19" fmla="*/ 201 h 273"/>
                <a:gd name="T20" fmla="*/ 24 w 230"/>
                <a:gd name="T21" fmla="*/ 192 h 273"/>
                <a:gd name="T22" fmla="*/ 20 w 230"/>
                <a:gd name="T23" fmla="*/ 177 h 273"/>
                <a:gd name="T24" fmla="*/ 10 w 230"/>
                <a:gd name="T25" fmla="*/ 163 h 273"/>
                <a:gd name="T26" fmla="*/ 19 w 230"/>
                <a:gd name="T27" fmla="*/ 140 h 273"/>
                <a:gd name="T28" fmla="*/ 10 w 230"/>
                <a:gd name="T29" fmla="*/ 123 h 273"/>
                <a:gd name="T30" fmla="*/ 13 w 230"/>
                <a:gd name="T31" fmla="*/ 116 h 273"/>
                <a:gd name="T32" fmla="*/ 10 w 230"/>
                <a:gd name="T33" fmla="*/ 108 h 273"/>
                <a:gd name="T34" fmla="*/ 16 w 230"/>
                <a:gd name="T35" fmla="*/ 98 h 273"/>
                <a:gd name="T36" fmla="*/ 15 w 230"/>
                <a:gd name="T37" fmla="*/ 80 h 273"/>
                <a:gd name="T38" fmla="*/ 15 w 230"/>
                <a:gd name="T39" fmla="*/ 65 h 273"/>
                <a:gd name="T40" fmla="*/ 18 w 230"/>
                <a:gd name="T41" fmla="*/ 58 h 273"/>
                <a:gd name="T42" fmla="*/ 0 w 230"/>
                <a:gd name="T43" fmla="*/ 25 h 273"/>
                <a:gd name="T44" fmla="*/ 14 w 230"/>
                <a:gd name="T45" fmla="*/ 27 h 273"/>
                <a:gd name="T46" fmla="*/ 23 w 230"/>
                <a:gd name="T47" fmla="*/ 26 h 273"/>
                <a:gd name="T48" fmla="*/ 27 w 230"/>
                <a:gd name="T49" fmla="*/ 20 h 273"/>
                <a:gd name="T50" fmla="*/ 43 w 230"/>
                <a:gd name="T51" fmla="*/ 12 h 273"/>
                <a:gd name="T52" fmla="*/ 52 w 230"/>
                <a:gd name="T53" fmla="*/ 4 h 273"/>
                <a:gd name="T54" fmla="*/ 76 w 230"/>
                <a:gd name="T55" fmla="*/ 0 h 273"/>
                <a:gd name="T56" fmla="*/ 74 w 230"/>
                <a:gd name="T57" fmla="*/ 16 h 273"/>
                <a:gd name="T58" fmla="*/ 77 w 230"/>
                <a:gd name="T59" fmla="*/ 24 h 273"/>
                <a:gd name="T60" fmla="*/ 76 w 230"/>
                <a:gd name="T61" fmla="*/ 38 h 273"/>
                <a:gd name="T62" fmla="*/ 97 w 230"/>
                <a:gd name="T63" fmla="*/ 56 h 273"/>
                <a:gd name="T64" fmla="*/ 118 w 230"/>
                <a:gd name="T65" fmla="*/ 60 h 273"/>
                <a:gd name="T66" fmla="*/ 126 w 230"/>
                <a:gd name="T67" fmla="*/ 68 h 273"/>
                <a:gd name="T68" fmla="*/ 138 w 230"/>
                <a:gd name="T69" fmla="*/ 72 h 273"/>
                <a:gd name="T70" fmla="*/ 146 w 230"/>
                <a:gd name="T71" fmla="*/ 78 h 273"/>
                <a:gd name="T72" fmla="*/ 158 w 230"/>
                <a:gd name="T73" fmla="*/ 77 h 273"/>
                <a:gd name="T74" fmla="*/ 169 w 230"/>
                <a:gd name="T75" fmla="*/ 84 h 273"/>
                <a:gd name="T76" fmla="*/ 170 w 230"/>
                <a:gd name="T77" fmla="*/ 96 h 273"/>
                <a:gd name="T78" fmla="*/ 174 w 230"/>
                <a:gd name="T79" fmla="*/ 102 h 273"/>
                <a:gd name="T80" fmla="*/ 175 w 230"/>
                <a:gd name="T81" fmla="*/ 111 h 273"/>
                <a:gd name="T82" fmla="*/ 170 w 230"/>
                <a:gd name="T83" fmla="*/ 111 h 273"/>
                <a:gd name="T84" fmla="*/ 179 w 230"/>
                <a:gd name="T85" fmla="*/ 135 h 273"/>
                <a:gd name="T86" fmla="*/ 213 w 230"/>
                <a:gd name="T87" fmla="*/ 136 h 273"/>
                <a:gd name="T88" fmla="*/ 212 w 230"/>
                <a:gd name="T89" fmla="*/ 148 h 273"/>
                <a:gd name="T90" fmla="*/ 214 w 230"/>
                <a:gd name="T91" fmla="*/ 156 h 273"/>
                <a:gd name="T92" fmla="*/ 225 w 230"/>
                <a:gd name="T93" fmla="*/ 162 h 273"/>
                <a:gd name="T94" fmla="*/ 230 w 230"/>
                <a:gd name="T95" fmla="*/ 175 h 273"/>
                <a:gd name="T96" fmla="*/ 228 w 230"/>
                <a:gd name="T97" fmla="*/ 191 h 273"/>
                <a:gd name="T98" fmla="*/ 224 w 230"/>
                <a:gd name="T99" fmla="*/ 201 h 273"/>
                <a:gd name="T100" fmla="*/ 227 w 230"/>
                <a:gd name="T101" fmla="*/ 212 h 273"/>
                <a:gd name="T102" fmla="*/ 222 w 230"/>
                <a:gd name="T103" fmla="*/ 217 h 273"/>
                <a:gd name="T104" fmla="*/ 221 w 230"/>
                <a:gd name="T105" fmla="*/ 210 h 273"/>
                <a:gd name="T106" fmla="*/ 203 w 230"/>
                <a:gd name="T107" fmla="*/ 200 h 273"/>
                <a:gd name="T108" fmla="*/ 186 w 230"/>
                <a:gd name="T109" fmla="*/ 199 h 273"/>
                <a:gd name="T110" fmla="*/ 155 w 230"/>
                <a:gd name="T111" fmla="*/ 205 h 273"/>
                <a:gd name="T112" fmla="*/ 148 w 230"/>
                <a:gd name="T113" fmla="*/ 224 h 273"/>
                <a:gd name="T114" fmla="*/ 149 w 230"/>
                <a:gd name="T115" fmla="*/ 235 h 273"/>
                <a:gd name="T116" fmla="*/ 145 w 230"/>
                <a:gd name="T117" fmla="*/ 260 h 273"/>
                <a:gd name="T118" fmla="*/ 141 w 230"/>
                <a:gd name="T119" fmla="*/ 25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0" h="273">
                  <a:moveTo>
                    <a:pt x="141" y="255"/>
                  </a:moveTo>
                  <a:lnTo>
                    <a:pt x="121" y="254"/>
                  </a:lnTo>
                  <a:lnTo>
                    <a:pt x="116" y="271"/>
                  </a:lnTo>
                  <a:lnTo>
                    <a:pt x="104" y="256"/>
                  </a:lnTo>
                  <a:lnTo>
                    <a:pt x="79" y="251"/>
                  </a:lnTo>
                  <a:lnTo>
                    <a:pt x="67" y="270"/>
                  </a:lnTo>
                  <a:lnTo>
                    <a:pt x="54" y="273"/>
                  </a:lnTo>
                  <a:lnTo>
                    <a:pt x="43" y="244"/>
                  </a:lnTo>
                  <a:lnTo>
                    <a:pt x="31" y="221"/>
                  </a:lnTo>
                  <a:lnTo>
                    <a:pt x="34" y="201"/>
                  </a:lnTo>
                  <a:lnTo>
                    <a:pt x="24" y="192"/>
                  </a:lnTo>
                  <a:lnTo>
                    <a:pt x="20" y="177"/>
                  </a:lnTo>
                  <a:lnTo>
                    <a:pt x="10" y="163"/>
                  </a:lnTo>
                  <a:lnTo>
                    <a:pt x="19" y="140"/>
                  </a:lnTo>
                  <a:lnTo>
                    <a:pt x="10" y="123"/>
                  </a:lnTo>
                  <a:lnTo>
                    <a:pt x="13" y="116"/>
                  </a:lnTo>
                  <a:lnTo>
                    <a:pt x="10" y="108"/>
                  </a:lnTo>
                  <a:lnTo>
                    <a:pt x="16" y="98"/>
                  </a:lnTo>
                  <a:lnTo>
                    <a:pt x="15" y="80"/>
                  </a:lnTo>
                  <a:lnTo>
                    <a:pt x="15" y="65"/>
                  </a:lnTo>
                  <a:lnTo>
                    <a:pt x="18" y="58"/>
                  </a:lnTo>
                  <a:lnTo>
                    <a:pt x="0" y="25"/>
                  </a:lnTo>
                  <a:lnTo>
                    <a:pt x="14" y="27"/>
                  </a:lnTo>
                  <a:lnTo>
                    <a:pt x="23" y="26"/>
                  </a:lnTo>
                  <a:lnTo>
                    <a:pt x="27" y="20"/>
                  </a:lnTo>
                  <a:lnTo>
                    <a:pt x="43" y="12"/>
                  </a:lnTo>
                  <a:lnTo>
                    <a:pt x="52" y="4"/>
                  </a:lnTo>
                  <a:lnTo>
                    <a:pt x="76" y="0"/>
                  </a:lnTo>
                  <a:lnTo>
                    <a:pt x="74" y="16"/>
                  </a:lnTo>
                  <a:lnTo>
                    <a:pt x="77" y="24"/>
                  </a:lnTo>
                  <a:lnTo>
                    <a:pt x="76" y="38"/>
                  </a:lnTo>
                  <a:lnTo>
                    <a:pt x="97" y="56"/>
                  </a:lnTo>
                  <a:lnTo>
                    <a:pt x="118" y="60"/>
                  </a:lnTo>
                  <a:lnTo>
                    <a:pt x="126" y="68"/>
                  </a:lnTo>
                  <a:lnTo>
                    <a:pt x="138" y="72"/>
                  </a:lnTo>
                  <a:lnTo>
                    <a:pt x="146" y="78"/>
                  </a:lnTo>
                  <a:lnTo>
                    <a:pt x="158" y="77"/>
                  </a:lnTo>
                  <a:lnTo>
                    <a:pt x="169" y="84"/>
                  </a:lnTo>
                  <a:lnTo>
                    <a:pt x="170" y="96"/>
                  </a:lnTo>
                  <a:lnTo>
                    <a:pt x="174" y="102"/>
                  </a:lnTo>
                  <a:lnTo>
                    <a:pt x="175" y="111"/>
                  </a:lnTo>
                  <a:lnTo>
                    <a:pt x="170" y="111"/>
                  </a:lnTo>
                  <a:lnTo>
                    <a:pt x="179" y="135"/>
                  </a:lnTo>
                  <a:lnTo>
                    <a:pt x="213" y="136"/>
                  </a:lnTo>
                  <a:lnTo>
                    <a:pt x="212" y="148"/>
                  </a:lnTo>
                  <a:lnTo>
                    <a:pt x="214" y="156"/>
                  </a:lnTo>
                  <a:lnTo>
                    <a:pt x="225" y="162"/>
                  </a:lnTo>
                  <a:lnTo>
                    <a:pt x="230" y="175"/>
                  </a:lnTo>
                  <a:lnTo>
                    <a:pt x="228" y="191"/>
                  </a:lnTo>
                  <a:lnTo>
                    <a:pt x="224" y="201"/>
                  </a:lnTo>
                  <a:lnTo>
                    <a:pt x="227" y="212"/>
                  </a:lnTo>
                  <a:lnTo>
                    <a:pt x="222" y="217"/>
                  </a:lnTo>
                  <a:lnTo>
                    <a:pt x="221" y="210"/>
                  </a:lnTo>
                  <a:lnTo>
                    <a:pt x="203" y="200"/>
                  </a:lnTo>
                  <a:lnTo>
                    <a:pt x="186" y="199"/>
                  </a:lnTo>
                  <a:lnTo>
                    <a:pt x="155" y="205"/>
                  </a:lnTo>
                  <a:lnTo>
                    <a:pt x="148" y="224"/>
                  </a:lnTo>
                  <a:lnTo>
                    <a:pt x="149" y="235"/>
                  </a:lnTo>
                  <a:lnTo>
                    <a:pt x="145" y="260"/>
                  </a:lnTo>
                  <a:lnTo>
                    <a:pt x="141" y="25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81" name="Freeform 30"/>
            <p:cNvSpPr>
              <a:spLocks/>
            </p:cNvSpPr>
            <p:nvPr/>
          </p:nvSpPr>
          <p:spPr bwMode="auto">
            <a:xfrm>
              <a:off x="2156131" y="4672297"/>
              <a:ext cx="1143000" cy="1287463"/>
            </a:xfrm>
            <a:custGeom>
              <a:avLst/>
              <a:gdLst>
                <a:gd name="T0" fmla="*/ 390 w 720"/>
                <a:gd name="T1" fmla="*/ 680 h 811"/>
                <a:gd name="T2" fmla="*/ 383 w 720"/>
                <a:gd name="T3" fmla="*/ 644 h 811"/>
                <a:gd name="T4" fmla="*/ 378 w 720"/>
                <a:gd name="T5" fmla="*/ 605 h 811"/>
                <a:gd name="T6" fmla="*/ 358 w 720"/>
                <a:gd name="T7" fmla="*/ 580 h 811"/>
                <a:gd name="T8" fmla="*/ 315 w 720"/>
                <a:gd name="T9" fmla="*/ 568 h 811"/>
                <a:gd name="T10" fmla="*/ 309 w 720"/>
                <a:gd name="T11" fmla="*/ 513 h 811"/>
                <a:gd name="T12" fmla="*/ 299 w 720"/>
                <a:gd name="T13" fmla="*/ 468 h 811"/>
                <a:gd name="T14" fmla="*/ 255 w 720"/>
                <a:gd name="T15" fmla="*/ 423 h 811"/>
                <a:gd name="T16" fmla="*/ 254 w 720"/>
                <a:gd name="T17" fmla="*/ 396 h 811"/>
                <a:gd name="T18" fmla="*/ 211 w 720"/>
                <a:gd name="T19" fmla="*/ 380 h 811"/>
                <a:gd name="T20" fmla="*/ 162 w 720"/>
                <a:gd name="T21" fmla="*/ 336 h 811"/>
                <a:gd name="T22" fmla="*/ 128 w 720"/>
                <a:gd name="T23" fmla="*/ 324 h 811"/>
                <a:gd name="T24" fmla="*/ 85 w 720"/>
                <a:gd name="T25" fmla="*/ 337 h 811"/>
                <a:gd name="T26" fmla="*/ 52 w 720"/>
                <a:gd name="T27" fmla="*/ 319 h 811"/>
                <a:gd name="T28" fmla="*/ 19 w 720"/>
                <a:gd name="T29" fmla="*/ 297 h 811"/>
                <a:gd name="T30" fmla="*/ 4 w 720"/>
                <a:gd name="T31" fmla="*/ 253 h 811"/>
                <a:gd name="T32" fmla="*/ 19 w 720"/>
                <a:gd name="T33" fmla="*/ 219 h 811"/>
                <a:gd name="T34" fmla="*/ 73 w 720"/>
                <a:gd name="T35" fmla="*/ 199 h 811"/>
                <a:gd name="T36" fmla="*/ 70 w 720"/>
                <a:gd name="T37" fmla="*/ 113 h 811"/>
                <a:gd name="T38" fmla="*/ 85 w 720"/>
                <a:gd name="T39" fmla="*/ 89 h 811"/>
                <a:gd name="T40" fmla="*/ 116 w 720"/>
                <a:gd name="T41" fmla="*/ 67 h 811"/>
                <a:gd name="T42" fmla="*/ 138 w 720"/>
                <a:gd name="T43" fmla="*/ 94 h 811"/>
                <a:gd name="T44" fmla="*/ 177 w 720"/>
                <a:gd name="T45" fmla="*/ 78 h 811"/>
                <a:gd name="T46" fmla="*/ 176 w 720"/>
                <a:gd name="T47" fmla="*/ 58 h 811"/>
                <a:gd name="T48" fmla="*/ 170 w 720"/>
                <a:gd name="T49" fmla="*/ 23 h 811"/>
                <a:gd name="T50" fmla="*/ 216 w 720"/>
                <a:gd name="T51" fmla="*/ 23 h 811"/>
                <a:gd name="T52" fmla="*/ 251 w 720"/>
                <a:gd name="T53" fmla="*/ 0 h 811"/>
                <a:gd name="T54" fmla="*/ 263 w 720"/>
                <a:gd name="T55" fmla="*/ 27 h 811"/>
                <a:gd name="T56" fmla="*/ 261 w 720"/>
                <a:gd name="T57" fmla="*/ 72 h 811"/>
                <a:gd name="T58" fmla="*/ 289 w 720"/>
                <a:gd name="T59" fmla="*/ 78 h 811"/>
                <a:gd name="T60" fmla="*/ 318 w 720"/>
                <a:gd name="T61" fmla="*/ 70 h 811"/>
                <a:gd name="T62" fmla="*/ 328 w 720"/>
                <a:gd name="T63" fmla="*/ 57 h 811"/>
                <a:gd name="T64" fmla="*/ 363 w 720"/>
                <a:gd name="T65" fmla="*/ 66 h 811"/>
                <a:gd name="T66" fmla="*/ 384 w 720"/>
                <a:gd name="T67" fmla="*/ 65 h 811"/>
                <a:gd name="T68" fmla="*/ 414 w 720"/>
                <a:gd name="T69" fmla="*/ 22 h 811"/>
                <a:gd name="T70" fmla="*/ 439 w 720"/>
                <a:gd name="T71" fmla="*/ 88 h 811"/>
                <a:gd name="T72" fmla="*/ 464 w 720"/>
                <a:gd name="T73" fmla="*/ 135 h 811"/>
                <a:gd name="T74" fmla="*/ 540 w 720"/>
                <a:gd name="T75" fmla="*/ 154 h 811"/>
                <a:gd name="T76" fmla="*/ 622 w 720"/>
                <a:gd name="T77" fmla="*/ 169 h 811"/>
                <a:gd name="T78" fmla="*/ 703 w 720"/>
                <a:gd name="T79" fmla="*/ 216 h 811"/>
                <a:gd name="T80" fmla="*/ 713 w 720"/>
                <a:gd name="T81" fmla="*/ 296 h 811"/>
                <a:gd name="T82" fmla="*/ 656 w 720"/>
                <a:gd name="T83" fmla="*/ 380 h 811"/>
                <a:gd name="T84" fmla="*/ 646 w 720"/>
                <a:gd name="T85" fmla="*/ 467 h 811"/>
                <a:gd name="T86" fmla="*/ 622 w 720"/>
                <a:gd name="T87" fmla="*/ 544 h 811"/>
                <a:gd name="T88" fmla="*/ 584 w 720"/>
                <a:gd name="T89" fmla="*/ 587 h 811"/>
                <a:gd name="T90" fmla="*/ 505 w 720"/>
                <a:gd name="T91" fmla="*/ 626 h 811"/>
                <a:gd name="T92" fmla="*/ 495 w 720"/>
                <a:gd name="T93" fmla="*/ 695 h 811"/>
                <a:gd name="T94" fmla="*/ 453 w 720"/>
                <a:gd name="T95" fmla="*/ 770 h 811"/>
                <a:gd name="T96" fmla="*/ 422 w 720"/>
                <a:gd name="T97" fmla="*/ 799 h 811"/>
                <a:gd name="T98" fmla="*/ 380 w 720"/>
                <a:gd name="T99" fmla="*/ 75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0" h="811">
                  <a:moveTo>
                    <a:pt x="342" y="737"/>
                  </a:moveTo>
                  <a:lnTo>
                    <a:pt x="362" y="709"/>
                  </a:lnTo>
                  <a:lnTo>
                    <a:pt x="379" y="689"/>
                  </a:lnTo>
                  <a:lnTo>
                    <a:pt x="390" y="680"/>
                  </a:lnTo>
                  <a:lnTo>
                    <a:pt x="403" y="669"/>
                  </a:lnTo>
                  <a:lnTo>
                    <a:pt x="401" y="652"/>
                  </a:lnTo>
                  <a:lnTo>
                    <a:pt x="391" y="640"/>
                  </a:lnTo>
                  <a:lnTo>
                    <a:pt x="383" y="644"/>
                  </a:lnTo>
                  <a:lnTo>
                    <a:pt x="385" y="632"/>
                  </a:lnTo>
                  <a:lnTo>
                    <a:pt x="386" y="620"/>
                  </a:lnTo>
                  <a:lnTo>
                    <a:pt x="385" y="608"/>
                  </a:lnTo>
                  <a:lnTo>
                    <a:pt x="378" y="605"/>
                  </a:lnTo>
                  <a:lnTo>
                    <a:pt x="371" y="608"/>
                  </a:lnTo>
                  <a:lnTo>
                    <a:pt x="365" y="607"/>
                  </a:lnTo>
                  <a:lnTo>
                    <a:pt x="362" y="599"/>
                  </a:lnTo>
                  <a:lnTo>
                    <a:pt x="358" y="580"/>
                  </a:lnTo>
                  <a:lnTo>
                    <a:pt x="354" y="574"/>
                  </a:lnTo>
                  <a:lnTo>
                    <a:pt x="341" y="568"/>
                  </a:lnTo>
                  <a:lnTo>
                    <a:pt x="334" y="572"/>
                  </a:lnTo>
                  <a:lnTo>
                    <a:pt x="315" y="568"/>
                  </a:lnTo>
                  <a:lnTo>
                    <a:pt x="313" y="540"/>
                  </a:lnTo>
                  <a:lnTo>
                    <a:pt x="307" y="529"/>
                  </a:lnTo>
                  <a:lnTo>
                    <a:pt x="312" y="524"/>
                  </a:lnTo>
                  <a:lnTo>
                    <a:pt x="309" y="513"/>
                  </a:lnTo>
                  <a:lnTo>
                    <a:pt x="313" y="503"/>
                  </a:lnTo>
                  <a:lnTo>
                    <a:pt x="315" y="487"/>
                  </a:lnTo>
                  <a:lnTo>
                    <a:pt x="310" y="474"/>
                  </a:lnTo>
                  <a:lnTo>
                    <a:pt x="299" y="468"/>
                  </a:lnTo>
                  <a:lnTo>
                    <a:pt x="297" y="460"/>
                  </a:lnTo>
                  <a:lnTo>
                    <a:pt x="298" y="448"/>
                  </a:lnTo>
                  <a:lnTo>
                    <a:pt x="264" y="447"/>
                  </a:lnTo>
                  <a:lnTo>
                    <a:pt x="255" y="423"/>
                  </a:lnTo>
                  <a:lnTo>
                    <a:pt x="260" y="423"/>
                  </a:lnTo>
                  <a:lnTo>
                    <a:pt x="259" y="414"/>
                  </a:lnTo>
                  <a:lnTo>
                    <a:pt x="255" y="408"/>
                  </a:lnTo>
                  <a:lnTo>
                    <a:pt x="254" y="396"/>
                  </a:lnTo>
                  <a:lnTo>
                    <a:pt x="243" y="389"/>
                  </a:lnTo>
                  <a:lnTo>
                    <a:pt x="231" y="390"/>
                  </a:lnTo>
                  <a:lnTo>
                    <a:pt x="223" y="384"/>
                  </a:lnTo>
                  <a:lnTo>
                    <a:pt x="211" y="380"/>
                  </a:lnTo>
                  <a:lnTo>
                    <a:pt x="203" y="372"/>
                  </a:lnTo>
                  <a:lnTo>
                    <a:pt x="182" y="368"/>
                  </a:lnTo>
                  <a:lnTo>
                    <a:pt x="161" y="350"/>
                  </a:lnTo>
                  <a:lnTo>
                    <a:pt x="162" y="336"/>
                  </a:lnTo>
                  <a:lnTo>
                    <a:pt x="159" y="328"/>
                  </a:lnTo>
                  <a:lnTo>
                    <a:pt x="161" y="312"/>
                  </a:lnTo>
                  <a:lnTo>
                    <a:pt x="137" y="316"/>
                  </a:lnTo>
                  <a:lnTo>
                    <a:pt x="128" y="324"/>
                  </a:lnTo>
                  <a:lnTo>
                    <a:pt x="112" y="332"/>
                  </a:lnTo>
                  <a:lnTo>
                    <a:pt x="108" y="338"/>
                  </a:lnTo>
                  <a:lnTo>
                    <a:pt x="99" y="339"/>
                  </a:lnTo>
                  <a:lnTo>
                    <a:pt x="85" y="337"/>
                  </a:lnTo>
                  <a:lnTo>
                    <a:pt x="75" y="341"/>
                  </a:lnTo>
                  <a:lnTo>
                    <a:pt x="67" y="338"/>
                  </a:lnTo>
                  <a:lnTo>
                    <a:pt x="66" y="307"/>
                  </a:lnTo>
                  <a:lnTo>
                    <a:pt x="52" y="319"/>
                  </a:lnTo>
                  <a:lnTo>
                    <a:pt x="36" y="318"/>
                  </a:lnTo>
                  <a:lnTo>
                    <a:pt x="28" y="307"/>
                  </a:lnTo>
                  <a:lnTo>
                    <a:pt x="16" y="306"/>
                  </a:lnTo>
                  <a:lnTo>
                    <a:pt x="19" y="297"/>
                  </a:lnTo>
                  <a:lnTo>
                    <a:pt x="9" y="284"/>
                  </a:lnTo>
                  <a:lnTo>
                    <a:pt x="0" y="266"/>
                  </a:lnTo>
                  <a:lnTo>
                    <a:pt x="5" y="262"/>
                  </a:lnTo>
                  <a:lnTo>
                    <a:pt x="4" y="253"/>
                  </a:lnTo>
                  <a:lnTo>
                    <a:pt x="15" y="247"/>
                  </a:lnTo>
                  <a:lnTo>
                    <a:pt x="13" y="236"/>
                  </a:lnTo>
                  <a:lnTo>
                    <a:pt x="18" y="229"/>
                  </a:lnTo>
                  <a:lnTo>
                    <a:pt x="19" y="219"/>
                  </a:lnTo>
                  <a:lnTo>
                    <a:pt x="39" y="205"/>
                  </a:lnTo>
                  <a:lnTo>
                    <a:pt x="54" y="201"/>
                  </a:lnTo>
                  <a:lnTo>
                    <a:pt x="56" y="198"/>
                  </a:lnTo>
                  <a:lnTo>
                    <a:pt x="73" y="199"/>
                  </a:lnTo>
                  <a:lnTo>
                    <a:pt x="80" y="142"/>
                  </a:lnTo>
                  <a:lnTo>
                    <a:pt x="81" y="133"/>
                  </a:lnTo>
                  <a:lnTo>
                    <a:pt x="78" y="121"/>
                  </a:lnTo>
                  <a:lnTo>
                    <a:pt x="70" y="113"/>
                  </a:lnTo>
                  <a:lnTo>
                    <a:pt x="70" y="98"/>
                  </a:lnTo>
                  <a:lnTo>
                    <a:pt x="80" y="95"/>
                  </a:lnTo>
                  <a:lnTo>
                    <a:pt x="84" y="97"/>
                  </a:lnTo>
                  <a:lnTo>
                    <a:pt x="85" y="89"/>
                  </a:lnTo>
                  <a:lnTo>
                    <a:pt x="74" y="87"/>
                  </a:lnTo>
                  <a:lnTo>
                    <a:pt x="74" y="74"/>
                  </a:lnTo>
                  <a:lnTo>
                    <a:pt x="109" y="74"/>
                  </a:lnTo>
                  <a:lnTo>
                    <a:pt x="116" y="67"/>
                  </a:lnTo>
                  <a:lnTo>
                    <a:pt x="121" y="74"/>
                  </a:lnTo>
                  <a:lnTo>
                    <a:pt x="124" y="86"/>
                  </a:lnTo>
                  <a:lnTo>
                    <a:pt x="128" y="83"/>
                  </a:lnTo>
                  <a:lnTo>
                    <a:pt x="138" y="94"/>
                  </a:lnTo>
                  <a:lnTo>
                    <a:pt x="152" y="93"/>
                  </a:lnTo>
                  <a:lnTo>
                    <a:pt x="156" y="87"/>
                  </a:lnTo>
                  <a:lnTo>
                    <a:pt x="169" y="82"/>
                  </a:lnTo>
                  <a:lnTo>
                    <a:pt x="177" y="78"/>
                  </a:lnTo>
                  <a:lnTo>
                    <a:pt x="179" y="70"/>
                  </a:lnTo>
                  <a:lnTo>
                    <a:pt x="192" y="64"/>
                  </a:lnTo>
                  <a:lnTo>
                    <a:pt x="191" y="59"/>
                  </a:lnTo>
                  <a:lnTo>
                    <a:pt x="176" y="58"/>
                  </a:lnTo>
                  <a:lnTo>
                    <a:pt x="173" y="44"/>
                  </a:lnTo>
                  <a:lnTo>
                    <a:pt x="174" y="30"/>
                  </a:lnTo>
                  <a:lnTo>
                    <a:pt x="166" y="25"/>
                  </a:lnTo>
                  <a:lnTo>
                    <a:pt x="170" y="23"/>
                  </a:lnTo>
                  <a:lnTo>
                    <a:pt x="183" y="26"/>
                  </a:lnTo>
                  <a:lnTo>
                    <a:pt x="198" y="31"/>
                  </a:lnTo>
                  <a:lnTo>
                    <a:pt x="203" y="26"/>
                  </a:lnTo>
                  <a:lnTo>
                    <a:pt x="216" y="23"/>
                  </a:lnTo>
                  <a:lnTo>
                    <a:pt x="237" y="15"/>
                  </a:lnTo>
                  <a:lnTo>
                    <a:pt x="244" y="7"/>
                  </a:lnTo>
                  <a:lnTo>
                    <a:pt x="242" y="1"/>
                  </a:lnTo>
                  <a:lnTo>
                    <a:pt x="251" y="0"/>
                  </a:lnTo>
                  <a:lnTo>
                    <a:pt x="255" y="5"/>
                  </a:lnTo>
                  <a:lnTo>
                    <a:pt x="253" y="14"/>
                  </a:lnTo>
                  <a:lnTo>
                    <a:pt x="259" y="18"/>
                  </a:lnTo>
                  <a:lnTo>
                    <a:pt x="263" y="27"/>
                  </a:lnTo>
                  <a:lnTo>
                    <a:pt x="258" y="34"/>
                  </a:lnTo>
                  <a:lnTo>
                    <a:pt x="255" y="52"/>
                  </a:lnTo>
                  <a:lnTo>
                    <a:pt x="259" y="63"/>
                  </a:lnTo>
                  <a:lnTo>
                    <a:pt x="261" y="72"/>
                  </a:lnTo>
                  <a:lnTo>
                    <a:pt x="272" y="82"/>
                  </a:lnTo>
                  <a:lnTo>
                    <a:pt x="281" y="83"/>
                  </a:lnTo>
                  <a:lnTo>
                    <a:pt x="283" y="79"/>
                  </a:lnTo>
                  <a:lnTo>
                    <a:pt x="289" y="78"/>
                  </a:lnTo>
                  <a:lnTo>
                    <a:pt x="297" y="74"/>
                  </a:lnTo>
                  <a:lnTo>
                    <a:pt x="303" y="69"/>
                  </a:lnTo>
                  <a:lnTo>
                    <a:pt x="313" y="71"/>
                  </a:lnTo>
                  <a:lnTo>
                    <a:pt x="318" y="70"/>
                  </a:lnTo>
                  <a:lnTo>
                    <a:pt x="328" y="72"/>
                  </a:lnTo>
                  <a:lnTo>
                    <a:pt x="329" y="67"/>
                  </a:lnTo>
                  <a:lnTo>
                    <a:pt x="326" y="63"/>
                  </a:lnTo>
                  <a:lnTo>
                    <a:pt x="328" y="57"/>
                  </a:lnTo>
                  <a:lnTo>
                    <a:pt x="336" y="59"/>
                  </a:lnTo>
                  <a:lnTo>
                    <a:pt x="344" y="57"/>
                  </a:lnTo>
                  <a:lnTo>
                    <a:pt x="355" y="61"/>
                  </a:lnTo>
                  <a:lnTo>
                    <a:pt x="363" y="66"/>
                  </a:lnTo>
                  <a:lnTo>
                    <a:pt x="368" y="60"/>
                  </a:lnTo>
                  <a:lnTo>
                    <a:pt x="373" y="61"/>
                  </a:lnTo>
                  <a:lnTo>
                    <a:pt x="375" y="67"/>
                  </a:lnTo>
                  <a:lnTo>
                    <a:pt x="384" y="65"/>
                  </a:lnTo>
                  <a:lnTo>
                    <a:pt x="391" y="57"/>
                  </a:lnTo>
                  <a:lnTo>
                    <a:pt x="397" y="42"/>
                  </a:lnTo>
                  <a:lnTo>
                    <a:pt x="408" y="23"/>
                  </a:lnTo>
                  <a:lnTo>
                    <a:pt x="414" y="22"/>
                  </a:lnTo>
                  <a:lnTo>
                    <a:pt x="419" y="34"/>
                  </a:lnTo>
                  <a:lnTo>
                    <a:pt x="429" y="70"/>
                  </a:lnTo>
                  <a:lnTo>
                    <a:pt x="438" y="73"/>
                  </a:lnTo>
                  <a:lnTo>
                    <a:pt x="439" y="88"/>
                  </a:lnTo>
                  <a:lnTo>
                    <a:pt x="425" y="105"/>
                  </a:lnTo>
                  <a:lnTo>
                    <a:pt x="430" y="111"/>
                  </a:lnTo>
                  <a:lnTo>
                    <a:pt x="463" y="114"/>
                  </a:lnTo>
                  <a:lnTo>
                    <a:pt x="464" y="135"/>
                  </a:lnTo>
                  <a:lnTo>
                    <a:pt x="478" y="121"/>
                  </a:lnTo>
                  <a:lnTo>
                    <a:pt x="501" y="129"/>
                  </a:lnTo>
                  <a:lnTo>
                    <a:pt x="531" y="142"/>
                  </a:lnTo>
                  <a:lnTo>
                    <a:pt x="540" y="154"/>
                  </a:lnTo>
                  <a:lnTo>
                    <a:pt x="537" y="165"/>
                  </a:lnTo>
                  <a:lnTo>
                    <a:pt x="559" y="159"/>
                  </a:lnTo>
                  <a:lnTo>
                    <a:pt x="595" y="170"/>
                  </a:lnTo>
                  <a:lnTo>
                    <a:pt x="622" y="169"/>
                  </a:lnTo>
                  <a:lnTo>
                    <a:pt x="649" y="186"/>
                  </a:lnTo>
                  <a:lnTo>
                    <a:pt x="673" y="210"/>
                  </a:lnTo>
                  <a:lnTo>
                    <a:pt x="687" y="216"/>
                  </a:lnTo>
                  <a:lnTo>
                    <a:pt x="703" y="216"/>
                  </a:lnTo>
                  <a:lnTo>
                    <a:pt x="710" y="223"/>
                  </a:lnTo>
                  <a:lnTo>
                    <a:pt x="716" y="249"/>
                  </a:lnTo>
                  <a:lnTo>
                    <a:pt x="720" y="262"/>
                  </a:lnTo>
                  <a:lnTo>
                    <a:pt x="713" y="296"/>
                  </a:lnTo>
                  <a:lnTo>
                    <a:pt x="704" y="310"/>
                  </a:lnTo>
                  <a:lnTo>
                    <a:pt x="679" y="339"/>
                  </a:lnTo>
                  <a:lnTo>
                    <a:pt x="668" y="362"/>
                  </a:lnTo>
                  <a:lnTo>
                    <a:pt x="656" y="380"/>
                  </a:lnTo>
                  <a:lnTo>
                    <a:pt x="651" y="381"/>
                  </a:lnTo>
                  <a:lnTo>
                    <a:pt x="647" y="396"/>
                  </a:lnTo>
                  <a:lnTo>
                    <a:pt x="649" y="435"/>
                  </a:lnTo>
                  <a:lnTo>
                    <a:pt x="646" y="467"/>
                  </a:lnTo>
                  <a:lnTo>
                    <a:pt x="645" y="481"/>
                  </a:lnTo>
                  <a:lnTo>
                    <a:pt x="640" y="489"/>
                  </a:lnTo>
                  <a:lnTo>
                    <a:pt x="638" y="516"/>
                  </a:lnTo>
                  <a:lnTo>
                    <a:pt x="622" y="544"/>
                  </a:lnTo>
                  <a:lnTo>
                    <a:pt x="620" y="565"/>
                  </a:lnTo>
                  <a:lnTo>
                    <a:pt x="606" y="574"/>
                  </a:lnTo>
                  <a:lnTo>
                    <a:pt x="603" y="587"/>
                  </a:lnTo>
                  <a:lnTo>
                    <a:pt x="584" y="587"/>
                  </a:lnTo>
                  <a:lnTo>
                    <a:pt x="556" y="595"/>
                  </a:lnTo>
                  <a:lnTo>
                    <a:pt x="544" y="604"/>
                  </a:lnTo>
                  <a:lnTo>
                    <a:pt x="525" y="610"/>
                  </a:lnTo>
                  <a:lnTo>
                    <a:pt x="505" y="626"/>
                  </a:lnTo>
                  <a:lnTo>
                    <a:pt x="492" y="647"/>
                  </a:lnTo>
                  <a:lnTo>
                    <a:pt x="491" y="662"/>
                  </a:lnTo>
                  <a:lnTo>
                    <a:pt x="496" y="674"/>
                  </a:lnTo>
                  <a:lnTo>
                    <a:pt x="495" y="695"/>
                  </a:lnTo>
                  <a:lnTo>
                    <a:pt x="492" y="705"/>
                  </a:lnTo>
                  <a:lnTo>
                    <a:pt x="481" y="717"/>
                  </a:lnTo>
                  <a:lnTo>
                    <a:pt x="466" y="753"/>
                  </a:lnTo>
                  <a:lnTo>
                    <a:pt x="453" y="770"/>
                  </a:lnTo>
                  <a:lnTo>
                    <a:pt x="443" y="779"/>
                  </a:lnTo>
                  <a:lnTo>
                    <a:pt x="438" y="799"/>
                  </a:lnTo>
                  <a:lnTo>
                    <a:pt x="429" y="811"/>
                  </a:lnTo>
                  <a:lnTo>
                    <a:pt x="422" y="799"/>
                  </a:lnTo>
                  <a:lnTo>
                    <a:pt x="428" y="789"/>
                  </a:lnTo>
                  <a:lnTo>
                    <a:pt x="416" y="775"/>
                  </a:lnTo>
                  <a:lnTo>
                    <a:pt x="400" y="764"/>
                  </a:lnTo>
                  <a:lnTo>
                    <a:pt x="380" y="750"/>
                  </a:lnTo>
                  <a:lnTo>
                    <a:pt x="374" y="751"/>
                  </a:lnTo>
                  <a:lnTo>
                    <a:pt x="353" y="735"/>
                  </a:lnTo>
                  <a:lnTo>
                    <a:pt x="342" y="737"/>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82" name="Freeform 31"/>
            <p:cNvSpPr>
              <a:spLocks/>
            </p:cNvSpPr>
            <p:nvPr/>
          </p:nvSpPr>
          <p:spPr bwMode="auto">
            <a:xfrm>
              <a:off x="7637768" y="4665947"/>
              <a:ext cx="34925" cy="47625"/>
            </a:xfrm>
            <a:custGeom>
              <a:avLst/>
              <a:gdLst>
                <a:gd name="T0" fmla="*/ 0 w 22"/>
                <a:gd name="T1" fmla="*/ 19 h 30"/>
                <a:gd name="T2" fmla="*/ 7 w 22"/>
                <a:gd name="T3" fmla="*/ 12 h 30"/>
                <a:gd name="T4" fmla="*/ 22 w 22"/>
                <a:gd name="T5" fmla="*/ 0 h 30"/>
                <a:gd name="T6" fmla="*/ 22 w 22"/>
                <a:gd name="T7" fmla="*/ 11 h 30"/>
                <a:gd name="T8" fmla="*/ 21 w 22"/>
                <a:gd name="T9" fmla="*/ 24 h 30"/>
                <a:gd name="T10" fmla="*/ 12 w 22"/>
                <a:gd name="T11" fmla="*/ 23 h 30"/>
                <a:gd name="T12" fmla="*/ 9 w 22"/>
                <a:gd name="T13" fmla="*/ 30 h 30"/>
                <a:gd name="T14" fmla="*/ 0 w 22"/>
                <a:gd name="T15" fmla="*/ 19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0">
                  <a:moveTo>
                    <a:pt x="0" y="19"/>
                  </a:moveTo>
                  <a:lnTo>
                    <a:pt x="7" y="12"/>
                  </a:lnTo>
                  <a:lnTo>
                    <a:pt x="22" y="0"/>
                  </a:lnTo>
                  <a:lnTo>
                    <a:pt x="22" y="11"/>
                  </a:lnTo>
                  <a:lnTo>
                    <a:pt x="21" y="24"/>
                  </a:lnTo>
                  <a:lnTo>
                    <a:pt x="12" y="23"/>
                  </a:lnTo>
                  <a:lnTo>
                    <a:pt x="9" y="30"/>
                  </a:lnTo>
                  <a:lnTo>
                    <a:pt x="0" y="1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83" name="Freeform 32"/>
            <p:cNvSpPr>
              <a:spLocks/>
            </p:cNvSpPr>
            <p:nvPr/>
          </p:nvSpPr>
          <p:spPr bwMode="auto">
            <a:xfrm>
              <a:off x="6812268" y="3913471"/>
              <a:ext cx="93663" cy="50800"/>
            </a:xfrm>
            <a:custGeom>
              <a:avLst/>
              <a:gdLst>
                <a:gd name="T0" fmla="*/ 49 w 59"/>
                <a:gd name="T1" fmla="*/ 11 h 32"/>
                <a:gd name="T2" fmla="*/ 57 w 59"/>
                <a:gd name="T3" fmla="*/ 17 h 32"/>
                <a:gd name="T4" fmla="*/ 59 w 59"/>
                <a:gd name="T5" fmla="*/ 30 h 32"/>
                <a:gd name="T6" fmla="*/ 45 w 59"/>
                <a:gd name="T7" fmla="*/ 31 h 32"/>
                <a:gd name="T8" fmla="*/ 29 w 59"/>
                <a:gd name="T9" fmla="*/ 29 h 32"/>
                <a:gd name="T10" fmla="*/ 19 w 59"/>
                <a:gd name="T11" fmla="*/ 32 h 32"/>
                <a:gd name="T12" fmla="*/ 1 w 59"/>
                <a:gd name="T13" fmla="*/ 24 h 32"/>
                <a:gd name="T14" fmla="*/ 0 w 59"/>
                <a:gd name="T15" fmla="*/ 20 h 32"/>
                <a:gd name="T16" fmla="*/ 8 w 59"/>
                <a:gd name="T17" fmla="*/ 5 h 32"/>
                <a:gd name="T18" fmla="*/ 17 w 59"/>
                <a:gd name="T19" fmla="*/ 0 h 32"/>
                <a:gd name="T20" fmla="*/ 30 w 59"/>
                <a:gd name="T21" fmla="*/ 4 h 32"/>
                <a:gd name="T22" fmla="*/ 40 w 59"/>
                <a:gd name="T23" fmla="*/ 5 h 32"/>
                <a:gd name="T24" fmla="*/ 49 w 59"/>
                <a:gd name="T2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32">
                  <a:moveTo>
                    <a:pt x="49" y="11"/>
                  </a:moveTo>
                  <a:lnTo>
                    <a:pt x="57" y="17"/>
                  </a:lnTo>
                  <a:lnTo>
                    <a:pt x="59" y="30"/>
                  </a:lnTo>
                  <a:lnTo>
                    <a:pt x="45" y="31"/>
                  </a:lnTo>
                  <a:lnTo>
                    <a:pt x="29" y="29"/>
                  </a:lnTo>
                  <a:lnTo>
                    <a:pt x="19" y="32"/>
                  </a:lnTo>
                  <a:lnTo>
                    <a:pt x="1" y="24"/>
                  </a:lnTo>
                  <a:lnTo>
                    <a:pt x="0" y="20"/>
                  </a:lnTo>
                  <a:lnTo>
                    <a:pt x="8" y="5"/>
                  </a:lnTo>
                  <a:lnTo>
                    <a:pt x="17" y="0"/>
                  </a:lnTo>
                  <a:lnTo>
                    <a:pt x="30" y="4"/>
                  </a:lnTo>
                  <a:lnTo>
                    <a:pt x="40" y="5"/>
                  </a:lnTo>
                  <a:lnTo>
                    <a:pt x="49" y="1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84" name="Freeform 33"/>
            <p:cNvSpPr>
              <a:spLocks/>
            </p:cNvSpPr>
            <p:nvPr/>
          </p:nvSpPr>
          <p:spPr bwMode="auto">
            <a:xfrm>
              <a:off x="4873931" y="5427947"/>
              <a:ext cx="274638" cy="303213"/>
            </a:xfrm>
            <a:custGeom>
              <a:avLst/>
              <a:gdLst>
                <a:gd name="T0" fmla="*/ 108 w 173"/>
                <a:gd name="T1" fmla="*/ 19 h 191"/>
                <a:gd name="T2" fmla="*/ 112 w 173"/>
                <a:gd name="T3" fmla="*/ 22 h 191"/>
                <a:gd name="T4" fmla="*/ 117 w 173"/>
                <a:gd name="T5" fmla="*/ 34 h 191"/>
                <a:gd name="T6" fmla="*/ 137 w 173"/>
                <a:gd name="T7" fmla="*/ 57 h 191"/>
                <a:gd name="T8" fmla="*/ 144 w 173"/>
                <a:gd name="T9" fmla="*/ 59 h 191"/>
                <a:gd name="T10" fmla="*/ 144 w 173"/>
                <a:gd name="T11" fmla="*/ 67 h 191"/>
                <a:gd name="T12" fmla="*/ 149 w 173"/>
                <a:gd name="T13" fmla="*/ 80 h 191"/>
                <a:gd name="T14" fmla="*/ 162 w 173"/>
                <a:gd name="T15" fmla="*/ 83 h 191"/>
                <a:gd name="T16" fmla="*/ 173 w 173"/>
                <a:gd name="T17" fmla="*/ 92 h 191"/>
                <a:gd name="T18" fmla="*/ 147 w 173"/>
                <a:gd name="T19" fmla="*/ 108 h 191"/>
                <a:gd name="T20" fmla="*/ 130 w 173"/>
                <a:gd name="T21" fmla="*/ 123 h 191"/>
                <a:gd name="T22" fmla="*/ 124 w 173"/>
                <a:gd name="T23" fmla="*/ 137 h 191"/>
                <a:gd name="T24" fmla="*/ 118 w 173"/>
                <a:gd name="T25" fmla="*/ 145 h 191"/>
                <a:gd name="T26" fmla="*/ 108 w 173"/>
                <a:gd name="T27" fmla="*/ 146 h 191"/>
                <a:gd name="T28" fmla="*/ 104 w 173"/>
                <a:gd name="T29" fmla="*/ 156 h 191"/>
                <a:gd name="T30" fmla="*/ 102 w 173"/>
                <a:gd name="T31" fmla="*/ 163 h 191"/>
                <a:gd name="T32" fmla="*/ 90 w 173"/>
                <a:gd name="T33" fmla="*/ 168 h 191"/>
                <a:gd name="T34" fmla="*/ 76 w 173"/>
                <a:gd name="T35" fmla="*/ 167 h 191"/>
                <a:gd name="T36" fmla="*/ 68 w 173"/>
                <a:gd name="T37" fmla="*/ 161 h 191"/>
                <a:gd name="T38" fmla="*/ 60 w 173"/>
                <a:gd name="T39" fmla="*/ 158 h 191"/>
                <a:gd name="T40" fmla="*/ 51 w 173"/>
                <a:gd name="T41" fmla="*/ 163 h 191"/>
                <a:gd name="T42" fmla="*/ 47 w 173"/>
                <a:gd name="T43" fmla="*/ 173 h 191"/>
                <a:gd name="T44" fmla="*/ 38 w 173"/>
                <a:gd name="T45" fmla="*/ 179 h 191"/>
                <a:gd name="T46" fmla="*/ 28 w 173"/>
                <a:gd name="T47" fmla="*/ 189 h 191"/>
                <a:gd name="T48" fmla="*/ 16 w 173"/>
                <a:gd name="T49" fmla="*/ 191 h 191"/>
                <a:gd name="T50" fmla="*/ 12 w 173"/>
                <a:gd name="T51" fmla="*/ 183 h 191"/>
                <a:gd name="T52" fmla="*/ 14 w 173"/>
                <a:gd name="T53" fmla="*/ 171 h 191"/>
                <a:gd name="T54" fmla="*/ 4 w 173"/>
                <a:gd name="T55" fmla="*/ 151 h 191"/>
                <a:gd name="T56" fmla="*/ 0 w 173"/>
                <a:gd name="T57" fmla="*/ 148 h 191"/>
                <a:gd name="T58" fmla="*/ 2 w 173"/>
                <a:gd name="T59" fmla="*/ 87 h 191"/>
                <a:gd name="T60" fmla="*/ 20 w 173"/>
                <a:gd name="T61" fmla="*/ 87 h 191"/>
                <a:gd name="T62" fmla="*/ 23 w 173"/>
                <a:gd name="T63" fmla="*/ 13 h 191"/>
                <a:gd name="T64" fmla="*/ 36 w 173"/>
                <a:gd name="T65" fmla="*/ 12 h 191"/>
                <a:gd name="T66" fmla="*/ 65 w 173"/>
                <a:gd name="T67" fmla="*/ 5 h 191"/>
                <a:gd name="T68" fmla="*/ 71 w 173"/>
                <a:gd name="T69" fmla="*/ 13 h 191"/>
                <a:gd name="T70" fmla="*/ 83 w 173"/>
                <a:gd name="T71" fmla="*/ 5 h 191"/>
                <a:gd name="T72" fmla="*/ 89 w 173"/>
                <a:gd name="T73" fmla="*/ 5 h 191"/>
                <a:gd name="T74" fmla="*/ 99 w 173"/>
                <a:gd name="T75" fmla="*/ 0 h 191"/>
                <a:gd name="T76" fmla="*/ 102 w 173"/>
                <a:gd name="T77" fmla="*/ 2 h 191"/>
                <a:gd name="T78" fmla="*/ 108 w 173"/>
                <a:gd name="T79" fmla="*/ 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91">
                  <a:moveTo>
                    <a:pt x="108" y="19"/>
                  </a:moveTo>
                  <a:lnTo>
                    <a:pt x="112" y="22"/>
                  </a:lnTo>
                  <a:lnTo>
                    <a:pt x="117" y="34"/>
                  </a:lnTo>
                  <a:lnTo>
                    <a:pt x="137" y="57"/>
                  </a:lnTo>
                  <a:lnTo>
                    <a:pt x="144" y="59"/>
                  </a:lnTo>
                  <a:lnTo>
                    <a:pt x="144" y="67"/>
                  </a:lnTo>
                  <a:lnTo>
                    <a:pt x="149" y="80"/>
                  </a:lnTo>
                  <a:lnTo>
                    <a:pt x="162" y="83"/>
                  </a:lnTo>
                  <a:lnTo>
                    <a:pt x="173" y="92"/>
                  </a:lnTo>
                  <a:lnTo>
                    <a:pt x="147" y="108"/>
                  </a:lnTo>
                  <a:lnTo>
                    <a:pt x="130" y="123"/>
                  </a:lnTo>
                  <a:lnTo>
                    <a:pt x="124" y="137"/>
                  </a:lnTo>
                  <a:lnTo>
                    <a:pt x="118" y="145"/>
                  </a:lnTo>
                  <a:lnTo>
                    <a:pt x="108" y="146"/>
                  </a:lnTo>
                  <a:lnTo>
                    <a:pt x="104" y="156"/>
                  </a:lnTo>
                  <a:lnTo>
                    <a:pt x="102" y="163"/>
                  </a:lnTo>
                  <a:lnTo>
                    <a:pt x="90" y="168"/>
                  </a:lnTo>
                  <a:lnTo>
                    <a:pt x="76" y="167"/>
                  </a:lnTo>
                  <a:lnTo>
                    <a:pt x="68" y="161"/>
                  </a:lnTo>
                  <a:lnTo>
                    <a:pt x="60" y="158"/>
                  </a:lnTo>
                  <a:lnTo>
                    <a:pt x="51" y="163"/>
                  </a:lnTo>
                  <a:lnTo>
                    <a:pt x="47" y="173"/>
                  </a:lnTo>
                  <a:lnTo>
                    <a:pt x="38" y="179"/>
                  </a:lnTo>
                  <a:lnTo>
                    <a:pt x="28" y="189"/>
                  </a:lnTo>
                  <a:lnTo>
                    <a:pt x="16" y="191"/>
                  </a:lnTo>
                  <a:lnTo>
                    <a:pt x="12" y="183"/>
                  </a:lnTo>
                  <a:lnTo>
                    <a:pt x="14" y="171"/>
                  </a:lnTo>
                  <a:lnTo>
                    <a:pt x="4" y="151"/>
                  </a:lnTo>
                  <a:lnTo>
                    <a:pt x="0" y="148"/>
                  </a:lnTo>
                  <a:lnTo>
                    <a:pt x="2" y="87"/>
                  </a:lnTo>
                  <a:lnTo>
                    <a:pt x="20" y="87"/>
                  </a:lnTo>
                  <a:lnTo>
                    <a:pt x="23" y="13"/>
                  </a:lnTo>
                  <a:lnTo>
                    <a:pt x="36" y="12"/>
                  </a:lnTo>
                  <a:lnTo>
                    <a:pt x="65" y="5"/>
                  </a:lnTo>
                  <a:lnTo>
                    <a:pt x="71" y="13"/>
                  </a:lnTo>
                  <a:lnTo>
                    <a:pt x="83" y="5"/>
                  </a:lnTo>
                  <a:lnTo>
                    <a:pt x="89" y="5"/>
                  </a:lnTo>
                  <a:lnTo>
                    <a:pt x="99" y="0"/>
                  </a:lnTo>
                  <a:lnTo>
                    <a:pt x="102" y="2"/>
                  </a:lnTo>
                  <a:lnTo>
                    <a:pt x="108" y="1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85" name="Freeform 34"/>
            <p:cNvSpPr>
              <a:spLocks/>
            </p:cNvSpPr>
            <p:nvPr/>
          </p:nvSpPr>
          <p:spPr bwMode="auto">
            <a:xfrm>
              <a:off x="4731056" y="4478622"/>
              <a:ext cx="376238" cy="292100"/>
            </a:xfrm>
            <a:custGeom>
              <a:avLst/>
              <a:gdLst>
                <a:gd name="T0" fmla="*/ 14 w 237"/>
                <a:gd name="T1" fmla="*/ 77 h 184"/>
                <a:gd name="T2" fmla="*/ 29 w 237"/>
                <a:gd name="T3" fmla="*/ 76 h 184"/>
                <a:gd name="T4" fmla="*/ 33 w 237"/>
                <a:gd name="T5" fmla="*/ 70 h 184"/>
                <a:gd name="T6" fmla="*/ 36 w 237"/>
                <a:gd name="T7" fmla="*/ 71 h 184"/>
                <a:gd name="T8" fmla="*/ 40 w 237"/>
                <a:gd name="T9" fmla="*/ 75 h 184"/>
                <a:gd name="T10" fmla="*/ 64 w 237"/>
                <a:gd name="T11" fmla="*/ 68 h 184"/>
                <a:gd name="T12" fmla="*/ 71 w 237"/>
                <a:gd name="T13" fmla="*/ 59 h 184"/>
                <a:gd name="T14" fmla="*/ 81 w 237"/>
                <a:gd name="T15" fmla="*/ 52 h 184"/>
                <a:gd name="T16" fmla="*/ 79 w 237"/>
                <a:gd name="T17" fmla="*/ 45 h 184"/>
                <a:gd name="T18" fmla="*/ 84 w 237"/>
                <a:gd name="T19" fmla="*/ 43 h 184"/>
                <a:gd name="T20" fmla="*/ 102 w 237"/>
                <a:gd name="T21" fmla="*/ 44 h 184"/>
                <a:gd name="T22" fmla="*/ 119 w 237"/>
                <a:gd name="T23" fmla="*/ 35 h 184"/>
                <a:gd name="T24" fmla="*/ 132 w 237"/>
                <a:gd name="T25" fmla="*/ 12 h 184"/>
                <a:gd name="T26" fmla="*/ 141 w 237"/>
                <a:gd name="T27" fmla="*/ 3 h 184"/>
                <a:gd name="T28" fmla="*/ 152 w 237"/>
                <a:gd name="T29" fmla="*/ 0 h 184"/>
                <a:gd name="T30" fmla="*/ 155 w 237"/>
                <a:gd name="T31" fmla="*/ 9 h 184"/>
                <a:gd name="T32" fmla="*/ 165 w 237"/>
                <a:gd name="T33" fmla="*/ 22 h 184"/>
                <a:gd name="T34" fmla="*/ 165 w 237"/>
                <a:gd name="T35" fmla="*/ 30 h 184"/>
                <a:gd name="T36" fmla="*/ 163 w 237"/>
                <a:gd name="T37" fmla="*/ 39 h 184"/>
                <a:gd name="T38" fmla="*/ 164 w 237"/>
                <a:gd name="T39" fmla="*/ 45 h 184"/>
                <a:gd name="T40" fmla="*/ 170 w 237"/>
                <a:gd name="T41" fmla="*/ 51 h 184"/>
                <a:gd name="T42" fmla="*/ 185 w 237"/>
                <a:gd name="T43" fmla="*/ 61 h 184"/>
                <a:gd name="T44" fmla="*/ 195 w 237"/>
                <a:gd name="T45" fmla="*/ 69 h 184"/>
                <a:gd name="T46" fmla="*/ 195 w 237"/>
                <a:gd name="T47" fmla="*/ 76 h 184"/>
                <a:gd name="T48" fmla="*/ 207 w 237"/>
                <a:gd name="T49" fmla="*/ 86 h 184"/>
                <a:gd name="T50" fmla="*/ 215 w 237"/>
                <a:gd name="T51" fmla="*/ 95 h 184"/>
                <a:gd name="T52" fmla="*/ 220 w 237"/>
                <a:gd name="T53" fmla="*/ 108 h 184"/>
                <a:gd name="T54" fmla="*/ 234 w 237"/>
                <a:gd name="T55" fmla="*/ 116 h 184"/>
                <a:gd name="T56" fmla="*/ 237 w 237"/>
                <a:gd name="T57" fmla="*/ 123 h 184"/>
                <a:gd name="T58" fmla="*/ 231 w 237"/>
                <a:gd name="T59" fmla="*/ 125 h 184"/>
                <a:gd name="T60" fmla="*/ 219 w 237"/>
                <a:gd name="T61" fmla="*/ 124 h 184"/>
                <a:gd name="T62" fmla="*/ 205 w 237"/>
                <a:gd name="T63" fmla="*/ 122 h 184"/>
                <a:gd name="T64" fmla="*/ 198 w 237"/>
                <a:gd name="T65" fmla="*/ 124 h 184"/>
                <a:gd name="T66" fmla="*/ 196 w 237"/>
                <a:gd name="T67" fmla="*/ 129 h 184"/>
                <a:gd name="T68" fmla="*/ 190 w 237"/>
                <a:gd name="T69" fmla="*/ 130 h 184"/>
                <a:gd name="T70" fmla="*/ 182 w 237"/>
                <a:gd name="T71" fmla="*/ 125 h 184"/>
                <a:gd name="T72" fmla="*/ 162 w 237"/>
                <a:gd name="T73" fmla="*/ 136 h 184"/>
                <a:gd name="T74" fmla="*/ 154 w 237"/>
                <a:gd name="T75" fmla="*/ 133 h 184"/>
                <a:gd name="T76" fmla="*/ 151 w 237"/>
                <a:gd name="T77" fmla="*/ 135 h 184"/>
                <a:gd name="T78" fmla="*/ 146 w 237"/>
                <a:gd name="T79" fmla="*/ 148 h 184"/>
                <a:gd name="T80" fmla="*/ 132 w 237"/>
                <a:gd name="T81" fmla="*/ 144 h 184"/>
                <a:gd name="T82" fmla="*/ 119 w 237"/>
                <a:gd name="T83" fmla="*/ 142 h 184"/>
                <a:gd name="T84" fmla="*/ 107 w 237"/>
                <a:gd name="T85" fmla="*/ 134 h 184"/>
                <a:gd name="T86" fmla="*/ 92 w 237"/>
                <a:gd name="T87" fmla="*/ 127 h 184"/>
                <a:gd name="T88" fmla="*/ 82 w 237"/>
                <a:gd name="T89" fmla="*/ 133 h 184"/>
                <a:gd name="T90" fmla="*/ 75 w 237"/>
                <a:gd name="T91" fmla="*/ 144 h 184"/>
                <a:gd name="T92" fmla="*/ 73 w 237"/>
                <a:gd name="T93" fmla="*/ 159 h 184"/>
                <a:gd name="T94" fmla="*/ 61 w 237"/>
                <a:gd name="T95" fmla="*/ 157 h 184"/>
                <a:gd name="T96" fmla="*/ 49 w 237"/>
                <a:gd name="T97" fmla="*/ 154 h 184"/>
                <a:gd name="T98" fmla="*/ 38 w 237"/>
                <a:gd name="T99" fmla="*/ 165 h 184"/>
                <a:gd name="T100" fmla="*/ 29 w 237"/>
                <a:gd name="T101" fmla="*/ 184 h 184"/>
                <a:gd name="T102" fmla="*/ 27 w 237"/>
                <a:gd name="T103" fmla="*/ 178 h 184"/>
                <a:gd name="T104" fmla="*/ 26 w 237"/>
                <a:gd name="T105" fmla="*/ 169 h 184"/>
                <a:gd name="T106" fmla="*/ 17 w 237"/>
                <a:gd name="T107" fmla="*/ 162 h 184"/>
                <a:gd name="T108" fmla="*/ 10 w 237"/>
                <a:gd name="T109" fmla="*/ 152 h 184"/>
                <a:gd name="T110" fmla="*/ 9 w 237"/>
                <a:gd name="T111" fmla="*/ 144 h 184"/>
                <a:gd name="T112" fmla="*/ 0 w 237"/>
                <a:gd name="T113" fmla="*/ 133 h 184"/>
                <a:gd name="T114" fmla="*/ 2 w 237"/>
                <a:gd name="T115" fmla="*/ 127 h 184"/>
                <a:gd name="T116" fmla="*/ 0 w 237"/>
                <a:gd name="T117" fmla="*/ 118 h 184"/>
                <a:gd name="T118" fmla="*/ 1 w 237"/>
                <a:gd name="T119" fmla="*/ 102 h 184"/>
                <a:gd name="T120" fmla="*/ 5 w 237"/>
                <a:gd name="T121" fmla="*/ 98 h 184"/>
                <a:gd name="T122" fmla="*/ 14 w 237"/>
                <a:gd name="T123" fmla="*/ 7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 h="184">
                  <a:moveTo>
                    <a:pt x="14" y="77"/>
                  </a:moveTo>
                  <a:lnTo>
                    <a:pt x="29" y="76"/>
                  </a:lnTo>
                  <a:lnTo>
                    <a:pt x="33" y="70"/>
                  </a:lnTo>
                  <a:lnTo>
                    <a:pt x="36" y="71"/>
                  </a:lnTo>
                  <a:lnTo>
                    <a:pt x="40" y="75"/>
                  </a:lnTo>
                  <a:lnTo>
                    <a:pt x="64" y="68"/>
                  </a:lnTo>
                  <a:lnTo>
                    <a:pt x="71" y="59"/>
                  </a:lnTo>
                  <a:lnTo>
                    <a:pt x="81" y="52"/>
                  </a:lnTo>
                  <a:lnTo>
                    <a:pt x="79" y="45"/>
                  </a:lnTo>
                  <a:lnTo>
                    <a:pt x="84" y="43"/>
                  </a:lnTo>
                  <a:lnTo>
                    <a:pt x="102" y="44"/>
                  </a:lnTo>
                  <a:lnTo>
                    <a:pt x="119" y="35"/>
                  </a:lnTo>
                  <a:lnTo>
                    <a:pt x="132" y="12"/>
                  </a:lnTo>
                  <a:lnTo>
                    <a:pt x="141" y="3"/>
                  </a:lnTo>
                  <a:lnTo>
                    <a:pt x="152" y="0"/>
                  </a:lnTo>
                  <a:lnTo>
                    <a:pt x="155" y="9"/>
                  </a:lnTo>
                  <a:lnTo>
                    <a:pt x="165" y="22"/>
                  </a:lnTo>
                  <a:lnTo>
                    <a:pt x="165" y="30"/>
                  </a:lnTo>
                  <a:lnTo>
                    <a:pt x="163" y="39"/>
                  </a:lnTo>
                  <a:lnTo>
                    <a:pt x="164" y="45"/>
                  </a:lnTo>
                  <a:lnTo>
                    <a:pt x="170" y="51"/>
                  </a:lnTo>
                  <a:lnTo>
                    <a:pt x="185" y="61"/>
                  </a:lnTo>
                  <a:lnTo>
                    <a:pt x="195" y="69"/>
                  </a:lnTo>
                  <a:lnTo>
                    <a:pt x="195" y="76"/>
                  </a:lnTo>
                  <a:lnTo>
                    <a:pt x="207" y="86"/>
                  </a:lnTo>
                  <a:lnTo>
                    <a:pt x="215" y="95"/>
                  </a:lnTo>
                  <a:lnTo>
                    <a:pt x="220" y="108"/>
                  </a:lnTo>
                  <a:lnTo>
                    <a:pt x="234" y="116"/>
                  </a:lnTo>
                  <a:lnTo>
                    <a:pt x="237" y="123"/>
                  </a:lnTo>
                  <a:lnTo>
                    <a:pt x="231" y="125"/>
                  </a:lnTo>
                  <a:lnTo>
                    <a:pt x="219" y="124"/>
                  </a:lnTo>
                  <a:lnTo>
                    <a:pt x="205" y="122"/>
                  </a:lnTo>
                  <a:lnTo>
                    <a:pt x="198" y="124"/>
                  </a:lnTo>
                  <a:lnTo>
                    <a:pt x="196" y="129"/>
                  </a:lnTo>
                  <a:lnTo>
                    <a:pt x="190" y="130"/>
                  </a:lnTo>
                  <a:lnTo>
                    <a:pt x="182" y="125"/>
                  </a:lnTo>
                  <a:lnTo>
                    <a:pt x="162" y="136"/>
                  </a:lnTo>
                  <a:lnTo>
                    <a:pt x="154" y="133"/>
                  </a:lnTo>
                  <a:lnTo>
                    <a:pt x="151" y="135"/>
                  </a:lnTo>
                  <a:lnTo>
                    <a:pt x="146" y="148"/>
                  </a:lnTo>
                  <a:lnTo>
                    <a:pt x="132" y="144"/>
                  </a:lnTo>
                  <a:lnTo>
                    <a:pt x="119" y="142"/>
                  </a:lnTo>
                  <a:lnTo>
                    <a:pt x="107" y="134"/>
                  </a:lnTo>
                  <a:lnTo>
                    <a:pt x="92" y="127"/>
                  </a:lnTo>
                  <a:lnTo>
                    <a:pt x="82" y="133"/>
                  </a:lnTo>
                  <a:lnTo>
                    <a:pt x="75" y="144"/>
                  </a:lnTo>
                  <a:lnTo>
                    <a:pt x="73" y="159"/>
                  </a:lnTo>
                  <a:lnTo>
                    <a:pt x="61" y="157"/>
                  </a:lnTo>
                  <a:lnTo>
                    <a:pt x="49" y="154"/>
                  </a:lnTo>
                  <a:lnTo>
                    <a:pt x="38" y="165"/>
                  </a:lnTo>
                  <a:lnTo>
                    <a:pt x="29" y="184"/>
                  </a:lnTo>
                  <a:lnTo>
                    <a:pt x="27" y="178"/>
                  </a:lnTo>
                  <a:lnTo>
                    <a:pt x="26" y="169"/>
                  </a:lnTo>
                  <a:lnTo>
                    <a:pt x="17" y="162"/>
                  </a:lnTo>
                  <a:lnTo>
                    <a:pt x="10" y="152"/>
                  </a:lnTo>
                  <a:lnTo>
                    <a:pt x="9" y="144"/>
                  </a:lnTo>
                  <a:lnTo>
                    <a:pt x="0" y="133"/>
                  </a:lnTo>
                  <a:lnTo>
                    <a:pt x="2" y="127"/>
                  </a:lnTo>
                  <a:lnTo>
                    <a:pt x="0" y="118"/>
                  </a:lnTo>
                  <a:lnTo>
                    <a:pt x="1" y="102"/>
                  </a:lnTo>
                  <a:lnTo>
                    <a:pt x="5" y="98"/>
                  </a:lnTo>
                  <a:lnTo>
                    <a:pt x="14" y="7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86" name="Freeform 35"/>
            <p:cNvSpPr>
              <a:spLocks/>
            </p:cNvSpPr>
            <p:nvPr/>
          </p:nvSpPr>
          <p:spPr bwMode="auto">
            <a:xfrm>
              <a:off x="2641906" y="3299109"/>
              <a:ext cx="58738" cy="34925"/>
            </a:xfrm>
            <a:custGeom>
              <a:avLst/>
              <a:gdLst>
                <a:gd name="T0" fmla="*/ 11 w 37"/>
                <a:gd name="T1" fmla="*/ 10 h 22"/>
                <a:gd name="T2" fmla="*/ 22 w 37"/>
                <a:gd name="T3" fmla="*/ 13 h 22"/>
                <a:gd name="T4" fmla="*/ 37 w 37"/>
                <a:gd name="T5" fmla="*/ 12 h 22"/>
                <a:gd name="T6" fmla="*/ 26 w 37"/>
                <a:gd name="T7" fmla="*/ 21 h 22"/>
                <a:gd name="T8" fmla="*/ 20 w 37"/>
                <a:gd name="T9" fmla="*/ 22 h 22"/>
                <a:gd name="T10" fmla="*/ 2 w 37"/>
                <a:gd name="T11" fmla="*/ 13 h 22"/>
                <a:gd name="T12" fmla="*/ 0 w 37"/>
                <a:gd name="T13" fmla="*/ 6 h 22"/>
                <a:gd name="T14" fmla="*/ 8 w 37"/>
                <a:gd name="T15" fmla="*/ 0 h 22"/>
                <a:gd name="T16" fmla="*/ 11 w 37"/>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2">
                  <a:moveTo>
                    <a:pt x="11" y="10"/>
                  </a:moveTo>
                  <a:lnTo>
                    <a:pt x="22" y="13"/>
                  </a:lnTo>
                  <a:lnTo>
                    <a:pt x="37" y="12"/>
                  </a:lnTo>
                  <a:lnTo>
                    <a:pt x="26" y="21"/>
                  </a:lnTo>
                  <a:lnTo>
                    <a:pt x="20" y="22"/>
                  </a:lnTo>
                  <a:lnTo>
                    <a:pt x="2" y="13"/>
                  </a:lnTo>
                  <a:lnTo>
                    <a:pt x="0" y="6"/>
                  </a:lnTo>
                  <a:lnTo>
                    <a:pt x="8" y="0"/>
                  </a:lnTo>
                  <a:lnTo>
                    <a:pt x="11" y="1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87" name="Freeform 36"/>
            <p:cNvSpPr>
              <a:spLocks noEditPoints="1"/>
            </p:cNvSpPr>
            <p:nvPr/>
          </p:nvSpPr>
          <p:spPr bwMode="auto">
            <a:xfrm>
              <a:off x="1021068" y="2284696"/>
              <a:ext cx="2208213" cy="1189038"/>
            </a:xfrm>
            <a:custGeom>
              <a:avLst/>
              <a:gdLst>
                <a:gd name="T0" fmla="*/ 5030 w 5699"/>
                <a:gd name="T1" fmla="*/ 189 h 3068"/>
                <a:gd name="T2" fmla="*/ 4486 w 5699"/>
                <a:gd name="T3" fmla="*/ 395 h 3068"/>
                <a:gd name="T4" fmla="*/ 4419 w 5699"/>
                <a:gd name="T5" fmla="*/ 225 h 3068"/>
                <a:gd name="T6" fmla="*/ 4392 w 5699"/>
                <a:gd name="T7" fmla="*/ 58 h 3068"/>
                <a:gd name="T8" fmla="*/ 5423 w 5699"/>
                <a:gd name="T9" fmla="*/ 7 h 3068"/>
                <a:gd name="T10" fmla="*/ 4022 w 5699"/>
                <a:gd name="T11" fmla="*/ 136 h 3068"/>
                <a:gd name="T12" fmla="*/ 3430 w 5699"/>
                <a:gd name="T13" fmla="*/ 261 h 3068"/>
                <a:gd name="T14" fmla="*/ 3861 w 5699"/>
                <a:gd name="T15" fmla="*/ 239 h 3068"/>
                <a:gd name="T16" fmla="*/ 3040 w 5699"/>
                <a:gd name="T17" fmla="*/ 281 h 3068"/>
                <a:gd name="T18" fmla="*/ 2702 w 5699"/>
                <a:gd name="T19" fmla="*/ 373 h 3068"/>
                <a:gd name="T20" fmla="*/ 3998 w 5699"/>
                <a:gd name="T21" fmla="*/ 378 h 3068"/>
                <a:gd name="T22" fmla="*/ 4259 w 5699"/>
                <a:gd name="T23" fmla="*/ 497 h 3068"/>
                <a:gd name="T24" fmla="*/ 3108 w 5699"/>
                <a:gd name="T25" fmla="*/ 415 h 3068"/>
                <a:gd name="T26" fmla="*/ 2781 w 5699"/>
                <a:gd name="T27" fmla="*/ 376 h 3068"/>
                <a:gd name="T28" fmla="*/ 3397 w 5699"/>
                <a:gd name="T29" fmla="*/ 466 h 3068"/>
                <a:gd name="T30" fmla="*/ 3741 w 5699"/>
                <a:gd name="T31" fmla="*/ 428 h 3068"/>
                <a:gd name="T32" fmla="*/ 2485 w 5699"/>
                <a:gd name="T33" fmla="*/ 522 h 3068"/>
                <a:gd name="T34" fmla="*/ 3658 w 5699"/>
                <a:gd name="T35" fmla="*/ 525 h 3068"/>
                <a:gd name="T36" fmla="*/ 3220 w 5699"/>
                <a:gd name="T37" fmla="*/ 713 h 3068"/>
                <a:gd name="T38" fmla="*/ 4363 w 5699"/>
                <a:gd name="T39" fmla="*/ 644 h 3068"/>
                <a:gd name="T40" fmla="*/ 4935 w 5699"/>
                <a:gd name="T41" fmla="*/ 1030 h 3068"/>
                <a:gd name="T42" fmla="*/ 4609 w 5699"/>
                <a:gd name="T43" fmla="*/ 1331 h 3068"/>
                <a:gd name="T44" fmla="*/ 3970 w 5699"/>
                <a:gd name="T45" fmla="*/ 1206 h 3068"/>
                <a:gd name="T46" fmla="*/ 4260 w 5699"/>
                <a:gd name="T47" fmla="*/ 820 h 3068"/>
                <a:gd name="T48" fmla="*/ 4081 w 5699"/>
                <a:gd name="T49" fmla="*/ 547 h 3068"/>
                <a:gd name="T50" fmla="*/ 3095 w 5699"/>
                <a:gd name="T51" fmla="*/ 573 h 3068"/>
                <a:gd name="T52" fmla="*/ 2829 w 5699"/>
                <a:gd name="T53" fmla="*/ 664 h 3068"/>
                <a:gd name="T54" fmla="*/ 2787 w 5699"/>
                <a:gd name="T55" fmla="*/ 885 h 3068"/>
                <a:gd name="T56" fmla="*/ 2450 w 5699"/>
                <a:gd name="T57" fmla="*/ 782 h 3068"/>
                <a:gd name="T58" fmla="*/ 3509 w 5699"/>
                <a:gd name="T59" fmla="*/ 917 h 3068"/>
                <a:gd name="T60" fmla="*/ 3972 w 5699"/>
                <a:gd name="T61" fmla="*/ 981 h 3068"/>
                <a:gd name="T62" fmla="*/ 2985 w 5699"/>
                <a:gd name="T63" fmla="*/ 1402 h 3068"/>
                <a:gd name="T64" fmla="*/ 3247 w 5699"/>
                <a:gd name="T65" fmla="*/ 1941 h 3068"/>
                <a:gd name="T66" fmla="*/ 3750 w 5699"/>
                <a:gd name="T67" fmla="*/ 1783 h 3068"/>
                <a:gd name="T68" fmla="*/ 4337 w 5699"/>
                <a:gd name="T69" fmla="*/ 1477 h 3068"/>
                <a:gd name="T70" fmla="*/ 4740 w 5699"/>
                <a:gd name="T71" fmla="*/ 1945 h 3068"/>
                <a:gd name="T72" fmla="*/ 4219 w 5699"/>
                <a:gd name="T73" fmla="*/ 2347 h 3068"/>
                <a:gd name="T74" fmla="*/ 4164 w 5699"/>
                <a:gd name="T75" fmla="*/ 2685 h 3068"/>
                <a:gd name="T76" fmla="*/ 4034 w 5699"/>
                <a:gd name="T77" fmla="*/ 2767 h 3068"/>
                <a:gd name="T78" fmla="*/ 3533 w 5699"/>
                <a:gd name="T79" fmla="*/ 2788 h 3068"/>
                <a:gd name="T80" fmla="*/ 2912 w 5699"/>
                <a:gd name="T81" fmla="*/ 3023 h 3068"/>
                <a:gd name="T82" fmla="*/ 2877 w 5699"/>
                <a:gd name="T83" fmla="*/ 2695 h 3068"/>
                <a:gd name="T84" fmla="*/ 2569 w 5699"/>
                <a:gd name="T85" fmla="*/ 2536 h 3068"/>
                <a:gd name="T86" fmla="*/ 1634 w 5699"/>
                <a:gd name="T87" fmla="*/ 2455 h 3068"/>
                <a:gd name="T88" fmla="*/ 264 w 5699"/>
                <a:gd name="T89" fmla="*/ 2180 h 3068"/>
                <a:gd name="T90" fmla="*/ 224 w 5699"/>
                <a:gd name="T91" fmla="*/ 1603 h 3068"/>
                <a:gd name="T92" fmla="*/ 1272 w 5699"/>
                <a:gd name="T93" fmla="*/ 843 h 3068"/>
                <a:gd name="T94" fmla="*/ 1966 w 5699"/>
                <a:gd name="T95" fmla="*/ 852 h 3068"/>
                <a:gd name="T96" fmla="*/ 2624 w 5699"/>
                <a:gd name="T97" fmla="*/ 901 h 3068"/>
                <a:gd name="T98" fmla="*/ 3256 w 5699"/>
                <a:gd name="T99" fmla="*/ 947 h 3068"/>
                <a:gd name="T100" fmla="*/ 3159 w 5699"/>
                <a:gd name="T101" fmla="*/ 875 h 3068"/>
                <a:gd name="T102" fmla="*/ 4305 w 5699"/>
                <a:gd name="T103" fmla="*/ 930 h 3068"/>
                <a:gd name="T104" fmla="*/ 3839 w 5699"/>
                <a:gd name="T105" fmla="*/ 1271 h 3068"/>
                <a:gd name="T106" fmla="*/ 3588 w 5699"/>
                <a:gd name="T107" fmla="*/ 1392 h 3068"/>
                <a:gd name="T108" fmla="*/ 3812 w 5699"/>
                <a:gd name="T109" fmla="*/ 1392 h 3068"/>
                <a:gd name="T110" fmla="*/ 4766 w 5699"/>
                <a:gd name="T111" fmla="*/ 2387 h 3068"/>
                <a:gd name="T112" fmla="*/ 4866 w 5699"/>
                <a:gd name="T113" fmla="*/ 2637 h 3068"/>
                <a:gd name="T114" fmla="*/ 4753 w 5699"/>
                <a:gd name="T115" fmla="*/ 2312 h 3068"/>
                <a:gd name="T116" fmla="*/ 117 w 5699"/>
                <a:gd name="T117" fmla="*/ 2327 h 3068"/>
                <a:gd name="T118" fmla="*/ 4287 w 5699"/>
                <a:gd name="T119" fmla="*/ 2375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99" h="3068">
                  <a:moveTo>
                    <a:pt x="5423" y="7"/>
                  </a:moveTo>
                  <a:lnTo>
                    <a:pt x="5539" y="10"/>
                  </a:lnTo>
                  <a:lnTo>
                    <a:pt x="5629" y="17"/>
                  </a:lnTo>
                  <a:lnTo>
                    <a:pt x="5699" y="30"/>
                  </a:lnTo>
                  <a:lnTo>
                    <a:pt x="5686" y="44"/>
                  </a:lnTo>
                  <a:lnTo>
                    <a:pt x="5555" y="66"/>
                  </a:lnTo>
                  <a:lnTo>
                    <a:pt x="5436" y="76"/>
                  </a:lnTo>
                  <a:lnTo>
                    <a:pt x="5383" y="88"/>
                  </a:lnTo>
                  <a:lnTo>
                    <a:pt x="5484" y="87"/>
                  </a:lnTo>
                  <a:lnTo>
                    <a:pt x="5346" y="120"/>
                  </a:lnTo>
                  <a:lnTo>
                    <a:pt x="5257" y="135"/>
                  </a:lnTo>
                  <a:lnTo>
                    <a:pt x="5136" y="180"/>
                  </a:lnTo>
                  <a:lnTo>
                    <a:pt x="5030" y="189"/>
                  </a:lnTo>
                  <a:lnTo>
                    <a:pt x="4989" y="201"/>
                  </a:lnTo>
                  <a:lnTo>
                    <a:pt x="4840" y="207"/>
                  </a:lnTo>
                  <a:lnTo>
                    <a:pt x="4898" y="214"/>
                  </a:lnTo>
                  <a:lnTo>
                    <a:pt x="4856" y="224"/>
                  </a:lnTo>
                  <a:lnTo>
                    <a:pt x="4869" y="253"/>
                  </a:lnTo>
                  <a:lnTo>
                    <a:pt x="4804" y="273"/>
                  </a:lnTo>
                  <a:lnTo>
                    <a:pt x="4714" y="290"/>
                  </a:lnTo>
                  <a:lnTo>
                    <a:pt x="4669" y="313"/>
                  </a:lnTo>
                  <a:lnTo>
                    <a:pt x="4584" y="331"/>
                  </a:lnTo>
                  <a:lnTo>
                    <a:pt x="4578" y="345"/>
                  </a:lnTo>
                  <a:lnTo>
                    <a:pt x="4664" y="343"/>
                  </a:lnTo>
                  <a:lnTo>
                    <a:pt x="4652" y="357"/>
                  </a:lnTo>
                  <a:lnTo>
                    <a:pt x="4486" y="395"/>
                  </a:lnTo>
                  <a:lnTo>
                    <a:pt x="4373" y="377"/>
                  </a:lnTo>
                  <a:lnTo>
                    <a:pt x="4218" y="387"/>
                  </a:lnTo>
                  <a:lnTo>
                    <a:pt x="4152" y="380"/>
                  </a:lnTo>
                  <a:lnTo>
                    <a:pt x="4062" y="376"/>
                  </a:lnTo>
                  <a:lnTo>
                    <a:pt x="4086" y="347"/>
                  </a:lnTo>
                  <a:lnTo>
                    <a:pt x="4191" y="333"/>
                  </a:lnTo>
                  <a:lnTo>
                    <a:pt x="4212" y="290"/>
                  </a:lnTo>
                  <a:lnTo>
                    <a:pt x="4246" y="285"/>
                  </a:lnTo>
                  <a:lnTo>
                    <a:pt x="4349" y="311"/>
                  </a:lnTo>
                  <a:lnTo>
                    <a:pt x="4322" y="273"/>
                  </a:lnTo>
                  <a:lnTo>
                    <a:pt x="4256" y="262"/>
                  </a:lnTo>
                  <a:lnTo>
                    <a:pt x="4319" y="239"/>
                  </a:lnTo>
                  <a:lnTo>
                    <a:pt x="4419" y="225"/>
                  </a:lnTo>
                  <a:lnTo>
                    <a:pt x="4453" y="206"/>
                  </a:lnTo>
                  <a:lnTo>
                    <a:pt x="4411" y="184"/>
                  </a:lnTo>
                  <a:lnTo>
                    <a:pt x="4423" y="155"/>
                  </a:lnTo>
                  <a:lnTo>
                    <a:pt x="4548" y="157"/>
                  </a:lnTo>
                  <a:lnTo>
                    <a:pt x="4578" y="163"/>
                  </a:lnTo>
                  <a:lnTo>
                    <a:pt x="4673" y="143"/>
                  </a:lnTo>
                  <a:lnTo>
                    <a:pt x="4575" y="137"/>
                  </a:lnTo>
                  <a:lnTo>
                    <a:pt x="4408" y="140"/>
                  </a:lnTo>
                  <a:lnTo>
                    <a:pt x="4347" y="122"/>
                  </a:lnTo>
                  <a:lnTo>
                    <a:pt x="4335" y="100"/>
                  </a:lnTo>
                  <a:lnTo>
                    <a:pt x="4300" y="85"/>
                  </a:lnTo>
                  <a:lnTo>
                    <a:pt x="4312" y="67"/>
                  </a:lnTo>
                  <a:lnTo>
                    <a:pt x="4392" y="58"/>
                  </a:lnTo>
                  <a:lnTo>
                    <a:pt x="4447" y="56"/>
                  </a:lnTo>
                  <a:lnTo>
                    <a:pt x="4547" y="48"/>
                  </a:lnTo>
                  <a:lnTo>
                    <a:pt x="4636" y="29"/>
                  </a:lnTo>
                  <a:lnTo>
                    <a:pt x="4688" y="32"/>
                  </a:lnTo>
                  <a:lnTo>
                    <a:pt x="4721" y="46"/>
                  </a:lnTo>
                  <a:lnTo>
                    <a:pt x="4787" y="19"/>
                  </a:lnTo>
                  <a:lnTo>
                    <a:pt x="4855" y="11"/>
                  </a:lnTo>
                  <a:lnTo>
                    <a:pt x="4941" y="5"/>
                  </a:lnTo>
                  <a:lnTo>
                    <a:pt x="5080" y="3"/>
                  </a:lnTo>
                  <a:lnTo>
                    <a:pt x="5098" y="9"/>
                  </a:lnTo>
                  <a:lnTo>
                    <a:pt x="5236" y="0"/>
                  </a:lnTo>
                  <a:lnTo>
                    <a:pt x="5329" y="3"/>
                  </a:lnTo>
                  <a:lnTo>
                    <a:pt x="5423" y="7"/>
                  </a:lnTo>
                  <a:moveTo>
                    <a:pt x="4382" y="188"/>
                  </a:moveTo>
                  <a:lnTo>
                    <a:pt x="4419" y="206"/>
                  </a:lnTo>
                  <a:lnTo>
                    <a:pt x="4335" y="223"/>
                  </a:lnTo>
                  <a:lnTo>
                    <a:pt x="4199" y="267"/>
                  </a:lnTo>
                  <a:lnTo>
                    <a:pt x="4110" y="271"/>
                  </a:lnTo>
                  <a:lnTo>
                    <a:pt x="4018" y="263"/>
                  </a:lnTo>
                  <a:lnTo>
                    <a:pt x="3994" y="240"/>
                  </a:lnTo>
                  <a:lnTo>
                    <a:pt x="4019" y="219"/>
                  </a:lnTo>
                  <a:lnTo>
                    <a:pt x="4074" y="204"/>
                  </a:lnTo>
                  <a:lnTo>
                    <a:pt x="3987" y="204"/>
                  </a:lnTo>
                  <a:lnTo>
                    <a:pt x="3958" y="185"/>
                  </a:lnTo>
                  <a:lnTo>
                    <a:pt x="3959" y="160"/>
                  </a:lnTo>
                  <a:lnTo>
                    <a:pt x="4022" y="136"/>
                  </a:lnTo>
                  <a:lnTo>
                    <a:pt x="4075" y="119"/>
                  </a:lnTo>
                  <a:lnTo>
                    <a:pt x="4127" y="116"/>
                  </a:lnTo>
                  <a:lnTo>
                    <a:pt x="4123" y="103"/>
                  </a:lnTo>
                  <a:lnTo>
                    <a:pt x="4233" y="101"/>
                  </a:lnTo>
                  <a:lnTo>
                    <a:pt x="4257" y="129"/>
                  </a:lnTo>
                  <a:lnTo>
                    <a:pt x="4321" y="141"/>
                  </a:lnTo>
                  <a:lnTo>
                    <a:pt x="4386" y="151"/>
                  </a:lnTo>
                  <a:lnTo>
                    <a:pt x="4382" y="188"/>
                  </a:lnTo>
                  <a:moveTo>
                    <a:pt x="3671" y="265"/>
                  </a:moveTo>
                  <a:lnTo>
                    <a:pt x="3660" y="289"/>
                  </a:lnTo>
                  <a:lnTo>
                    <a:pt x="3589" y="283"/>
                  </a:lnTo>
                  <a:lnTo>
                    <a:pt x="3534" y="263"/>
                  </a:lnTo>
                  <a:lnTo>
                    <a:pt x="3430" y="261"/>
                  </a:lnTo>
                  <a:lnTo>
                    <a:pt x="3498" y="244"/>
                  </a:lnTo>
                  <a:lnTo>
                    <a:pt x="3458" y="230"/>
                  </a:lnTo>
                  <a:lnTo>
                    <a:pt x="3484" y="208"/>
                  </a:lnTo>
                  <a:lnTo>
                    <a:pt x="3567" y="216"/>
                  </a:lnTo>
                  <a:lnTo>
                    <a:pt x="3669" y="237"/>
                  </a:lnTo>
                  <a:lnTo>
                    <a:pt x="3671" y="265"/>
                  </a:lnTo>
                  <a:moveTo>
                    <a:pt x="3857" y="280"/>
                  </a:moveTo>
                  <a:lnTo>
                    <a:pt x="3771" y="293"/>
                  </a:lnTo>
                  <a:lnTo>
                    <a:pt x="3748" y="279"/>
                  </a:lnTo>
                  <a:lnTo>
                    <a:pt x="3753" y="257"/>
                  </a:lnTo>
                  <a:lnTo>
                    <a:pt x="3779" y="233"/>
                  </a:lnTo>
                  <a:lnTo>
                    <a:pt x="3838" y="235"/>
                  </a:lnTo>
                  <a:lnTo>
                    <a:pt x="3861" y="239"/>
                  </a:lnTo>
                  <a:lnTo>
                    <a:pt x="3894" y="259"/>
                  </a:lnTo>
                  <a:lnTo>
                    <a:pt x="3857" y="280"/>
                  </a:lnTo>
                  <a:moveTo>
                    <a:pt x="3231" y="248"/>
                  </a:moveTo>
                  <a:lnTo>
                    <a:pt x="3157" y="260"/>
                  </a:lnTo>
                  <a:lnTo>
                    <a:pt x="3078" y="260"/>
                  </a:lnTo>
                  <a:lnTo>
                    <a:pt x="3090" y="251"/>
                  </a:lnTo>
                  <a:lnTo>
                    <a:pt x="3163" y="234"/>
                  </a:lnTo>
                  <a:lnTo>
                    <a:pt x="3185" y="237"/>
                  </a:lnTo>
                  <a:lnTo>
                    <a:pt x="3231" y="248"/>
                  </a:lnTo>
                  <a:moveTo>
                    <a:pt x="3135" y="302"/>
                  </a:moveTo>
                  <a:lnTo>
                    <a:pt x="3021" y="319"/>
                  </a:lnTo>
                  <a:lnTo>
                    <a:pt x="2975" y="300"/>
                  </a:lnTo>
                  <a:lnTo>
                    <a:pt x="3040" y="281"/>
                  </a:lnTo>
                  <a:lnTo>
                    <a:pt x="3119" y="275"/>
                  </a:lnTo>
                  <a:lnTo>
                    <a:pt x="3175" y="284"/>
                  </a:lnTo>
                  <a:lnTo>
                    <a:pt x="3135" y="302"/>
                  </a:lnTo>
                  <a:moveTo>
                    <a:pt x="3917" y="312"/>
                  </a:moveTo>
                  <a:lnTo>
                    <a:pt x="3893" y="314"/>
                  </a:lnTo>
                  <a:lnTo>
                    <a:pt x="3806" y="310"/>
                  </a:lnTo>
                  <a:lnTo>
                    <a:pt x="3812" y="294"/>
                  </a:lnTo>
                  <a:lnTo>
                    <a:pt x="3909" y="294"/>
                  </a:lnTo>
                  <a:lnTo>
                    <a:pt x="3930" y="305"/>
                  </a:lnTo>
                  <a:lnTo>
                    <a:pt x="3917" y="312"/>
                  </a:lnTo>
                  <a:moveTo>
                    <a:pt x="2839" y="305"/>
                  </a:moveTo>
                  <a:lnTo>
                    <a:pt x="2768" y="351"/>
                  </a:lnTo>
                  <a:lnTo>
                    <a:pt x="2702" y="373"/>
                  </a:lnTo>
                  <a:lnTo>
                    <a:pt x="2651" y="376"/>
                  </a:lnTo>
                  <a:lnTo>
                    <a:pt x="2523" y="402"/>
                  </a:lnTo>
                  <a:lnTo>
                    <a:pt x="2430" y="412"/>
                  </a:lnTo>
                  <a:lnTo>
                    <a:pt x="2382" y="398"/>
                  </a:lnTo>
                  <a:lnTo>
                    <a:pt x="2382" y="398"/>
                  </a:lnTo>
                  <a:lnTo>
                    <a:pt x="2530" y="352"/>
                  </a:lnTo>
                  <a:lnTo>
                    <a:pt x="2686" y="313"/>
                  </a:lnTo>
                  <a:lnTo>
                    <a:pt x="2760" y="314"/>
                  </a:lnTo>
                  <a:lnTo>
                    <a:pt x="2839" y="305"/>
                  </a:lnTo>
                  <a:moveTo>
                    <a:pt x="3847" y="338"/>
                  </a:moveTo>
                  <a:lnTo>
                    <a:pt x="3880" y="358"/>
                  </a:lnTo>
                  <a:lnTo>
                    <a:pt x="3977" y="357"/>
                  </a:lnTo>
                  <a:lnTo>
                    <a:pt x="3998" y="378"/>
                  </a:lnTo>
                  <a:lnTo>
                    <a:pt x="3963" y="401"/>
                  </a:lnTo>
                  <a:lnTo>
                    <a:pt x="4005" y="415"/>
                  </a:lnTo>
                  <a:lnTo>
                    <a:pt x="4022" y="430"/>
                  </a:lnTo>
                  <a:lnTo>
                    <a:pt x="4087" y="433"/>
                  </a:lnTo>
                  <a:lnTo>
                    <a:pt x="4155" y="438"/>
                  </a:lnTo>
                  <a:lnTo>
                    <a:pt x="4247" y="425"/>
                  </a:lnTo>
                  <a:lnTo>
                    <a:pt x="4354" y="419"/>
                  </a:lnTo>
                  <a:lnTo>
                    <a:pt x="4431" y="424"/>
                  </a:lnTo>
                  <a:lnTo>
                    <a:pt x="4463" y="448"/>
                  </a:lnTo>
                  <a:lnTo>
                    <a:pt x="4451" y="474"/>
                  </a:lnTo>
                  <a:lnTo>
                    <a:pt x="4405" y="491"/>
                  </a:lnTo>
                  <a:lnTo>
                    <a:pt x="4317" y="505"/>
                  </a:lnTo>
                  <a:lnTo>
                    <a:pt x="4259" y="497"/>
                  </a:lnTo>
                  <a:lnTo>
                    <a:pt x="4104" y="507"/>
                  </a:lnTo>
                  <a:lnTo>
                    <a:pt x="3998" y="509"/>
                  </a:lnTo>
                  <a:lnTo>
                    <a:pt x="3924" y="501"/>
                  </a:lnTo>
                  <a:lnTo>
                    <a:pt x="3810" y="480"/>
                  </a:lnTo>
                  <a:lnTo>
                    <a:pt x="3828" y="444"/>
                  </a:lnTo>
                  <a:lnTo>
                    <a:pt x="3855" y="413"/>
                  </a:lnTo>
                  <a:lnTo>
                    <a:pt x="3834" y="386"/>
                  </a:lnTo>
                  <a:lnTo>
                    <a:pt x="3740" y="378"/>
                  </a:lnTo>
                  <a:lnTo>
                    <a:pt x="3704" y="359"/>
                  </a:lnTo>
                  <a:lnTo>
                    <a:pt x="3751" y="334"/>
                  </a:lnTo>
                  <a:lnTo>
                    <a:pt x="3847" y="338"/>
                  </a:lnTo>
                  <a:moveTo>
                    <a:pt x="3116" y="393"/>
                  </a:moveTo>
                  <a:lnTo>
                    <a:pt x="3108" y="415"/>
                  </a:lnTo>
                  <a:lnTo>
                    <a:pt x="3165" y="405"/>
                  </a:lnTo>
                  <a:lnTo>
                    <a:pt x="3214" y="408"/>
                  </a:lnTo>
                  <a:lnTo>
                    <a:pt x="3186" y="439"/>
                  </a:lnTo>
                  <a:lnTo>
                    <a:pt x="3120" y="469"/>
                  </a:lnTo>
                  <a:lnTo>
                    <a:pt x="2937" y="479"/>
                  </a:lnTo>
                  <a:lnTo>
                    <a:pt x="2775" y="507"/>
                  </a:lnTo>
                  <a:lnTo>
                    <a:pt x="2696" y="508"/>
                  </a:lnTo>
                  <a:lnTo>
                    <a:pt x="2716" y="487"/>
                  </a:lnTo>
                  <a:lnTo>
                    <a:pt x="2856" y="459"/>
                  </a:lnTo>
                  <a:lnTo>
                    <a:pt x="2618" y="466"/>
                  </a:lnTo>
                  <a:lnTo>
                    <a:pt x="2563" y="455"/>
                  </a:lnTo>
                  <a:lnTo>
                    <a:pt x="2712" y="393"/>
                  </a:lnTo>
                  <a:lnTo>
                    <a:pt x="2781" y="376"/>
                  </a:lnTo>
                  <a:lnTo>
                    <a:pt x="2894" y="397"/>
                  </a:lnTo>
                  <a:lnTo>
                    <a:pt x="2935" y="434"/>
                  </a:lnTo>
                  <a:lnTo>
                    <a:pt x="3017" y="439"/>
                  </a:lnTo>
                  <a:lnTo>
                    <a:pt x="3020" y="379"/>
                  </a:lnTo>
                  <a:lnTo>
                    <a:pt x="3094" y="356"/>
                  </a:lnTo>
                  <a:lnTo>
                    <a:pt x="3136" y="364"/>
                  </a:lnTo>
                  <a:lnTo>
                    <a:pt x="3116" y="393"/>
                  </a:lnTo>
                  <a:moveTo>
                    <a:pt x="3634" y="361"/>
                  </a:moveTo>
                  <a:lnTo>
                    <a:pt x="3639" y="390"/>
                  </a:lnTo>
                  <a:lnTo>
                    <a:pt x="3605" y="422"/>
                  </a:lnTo>
                  <a:lnTo>
                    <a:pt x="3531" y="469"/>
                  </a:lnTo>
                  <a:lnTo>
                    <a:pt x="3440" y="476"/>
                  </a:lnTo>
                  <a:lnTo>
                    <a:pt x="3397" y="466"/>
                  </a:lnTo>
                  <a:lnTo>
                    <a:pt x="3440" y="428"/>
                  </a:lnTo>
                  <a:lnTo>
                    <a:pt x="3353" y="433"/>
                  </a:lnTo>
                  <a:lnTo>
                    <a:pt x="3406" y="385"/>
                  </a:lnTo>
                  <a:lnTo>
                    <a:pt x="3457" y="387"/>
                  </a:lnTo>
                  <a:lnTo>
                    <a:pt x="3555" y="366"/>
                  </a:lnTo>
                  <a:lnTo>
                    <a:pt x="3621" y="369"/>
                  </a:lnTo>
                  <a:lnTo>
                    <a:pt x="3634" y="361"/>
                  </a:lnTo>
                  <a:moveTo>
                    <a:pt x="3759" y="471"/>
                  </a:moveTo>
                  <a:lnTo>
                    <a:pt x="3706" y="496"/>
                  </a:lnTo>
                  <a:lnTo>
                    <a:pt x="3637" y="491"/>
                  </a:lnTo>
                  <a:lnTo>
                    <a:pt x="3593" y="474"/>
                  </a:lnTo>
                  <a:lnTo>
                    <a:pt x="3651" y="445"/>
                  </a:lnTo>
                  <a:lnTo>
                    <a:pt x="3741" y="428"/>
                  </a:lnTo>
                  <a:lnTo>
                    <a:pt x="3762" y="450"/>
                  </a:lnTo>
                  <a:lnTo>
                    <a:pt x="3759" y="471"/>
                  </a:lnTo>
                  <a:moveTo>
                    <a:pt x="2102" y="711"/>
                  </a:moveTo>
                  <a:lnTo>
                    <a:pt x="1922" y="744"/>
                  </a:lnTo>
                  <a:lnTo>
                    <a:pt x="1931" y="714"/>
                  </a:lnTo>
                  <a:lnTo>
                    <a:pt x="1854" y="677"/>
                  </a:lnTo>
                  <a:lnTo>
                    <a:pt x="1914" y="648"/>
                  </a:lnTo>
                  <a:lnTo>
                    <a:pt x="2013" y="599"/>
                  </a:lnTo>
                  <a:lnTo>
                    <a:pt x="2115" y="555"/>
                  </a:lnTo>
                  <a:lnTo>
                    <a:pt x="2118" y="515"/>
                  </a:lnTo>
                  <a:lnTo>
                    <a:pt x="2304" y="505"/>
                  </a:lnTo>
                  <a:lnTo>
                    <a:pt x="2359" y="518"/>
                  </a:lnTo>
                  <a:lnTo>
                    <a:pt x="2485" y="522"/>
                  </a:lnTo>
                  <a:lnTo>
                    <a:pt x="2511" y="541"/>
                  </a:lnTo>
                  <a:lnTo>
                    <a:pt x="2532" y="569"/>
                  </a:lnTo>
                  <a:lnTo>
                    <a:pt x="2446" y="586"/>
                  </a:lnTo>
                  <a:lnTo>
                    <a:pt x="2261" y="633"/>
                  </a:lnTo>
                  <a:lnTo>
                    <a:pt x="2138" y="681"/>
                  </a:lnTo>
                  <a:lnTo>
                    <a:pt x="2102" y="711"/>
                  </a:lnTo>
                  <a:moveTo>
                    <a:pt x="3636" y="616"/>
                  </a:moveTo>
                  <a:lnTo>
                    <a:pt x="3531" y="667"/>
                  </a:lnTo>
                  <a:lnTo>
                    <a:pt x="3474" y="664"/>
                  </a:lnTo>
                  <a:lnTo>
                    <a:pt x="3499" y="605"/>
                  </a:lnTo>
                  <a:lnTo>
                    <a:pt x="3534" y="571"/>
                  </a:lnTo>
                  <a:lnTo>
                    <a:pt x="3589" y="543"/>
                  </a:lnTo>
                  <a:lnTo>
                    <a:pt x="3658" y="525"/>
                  </a:lnTo>
                  <a:lnTo>
                    <a:pt x="3762" y="528"/>
                  </a:lnTo>
                  <a:lnTo>
                    <a:pt x="3844" y="544"/>
                  </a:lnTo>
                  <a:lnTo>
                    <a:pt x="3710" y="603"/>
                  </a:lnTo>
                  <a:lnTo>
                    <a:pt x="3636" y="616"/>
                  </a:lnTo>
                  <a:moveTo>
                    <a:pt x="3338" y="545"/>
                  </a:moveTo>
                  <a:lnTo>
                    <a:pt x="3385" y="558"/>
                  </a:lnTo>
                  <a:lnTo>
                    <a:pt x="3485" y="550"/>
                  </a:lnTo>
                  <a:lnTo>
                    <a:pt x="3479" y="569"/>
                  </a:lnTo>
                  <a:lnTo>
                    <a:pt x="3398" y="601"/>
                  </a:lnTo>
                  <a:lnTo>
                    <a:pt x="3448" y="630"/>
                  </a:lnTo>
                  <a:lnTo>
                    <a:pt x="3378" y="692"/>
                  </a:lnTo>
                  <a:lnTo>
                    <a:pt x="3265" y="718"/>
                  </a:lnTo>
                  <a:lnTo>
                    <a:pt x="3220" y="713"/>
                  </a:lnTo>
                  <a:lnTo>
                    <a:pt x="3210" y="686"/>
                  </a:lnTo>
                  <a:lnTo>
                    <a:pt x="3133" y="634"/>
                  </a:lnTo>
                  <a:lnTo>
                    <a:pt x="3157" y="612"/>
                  </a:lnTo>
                  <a:lnTo>
                    <a:pt x="3254" y="620"/>
                  </a:lnTo>
                  <a:lnTo>
                    <a:pt x="3243" y="577"/>
                  </a:lnTo>
                  <a:lnTo>
                    <a:pt x="3338" y="545"/>
                  </a:lnTo>
                  <a:moveTo>
                    <a:pt x="4004" y="590"/>
                  </a:moveTo>
                  <a:lnTo>
                    <a:pt x="4008" y="632"/>
                  </a:lnTo>
                  <a:lnTo>
                    <a:pt x="4104" y="578"/>
                  </a:lnTo>
                  <a:lnTo>
                    <a:pt x="4258" y="551"/>
                  </a:lnTo>
                  <a:lnTo>
                    <a:pt x="4288" y="620"/>
                  </a:lnTo>
                  <a:lnTo>
                    <a:pt x="4244" y="664"/>
                  </a:lnTo>
                  <a:lnTo>
                    <a:pt x="4363" y="644"/>
                  </a:lnTo>
                  <a:lnTo>
                    <a:pt x="4434" y="618"/>
                  </a:lnTo>
                  <a:lnTo>
                    <a:pt x="4523" y="652"/>
                  </a:lnTo>
                  <a:lnTo>
                    <a:pt x="4571" y="684"/>
                  </a:lnTo>
                  <a:lnTo>
                    <a:pt x="4556" y="714"/>
                  </a:lnTo>
                  <a:lnTo>
                    <a:pt x="4665" y="699"/>
                  </a:lnTo>
                  <a:lnTo>
                    <a:pt x="4689" y="743"/>
                  </a:lnTo>
                  <a:lnTo>
                    <a:pt x="4799" y="771"/>
                  </a:lnTo>
                  <a:lnTo>
                    <a:pt x="4828" y="799"/>
                  </a:lnTo>
                  <a:lnTo>
                    <a:pt x="4836" y="866"/>
                  </a:lnTo>
                  <a:lnTo>
                    <a:pt x="4715" y="899"/>
                  </a:lnTo>
                  <a:lnTo>
                    <a:pt x="4815" y="946"/>
                  </a:lnTo>
                  <a:lnTo>
                    <a:pt x="4893" y="962"/>
                  </a:lnTo>
                  <a:lnTo>
                    <a:pt x="4935" y="1030"/>
                  </a:lnTo>
                  <a:lnTo>
                    <a:pt x="5020" y="1035"/>
                  </a:lnTo>
                  <a:lnTo>
                    <a:pt x="4975" y="1087"/>
                  </a:lnTo>
                  <a:lnTo>
                    <a:pt x="4828" y="1174"/>
                  </a:lnTo>
                  <a:lnTo>
                    <a:pt x="4776" y="1142"/>
                  </a:lnTo>
                  <a:lnTo>
                    <a:pt x="4727" y="1070"/>
                  </a:lnTo>
                  <a:lnTo>
                    <a:pt x="4649" y="1079"/>
                  </a:lnTo>
                  <a:lnTo>
                    <a:pt x="4617" y="1122"/>
                  </a:lnTo>
                  <a:lnTo>
                    <a:pt x="4652" y="1166"/>
                  </a:lnTo>
                  <a:lnTo>
                    <a:pt x="4710" y="1201"/>
                  </a:lnTo>
                  <a:lnTo>
                    <a:pt x="4723" y="1221"/>
                  </a:lnTo>
                  <a:lnTo>
                    <a:pt x="4721" y="1296"/>
                  </a:lnTo>
                  <a:lnTo>
                    <a:pt x="4672" y="1352"/>
                  </a:lnTo>
                  <a:lnTo>
                    <a:pt x="4609" y="1331"/>
                  </a:lnTo>
                  <a:lnTo>
                    <a:pt x="4496" y="1269"/>
                  </a:lnTo>
                  <a:lnTo>
                    <a:pt x="4542" y="1335"/>
                  </a:lnTo>
                  <a:lnTo>
                    <a:pt x="4579" y="1382"/>
                  </a:lnTo>
                  <a:lnTo>
                    <a:pt x="4575" y="1409"/>
                  </a:lnTo>
                  <a:lnTo>
                    <a:pt x="4431" y="1378"/>
                  </a:lnTo>
                  <a:lnTo>
                    <a:pt x="4330" y="1333"/>
                  </a:lnTo>
                  <a:lnTo>
                    <a:pt x="4281" y="1296"/>
                  </a:lnTo>
                  <a:lnTo>
                    <a:pt x="4313" y="1274"/>
                  </a:lnTo>
                  <a:lnTo>
                    <a:pt x="4250" y="1235"/>
                  </a:lnTo>
                  <a:lnTo>
                    <a:pt x="4189" y="1198"/>
                  </a:lnTo>
                  <a:lnTo>
                    <a:pt x="4176" y="1220"/>
                  </a:lnTo>
                  <a:lnTo>
                    <a:pt x="4002" y="1232"/>
                  </a:lnTo>
                  <a:lnTo>
                    <a:pt x="3970" y="1206"/>
                  </a:lnTo>
                  <a:lnTo>
                    <a:pt x="4044" y="1151"/>
                  </a:lnTo>
                  <a:lnTo>
                    <a:pt x="4152" y="1149"/>
                  </a:lnTo>
                  <a:lnTo>
                    <a:pt x="4275" y="1140"/>
                  </a:lnTo>
                  <a:lnTo>
                    <a:pt x="4273" y="1113"/>
                  </a:lnTo>
                  <a:lnTo>
                    <a:pt x="4317" y="1076"/>
                  </a:lnTo>
                  <a:lnTo>
                    <a:pt x="4435" y="1004"/>
                  </a:lnTo>
                  <a:lnTo>
                    <a:pt x="4441" y="971"/>
                  </a:lnTo>
                  <a:lnTo>
                    <a:pt x="4436" y="946"/>
                  </a:lnTo>
                  <a:lnTo>
                    <a:pt x="4376" y="911"/>
                  </a:lnTo>
                  <a:lnTo>
                    <a:pt x="4282" y="887"/>
                  </a:lnTo>
                  <a:lnTo>
                    <a:pt x="4330" y="868"/>
                  </a:lnTo>
                  <a:lnTo>
                    <a:pt x="4305" y="824"/>
                  </a:lnTo>
                  <a:lnTo>
                    <a:pt x="4260" y="820"/>
                  </a:lnTo>
                  <a:lnTo>
                    <a:pt x="4235" y="796"/>
                  </a:lnTo>
                  <a:lnTo>
                    <a:pt x="4191" y="817"/>
                  </a:lnTo>
                  <a:lnTo>
                    <a:pt x="4086" y="826"/>
                  </a:lnTo>
                  <a:lnTo>
                    <a:pt x="3902" y="810"/>
                  </a:lnTo>
                  <a:lnTo>
                    <a:pt x="3805" y="789"/>
                  </a:lnTo>
                  <a:lnTo>
                    <a:pt x="3727" y="779"/>
                  </a:lnTo>
                  <a:lnTo>
                    <a:pt x="3704" y="754"/>
                  </a:lnTo>
                  <a:lnTo>
                    <a:pt x="3787" y="722"/>
                  </a:lnTo>
                  <a:lnTo>
                    <a:pt x="3712" y="722"/>
                  </a:lnTo>
                  <a:lnTo>
                    <a:pt x="3758" y="652"/>
                  </a:lnTo>
                  <a:lnTo>
                    <a:pt x="3854" y="592"/>
                  </a:lnTo>
                  <a:lnTo>
                    <a:pt x="3932" y="565"/>
                  </a:lnTo>
                  <a:lnTo>
                    <a:pt x="4081" y="547"/>
                  </a:lnTo>
                  <a:lnTo>
                    <a:pt x="4004" y="590"/>
                  </a:lnTo>
                  <a:moveTo>
                    <a:pt x="4530" y="594"/>
                  </a:moveTo>
                  <a:lnTo>
                    <a:pt x="4520" y="612"/>
                  </a:lnTo>
                  <a:lnTo>
                    <a:pt x="4467" y="610"/>
                  </a:lnTo>
                  <a:lnTo>
                    <a:pt x="4412" y="609"/>
                  </a:lnTo>
                  <a:lnTo>
                    <a:pt x="4347" y="618"/>
                  </a:lnTo>
                  <a:lnTo>
                    <a:pt x="4336" y="614"/>
                  </a:lnTo>
                  <a:lnTo>
                    <a:pt x="4308" y="578"/>
                  </a:lnTo>
                  <a:lnTo>
                    <a:pt x="4331" y="554"/>
                  </a:lnTo>
                  <a:lnTo>
                    <a:pt x="4359" y="550"/>
                  </a:lnTo>
                  <a:lnTo>
                    <a:pt x="4471" y="557"/>
                  </a:lnTo>
                  <a:lnTo>
                    <a:pt x="4530" y="594"/>
                  </a:lnTo>
                  <a:moveTo>
                    <a:pt x="3095" y="573"/>
                  </a:moveTo>
                  <a:lnTo>
                    <a:pt x="3001" y="617"/>
                  </a:lnTo>
                  <a:lnTo>
                    <a:pt x="2972" y="570"/>
                  </a:lnTo>
                  <a:lnTo>
                    <a:pt x="3000" y="561"/>
                  </a:lnTo>
                  <a:lnTo>
                    <a:pt x="3072" y="558"/>
                  </a:lnTo>
                  <a:lnTo>
                    <a:pt x="3095" y="573"/>
                  </a:lnTo>
                  <a:moveTo>
                    <a:pt x="2573" y="593"/>
                  </a:moveTo>
                  <a:lnTo>
                    <a:pt x="2509" y="624"/>
                  </a:lnTo>
                  <a:lnTo>
                    <a:pt x="2649" y="604"/>
                  </a:lnTo>
                  <a:lnTo>
                    <a:pt x="2682" y="638"/>
                  </a:lnTo>
                  <a:lnTo>
                    <a:pt x="2780" y="603"/>
                  </a:lnTo>
                  <a:lnTo>
                    <a:pt x="2803" y="625"/>
                  </a:lnTo>
                  <a:lnTo>
                    <a:pt x="2772" y="692"/>
                  </a:lnTo>
                  <a:lnTo>
                    <a:pt x="2829" y="664"/>
                  </a:lnTo>
                  <a:lnTo>
                    <a:pt x="2869" y="595"/>
                  </a:lnTo>
                  <a:lnTo>
                    <a:pt x="2926" y="585"/>
                  </a:lnTo>
                  <a:lnTo>
                    <a:pt x="2965" y="596"/>
                  </a:lnTo>
                  <a:lnTo>
                    <a:pt x="2994" y="623"/>
                  </a:lnTo>
                  <a:lnTo>
                    <a:pt x="2956" y="689"/>
                  </a:lnTo>
                  <a:lnTo>
                    <a:pt x="2922" y="738"/>
                  </a:lnTo>
                  <a:lnTo>
                    <a:pt x="2976" y="773"/>
                  </a:lnTo>
                  <a:lnTo>
                    <a:pt x="3041" y="806"/>
                  </a:lnTo>
                  <a:lnTo>
                    <a:pt x="3005" y="837"/>
                  </a:lnTo>
                  <a:lnTo>
                    <a:pt x="2910" y="843"/>
                  </a:lnTo>
                  <a:lnTo>
                    <a:pt x="2919" y="870"/>
                  </a:lnTo>
                  <a:lnTo>
                    <a:pt x="2875" y="897"/>
                  </a:lnTo>
                  <a:lnTo>
                    <a:pt x="2787" y="885"/>
                  </a:lnTo>
                  <a:lnTo>
                    <a:pt x="2712" y="866"/>
                  </a:lnTo>
                  <a:lnTo>
                    <a:pt x="2644" y="870"/>
                  </a:lnTo>
                  <a:lnTo>
                    <a:pt x="2517" y="895"/>
                  </a:lnTo>
                  <a:lnTo>
                    <a:pt x="2367" y="906"/>
                  </a:lnTo>
                  <a:lnTo>
                    <a:pt x="2263" y="912"/>
                  </a:lnTo>
                  <a:lnTo>
                    <a:pt x="2269" y="878"/>
                  </a:lnTo>
                  <a:lnTo>
                    <a:pt x="2215" y="859"/>
                  </a:lnTo>
                  <a:lnTo>
                    <a:pt x="2158" y="867"/>
                  </a:lnTo>
                  <a:lnTo>
                    <a:pt x="2154" y="810"/>
                  </a:lnTo>
                  <a:lnTo>
                    <a:pt x="2198" y="803"/>
                  </a:lnTo>
                  <a:lnTo>
                    <a:pt x="2294" y="791"/>
                  </a:lnTo>
                  <a:lnTo>
                    <a:pt x="2367" y="794"/>
                  </a:lnTo>
                  <a:lnTo>
                    <a:pt x="2450" y="782"/>
                  </a:lnTo>
                  <a:lnTo>
                    <a:pt x="2365" y="765"/>
                  </a:lnTo>
                  <a:lnTo>
                    <a:pt x="2244" y="771"/>
                  </a:lnTo>
                  <a:lnTo>
                    <a:pt x="2170" y="770"/>
                  </a:lnTo>
                  <a:lnTo>
                    <a:pt x="2171" y="744"/>
                  </a:lnTo>
                  <a:lnTo>
                    <a:pt x="2326" y="716"/>
                  </a:lnTo>
                  <a:lnTo>
                    <a:pt x="2244" y="717"/>
                  </a:lnTo>
                  <a:lnTo>
                    <a:pt x="2172" y="699"/>
                  </a:lnTo>
                  <a:lnTo>
                    <a:pt x="2278" y="647"/>
                  </a:lnTo>
                  <a:lnTo>
                    <a:pt x="2347" y="620"/>
                  </a:lnTo>
                  <a:lnTo>
                    <a:pt x="2535" y="580"/>
                  </a:lnTo>
                  <a:lnTo>
                    <a:pt x="2573" y="593"/>
                  </a:lnTo>
                  <a:moveTo>
                    <a:pt x="3571" y="843"/>
                  </a:moveTo>
                  <a:lnTo>
                    <a:pt x="3509" y="917"/>
                  </a:lnTo>
                  <a:lnTo>
                    <a:pt x="3629" y="860"/>
                  </a:lnTo>
                  <a:lnTo>
                    <a:pt x="3656" y="907"/>
                  </a:lnTo>
                  <a:lnTo>
                    <a:pt x="3596" y="961"/>
                  </a:lnTo>
                  <a:lnTo>
                    <a:pt x="3611" y="1010"/>
                  </a:lnTo>
                  <a:lnTo>
                    <a:pt x="3711" y="957"/>
                  </a:lnTo>
                  <a:lnTo>
                    <a:pt x="3800" y="894"/>
                  </a:lnTo>
                  <a:lnTo>
                    <a:pt x="3866" y="816"/>
                  </a:lnTo>
                  <a:lnTo>
                    <a:pt x="3938" y="821"/>
                  </a:lnTo>
                  <a:lnTo>
                    <a:pt x="4010" y="832"/>
                  </a:lnTo>
                  <a:lnTo>
                    <a:pt x="4055" y="867"/>
                  </a:lnTo>
                  <a:lnTo>
                    <a:pt x="4032" y="903"/>
                  </a:lnTo>
                  <a:lnTo>
                    <a:pt x="3962" y="942"/>
                  </a:lnTo>
                  <a:lnTo>
                    <a:pt x="3972" y="981"/>
                  </a:lnTo>
                  <a:lnTo>
                    <a:pt x="3939" y="1016"/>
                  </a:lnTo>
                  <a:lnTo>
                    <a:pt x="3792" y="1068"/>
                  </a:lnTo>
                  <a:lnTo>
                    <a:pt x="3706" y="1080"/>
                  </a:lnTo>
                  <a:lnTo>
                    <a:pt x="3664" y="1057"/>
                  </a:lnTo>
                  <a:lnTo>
                    <a:pt x="3619" y="1095"/>
                  </a:lnTo>
                  <a:lnTo>
                    <a:pt x="3518" y="1158"/>
                  </a:lnTo>
                  <a:lnTo>
                    <a:pt x="3477" y="1191"/>
                  </a:lnTo>
                  <a:lnTo>
                    <a:pt x="3373" y="1242"/>
                  </a:lnTo>
                  <a:lnTo>
                    <a:pt x="3287" y="1247"/>
                  </a:lnTo>
                  <a:lnTo>
                    <a:pt x="3218" y="1280"/>
                  </a:lnTo>
                  <a:lnTo>
                    <a:pt x="3178" y="1330"/>
                  </a:lnTo>
                  <a:lnTo>
                    <a:pt x="3103" y="1339"/>
                  </a:lnTo>
                  <a:lnTo>
                    <a:pt x="2985" y="1402"/>
                  </a:lnTo>
                  <a:lnTo>
                    <a:pt x="2858" y="1490"/>
                  </a:lnTo>
                  <a:lnTo>
                    <a:pt x="2792" y="1552"/>
                  </a:lnTo>
                  <a:lnTo>
                    <a:pt x="2726" y="1644"/>
                  </a:lnTo>
                  <a:lnTo>
                    <a:pt x="2806" y="1657"/>
                  </a:lnTo>
                  <a:lnTo>
                    <a:pt x="2785" y="1732"/>
                  </a:lnTo>
                  <a:lnTo>
                    <a:pt x="2776" y="1793"/>
                  </a:lnTo>
                  <a:lnTo>
                    <a:pt x="2872" y="1777"/>
                  </a:lnTo>
                  <a:lnTo>
                    <a:pt x="2966" y="1812"/>
                  </a:lnTo>
                  <a:lnTo>
                    <a:pt x="3010" y="1842"/>
                  </a:lnTo>
                  <a:lnTo>
                    <a:pt x="3032" y="1880"/>
                  </a:lnTo>
                  <a:lnTo>
                    <a:pt x="3098" y="1903"/>
                  </a:lnTo>
                  <a:lnTo>
                    <a:pt x="3146" y="1937"/>
                  </a:lnTo>
                  <a:lnTo>
                    <a:pt x="3247" y="1941"/>
                  </a:lnTo>
                  <a:lnTo>
                    <a:pt x="3311" y="1949"/>
                  </a:lnTo>
                  <a:lnTo>
                    <a:pt x="3264" y="2020"/>
                  </a:lnTo>
                  <a:lnTo>
                    <a:pt x="3242" y="2102"/>
                  </a:lnTo>
                  <a:lnTo>
                    <a:pt x="3244" y="2194"/>
                  </a:lnTo>
                  <a:lnTo>
                    <a:pt x="3304" y="2272"/>
                  </a:lnTo>
                  <a:lnTo>
                    <a:pt x="3366" y="2245"/>
                  </a:lnTo>
                  <a:lnTo>
                    <a:pt x="3439" y="2160"/>
                  </a:lnTo>
                  <a:lnTo>
                    <a:pt x="3468" y="2031"/>
                  </a:lnTo>
                  <a:lnTo>
                    <a:pt x="3445" y="1988"/>
                  </a:lnTo>
                  <a:lnTo>
                    <a:pt x="3565" y="1950"/>
                  </a:lnTo>
                  <a:lnTo>
                    <a:pt x="3664" y="1893"/>
                  </a:lnTo>
                  <a:lnTo>
                    <a:pt x="3727" y="1837"/>
                  </a:lnTo>
                  <a:lnTo>
                    <a:pt x="3750" y="1783"/>
                  </a:lnTo>
                  <a:lnTo>
                    <a:pt x="3744" y="1715"/>
                  </a:lnTo>
                  <a:lnTo>
                    <a:pt x="3702" y="1655"/>
                  </a:lnTo>
                  <a:lnTo>
                    <a:pt x="3820" y="1572"/>
                  </a:lnTo>
                  <a:lnTo>
                    <a:pt x="3835" y="1501"/>
                  </a:lnTo>
                  <a:lnTo>
                    <a:pt x="3888" y="1379"/>
                  </a:lnTo>
                  <a:lnTo>
                    <a:pt x="3939" y="1361"/>
                  </a:lnTo>
                  <a:lnTo>
                    <a:pt x="4028" y="1382"/>
                  </a:lnTo>
                  <a:lnTo>
                    <a:pt x="4084" y="1390"/>
                  </a:lnTo>
                  <a:lnTo>
                    <a:pt x="4144" y="1370"/>
                  </a:lnTo>
                  <a:lnTo>
                    <a:pt x="4184" y="1396"/>
                  </a:lnTo>
                  <a:lnTo>
                    <a:pt x="4232" y="1441"/>
                  </a:lnTo>
                  <a:lnTo>
                    <a:pt x="4233" y="1471"/>
                  </a:lnTo>
                  <a:lnTo>
                    <a:pt x="4337" y="1477"/>
                  </a:lnTo>
                  <a:lnTo>
                    <a:pt x="4301" y="1543"/>
                  </a:lnTo>
                  <a:lnTo>
                    <a:pt x="4270" y="1643"/>
                  </a:lnTo>
                  <a:lnTo>
                    <a:pt x="4320" y="1656"/>
                  </a:lnTo>
                  <a:lnTo>
                    <a:pt x="4342" y="1702"/>
                  </a:lnTo>
                  <a:lnTo>
                    <a:pt x="4451" y="1658"/>
                  </a:lnTo>
                  <a:lnTo>
                    <a:pt x="4550" y="1571"/>
                  </a:lnTo>
                  <a:lnTo>
                    <a:pt x="4608" y="1534"/>
                  </a:lnTo>
                  <a:lnTo>
                    <a:pt x="4621" y="1605"/>
                  </a:lnTo>
                  <a:lnTo>
                    <a:pt x="4655" y="1706"/>
                  </a:lnTo>
                  <a:lnTo>
                    <a:pt x="4683" y="1802"/>
                  </a:lnTo>
                  <a:lnTo>
                    <a:pt x="4637" y="1853"/>
                  </a:lnTo>
                  <a:lnTo>
                    <a:pt x="4702" y="1898"/>
                  </a:lnTo>
                  <a:lnTo>
                    <a:pt x="4740" y="1945"/>
                  </a:lnTo>
                  <a:lnTo>
                    <a:pt x="4833" y="1966"/>
                  </a:lnTo>
                  <a:lnTo>
                    <a:pt x="4864" y="1992"/>
                  </a:lnTo>
                  <a:lnTo>
                    <a:pt x="4864" y="2061"/>
                  </a:lnTo>
                  <a:lnTo>
                    <a:pt x="4910" y="2072"/>
                  </a:lnTo>
                  <a:lnTo>
                    <a:pt x="4925" y="2102"/>
                  </a:lnTo>
                  <a:lnTo>
                    <a:pt x="4899" y="2195"/>
                  </a:lnTo>
                  <a:lnTo>
                    <a:pt x="4842" y="2226"/>
                  </a:lnTo>
                  <a:lnTo>
                    <a:pt x="4786" y="2254"/>
                  </a:lnTo>
                  <a:lnTo>
                    <a:pt x="4670" y="2284"/>
                  </a:lnTo>
                  <a:lnTo>
                    <a:pt x="4565" y="2352"/>
                  </a:lnTo>
                  <a:lnTo>
                    <a:pt x="4450" y="2365"/>
                  </a:lnTo>
                  <a:lnTo>
                    <a:pt x="4317" y="2348"/>
                  </a:lnTo>
                  <a:lnTo>
                    <a:pt x="4219" y="2347"/>
                  </a:lnTo>
                  <a:lnTo>
                    <a:pt x="4149" y="2353"/>
                  </a:lnTo>
                  <a:lnTo>
                    <a:pt x="4073" y="2412"/>
                  </a:lnTo>
                  <a:lnTo>
                    <a:pt x="3976" y="2449"/>
                  </a:lnTo>
                  <a:lnTo>
                    <a:pt x="3840" y="2559"/>
                  </a:lnTo>
                  <a:lnTo>
                    <a:pt x="3736" y="2636"/>
                  </a:lnTo>
                  <a:lnTo>
                    <a:pt x="3798" y="2622"/>
                  </a:lnTo>
                  <a:lnTo>
                    <a:pt x="3943" y="2513"/>
                  </a:lnTo>
                  <a:lnTo>
                    <a:pt x="4107" y="2444"/>
                  </a:lnTo>
                  <a:lnTo>
                    <a:pt x="4208" y="2435"/>
                  </a:lnTo>
                  <a:lnTo>
                    <a:pt x="4252" y="2476"/>
                  </a:lnTo>
                  <a:lnTo>
                    <a:pt x="4171" y="2532"/>
                  </a:lnTo>
                  <a:lnTo>
                    <a:pt x="4162" y="2622"/>
                  </a:lnTo>
                  <a:lnTo>
                    <a:pt x="4164" y="2685"/>
                  </a:lnTo>
                  <a:lnTo>
                    <a:pt x="4238" y="2727"/>
                  </a:lnTo>
                  <a:lnTo>
                    <a:pt x="4353" y="2715"/>
                  </a:lnTo>
                  <a:lnTo>
                    <a:pt x="4448" y="2621"/>
                  </a:lnTo>
                  <a:lnTo>
                    <a:pt x="4434" y="2681"/>
                  </a:lnTo>
                  <a:lnTo>
                    <a:pt x="4469" y="2712"/>
                  </a:lnTo>
                  <a:lnTo>
                    <a:pt x="4370" y="2766"/>
                  </a:lnTo>
                  <a:lnTo>
                    <a:pt x="4206" y="2816"/>
                  </a:lnTo>
                  <a:lnTo>
                    <a:pt x="4129" y="2850"/>
                  </a:lnTo>
                  <a:lnTo>
                    <a:pt x="4035" y="2911"/>
                  </a:lnTo>
                  <a:lnTo>
                    <a:pt x="3985" y="2905"/>
                  </a:lnTo>
                  <a:lnTo>
                    <a:pt x="4004" y="2834"/>
                  </a:lnTo>
                  <a:lnTo>
                    <a:pt x="4142" y="2764"/>
                  </a:lnTo>
                  <a:lnTo>
                    <a:pt x="4034" y="2767"/>
                  </a:lnTo>
                  <a:lnTo>
                    <a:pt x="3955" y="2777"/>
                  </a:lnTo>
                  <a:lnTo>
                    <a:pt x="3927" y="2730"/>
                  </a:lnTo>
                  <a:lnTo>
                    <a:pt x="3965" y="2616"/>
                  </a:lnTo>
                  <a:lnTo>
                    <a:pt x="3943" y="2592"/>
                  </a:lnTo>
                  <a:lnTo>
                    <a:pt x="3894" y="2606"/>
                  </a:lnTo>
                  <a:lnTo>
                    <a:pt x="3879" y="2584"/>
                  </a:lnTo>
                  <a:lnTo>
                    <a:pt x="3806" y="2647"/>
                  </a:lnTo>
                  <a:lnTo>
                    <a:pt x="3764" y="2712"/>
                  </a:lnTo>
                  <a:lnTo>
                    <a:pt x="3727" y="2750"/>
                  </a:lnTo>
                  <a:lnTo>
                    <a:pt x="3694" y="2763"/>
                  </a:lnTo>
                  <a:lnTo>
                    <a:pt x="3671" y="2767"/>
                  </a:lnTo>
                  <a:lnTo>
                    <a:pt x="3657" y="2788"/>
                  </a:lnTo>
                  <a:lnTo>
                    <a:pt x="3533" y="2788"/>
                  </a:lnTo>
                  <a:lnTo>
                    <a:pt x="3430" y="2789"/>
                  </a:lnTo>
                  <a:lnTo>
                    <a:pt x="3394" y="2804"/>
                  </a:lnTo>
                  <a:lnTo>
                    <a:pt x="3301" y="2864"/>
                  </a:lnTo>
                  <a:lnTo>
                    <a:pt x="3291" y="2871"/>
                  </a:lnTo>
                  <a:lnTo>
                    <a:pt x="3258" y="2904"/>
                  </a:lnTo>
                  <a:lnTo>
                    <a:pt x="3195" y="2904"/>
                  </a:lnTo>
                  <a:lnTo>
                    <a:pt x="3128" y="2904"/>
                  </a:lnTo>
                  <a:lnTo>
                    <a:pt x="3093" y="2917"/>
                  </a:lnTo>
                  <a:lnTo>
                    <a:pt x="3098" y="2934"/>
                  </a:lnTo>
                  <a:lnTo>
                    <a:pt x="3095" y="2960"/>
                  </a:lnTo>
                  <a:lnTo>
                    <a:pt x="3091" y="2968"/>
                  </a:lnTo>
                  <a:lnTo>
                    <a:pt x="2987" y="3010"/>
                  </a:lnTo>
                  <a:lnTo>
                    <a:pt x="2912" y="3023"/>
                  </a:lnTo>
                  <a:lnTo>
                    <a:pt x="2816" y="3068"/>
                  </a:lnTo>
                  <a:lnTo>
                    <a:pt x="2799" y="3068"/>
                  </a:lnTo>
                  <a:lnTo>
                    <a:pt x="2780" y="3055"/>
                  </a:lnTo>
                  <a:lnTo>
                    <a:pt x="2777" y="3043"/>
                  </a:lnTo>
                  <a:lnTo>
                    <a:pt x="2782" y="3034"/>
                  </a:lnTo>
                  <a:lnTo>
                    <a:pt x="2807" y="3005"/>
                  </a:lnTo>
                  <a:lnTo>
                    <a:pt x="2856" y="2958"/>
                  </a:lnTo>
                  <a:lnTo>
                    <a:pt x="2894" y="2909"/>
                  </a:lnTo>
                  <a:lnTo>
                    <a:pt x="2908" y="2836"/>
                  </a:lnTo>
                  <a:lnTo>
                    <a:pt x="2923" y="2760"/>
                  </a:lnTo>
                  <a:lnTo>
                    <a:pt x="2868" y="2720"/>
                  </a:lnTo>
                  <a:lnTo>
                    <a:pt x="2882" y="2705"/>
                  </a:lnTo>
                  <a:lnTo>
                    <a:pt x="2877" y="2695"/>
                  </a:lnTo>
                  <a:lnTo>
                    <a:pt x="2858" y="2695"/>
                  </a:lnTo>
                  <a:lnTo>
                    <a:pt x="2850" y="2682"/>
                  </a:lnTo>
                  <a:lnTo>
                    <a:pt x="2855" y="2662"/>
                  </a:lnTo>
                  <a:lnTo>
                    <a:pt x="2838" y="2671"/>
                  </a:lnTo>
                  <a:lnTo>
                    <a:pt x="2822" y="2668"/>
                  </a:lnTo>
                  <a:lnTo>
                    <a:pt x="2829" y="2660"/>
                  </a:lnTo>
                  <a:lnTo>
                    <a:pt x="2817" y="2652"/>
                  </a:lnTo>
                  <a:lnTo>
                    <a:pt x="2820" y="2630"/>
                  </a:lnTo>
                  <a:lnTo>
                    <a:pt x="2779" y="2603"/>
                  </a:lnTo>
                  <a:lnTo>
                    <a:pt x="2738" y="2575"/>
                  </a:lnTo>
                  <a:lnTo>
                    <a:pt x="2687" y="2543"/>
                  </a:lnTo>
                  <a:lnTo>
                    <a:pt x="2639" y="2513"/>
                  </a:lnTo>
                  <a:lnTo>
                    <a:pt x="2569" y="2536"/>
                  </a:lnTo>
                  <a:lnTo>
                    <a:pt x="2547" y="2537"/>
                  </a:lnTo>
                  <a:lnTo>
                    <a:pt x="2475" y="2515"/>
                  </a:lnTo>
                  <a:lnTo>
                    <a:pt x="2416" y="2526"/>
                  </a:lnTo>
                  <a:lnTo>
                    <a:pt x="2365" y="2500"/>
                  </a:lnTo>
                  <a:lnTo>
                    <a:pt x="2304" y="2487"/>
                  </a:lnTo>
                  <a:lnTo>
                    <a:pt x="2260" y="2482"/>
                  </a:lnTo>
                  <a:lnTo>
                    <a:pt x="2247" y="2468"/>
                  </a:lnTo>
                  <a:lnTo>
                    <a:pt x="2258" y="2422"/>
                  </a:lnTo>
                  <a:lnTo>
                    <a:pt x="2236" y="2423"/>
                  </a:lnTo>
                  <a:lnTo>
                    <a:pt x="2219" y="2455"/>
                  </a:lnTo>
                  <a:lnTo>
                    <a:pt x="2083" y="2455"/>
                  </a:lnTo>
                  <a:lnTo>
                    <a:pt x="1858" y="2455"/>
                  </a:lnTo>
                  <a:lnTo>
                    <a:pt x="1634" y="2455"/>
                  </a:lnTo>
                  <a:lnTo>
                    <a:pt x="1436" y="2455"/>
                  </a:lnTo>
                  <a:lnTo>
                    <a:pt x="1239" y="2455"/>
                  </a:lnTo>
                  <a:lnTo>
                    <a:pt x="1045" y="2455"/>
                  </a:lnTo>
                  <a:lnTo>
                    <a:pt x="844" y="2455"/>
                  </a:lnTo>
                  <a:lnTo>
                    <a:pt x="779" y="2455"/>
                  </a:lnTo>
                  <a:lnTo>
                    <a:pt x="584" y="2455"/>
                  </a:lnTo>
                  <a:lnTo>
                    <a:pt x="397" y="2455"/>
                  </a:lnTo>
                  <a:lnTo>
                    <a:pt x="388" y="2455"/>
                  </a:lnTo>
                  <a:lnTo>
                    <a:pt x="316" y="2373"/>
                  </a:lnTo>
                  <a:lnTo>
                    <a:pt x="294" y="2337"/>
                  </a:lnTo>
                  <a:lnTo>
                    <a:pt x="200" y="2303"/>
                  </a:lnTo>
                  <a:lnTo>
                    <a:pt x="217" y="2230"/>
                  </a:lnTo>
                  <a:lnTo>
                    <a:pt x="264" y="2180"/>
                  </a:lnTo>
                  <a:lnTo>
                    <a:pt x="209" y="2145"/>
                  </a:lnTo>
                  <a:lnTo>
                    <a:pt x="249" y="2079"/>
                  </a:lnTo>
                  <a:lnTo>
                    <a:pt x="220" y="2019"/>
                  </a:lnTo>
                  <a:lnTo>
                    <a:pt x="253" y="1977"/>
                  </a:lnTo>
                  <a:lnTo>
                    <a:pt x="320" y="1938"/>
                  </a:lnTo>
                  <a:lnTo>
                    <a:pt x="362" y="1887"/>
                  </a:lnTo>
                  <a:lnTo>
                    <a:pt x="300" y="1836"/>
                  </a:lnTo>
                  <a:lnTo>
                    <a:pt x="319" y="1744"/>
                  </a:lnTo>
                  <a:lnTo>
                    <a:pt x="333" y="1687"/>
                  </a:lnTo>
                  <a:lnTo>
                    <a:pt x="311" y="1651"/>
                  </a:lnTo>
                  <a:lnTo>
                    <a:pt x="302" y="1618"/>
                  </a:lnTo>
                  <a:lnTo>
                    <a:pt x="309" y="1577"/>
                  </a:lnTo>
                  <a:lnTo>
                    <a:pt x="224" y="1603"/>
                  </a:lnTo>
                  <a:lnTo>
                    <a:pt x="121" y="1647"/>
                  </a:lnTo>
                  <a:lnTo>
                    <a:pt x="119" y="1595"/>
                  </a:lnTo>
                  <a:lnTo>
                    <a:pt x="111" y="1561"/>
                  </a:lnTo>
                  <a:lnTo>
                    <a:pt x="75" y="1539"/>
                  </a:lnTo>
                  <a:lnTo>
                    <a:pt x="18" y="1536"/>
                  </a:lnTo>
                  <a:lnTo>
                    <a:pt x="510" y="1099"/>
                  </a:lnTo>
                  <a:lnTo>
                    <a:pt x="854" y="828"/>
                  </a:lnTo>
                  <a:lnTo>
                    <a:pt x="933" y="845"/>
                  </a:lnTo>
                  <a:lnTo>
                    <a:pt x="974" y="880"/>
                  </a:lnTo>
                  <a:lnTo>
                    <a:pt x="1022" y="886"/>
                  </a:lnTo>
                  <a:lnTo>
                    <a:pt x="1108" y="856"/>
                  </a:lnTo>
                  <a:lnTo>
                    <a:pt x="1202" y="834"/>
                  </a:lnTo>
                  <a:lnTo>
                    <a:pt x="1272" y="843"/>
                  </a:lnTo>
                  <a:lnTo>
                    <a:pt x="1392" y="812"/>
                  </a:lnTo>
                  <a:lnTo>
                    <a:pt x="1502" y="794"/>
                  </a:lnTo>
                  <a:lnTo>
                    <a:pt x="1503" y="823"/>
                  </a:lnTo>
                  <a:lnTo>
                    <a:pt x="1564" y="807"/>
                  </a:lnTo>
                  <a:lnTo>
                    <a:pt x="1617" y="774"/>
                  </a:lnTo>
                  <a:lnTo>
                    <a:pt x="1644" y="781"/>
                  </a:lnTo>
                  <a:lnTo>
                    <a:pt x="1659" y="845"/>
                  </a:lnTo>
                  <a:lnTo>
                    <a:pt x="1788" y="796"/>
                  </a:lnTo>
                  <a:lnTo>
                    <a:pt x="1732" y="850"/>
                  </a:lnTo>
                  <a:lnTo>
                    <a:pt x="1812" y="839"/>
                  </a:lnTo>
                  <a:lnTo>
                    <a:pt x="1857" y="818"/>
                  </a:lnTo>
                  <a:lnTo>
                    <a:pt x="1917" y="822"/>
                  </a:lnTo>
                  <a:lnTo>
                    <a:pt x="1966" y="852"/>
                  </a:lnTo>
                  <a:lnTo>
                    <a:pt x="2065" y="878"/>
                  </a:lnTo>
                  <a:lnTo>
                    <a:pt x="2127" y="890"/>
                  </a:lnTo>
                  <a:lnTo>
                    <a:pt x="2185" y="886"/>
                  </a:lnTo>
                  <a:lnTo>
                    <a:pt x="2220" y="922"/>
                  </a:lnTo>
                  <a:lnTo>
                    <a:pt x="2105" y="958"/>
                  </a:lnTo>
                  <a:lnTo>
                    <a:pt x="2189" y="974"/>
                  </a:lnTo>
                  <a:lnTo>
                    <a:pt x="2347" y="965"/>
                  </a:lnTo>
                  <a:lnTo>
                    <a:pt x="2407" y="953"/>
                  </a:lnTo>
                  <a:lnTo>
                    <a:pt x="2423" y="997"/>
                  </a:lnTo>
                  <a:lnTo>
                    <a:pt x="2520" y="960"/>
                  </a:lnTo>
                  <a:lnTo>
                    <a:pt x="2494" y="929"/>
                  </a:lnTo>
                  <a:lnTo>
                    <a:pt x="2554" y="904"/>
                  </a:lnTo>
                  <a:lnTo>
                    <a:pt x="2624" y="901"/>
                  </a:lnTo>
                  <a:lnTo>
                    <a:pt x="2675" y="893"/>
                  </a:lnTo>
                  <a:lnTo>
                    <a:pt x="2702" y="911"/>
                  </a:lnTo>
                  <a:lnTo>
                    <a:pt x="2720" y="950"/>
                  </a:lnTo>
                  <a:lnTo>
                    <a:pt x="2787" y="944"/>
                  </a:lnTo>
                  <a:lnTo>
                    <a:pt x="2854" y="977"/>
                  </a:lnTo>
                  <a:lnTo>
                    <a:pt x="2951" y="965"/>
                  </a:lnTo>
                  <a:lnTo>
                    <a:pt x="3030" y="967"/>
                  </a:lnTo>
                  <a:lnTo>
                    <a:pt x="3064" y="922"/>
                  </a:lnTo>
                  <a:lnTo>
                    <a:pt x="3124" y="909"/>
                  </a:lnTo>
                  <a:lnTo>
                    <a:pt x="3188" y="934"/>
                  </a:lnTo>
                  <a:lnTo>
                    <a:pt x="3128" y="1003"/>
                  </a:lnTo>
                  <a:lnTo>
                    <a:pt x="3213" y="945"/>
                  </a:lnTo>
                  <a:lnTo>
                    <a:pt x="3256" y="947"/>
                  </a:lnTo>
                  <a:lnTo>
                    <a:pt x="3344" y="874"/>
                  </a:lnTo>
                  <a:lnTo>
                    <a:pt x="3325" y="830"/>
                  </a:lnTo>
                  <a:lnTo>
                    <a:pt x="3288" y="801"/>
                  </a:lnTo>
                  <a:lnTo>
                    <a:pt x="3365" y="724"/>
                  </a:lnTo>
                  <a:lnTo>
                    <a:pt x="3475" y="674"/>
                  </a:lnTo>
                  <a:lnTo>
                    <a:pt x="3534" y="685"/>
                  </a:lnTo>
                  <a:lnTo>
                    <a:pt x="3559" y="715"/>
                  </a:lnTo>
                  <a:lnTo>
                    <a:pt x="3561" y="794"/>
                  </a:lnTo>
                  <a:lnTo>
                    <a:pt x="3483" y="829"/>
                  </a:lnTo>
                  <a:lnTo>
                    <a:pt x="3571" y="843"/>
                  </a:lnTo>
                  <a:moveTo>
                    <a:pt x="3269" y="871"/>
                  </a:moveTo>
                  <a:lnTo>
                    <a:pt x="3213" y="896"/>
                  </a:lnTo>
                  <a:lnTo>
                    <a:pt x="3159" y="875"/>
                  </a:lnTo>
                  <a:lnTo>
                    <a:pt x="3107" y="882"/>
                  </a:lnTo>
                  <a:lnTo>
                    <a:pt x="3062" y="850"/>
                  </a:lnTo>
                  <a:lnTo>
                    <a:pt x="3131" y="828"/>
                  </a:lnTo>
                  <a:lnTo>
                    <a:pt x="3197" y="797"/>
                  </a:lnTo>
                  <a:lnTo>
                    <a:pt x="3236" y="818"/>
                  </a:lnTo>
                  <a:lnTo>
                    <a:pt x="3257" y="830"/>
                  </a:lnTo>
                  <a:lnTo>
                    <a:pt x="3261" y="844"/>
                  </a:lnTo>
                  <a:lnTo>
                    <a:pt x="3269" y="871"/>
                  </a:lnTo>
                  <a:moveTo>
                    <a:pt x="4250" y="1014"/>
                  </a:moveTo>
                  <a:lnTo>
                    <a:pt x="4184" y="1017"/>
                  </a:lnTo>
                  <a:lnTo>
                    <a:pt x="4195" y="981"/>
                  </a:lnTo>
                  <a:lnTo>
                    <a:pt x="4247" y="940"/>
                  </a:lnTo>
                  <a:lnTo>
                    <a:pt x="4305" y="930"/>
                  </a:lnTo>
                  <a:lnTo>
                    <a:pt x="4334" y="951"/>
                  </a:lnTo>
                  <a:lnTo>
                    <a:pt x="4313" y="982"/>
                  </a:lnTo>
                  <a:lnTo>
                    <a:pt x="4300" y="992"/>
                  </a:lnTo>
                  <a:lnTo>
                    <a:pt x="4250" y="1014"/>
                  </a:lnTo>
                  <a:moveTo>
                    <a:pt x="3649" y="1125"/>
                  </a:moveTo>
                  <a:lnTo>
                    <a:pt x="3636" y="1158"/>
                  </a:lnTo>
                  <a:lnTo>
                    <a:pt x="3673" y="1146"/>
                  </a:lnTo>
                  <a:lnTo>
                    <a:pt x="3692" y="1166"/>
                  </a:lnTo>
                  <a:lnTo>
                    <a:pt x="3737" y="1192"/>
                  </a:lnTo>
                  <a:lnTo>
                    <a:pt x="3787" y="1215"/>
                  </a:lnTo>
                  <a:lnTo>
                    <a:pt x="3768" y="1251"/>
                  </a:lnTo>
                  <a:lnTo>
                    <a:pt x="3814" y="1246"/>
                  </a:lnTo>
                  <a:lnTo>
                    <a:pt x="3839" y="1271"/>
                  </a:lnTo>
                  <a:lnTo>
                    <a:pt x="3772" y="1295"/>
                  </a:lnTo>
                  <a:lnTo>
                    <a:pt x="3693" y="1277"/>
                  </a:lnTo>
                  <a:lnTo>
                    <a:pt x="3684" y="1242"/>
                  </a:lnTo>
                  <a:lnTo>
                    <a:pt x="3599" y="1283"/>
                  </a:lnTo>
                  <a:lnTo>
                    <a:pt x="3489" y="1323"/>
                  </a:lnTo>
                  <a:lnTo>
                    <a:pt x="3500" y="1278"/>
                  </a:lnTo>
                  <a:lnTo>
                    <a:pt x="3416" y="1285"/>
                  </a:lnTo>
                  <a:lnTo>
                    <a:pt x="3493" y="1247"/>
                  </a:lnTo>
                  <a:lnTo>
                    <a:pt x="3543" y="1187"/>
                  </a:lnTo>
                  <a:lnTo>
                    <a:pt x="3612" y="1118"/>
                  </a:lnTo>
                  <a:lnTo>
                    <a:pt x="3649" y="1125"/>
                  </a:lnTo>
                  <a:moveTo>
                    <a:pt x="3684" y="1349"/>
                  </a:moveTo>
                  <a:lnTo>
                    <a:pt x="3588" y="1392"/>
                  </a:lnTo>
                  <a:lnTo>
                    <a:pt x="3547" y="1390"/>
                  </a:lnTo>
                  <a:lnTo>
                    <a:pt x="3548" y="1369"/>
                  </a:lnTo>
                  <a:lnTo>
                    <a:pt x="3615" y="1333"/>
                  </a:lnTo>
                  <a:lnTo>
                    <a:pt x="3695" y="1334"/>
                  </a:lnTo>
                  <a:lnTo>
                    <a:pt x="3684" y="1349"/>
                  </a:lnTo>
                  <a:moveTo>
                    <a:pt x="3812" y="1392"/>
                  </a:moveTo>
                  <a:lnTo>
                    <a:pt x="3764" y="1432"/>
                  </a:lnTo>
                  <a:lnTo>
                    <a:pt x="3741" y="1426"/>
                  </a:lnTo>
                  <a:lnTo>
                    <a:pt x="3740" y="1403"/>
                  </a:lnTo>
                  <a:lnTo>
                    <a:pt x="3746" y="1397"/>
                  </a:lnTo>
                  <a:lnTo>
                    <a:pt x="3783" y="1374"/>
                  </a:lnTo>
                  <a:lnTo>
                    <a:pt x="3807" y="1376"/>
                  </a:lnTo>
                  <a:lnTo>
                    <a:pt x="3812" y="1392"/>
                  </a:lnTo>
                  <a:moveTo>
                    <a:pt x="43" y="2029"/>
                  </a:moveTo>
                  <a:lnTo>
                    <a:pt x="64" y="2040"/>
                  </a:lnTo>
                  <a:lnTo>
                    <a:pt x="130" y="2033"/>
                  </a:lnTo>
                  <a:lnTo>
                    <a:pt x="37" y="2126"/>
                  </a:lnTo>
                  <a:lnTo>
                    <a:pt x="41" y="2192"/>
                  </a:lnTo>
                  <a:lnTo>
                    <a:pt x="15" y="2192"/>
                  </a:lnTo>
                  <a:lnTo>
                    <a:pt x="6" y="2154"/>
                  </a:lnTo>
                  <a:lnTo>
                    <a:pt x="12" y="2116"/>
                  </a:lnTo>
                  <a:lnTo>
                    <a:pt x="0" y="2091"/>
                  </a:lnTo>
                  <a:lnTo>
                    <a:pt x="18" y="2055"/>
                  </a:lnTo>
                  <a:lnTo>
                    <a:pt x="43" y="2029"/>
                  </a:lnTo>
                  <a:moveTo>
                    <a:pt x="4831" y="2315"/>
                  </a:moveTo>
                  <a:lnTo>
                    <a:pt x="4766" y="2387"/>
                  </a:lnTo>
                  <a:lnTo>
                    <a:pt x="4817" y="2359"/>
                  </a:lnTo>
                  <a:lnTo>
                    <a:pt x="4855" y="2377"/>
                  </a:lnTo>
                  <a:lnTo>
                    <a:pt x="4824" y="2406"/>
                  </a:lnTo>
                  <a:lnTo>
                    <a:pt x="4875" y="2429"/>
                  </a:lnTo>
                  <a:lnTo>
                    <a:pt x="4911" y="2409"/>
                  </a:lnTo>
                  <a:lnTo>
                    <a:pt x="4969" y="2434"/>
                  </a:lnTo>
                  <a:lnTo>
                    <a:pt x="4932" y="2495"/>
                  </a:lnTo>
                  <a:lnTo>
                    <a:pt x="4982" y="2481"/>
                  </a:lnTo>
                  <a:lnTo>
                    <a:pt x="4978" y="2525"/>
                  </a:lnTo>
                  <a:lnTo>
                    <a:pt x="4985" y="2577"/>
                  </a:lnTo>
                  <a:lnTo>
                    <a:pt x="4937" y="2650"/>
                  </a:lnTo>
                  <a:lnTo>
                    <a:pt x="4906" y="2653"/>
                  </a:lnTo>
                  <a:lnTo>
                    <a:pt x="4866" y="2637"/>
                  </a:lnTo>
                  <a:lnTo>
                    <a:pt x="4899" y="2569"/>
                  </a:lnTo>
                  <a:lnTo>
                    <a:pt x="4884" y="2559"/>
                  </a:lnTo>
                  <a:lnTo>
                    <a:pt x="4786" y="2631"/>
                  </a:lnTo>
                  <a:lnTo>
                    <a:pt x="4747" y="2628"/>
                  </a:lnTo>
                  <a:lnTo>
                    <a:pt x="4805" y="2589"/>
                  </a:lnTo>
                  <a:lnTo>
                    <a:pt x="4747" y="2569"/>
                  </a:lnTo>
                  <a:lnTo>
                    <a:pt x="4675" y="2574"/>
                  </a:lnTo>
                  <a:lnTo>
                    <a:pt x="4546" y="2571"/>
                  </a:lnTo>
                  <a:lnTo>
                    <a:pt x="4544" y="2546"/>
                  </a:lnTo>
                  <a:lnTo>
                    <a:pt x="4594" y="2517"/>
                  </a:lnTo>
                  <a:lnTo>
                    <a:pt x="4572" y="2494"/>
                  </a:lnTo>
                  <a:lnTo>
                    <a:pt x="4643" y="2444"/>
                  </a:lnTo>
                  <a:lnTo>
                    <a:pt x="4753" y="2312"/>
                  </a:lnTo>
                  <a:lnTo>
                    <a:pt x="4808" y="2265"/>
                  </a:lnTo>
                  <a:lnTo>
                    <a:pt x="4873" y="2237"/>
                  </a:lnTo>
                  <a:lnTo>
                    <a:pt x="4902" y="2241"/>
                  </a:lnTo>
                  <a:lnTo>
                    <a:pt x="4883" y="2263"/>
                  </a:lnTo>
                  <a:lnTo>
                    <a:pt x="4831" y="2315"/>
                  </a:lnTo>
                  <a:moveTo>
                    <a:pt x="326" y="2496"/>
                  </a:moveTo>
                  <a:lnTo>
                    <a:pt x="285" y="2507"/>
                  </a:lnTo>
                  <a:lnTo>
                    <a:pt x="202" y="2469"/>
                  </a:lnTo>
                  <a:lnTo>
                    <a:pt x="202" y="2440"/>
                  </a:lnTo>
                  <a:lnTo>
                    <a:pt x="163" y="2411"/>
                  </a:lnTo>
                  <a:lnTo>
                    <a:pt x="167" y="2387"/>
                  </a:lnTo>
                  <a:lnTo>
                    <a:pt x="110" y="2372"/>
                  </a:lnTo>
                  <a:lnTo>
                    <a:pt x="117" y="2327"/>
                  </a:lnTo>
                  <a:lnTo>
                    <a:pt x="137" y="2308"/>
                  </a:lnTo>
                  <a:lnTo>
                    <a:pt x="192" y="2326"/>
                  </a:lnTo>
                  <a:lnTo>
                    <a:pt x="223" y="2339"/>
                  </a:lnTo>
                  <a:lnTo>
                    <a:pt x="278" y="2347"/>
                  </a:lnTo>
                  <a:lnTo>
                    <a:pt x="281" y="2376"/>
                  </a:lnTo>
                  <a:lnTo>
                    <a:pt x="286" y="2415"/>
                  </a:lnTo>
                  <a:lnTo>
                    <a:pt x="329" y="2450"/>
                  </a:lnTo>
                  <a:lnTo>
                    <a:pt x="326" y="2496"/>
                  </a:lnTo>
                  <a:moveTo>
                    <a:pt x="4418" y="2446"/>
                  </a:moveTo>
                  <a:lnTo>
                    <a:pt x="4385" y="2448"/>
                  </a:lnTo>
                  <a:lnTo>
                    <a:pt x="4309" y="2422"/>
                  </a:lnTo>
                  <a:lnTo>
                    <a:pt x="4262" y="2382"/>
                  </a:lnTo>
                  <a:lnTo>
                    <a:pt x="4287" y="2375"/>
                  </a:lnTo>
                  <a:lnTo>
                    <a:pt x="4366" y="2396"/>
                  </a:lnTo>
                  <a:lnTo>
                    <a:pt x="4421" y="2431"/>
                  </a:lnTo>
                  <a:lnTo>
                    <a:pt x="4418" y="2446"/>
                  </a:lnTo>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88" name="Freeform 37"/>
            <p:cNvSpPr>
              <a:spLocks/>
            </p:cNvSpPr>
            <p:nvPr/>
          </p:nvSpPr>
          <p:spPr bwMode="auto">
            <a:xfrm>
              <a:off x="4465943" y="3273709"/>
              <a:ext cx="112713" cy="66675"/>
            </a:xfrm>
            <a:custGeom>
              <a:avLst/>
              <a:gdLst>
                <a:gd name="T0" fmla="*/ 57 w 71"/>
                <a:gd name="T1" fmla="*/ 6 h 42"/>
                <a:gd name="T2" fmla="*/ 58 w 71"/>
                <a:gd name="T3" fmla="*/ 10 h 42"/>
                <a:gd name="T4" fmla="*/ 56 w 71"/>
                <a:gd name="T5" fmla="*/ 15 h 42"/>
                <a:gd name="T6" fmla="*/ 63 w 71"/>
                <a:gd name="T7" fmla="*/ 19 h 42"/>
                <a:gd name="T8" fmla="*/ 71 w 71"/>
                <a:gd name="T9" fmla="*/ 19 h 42"/>
                <a:gd name="T10" fmla="*/ 71 w 71"/>
                <a:gd name="T11" fmla="*/ 27 h 42"/>
                <a:gd name="T12" fmla="*/ 64 w 71"/>
                <a:gd name="T13" fmla="*/ 31 h 42"/>
                <a:gd name="T14" fmla="*/ 51 w 71"/>
                <a:gd name="T15" fmla="*/ 28 h 42"/>
                <a:gd name="T16" fmla="*/ 48 w 71"/>
                <a:gd name="T17" fmla="*/ 37 h 42"/>
                <a:gd name="T18" fmla="*/ 40 w 71"/>
                <a:gd name="T19" fmla="*/ 37 h 42"/>
                <a:gd name="T20" fmla="*/ 38 w 71"/>
                <a:gd name="T21" fmla="*/ 34 h 42"/>
                <a:gd name="T22" fmla="*/ 29 w 71"/>
                <a:gd name="T23" fmla="*/ 41 h 42"/>
                <a:gd name="T24" fmla="*/ 21 w 71"/>
                <a:gd name="T25" fmla="*/ 42 h 42"/>
                <a:gd name="T26" fmla="*/ 13 w 71"/>
                <a:gd name="T27" fmla="*/ 38 h 42"/>
                <a:gd name="T28" fmla="*/ 8 w 71"/>
                <a:gd name="T29" fmla="*/ 29 h 42"/>
                <a:gd name="T30" fmla="*/ 0 w 71"/>
                <a:gd name="T31" fmla="*/ 32 h 42"/>
                <a:gd name="T32" fmla="*/ 0 w 71"/>
                <a:gd name="T33" fmla="*/ 22 h 42"/>
                <a:gd name="T34" fmla="*/ 11 w 71"/>
                <a:gd name="T35" fmla="*/ 11 h 42"/>
                <a:gd name="T36" fmla="*/ 11 w 71"/>
                <a:gd name="T37" fmla="*/ 6 h 42"/>
                <a:gd name="T38" fmla="*/ 18 w 71"/>
                <a:gd name="T39" fmla="*/ 8 h 42"/>
                <a:gd name="T40" fmla="*/ 22 w 71"/>
                <a:gd name="T41" fmla="*/ 4 h 42"/>
                <a:gd name="T42" fmla="*/ 36 w 71"/>
                <a:gd name="T43" fmla="*/ 4 h 42"/>
                <a:gd name="T44" fmla="*/ 40 w 71"/>
                <a:gd name="T45" fmla="*/ 0 h 42"/>
                <a:gd name="T46" fmla="*/ 57 w 71"/>
                <a:gd name="T4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42">
                  <a:moveTo>
                    <a:pt x="57" y="6"/>
                  </a:moveTo>
                  <a:lnTo>
                    <a:pt x="58" y="10"/>
                  </a:lnTo>
                  <a:lnTo>
                    <a:pt x="56" y="15"/>
                  </a:lnTo>
                  <a:lnTo>
                    <a:pt x="63" y="19"/>
                  </a:lnTo>
                  <a:lnTo>
                    <a:pt x="71" y="19"/>
                  </a:lnTo>
                  <a:lnTo>
                    <a:pt x="71" y="27"/>
                  </a:lnTo>
                  <a:lnTo>
                    <a:pt x="64" y="31"/>
                  </a:lnTo>
                  <a:lnTo>
                    <a:pt x="51" y="28"/>
                  </a:lnTo>
                  <a:lnTo>
                    <a:pt x="48" y="37"/>
                  </a:lnTo>
                  <a:lnTo>
                    <a:pt x="40" y="37"/>
                  </a:lnTo>
                  <a:lnTo>
                    <a:pt x="38" y="34"/>
                  </a:lnTo>
                  <a:lnTo>
                    <a:pt x="29" y="41"/>
                  </a:lnTo>
                  <a:lnTo>
                    <a:pt x="21" y="42"/>
                  </a:lnTo>
                  <a:lnTo>
                    <a:pt x="13" y="38"/>
                  </a:lnTo>
                  <a:lnTo>
                    <a:pt x="8" y="29"/>
                  </a:lnTo>
                  <a:lnTo>
                    <a:pt x="0" y="32"/>
                  </a:lnTo>
                  <a:lnTo>
                    <a:pt x="0" y="22"/>
                  </a:lnTo>
                  <a:lnTo>
                    <a:pt x="11" y="11"/>
                  </a:lnTo>
                  <a:lnTo>
                    <a:pt x="11" y="6"/>
                  </a:lnTo>
                  <a:lnTo>
                    <a:pt x="18" y="8"/>
                  </a:lnTo>
                  <a:lnTo>
                    <a:pt x="22" y="4"/>
                  </a:lnTo>
                  <a:lnTo>
                    <a:pt x="36" y="4"/>
                  </a:lnTo>
                  <a:lnTo>
                    <a:pt x="40" y="0"/>
                  </a:lnTo>
                  <a:lnTo>
                    <a:pt x="57" y="6"/>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89" name="Freeform 38"/>
            <p:cNvSpPr>
              <a:spLocks noEditPoints="1"/>
            </p:cNvSpPr>
            <p:nvPr/>
          </p:nvSpPr>
          <p:spPr bwMode="auto">
            <a:xfrm>
              <a:off x="2286306" y="5426359"/>
              <a:ext cx="387350" cy="1239838"/>
            </a:xfrm>
            <a:custGeom>
              <a:avLst/>
              <a:gdLst>
                <a:gd name="T0" fmla="*/ 233 w 999"/>
                <a:gd name="T1" fmla="*/ 450 h 3202"/>
                <a:gd name="T2" fmla="*/ 296 w 999"/>
                <a:gd name="T3" fmla="*/ 460 h 3202"/>
                <a:gd name="T4" fmla="*/ 208 w 999"/>
                <a:gd name="T5" fmla="*/ 590 h 3202"/>
                <a:gd name="T6" fmla="*/ 221 w 999"/>
                <a:gd name="T7" fmla="*/ 759 h 3202"/>
                <a:gd name="T8" fmla="*/ 205 w 999"/>
                <a:gd name="T9" fmla="*/ 846 h 3202"/>
                <a:gd name="T10" fmla="*/ 159 w 999"/>
                <a:gd name="T11" fmla="*/ 1003 h 3202"/>
                <a:gd name="T12" fmla="*/ 154 w 999"/>
                <a:gd name="T13" fmla="*/ 1173 h 3202"/>
                <a:gd name="T14" fmla="*/ 239 w 999"/>
                <a:gd name="T15" fmla="*/ 1335 h 3202"/>
                <a:gd name="T16" fmla="*/ 234 w 999"/>
                <a:gd name="T17" fmla="*/ 1496 h 3202"/>
                <a:gd name="T18" fmla="*/ 212 w 999"/>
                <a:gd name="T19" fmla="*/ 1622 h 3202"/>
                <a:gd name="T20" fmla="*/ 275 w 999"/>
                <a:gd name="T21" fmla="*/ 1782 h 3202"/>
                <a:gd name="T22" fmla="*/ 244 w 999"/>
                <a:gd name="T23" fmla="*/ 1888 h 3202"/>
                <a:gd name="T24" fmla="*/ 295 w 999"/>
                <a:gd name="T25" fmla="*/ 2078 h 3202"/>
                <a:gd name="T26" fmla="*/ 319 w 999"/>
                <a:gd name="T27" fmla="*/ 2192 h 3202"/>
                <a:gd name="T28" fmla="*/ 349 w 999"/>
                <a:gd name="T29" fmla="*/ 2259 h 3202"/>
                <a:gd name="T30" fmla="*/ 404 w 999"/>
                <a:gd name="T31" fmla="*/ 2307 h 3202"/>
                <a:gd name="T32" fmla="*/ 404 w 999"/>
                <a:gd name="T33" fmla="*/ 2372 h 3202"/>
                <a:gd name="T34" fmla="*/ 409 w 999"/>
                <a:gd name="T35" fmla="*/ 2554 h 3202"/>
                <a:gd name="T36" fmla="*/ 431 w 999"/>
                <a:gd name="T37" fmla="*/ 2649 h 3202"/>
                <a:gd name="T38" fmla="*/ 436 w 999"/>
                <a:gd name="T39" fmla="*/ 2774 h 3202"/>
                <a:gd name="T40" fmla="*/ 513 w 999"/>
                <a:gd name="T41" fmla="*/ 2798 h 3202"/>
                <a:gd name="T42" fmla="*/ 583 w 999"/>
                <a:gd name="T43" fmla="*/ 2908 h 3202"/>
                <a:gd name="T44" fmla="*/ 808 w 999"/>
                <a:gd name="T45" fmla="*/ 2932 h 3202"/>
                <a:gd name="T46" fmla="*/ 728 w 999"/>
                <a:gd name="T47" fmla="*/ 2952 h 3202"/>
                <a:gd name="T48" fmla="*/ 706 w 999"/>
                <a:gd name="T49" fmla="*/ 3058 h 3202"/>
                <a:gd name="T50" fmla="*/ 596 w 999"/>
                <a:gd name="T51" fmla="*/ 3033 h 3202"/>
                <a:gd name="T52" fmla="*/ 498 w 999"/>
                <a:gd name="T53" fmla="*/ 2976 h 3202"/>
                <a:gd name="T54" fmla="*/ 354 w 999"/>
                <a:gd name="T55" fmla="*/ 2877 h 3202"/>
                <a:gd name="T56" fmla="*/ 296 w 999"/>
                <a:gd name="T57" fmla="*/ 2774 h 3202"/>
                <a:gd name="T58" fmla="*/ 226 w 999"/>
                <a:gd name="T59" fmla="*/ 2552 h 3202"/>
                <a:gd name="T60" fmla="*/ 162 w 999"/>
                <a:gd name="T61" fmla="*/ 2463 h 3202"/>
                <a:gd name="T62" fmla="*/ 173 w 999"/>
                <a:gd name="T63" fmla="*/ 2250 h 3202"/>
                <a:gd name="T64" fmla="*/ 237 w 999"/>
                <a:gd name="T65" fmla="*/ 2105 h 3202"/>
                <a:gd name="T66" fmla="*/ 196 w 999"/>
                <a:gd name="T67" fmla="*/ 2188 h 3202"/>
                <a:gd name="T68" fmla="*/ 132 w 999"/>
                <a:gd name="T69" fmla="*/ 2056 h 3202"/>
                <a:gd name="T70" fmla="*/ 124 w 999"/>
                <a:gd name="T71" fmla="*/ 1842 h 3202"/>
                <a:gd name="T72" fmla="*/ 50 w 999"/>
                <a:gd name="T73" fmla="*/ 1664 h 3202"/>
                <a:gd name="T74" fmla="*/ 88 w 999"/>
                <a:gd name="T75" fmla="*/ 1524 h 3202"/>
                <a:gd name="T76" fmla="*/ 107 w 999"/>
                <a:gd name="T77" fmla="*/ 1262 h 3202"/>
                <a:gd name="T78" fmla="*/ 72 w 999"/>
                <a:gd name="T79" fmla="*/ 1065 h 3202"/>
                <a:gd name="T80" fmla="*/ 68 w 999"/>
                <a:gd name="T81" fmla="*/ 856 h 3202"/>
                <a:gd name="T82" fmla="*/ 52 w 999"/>
                <a:gd name="T83" fmla="*/ 515 h 3202"/>
                <a:gd name="T84" fmla="*/ 28 w 999"/>
                <a:gd name="T85" fmla="*/ 185 h 3202"/>
                <a:gd name="T86" fmla="*/ 36 w 999"/>
                <a:gd name="T87" fmla="*/ 43 h 3202"/>
                <a:gd name="T88" fmla="*/ 93 w 999"/>
                <a:gd name="T89" fmla="*/ 57 h 3202"/>
                <a:gd name="T90" fmla="*/ 152 w 999"/>
                <a:gd name="T91" fmla="*/ 155 h 3202"/>
                <a:gd name="T92" fmla="*/ 189 w 999"/>
                <a:gd name="T93" fmla="*/ 333 h 3202"/>
                <a:gd name="T94" fmla="*/ 893 w 999"/>
                <a:gd name="T95" fmla="*/ 3142 h 3202"/>
                <a:gd name="T96" fmla="*/ 999 w 999"/>
                <a:gd name="T97" fmla="*/ 3144 h 3202"/>
                <a:gd name="T98" fmla="*/ 950 w 999"/>
                <a:gd name="T99" fmla="*/ 3202 h 3202"/>
                <a:gd name="T100" fmla="*/ 878 w 999"/>
                <a:gd name="T101" fmla="*/ 3193 h 3202"/>
                <a:gd name="T102" fmla="*/ 750 w 999"/>
                <a:gd name="T103" fmla="*/ 3157 h 3202"/>
                <a:gd name="T104" fmla="*/ 565 w 999"/>
                <a:gd name="T105" fmla="*/ 3068 h 3202"/>
                <a:gd name="T106" fmla="*/ 497 w 999"/>
                <a:gd name="T107" fmla="*/ 2993 h 3202"/>
                <a:gd name="T108" fmla="*/ 708 w 999"/>
                <a:gd name="T109" fmla="*/ 3077 h 3202"/>
                <a:gd name="T110" fmla="*/ 721 w 999"/>
                <a:gd name="T111" fmla="*/ 2984 h 3202"/>
                <a:gd name="T112" fmla="*/ 816 w 999"/>
                <a:gd name="T113" fmla="*/ 2960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9" h="3202">
                  <a:moveTo>
                    <a:pt x="189" y="333"/>
                  </a:moveTo>
                  <a:lnTo>
                    <a:pt x="233" y="450"/>
                  </a:lnTo>
                  <a:lnTo>
                    <a:pt x="284" y="439"/>
                  </a:lnTo>
                  <a:lnTo>
                    <a:pt x="296" y="460"/>
                  </a:lnTo>
                  <a:lnTo>
                    <a:pt x="282" y="548"/>
                  </a:lnTo>
                  <a:lnTo>
                    <a:pt x="208" y="590"/>
                  </a:lnTo>
                  <a:lnTo>
                    <a:pt x="231" y="732"/>
                  </a:lnTo>
                  <a:lnTo>
                    <a:pt x="221" y="759"/>
                  </a:lnTo>
                  <a:lnTo>
                    <a:pt x="248" y="793"/>
                  </a:lnTo>
                  <a:lnTo>
                    <a:pt x="205" y="846"/>
                  </a:lnTo>
                  <a:lnTo>
                    <a:pt x="171" y="926"/>
                  </a:lnTo>
                  <a:lnTo>
                    <a:pt x="159" y="1003"/>
                  </a:lnTo>
                  <a:lnTo>
                    <a:pt x="181" y="1085"/>
                  </a:lnTo>
                  <a:lnTo>
                    <a:pt x="154" y="1173"/>
                  </a:lnTo>
                  <a:lnTo>
                    <a:pt x="217" y="1319"/>
                  </a:lnTo>
                  <a:lnTo>
                    <a:pt x="239" y="1335"/>
                  </a:lnTo>
                  <a:lnTo>
                    <a:pt x="256" y="1413"/>
                  </a:lnTo>
                  <a:lnTo>
                    <a:pt x="234" y="1496"/>
                  </a:lnTo>
                  <a:lnTo>
                    <a:pt x="252" y="1566"/>
                  </a:lnTo>
                  <a:lnTo>
                    <a:pt x="212" y="1622"/>
                  </a:lnTo>
                  <a:lnTo>
                    <a:pt x="232" y="1700"/>
                  </a:lnTo>
                  <a:lnTo>
                    <a:pt x="275" y="1782"/>
                  </a:lnTo>
                  <a:lnTo>
                    <a:pt x="242" y="1813"/>
                  </a:lnTo>
                  <a:lnTo>
                    <a:pt x="244" y="1888"/>
                  </a:lnTo>
                  <a:lnTo>
                    <a:pt x="253" y="1975"/>
                  </a:lnTo>
                  <a:lnTo>
                    <a:pt x="295" y="2078"/>
                  </a:lnTo>
                  <a:lnTo>
                    <a:pt x="273" y="2095"/>
                  </a:lnTo>
                  <a:lnTo>
                    <a:pt x="319" y="2192"/>
                  </a:lnTo>
                  <a:lnTo>
                    <a:pt x="360" y="2224"/>
                  </a:lnTo>
                  <a:lnTo>
                    <a:pt x="349" y="2259"/>
                  </a:lnTo>
                  <a:lnTo>
                    <a:pt x="386" y="2276"/>
                  </a:lnTo>
                  <a:lnTo>
                    <a:pt x="404" y="2307"/>
                  </a:lnTo>
                  <a:lnTo>
                    <a:pt x="380" y="2323"/>
                  </a:lnTo>
                  <a:lnTo>
                    <a:pt x="404" y="2372"/>
                  </a:lnTo>
                  <a:lnTo>
                    <a:pt x="418" y="2483"/>
                  </a:lnTo>
                  <a:lnTo>
                    <a:pt x="409" y="2554"/>
                  </a:lnTo>
                  <a:lnTo>
                    <a:pt x="432" y="2596"/>
                  </a:lnTo>
                  <a:lnTo>
                    <a:pt x="431" y="2649"/>
                  </a:lnTo>
                  <a:lnTo>
                    <a:pt x="395" y="2686"/>
                  </a:lnTo>
                  <a:lnTo>
                    <a:pt x="436" y="2774"/>
                  </a:lnTo>
                  <a:lnTo>
                    <a:pt x="471" y="2804"/>
                  </a:lnTo>
                  <a:lnTo>
                    <a:pt x="513" y="2798"/>
                  </a:lnTo>
                  <a:lnTo>
                    <a:pt x="537" y="2860"/>
                  </a:lnTo>
                  <a:lnTo>
                    <a:pt x="583" y="2908"/>
                  </a:lnTo>
                  <a:lnTo>
                    <a:pt x="744" y="2919"/>
                  </a:lnTo>
                  <a:lnTo>
                    <a:pt x="808" y="2932"/>
                  </a:lnTo>
                  <a:lnTo>
                    <a:pt x="751" y="2931"/>
                  </a:lnTo>
                  <a:lnTo>
                    <a:pt x="728" y="2952"/>
                  </a:lnTo>
                  <a:lnTo>
                    <a:pt x="683" y="2981"/>
                  </a:lnTo>
                  <a:lnTo>
                    <a:pt x="706" y="3058"/>
                  </a:lnTo>
                  <a:lnTo>
                    <a:pt x="680" y="3060"/>
                  </a:lnTo>
                  <a:lnTo>
                    <a:pt x="596" y="3033"/>
                  </a:lnTo>
                  <a:lnTo>
                    <a:pt x="498" y="2976"/>
                  </a:lnTo>
                  <a:lnTo>
                    <a:pt x="498" y="2976"/>
                  </a:lnTo>
                  <a:lnTo>
                    <a:pt x="397" y="2929"/>
                  </a:lnTo>
                  <a:lnTo>
                    <a:pt x="354" y="2877"/>
                  </a:lnTo>
                  <a:lnTo>
                    <a:pt x="352" y="2829"/>
                  </a:lnTo>
                  <a:lnTo>
                    <a:pt x="296" y="2774"/>
                  </a:lnTo>
                  <a:lnTo>
                    <a:pt x="230" y="2632"/>
                  </a:lnTo>
                  <a:lnTo>
                    <a:pt x="226" y="2552"/>
                  </a:lnTo>
                  <a:lnTo>
                    <a:pt x="272" y="2488"/>
                  </a:lnTo>
                  <a:lnTo>
                    <a:pt x="162" y="2463"/>
                  </a:lnTo>
                  <a:lnTo>
                    <a:pt x="199" y="2389"/>
                  </a:lnTo>
                  <a:lnTo>
                    <a:pt x="173" y="2250"/>
                  </a:lnTo>
                  <a:lnTo>
                    <a:pt x="258" y="2280"/>
                  </a:lnTo>
                  <a:lnTo>
                    <a:pt x="237" y="2105"/>
                  </a:lnTo>
                  <a:lnTo>
                    <a:pt x="184" y="2083"/>
                  </a:lnTo>
                  <a:lnTo>
                    <a:pt x="196" y="2188"/>
                  </a:lnTo>
                  <a:lnTo>
                    <a:pt x="150" y="2176"/>
                  </a:lnTo>
                  <a:lnTo>
                    <a:pt x="132" y="2056"/>
                  </a:lnTo>
                  <a:lnTo>
                    <a:pt x="109" y="1900"/>
                  </a:lnTo>
                  <a:lnTo>
                    <a:pt x="124" y="1842"/>
                  </a:lnTo>
                  <a:lnTo>
                    <a:pt x="81" y="1759"/>
                  </a:lnTo>
                  <a:lnTo>
                    <a:pt x="50" y="1664"/>
                  </a:lnTo>
                  <a:lnTo>
                    <a:pt x="79" y="1661"/>
                  </a:lnTo>
                  <a:lnTo>
                    <a:pt x="88" y="1524"/>
                  </a:lnTo>
                  <a:lnTo>
                    <a:pt x="105" y="1389"/>
                  </a:lnTo>
                  <a:lnTo>
                    <a:pt x="107" y="1262"/>
                  </a:lnTo>
                  <a:lnTo>
                    <a:pt x="65" y="1135"/>
                  </a:lnTo>
                  <a:lnTo>
                    <a:pt x="72" y="1065"/>
                  </a:lnTo>
                  <a:lnTo>
                    <a:pt x="44" y="960"/>
                  </a:lnTo>
                  <a:lnTo>
                    <a:pt x="68" y="856"/>
                  </a:lnTo>
                  <a:lnTo>
                    <a:pt x="55" y="691"/>
                  </a:lnTo>
                  <a:lnTo>
                    <a:pt x="52" y="515"/>
                  </a:lnTo>
                  <a:lnTo>
                    <a:pt x="50" y="324"/>
                  </a:lnTo>
                  <a:lnTo>
                    <a:pt x="28" y="185"/>
                  </a:lnTo>
                  <a:lnTo>
                    <a:pt x="0" y="65"/>
                  </a:lnTo>
                  <a:lnTo>
                    <a:pt x="36" y="43"/>
                  </a:lnTo>
                  <a:lnTo>
                    <a:pt x="51" y="0"/>
                  </a:lnTo>
                  <a:lnTo>
                    <a:pt x="93" y="57"/>
                  </a:lnTo>
                  <a:lnTo>
                    <a:pt x="110" y="119"/>
                  </a:lnTo>
                  <a:lnTo>
                    <a:pt x="152" y="155"/>
                  </a:lnTo>
                  <a:lnTo>
                    <a:pt x="138" y="237"/>
                  </a:lnTo>
                  <a:lnTo>
                    <a:pt x="189" y="333"/>
                  </a:lnTo>
                  <a:moveTo>
                    <a:pt x="816" y="2960"/>
                  </a:moveTo>
                  <a:lnTo>
                    <a:pt x="893" y="3142"/>
                  </a:lnTo>
                  <a:lnTo>
                    <a:pt x="960" y="3142"/>
                  </a:lnTo>
                  <a:lnTo>
                    <a:pt x="999" y="3144"/>
                  </a:lnTo>
                  <a:lnTo>
                    <a:pt x="992" y="3177"/>
                  </a:lnTo>
                  <a:lnTo>
                    <a:pt x="950" y="3202"/>
                  </a:lnTo>
                  <a:lnTo>
                    <a:pt x="918" y="3200"/>
                  </a:lnTo>
                  <a:lnTo>
                    <a:pt x="878" y="3193"/>
                  </a:lnTo>
                  <a:lnTo>
                    <a:pt x="821" y="3169"/>
                  </a:lnTo>
                  <a:lnTo>
                    <a:pt x="750" y="3157"/>
                  </a:lnTo>
                  <a:lnTo>
                    <a:pt x="650" y="3112"/>
                  </a:lnTo>
                  <a:lnTo>
                    <a:pt x="565" y="3068"/>
                  </a:lnTo>
                  <a:lnTo>
                    <a:pt x="436" y="2976"/>
                  </a:lnTo>
                  <a:lnTo>
                    <a:pt x="497" y="2993"/>
                  </a:lnTo>
                  <a:lnTo>
                    <a:pt x="611" y="3048"/>
                  </a:lnTo>
                  <a:lnTo>
                    <a:pt x="708" y="3077"/>
                  </a:lnTo>
                  <a:lnTo>
                    <a:pt x="724" y="3040"/>
                  </a:lnTo>
                  <a:lnTo>
                    <a:pt x="721" y="2984"/>
                  </a:lnTo>
                  <a:lnTo>
                    <a:pt x="766" y="2950"/>
                  </a:lnTo>
                  <a:lnTo>
                    <a:pt x="816" y="2960"/>
                  </a:lnTo>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90" name="Freeform 39"/>
            <p:cNvSpPr>
              <a:spLocks/>
            </p:cNvSpPr>
            <p:nvPr/>
          </p:nvSpPr>
          <p:spPr bwMode="auto">
            <a:xfrm>
              <a:off x="7426631" y="4183346"/>
              <a:ext cx="65088" cy="61913"/>
            </a:xfrm>
            <a:custGeom>
              <a:avLst/>
              <a:gdLst>
                <a:gd name="T0" fmla="*/ 33 w 41"/>
                <a:gd name="T1" fmla="*/ 29 h 39"/>
                <a:gd name="T2" fmla="*/ 19 w 41"/>
                <a:gd name="T3" fmla="*/ 39 h 39"/>
                <a:gd name="T4" fmla="*/ 3 w 41"/>
                <a:gd name="T5" fmla="*/ 33 h 39"/>
                <a:gd name="T6" fmla="*/ 0 w 41"/>
                <a:gd name="T7" fmla="*/ 15 h 39"/>
                <a:gd name="T8" fmla="*/ 7 w 41"/>
                <a:gd name="T9" fmla="*/ 6 h 39"/>
                <a:gd name="T10" fmla="*/ 25 w 41"/>
                <a:gd name="T11" fmla="*/ 0 h 39"/>
                <a:gd name="T12" fmla="*/ 36 w 41"/>
                <a:gd name="T13" fmla="*/ 0 h 39"/>
                <a:gd name="T14" fmla="*/ 41 w 41"/>
                <a:gd name="T15" fmla="*/ 8 h 39"/>
                <a:gd name="T16" fmla="*/ 35 w 41"/>
                <a:gd name="T17" fmla="*/ 17 h 39"/>
                <a:gd name="T18" fmla="*/ 33 w 41"/>
                <a:gd name="T19"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9">
                  <a:moveTo>
                    <a:pt x="33" y="29"/>
                  </a:moveTo>
                  <a:lnTo>
                    <a:pt x="19" y="39"/>
                  </a:lnTo>
                  <a:lnTo>
                    <a:pt x="3" y="33"/>
                  </a:lnTo>
                  <a:lnTo>
                    <a:pt x="0" y="15"/>
                  </a:lnTo>
                  <a:lnTo>
                    <a:pt x="7" y="6"/>
                  </a:lnTo>
                  <a:lnTo>
                    <a:pt x="25" y="0"/>
                  </a:lnTo>
                  <a:lnTo>
                    <a:pt x="36" y="0"/>
                  </a:lnTo>
                  <a:lnTo>
                    <a:pt x="41" y="8"/>
                  </a:lnTo>
                  <a:lnTo>
                    <a:pt x="35" y="17"/>
                  </a:lnTo>
                  <a:lnTo>
                    <a:pt x="33" y="2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91" name="Freeform 40"/>
            <p:cNvSpPr>
              <a:spLocks/>
            </p:cNvSpPr>
            <p:nvPr/>
          </p:nvSpPr>
          <p:spPr bwMode="auto">
            <a:xfrm>
              <a:off x="6294743" y="3094321"/>
              <a:ext cx="1493838" cy="1082675"/>
            </a:xfrm>
            <a:custGeom>
              <a:avLst/>
              <a:gdLst>
                <a:gd name="T0" fmla="*/ 872 w 941"/>
                <a:gd name="T1" fmla="*/ 114 h 682"/>
                <a:gd name="T2" fmla="*/ 932 w 941"/>
                <a:gd name="T3" fmla="*/ 118 h 682"/>
                <a:gd name="T4" fmla="*/ 919 w 941"/>
                <a:gd name="T5" fmla="*/ 164 h 682"/>
                <a:gd name="T6" fmla="*/ 928 w 941"/>
                <a:gd name="T7" fmla="*/ 214 h 682"/>
                <a:gd name="T8" fmla="*/ 895 w 941"/>
                <a:gd name="T9" fmla="*/ 232 h 682"/>
                <a:gd name="T10" fmla="*/ 873 w 941"/>
                <a:gd name="T11" fmla="*/ 251 h 682"/>
                <a:gd name="T12" fmla="*/ 825 w 941"/>
                <a:gd name="T13" fmla="*/ 291 h 682"/>
                <a:gd name="T14" fmla="*/ 813 w 941"/>
                <a:gd name="T15" fmla="*/ 265 h 682"/>
                <a:gd name="T16" fmla="*/ 771 w 941"/>
                <a:gd name="T17" fmla="*/ 289 h 682"/>
                <a:gd name="T18" fmla="*/ 781 w 941"/>
                <a:gd name="T19" fmla="*/ 317 h 682"/>
                <a:gd name="T20" fmla="*/ 833 w 941"/>
                <a:gd name="T21" fmla="*/ 325 h 682"/>
                <a:gd name="T22" fmla="*/ 827 w 941"/>
                <a:gd name="T23" fmla="*/ 354 h 682"/>
                <a:gd name="T24" fmla="*/ 849 w 941"/>
                <a:gd name="T25" fmla="*/ 410 h 682"/>
                <a:gd name="T26" fmla="*/ 880 w 941"/>
                <a:gd name="T27" fmla="*/ 466 h 682"/>
                <a:gd name="T28" fmla="*/ 903 w 941"/>
                <a:gd name="T29" fmla="*/ 517 h 682"/>
                <a:gd name="T30" fmla="*/ 871 w 941"/>
                <a:gd name="T31" fmla="*/ 593 h 682"/>
                <a:gd name="T32" fmla="*/ 801 w 941"/>
                <a:gd name="T33" fmla="*/ 642 h 682"/>
                <a:gd name="T34" fmla="*/ 744 w 941"/>
                <a:gd name="T35" fmla="*/ 659 h 682"/>
                <a:gd name="T36" fmla="*/ 727 w 941"/>
                <a:gd name="T37" fmla="*/ 659 h 682"/>
                <a:gd name="T38" fmla="*/ 664 w 941"/>
                <a:gd name="T39" fmla="*/ 642 h 682"/>
                <a:gd name="T40" fmla="*/ 624 w 941"/>
                <a:gd name="T41" fmla="*/ 629 h 682"/>
                <a:gd name="T42" fmla="*/ 576 w 941"/>
                <a:gd name="T43" fmla="*/ 640 h 682"/>
                <a:gd name="T44" fmla="*/ 569 w 941"/>
                <a:gd name="T45" fmla="*/ 649 h 682"/>
                <a:gd name="T46" fmla="*/ 535 w 941"/>
                <a:gd name="T47" fmla="*/ 627 h 682"/>
                <a:gd name="T48" fmla="*/ 494 w 941"/>
                <a:gd name="T49" fmla="*/ 582 h 682"/>
                <a:gd name="T50" fmla="*/ 491 w 941"/>
                <a:gd name="T51" fmla="*/ 527 h 682"/>
                <a:gd name="T52" fmla="*/ 456 w 941"/>
                <a:gd name="T53" fmla="*/ 505 h 682"/>
                <a:gd name="T54" fmla="*/ 401 w 941"/>
                <a:gd name="T55" fmla="*/ 508 h 682"/>
                <a:gd name="T56" fmla="*/ 356 w 941"/>
                <a:gd name="T57" fmla="*/ 520 h 682"/>
                <a:gd name="T58" fmla="*/ 321 w 941"/>
                <a:gd name="T59" fmla="*/ 520 h 682"/>
                <a:gd name="T60" fmla="*/ 253 w 941"/>
                <a:gd name="T61" fmla="*/ 508 h 682"/>
                <a:gd name="T62" fmla="*/ 199 w 941"/>
                <a:gd name="T63" fmla="*/ 478 h 682"/>
                <a:gd name="T64" fmla="*/ 129 w 941"/>
                <a:gd name="T65" fmla="*/ 449 h 682"/>
                <a:gd name="T66" fmla="*/ 120 w 941"/>
                <a:gd name="T67" fmla="*/ 408 h 682"/>
                <a:gd name="T68" fmla="*/ 54 w 941"/>
                <a:gd name="T69" fmla="*/ 342 h 682"/>
                <a:gd name="T70" fmla="*/ 26 w 941"/>
                <a:gd name="T71" fmla="*/ 307 h 682"/>
                <a:gd name="T72" fmla="*/ 3 w 941"/>
                <a:gd name="T73" fmla="*/ 280 h 682"/>
                <a:gd name="T74" fmla="*/ 42 w 941"/>
                <a:gd name="T75" fmla="*/ 264 h 682"/>
                <a:gd name="T76" fmla="*/ 91 w 941"/>
                <a:gd name="T77" fmla="*/ 230 h 682"/>
                <a:gd name="T78" fmla="*/ 68 w 941"/>
                <a:gd name="T79" fmla="*/ 172 h 682"/>
                <a:gd name="T80" fmla="*/ 136 w 941"/>
                <a:gd name="T81" fmla="*/ 130 h 682"/>
                <a:gd name="T82" fmla="*/ 151 w 941"/>
                <a:gd name="T83" fmla="*/ 85 h 682"/>
                <a:gd name="T84" fmla="*/ 213 w 941"/>
                <a:gd name="T85" fmla="*/ 116 h 682"/>
                <a:gd name="T86" fmla="*/ 267 w 941"/>
                <a:gd name="T87" fmla="*/ 168 h 682"/>
                <a:gd name="T88" fmla="*/ 343 w 941"/>
                <a:gd name="T89" fmla="*/ 205 h 682"/>
                <a:gd name="T90" fmla="*/ 433 w 941"/>
                <a:gd name="T91" fmla="*/ 219 h 682"/>
                <a:gd name="T92" fmla="*/ 512 w 941"/>
                <a:gd name="T93" fmla="*/ 241 h 682"/>
                <a:gd name="T94" fmla="*/ 591 w 941"/>
                <a:gd name="T95" fmla="*/ 214 h 682"/>
                <a:gd name="T96" fmla="*/ 590 w 941"/>
                <a:gd name="T97" fmla="*/ 182 h 682"/>
                <a:gd name="T98" fmla="*/ 632 w 941"/>
                <a:gd name="T99" fmla="*/ 164 h 682"/>
                <a:gd name="T100" fmla="*/ 687 w 941"/>
                <a:gd name="T101" fmla="*/ 134 h 682"/>
                <a:gd name="T102" fmla="*/ 659 w 941"/>
                <a:gd name="T103" fmla="*/ 108 h 682"/>
                <a:gd name="T104" fmla="*/ 616 w 941"/>
                <a:gd name="T105" fmla="*/ 107 h 682"/>
                <a:gd name="T106" fmla="*/ 652 w 941"/>
                <a:gd name="T107" fmla="*/ 66 h 682"/>
                <a:gd name="T108" fmla="*/ 642 w 941"/>
                <a:gd name="T109" fmla="*/ 18 h 682"/>
                <a:gd name="T110" fmla="*/ 672 w 941"/>
                <a:gd name="T111" fmla="*/ 0 h 682"/>
                <a:gd name="T112" fmla="*/ 757 w 941"/>
                <a:gd name="T113" fmla="*/ 4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1" h="682">
                  <a:moveTo>
                    <a:pt x="791" y="74"/>
                  </a:moveTo>
                  <a:lnTo>
                    <a:pt x="823" y="80"/>
                  </a:lnTo>
                  <a:lnTo>
                    <a:pt x="852" y="95"/>
                  </a:lnTo>
                  <a:lnTo>
                    <a:pt x="872" y="114"/>
                  </a:lnTo>
                  <a:lnTo>
                    <a:pt x="896" y="114"/>
                  </a:lnTo>
                  <a:lnTo>
                    <a:pt x="905" y="106"/>
                  </a:lnTo>
                  <a:lnTo>
                    <a:pt x="927" y="100"/>
                  </a:lnTo>
                  <a:lnTo>
                    <a:pt x="932" y="118"/>
                  </a:lnTo>
                  <a:lnTo>
                    <a:pt x="930" y="126"/>
                  </a:lnTo>
                  <a:lnTo>
                    <a:pt x="940" y="148"/>
                  </a:lnTo>
                  <a:lnTo>
                    <a:pt x="941" y="168"/>
                  </a:lnTo>
                  <a:lnTo>
                    <a:pt x="919" y="164"/>
                  </a:lnTo>
                  <a:lnTo>
                    <a:pt x="909" y="171"/>
                  </a:lnTo>
                  <a:lnTo>
                    <a:pt x="924" y="189"/>
                  </a:lnTo>
                  <a:lnTo>
                    <a:pt x="936" y="213"/>
                  </a:lnTo>
                  <a:lnTo>
                    <a:pt x="928" y="214"/>
                  </a:lnTo>
                  <a:lnTo>
                    <a:pt x="934" y="224"/>
                  </a:lnTo>
                  <a:lnTo>
                    <a:pt x="916" y="212"/>
                  </a:lnTo>
                  <a:lnTo>
                    <a:pt x="916" y="223"/>
                  </a:lnTo>
                  <a:lnTo>
                    <a:pt x="895" y="232"/>
                  </a:lnTo>
                  <a:lnTo>
                    <a:pt x="904" y="243"/>
                  </a:lnTo>
                  <a:lnTo>
                    <a:pt x="889" y="243"/>
                  </a:lnTo>
                  <a:lnTo>
                    <a:pt x="877" y="236"/>
                  </a:lnTo>
                  <a:lnTo>
                    <a:pt x="873" y="251"/>
                  </a:lnTo>
                  <a:lnTo>
                    <a:pt x="861" y="262"/>
                  </a:lnTo>
                  <a:lnTo>
                    <a:pt x="853" y="275"/>
                  </a:lnTo>
                  <a:lnTo>
                    <a:pt x="833" y="281"/>
                  </a:lnTo>
                  <a:lnTo>
                    <a:pt x="825" y="291"/>
                  </a:lnTo>
                  <a:lnTo>
                    <a:pt x="809" y="296"/>
                  </a:lnTo>
                  <a:lnTo>
                    <a:pt x="814" y="287"/>
                  </a:lnTo>
                  <a:lnTo>
                    <a:pt x="806" y="279"/>
                  </a:lnTo>
                  <a:lnTo>
                    <a:pt x="813" y="265"/>
                  </a:lnTo>
                  <a:lnTo>
                    <a:pt x="799" y="254"/>
                  </a:lnTo>
                  <a:lnTo>
                    <a:pt x="788" y="261"/>
                  </a:lnTo>
                  <a:lnTo>
                    <a:pt x="776" y="275"/>
                  </a:lnTo>
                  <a:lnTo>
                    <a:pt x="771" y="289"/>
                  </a:lnTo>
                  <a:lnTo>
                    <a:pt x="755" y="290"/>
                  </a:lnTo>
                  <a:lnTo>
                    <a:pt x="751" y="299"/>
                  </a:lnTo>
                  <a:lnTo>
                    <a:pt x="766" y="313"/>
                  </a:lnTo>
                  <a:lnTo>
                    <a:pt x="781" y="317"/>
                  </a:lnTo>
                  <a:lnTo>
                    <a:pt x="786" y="326"/>
                  </a:lnTo>
                  <a:lnTo>
                    <a:pt x="802" y="332"/>
                  </a:lnTo>
                  <a:lnTo>
                    <a:pt x="815" y="317"/>
                  </a:lnTo>
                  <a:lnTo>
                    <a:pt x="833" y="325"/>
                  </a:lnTo>
                  <a:lnTo>
                    <a:pt x="845" y="326"/>
                  </a:lnTo>
                  <a:lnTo>
                    <a:pt x="852" y="337"/>
                  </a:lnTo>
                  <a:lnTo>
                    <a:pt x="830" y="343"/>
                  </a:lnTo>
                  <a:lnTo>
                    <a:pt x="827" y="354"/>
                  </a:lnTo>
                  <a:lnTo>
                    <a:pt x="815" y="364"/>
                  </a:lnTo>
                  <a:lnTo>
                    <a:pt x="811" y="378"/>
                  </a:lnTo>
                  <a:lnTo>
                    <a:pt x="834" y="390"/>
                  </a:lnTo>
                  <a:lnTo>
                    <a:pt x="849" y="410"/>
                  </a:lnTo>
                  <a:lnTo>
                    <a:pt x="867" y="429"/>
                  </a:lnTo>
                  <a:lnTo>
                    <a:pt x="884" y="445"/>
                  </a:lnTo>
                  <a:lnTo>
                    <a:pt x="889" y="461"/>
                  </a:lnTo>
                  <a:lnTo>
                    <a:pt x="880" y="466"/>
                  </a:lnTo>
                  <a:lnTo>
                    <a:pt x="888" y="477"/>
                  </a:lnTo>
                  <a:lnTo>
                    <a:pt x="900" y="484"/>
                  </a:lnTo>
                  <a:lnTo>
                    <a:pt x="903" y="501"/>
                  </a:lnTo>
                  <a:lnTo>
                    <a:pt x="903" y="517"/>
                  </a:lnTo>
                  <a:lnTo>
                    <a:pt x="894" y="519"/>
                  </a:lnTo>
                  <a:lnTo>
                    <a:pt x="888" y="541"/>
                  </a:lnTo>
                  <a:lnTo>
                    <a:pt x="881" y="569"/>
                  </a:lnTo>
                  <a:lnTo>
                    <a:pt x="871" y="593"/>
                  </a:lnTo>
                  <a:lnTo>
                    <a:pt x="851" y="613"/>
                  </a:lnTo>
                  <a:lnTo>
                    <a:pt x="830" y="630"/>
                  </a:lnTo>
                  <a:lnTo>
                    <a:pt x="810" y="632"/>
                  </a:lnTo>
                  <a:lnTo>
                    <a:pt x="801" y="642"/>
                  </a:lnTo>
                  <a:lnTo>
                    <a:pt x="793" y="635"/>
                  </a:lnTo>
                  <a:lnTo>
                    <a:pt x="785" y="645"/>
                  </a:lnTo>
                  <a:lnTo>
                    <a:pt x="762" y="656"/>
                  </a:lnTo>
                  <a:lnTo>
                    <a:pt x="744" y="659"/>
                  </a:lnTo>
                  <a:lnTo>
                    <a:pt x="742" y="681"/>
                  </a:lnTo>
                  <a:lnTo>
                    <a:pt x="732" y="682"/>
                  </a:lnTo>
                  <a:lnTo>
                    <a:pt x="725" y="667"/>
                  </a:lnTo>
                  <a:lnTo>
                    <a:pt x="727" y="659"/>
                  </a:lnTo>
                  <a:lnTo>
                    <a:pt x="702" y="652"/>
                  </a:lnTo>
                  <a:lnTo>
                    <a:pt x="694" y="656"/>
                  </a:lnTo>
                  <a:lnTo>
                    <a:pt x="675" y="650"/>
                  </a:lnTo>
                  <a:lnTo>
                    <a:pt x="664" y="642"/>
                  </a:lnTo>
                  <a:lnTo>
                    <a:pt x="665" y="630"/>
                  </a:lnTo>
                  <a:lnTo>
                    <a:pt x="648" y="626"/>
                  </a:lnTo>
                  <a:lnTo>
                    <a:pt x="638" y="618"/>
                  </a:lnTo>
                  <a:lnTo>
                    <a:pt x="624" y="629"/>
                  </a:lnTo>
                  <a:lnTo>
                    <a:pt x="608" y="632"/>
                  </a:lnTo>
                  <a:lnTo>
                    <a:pt x="593" y="632"/>
                  </a:lnTo>
                  <a:lnTo>
                    <a:pt x="585" y="637"/>
                  </a:lnTo>
                  <a:lnTo>
                    <a:pt x="576" y="640"/>
                  </a:lnTo>
                  <a:lnTo>
                    <a:pt x="583" y="663"/>
                  </a:lnTo>
                  <a:lnTo>
                    <a:pt x="573" y="663"/>
                  </a:lnTo>
                  <a:lnTo>
                    <a:pt x="571" y="658"/>
                  </a:lnTo>
                  <a:lnTo>
                    <a:pt x="569" y="649"/>
                  </a:lnTo>
                  <a:lnTo>
                    <a:pt x="557" y="656"/>
                  </a:lnTo>
                  <a:lnTo>
                    <a:pt x="548" y="652"/>
                  </a:lnTo>
                  <a:lnTo>
                    <a:pt x="533" y="644"/>
                  </a:lnTo>
                  <a:lnTo>
                    <a:pt x="535" y="627"/>
                  </a:lnTo>
                  <a:lnTo>
                    <a:pt x="523" y="623"/>
                  </a:lnTo>
                  <a:lnTo>
                    <a:pt x="515" y="604"/>
                  </a:lnTo>
                  <a:lnTo>
                    <a:pt x="497" y="607"/>
                  </a:lnTo>
                  <a:lnTo>
                    <a:pt x="494" y="582"/>
                  </a:lnTo>
                  <a:lnTo>
                    <a:pt x="507" y="565"/>
                  </a:lnTo>
                  <a:lnTo>
                    <a:pt x="504" y="548"/>
                  </a:lnTo>
                  <a:lnTo>
                    <a:pt x="500" y="532"/>
                  </a:lnTo>
                  <a:lnTo>
                    <a:pt x="491" y="527"/>
                  </a:lnTo>
                  <a:lnTo>
                    <a:pt x="482" y="515"/>
                  </a:lnTo>
                  <a:lnTo>
                    <a:pt x="472" y="516"/>
                  </a:lnTo>
                  <a:lnTo>
                    <a:pt x="452" y="513"/>
                  </a:lnTo>
                  <a:lnTo>
                    <a:pt x="456" y="505"/>
                  </a:lnTo>
                  <a:lnTo>
                    <a:pt x="445" y="492"/>
                  </a:lnTo>
                  <a:lnTo>
                    <a:pt x="434" y="500"/>
                  </a:lnTo>
                  <a:lnTo>
                    <a:pt x="418" y="495"/>
                  </a:lnTo>
                  <a:lnTo>
                    <a:pt x="401" y="508"/>
                  </a:lnTo>
                  <a:lnTo>
                    <a:pt x="389" y="524"/>
                  </a:lnTo>
                  <a:lnTo>
                    <a:pt x="375" y="527"/>
                  </a:lnTo>
                  <a:lnTo>
                    <a:pt x="366" y="521"/>
                  </a:lnTo>
                  <a:lnTo>
                    <a:pt x="356" y="520"/>
                  </a:lnTo>
                  <a:lnTo>
                    <a:pt x="343" y="516"/>
                  </a:lnTo>
                  <a:lnTo>
                    <a:pt x="334" y="521"/>
                  </a:lnTo>
                  <a:lnTo>
                    <a:pt x="326" y="536"/>
                  </a:lnTo>
                  <a:lnTo>
                    <a:pt x="321" y="520"/>
                  </a:lnTo>
                  <a:lnTo>
                    <a:pt x="311" y="524"/>
                  </a:lnTo>
                  <a:lnTo>
                    <a:pt x="290" y="522"/>
                  </a:lnTo>
                  <a:lnTo>
                    <a:pt x="269" y="517"/>
                  </a:lnTo>
                  <a:lnTo>
                    <a:pt x="253" y="508"/>
                  </a:lnTo>
                  <a:lnTo>
                    <a:pt x="238" y="504"/>
                  </a:lnTo>
                  <a:lnTo>
                    <a:pt x="230" y="494"/>
                  </a:lnTo>
                  <a:lnTo>
                    <a:pt x="219" y="491"/>
                  </a:lnTo>
                  <a:lnTo>
                    <a:pt x="199" y="478"/>
                  </a:lnTo>
                  <a:lnTo>
                    <a:pt x="183" y="472"/>
                  </a:lnTo>
                  <a:lnTo>
                    <a:pt x="177" y="476"/>
                  </a:lnTo>
                  <a:lnTo>
                    <a:pt x="149" y="462"/>
                  </a:lnTo>
                  <a:lnTo>
                    <a:pt x="129" y="449"/>
                  </a:lnTo>
                  <a:lnTo>
                    <a:pt x="119" y="426"/>
                  </a:lnTo>
                  <a:lnTo>
                    <a:pt x="132" y="429"/>
                  </a:lnTo>
                  <a:lnTo>
                    <a:pt x="130" y="418"/>
                  </a:lnTo>
                  <a:lnTo>
                    <a:pt x="120" y="408"/>
                  </a:lnTo>
                  <a:lnTo>
                    <a:pt x="118" y="391"/>
                  </a:lnTo>
                  <a:lnTo>
                    <a:pt x="93" y="366"/>
                  </a:lnTo>
                  <a:lnTo>
                    <a:pt x="63" y="358"/>
                  </a:lnTo>
                  <a:lnTo>
                    <a:pt x="54" y="342"/>
                  </a:lnTo>
                  <a:lnTo>
                    <a:pt x="38" y="333"/>
                  </a:lnTo>
                  <a:lnTo>
                    <a:pt x="34" y="327"/>
                  </a:lnTo>
                  <a:lnTo>
                    <a:pt x="28" y="315"/>
                  </a:lnTo>
                  <a:lnTo>
                    <a:pt x="26" y="307"/>
                  </a:lnTo>
                  <a:lnTo>
                    <a:pt x="15" y="302"/>
                  </a:lnTo>
                  <a:lnTo>
                    <a:pt x="9" y="304"/>
                  </a:lnTo>
                  <a:lnTo>
                    <a:pt x="0" y="285"/>
                  </a:lnTo>
                  <a:lnTo>
                    <a:pt x="3" y="280"/>
                  </a:lnTo>
                  <a:lnTo>
                    <a:pt x="0" y="276"/>
                  </a:lnTo>
                  <a:lnTo>
                    <a:pt x="13" y="266"/>
                  </a:lnTo>
                  <a:lnTo>
                    <a:pt x="23" y="262"/>
                  </a:lnTo>
                  <a:lnTo>
                    <a:pt x="42" y="264"/>
                  </a:lnTo>
                  <a:lnTo>
                    <a:pt x="44" y="252"/>
                  </a:lnTo>
                  <a:lnTo>
                    <a:pt x="65" y="249"/>
                  </a:lnTo>
                  <a:lnTo>
                    <a:pt x="68" y="241"/>
                  </a:lnTo>
                  <a:lnTo>
                    <a:pt x="91" y="230"/>
                  </a:lnTo>
                  <a:lnTo>
                    <a:pt x="92" y="225"/>
                  </a:lnTo>
                  <a:lnTo>
                    <a:pt x="87" y="213"/>
                  </a:lnTo>
                  <a:lnTo>
                    <a:pt x="96" y="208"/>
                  </a:lnTo>
                  <a:lnTo>
                    <a:pt x="68" y="172"/>
                  </a:lnTo>
                  <a:lnTo>
                    <a:pt x="98" y="164"/>
                  </a:lnTo>
                  <a:lnTo>
                    <a:pt x="104" y="160"/>
                  </a:lnTo>
                  <a:lnTo>
                    <a:pt x="101" y="123"/>
                  </a:lnTo>
                  <a:lnTo>
                    <a:pt x="136" y="130"/>
                  </a:lnTo>
                  <a:lnTo>
                    <a:pt x="141" y="121"/>
                  </a:lnTo>
                  <a:lnTo>
                    <a:pt x="133" y="100"/>
                  </a:lnTo>
                  <a:lnTo>
                    <a:pt x="146" y="98"/>
                  </a:lnTo>
                  <a:lnTo>
                    <a:pt x="151" y="85"/>
                  </a:lnTo>
                  <a:lnTo>
                    <a:pt x="157" y="83"/>
                  </a:lnTo>
                  <a:lnTo>
                    <a:pt x="168" y="97"/>
                  </a:lnTo>
                  <a:lnTo>
                    <a:pt x="186" y="108"/>
                  </a:lnTo>
                  <a:lnTo>
                    <a:pt x="213" y="116"/>
                  </a:lnTo>
                  <a:lnTo>
                    <a:pt x="232" y="132"/>
                  </a:lnTo>
                  <a:lnTo>
                    <a:pt x="236" y="156"/>
                  </a:lnTo>
                  <a:lnTo>
                    <a:pt x="246" y="165"/>
                  </a:lnTo>
                  <a:lnTo>
                    <a:pt x="267" y="168"/>
                  </a:lnTo>
                  <a:lnTo>
                    <a:pt x="290" y="171"/>
                  </a:lnTo>
                  <a:lnTo>
                    <a:pt x="316" y="184"/>
                  </a:lnTo>
                  <a:lnTo>
                    <a:pt x="327" y="186"/>
                  </a:lnTo>
                  <a:lnTo>
                    <a:pt x="343" y="205"/>
                  </a:lnTo>
                  <a:lnTo>
                    <a:pt x="358" y="217"/>
                  </a:lnTo>
                  <a:lnTo>
                    <a:pt x="376" y="217"/>
                  </a:lnTo>
                  <a:lnTo>
                    <a:pt x="412" y="222"/>
                  </a:lnTo>
                  <a:lnTo>
                    <a:pt x="433" y="219"/>
                  </a:lnTo>
                  <a:lnTo>
                    <a:pt x="451" y="222"/>
                  </a:lnTo>
                  <a:lnTo>
                    <a:pt x="481" y="234"/>
                  </a:lnTo>
                  <a:lnTo>
                    <a:pt x="502" y="234"/>
                  </a:lnTo>
                  <a:lnTo>
                    <a:pt x="512" y="241"/>
                  </a:lnTo>
                  <a:lnTo>
                    <a:pt x="527" y="230"/>
                  </a:lnTo>
                  <a:lnTo>
                    <a:pt x="550" y="222"/>
                  </a:lnTo>
                  <a:lnTo>
                    <a:pt x="575" y="222"/>
                  </a:lnTo>
                  <a:lnTo>
                    <a:pt x="591" y="214"/>
                  </a:lnTo>
                  <a:lnTo>
                    <a:pt x="598" y="203"/>
                  </a:lnTo>
                  <a:lnTo>
                    <a:pt x="606" y="196"/>
                  </a:lnTo>
                  <a:lnTo>
                    <a:pt x="600" y="190"/>
                  </a:lnTo>
                  <a:lnTo>
                    <a:pt x="590" y="182"/>
                  </a:lnTo>
                  <a:lnTo>
                    <a:pt x="592" y="169"/>
                  </a:lnTo>
                  <a:lnTo>
                    <a:pt x="602" y="171"/>
                  </a:lnTo>
                  <a:lnTo>
                    <a:pt x="621" y="175"/>
                  </a:lnTo>
                  <a:lnTo>
                    <a:pt x="632" y="164"/>
                  </a:lnTo>
                  <a:lnTo>
                    <a:pt x="653" y="156"/>
                  </a:lnTo>
                  <a:lnTo>
                    <a:pt x="657" y="142"/>
                  </a:lnTo>
                  <a:lnTo>
                    <a:pt x="665" y="137"/>
                  </a:lnTo>
                  <a:lnTo>
                    <a:pt x="687" y="134"/>
                  </a:lnTo>
                  <a:lnTo>
                    <a:pt x="702" y="136"/>
                  </a:lnTo>
                  <a:lnTo>
                    <a:pt x="699" y="129"/>
                  </a:lnTo>
                  <a:lnTo>
                    <a:pt x="676" y="115"/>
                  </a:lnTo>
                  <a:lnTo>
                    <a:pt x="659" y="108"/>
                  </a:lnTo>
                  <a:lnTo>
                    <a:pt x="651" y="116"/>
                  </a:lnTo>
                  <a:lnTo>
                    <a:pt x="633" y="112"/>
                  </a:lnTo>
                  <a:lnTo>
                    <a:pt x="625" y="115"/>
                  </a:lnTo>
                  <a:lnTo>
                    <a:pt x="616" y="107"/>
                  </a:lnTo>
                  <a:lnTo>
                    <a:pt x="615" y="87"/>
                  </a:lnTo>
                  <a:lnTo>
                    <a:pt x="613" y="71"/>
                  </a:lnTo>
                  <a:lnTo>
                    <a:pt x="638" y="79"/>
                  </a:lnTo>
                  <a:lnTo>
                    <a:pt x="652" y="66"/>
                  </a:lnTo>
                  <a:lnTo>
                    <a:pt x="646" y="57"/>
                  </a:lnTo>
                  <a:lnTo>
                    <a:pt x="646" y="36"/>
                  </a:lnTo>
                  <a:lnTo>
                    <a:pt x="650" y="30"/>
                  </a:lnTo>
                  <a:lnTo>
                    <a:pt x="642" y="18"/>
                  </a:lnTo>
                  <a:lnTo>
                    <a:pt x="630" y="14"/>
                  </a:lnTo>
                  <a:lnTo>
                    <a:pt x="635" y="4"/>
                  </a:lnTo>
                  <a:lnTo>
                    <a:pt x="652" y="0"/>
                  </a:lnTo>
                  <a:lnTo>
                    <a:pt x="672" y="0"/>
                  </a:lnTo>
                  <a:lnTo>
                    <a:pt x="700" y="5"/>
                  </a:lnTo>
                  <a:lnTo>
                    <a:pt x="719" y="13"/>
                  </a:lnTo>
                  <a:lnTo>
                    <a:pt x="744" y="33"/>
                  </a:lnTo>
                  <a:lnTo>
                    <a:pt x="757" y="42"/>
                  </a:lnTo>
                  <a:lnTo>
                    <a:pt x="771" y="54"/>
                  </a:lnTo>
                  <a:lnTo>
                    <a:pt x="791" y="74"/>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92" name="Freeform 41"/>
            <p:cNvSpPr>
              <a:spLocks/>
            </p:cNvSpPr>
            <p:nvPr/>
          </p:nvSpPr>
          <p:spPr bwMode="auto">
            <a:xfrm>
              <a:off x="4059543" y="4499259"/>
              <a:ext cx="174625" cy="203200"/>
            </a:xfrm>
            <a:custGeom>
              <a:avLst/>
              <a:gdLst>
                <a:gd name="T0" fmla="*/ 105 w 110"/>
                <a:gd name="T1" fmla="*/ 115 h 128"/>
                <a:gd name="T2" fmla="*/ 97 w 110"/>
                <a:gd name="T3" fmla="*/ 115 h 128"/>
                <a:gd name="T4" fmla="*/ 84 w 110"/>
                <a:gd name="T5" fmla="*/ 111 h 128"/>
                <a:gd name="T6" fmla="*/ 72 w 110"/>
                <a:gd name="T7" fmla="*/ 111 h 128"/>
                <a:gd name="T8" fmla="*/ 50 w 110"/>
                <a:gd name="T9" fmla="*/ 115 h 128"/>
                <a:gd name="T10" fmla="*/ 37 w 110"/>
                <a:gd name="T11" fmla="*/ 121 h 128"/>
                <a:gd name="T12" fmla="*/ 19 w 110"/>
                <a:gd name="T13" fmla="*/ 128 h 128"/>
                <a:gd name="T14" fmla="*/ 16 w 110"/>
                <a:gd name="T15" fmla="*/ 128 h 128"/>
                <a:gd name="T16" fmla="*/ 17 w 110"/>
                <a:gd name="T17" fmla="*/ 111 h 128"/>
                <a:gd name="T18" fmla="*/ 19 w 110"/>
                <a:gd name="T19" fmla="*/ 108 h 128"/>
                <a:gd name="T20" fmla="*/ 18 w 110"/>
                <a:gd name="T21" fmla="*/ 100 h 128"/>
                <a:gd name="T22" fmla="*/ 11 w 110"/>
                <a:gd name="T23" fmla="*/ 91 h 128"/>
                <a:gd name="T24" fmla="*/ 5 w 110"/>
                <a:gd name="T25" fmla="*/ 90 h 128"/>
                <a:gd name="T26" fmla="*/ 0 w 110"/>
                <a:gd name="T27" fmla="*/ 84 h 128"/>
                <a:gd name="T28" fmla="*/ 3 w 110"/>
                <a:gd name="T29" fmla="*/ 75 h 128"/>
                <a:gd name="T30" fmla="*/ 2 w 110"/>
                <a:gd name="T31" fmla="*/ 65 h 128"/>
                <a:gd name="T32" fmla="*/ 3 w 110"/>
                <a:gd name="T33" fmla="*/ 59 h 128"/>
                <a:gd name="T34" fmla="*/ 6 w 110"/>
                <a:gd name="T35" fmla="*/ 59 h 128"/>
                <a:gd name="T36" fmla="*/ 7 w 110"/>
                <a:gd name="T37" fmla="*/ 50 h 128"/>
                <a:gd name="T38" fmla="*/ 5 w 110"/>
                <a:gd name="T39" fmla="*/ 46 h 128"/>
                <a:gd name="T40" fmla="*/ 7 w 110"/>
                <a:gd name="T41" fmla="*/ 43 h 128"/>
                <a:gd name="T42" fmla="*/ 14 w 110"/>
                <a:gd name="T43" fmla="*/ 40 h 128"/>
                <a:gd name="T44" fmla="*/ 9 w 110"/>
                <a:gd name="T45" fmla="*/ 24 h 128"/>
                <a:gd name="T46" fmla="*/ 5 w 110"/>
                <a:gd name="T47" fmla="*/ 15 h 128"/>
                <a:gd name="T48" fmla="*/ 7 w 110"/>
                <a:gd name="T49" fmla="*/ 8 h 128"/>
                <a:gd name="T50" fmla="*/ 11 w 110"/>
                <a:gd name="T51" fmla="*/ 6 h 128"/>
                <a:gd name="T52" fmla="*/ 13 w 110"/>
                <a:gd name="T53" fmla="*/ 5 h 128"/>
                <a:gd name="T54" fmla="*/ 18 w 110"/>
                <a:gd name="T55" fmla="*/ 7 h 128"/>
                <a:gd name="T56" fmla="*/ 32 w 110"/>
                <a:gd name="T57" fmla="*/ 8 h 128"/>
                <a:gd name="T58" fmla="*/ 35 w 110"/>
                <a:gd name="T59" fmla="*/ 2 h 128"/>
                <a:gd name="T60" fmla="*/ 39 w 110"/>
                <a:gd name="T61" fmla="*/ 2 h 128"/>
                <a:gd name="T62" fmla="*/ 44 w 110"/>
                <a:gd name="T63" fmla="*/ 0 h 128"/>
                <a:gd name="T64" fmla="*/ 47 w 110"/>
                <a:gd name="T65" fmla="*/ 9 h 128"/>
                <a:gd name="T66" fmla="*/ 51 w 110"/>
                <a:gd name="T67" fmla="*/ 6 h 128"/>
                <a:gd name="T68" fmla="*/ 58 w 110"/>
                <a:gd name="T69" fmla="*/ 3 h 128"/>
                <a:gd name="T70" fmla="*/ 67 w 110"/>
                <a:gd name="T71" fmla="*/ 7 h 128"/>
                <a:gd name="T72" fmla="*/ 70 w 110"/>
                <a:gd name="T73" fmla="*/ 14 h 128"/>
                <a:gd name="T74" fmla="*/ 78 w 110"/>
                <a:gd name="T75" fmla="*/ 19 h 128"/>
                <a:gd name="T76" fmla="*/ 85 w 110"/>
                <a:gd name="T77" fmla="*/ 14 h 128"/>
                <a:gd name="T78" fmla="*/ 93 w 110"/>
                <a:gd name="T79" fmla="*/ 13 h 128"/>
                <a:gd name="T80" fmla="*/ 106 w 110"/>
                <a:gd name="T81" fmla="*/ 18 h 128"/>
                <a:gd name="T82" fmla="*/ 110 w 110"/>
                <a:gd name="T83" fmla="*/ 48 h 128"/>
                <a:gd name="T84" fmla="*/ 103 w 110"/>
                <a:gd name="T85" fmla="*/ 65 h 128"/>
                <a:gd name="T86" fmla="*/ 98 w 110"/>
                <a:gd name="T87" fmla="*/ 88 h 128"/>
                <a:gd name="T88" fmla="*/ 106 w 110"/>
                <a:gd name="T89" fmla="*/ 107 h 128"/>
                <a:gd name="T90" fmla="*/ 105 w 110"/>
                <a:gd name="T91" fmla="*/ 11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 h="128">
                  <a:moveTo>
                    <a:pt x="105" y="115"/>
                  </a:moveTo>
                  <a:lnTo>
                    <a:pt x="97" y="115"/>
                  </a:lnTo>
                  <a:lnTo>
                    <a:pt x="84" y="111"/>
                  </a:lnTo>
                  <a:lnTo>
                    <a:pt x="72" y="111"/>
                  </a:lnTo>
                  <a:lnTo>
                    <a:pt x="50" y="115"/>
                  </a:lnTo>
                  <a:lnTo>
                    <a:pt x="37" y="121"/>
                  </a:lnTo>
                  <a:lnTo>
                    <a:pt x="19" y="128"/>
                  </a:lnTo>
                  <a:lnTo>
                    <a:pt x="16" y="128"/>
                  </a:lnTo>
                  <a:lnTo>
                    <a:pt x="17" y="111"/>
                  </a:lnTo>
                  <a:lnTo>
                    <a:pt x="19" y="108"/>
                  </a:lnTo>
                  <a:lnTo>
                    <a:pt x="18" y="100"/>
                  </a:lnTo>
                  <a:lnTo>
                    <a:pt x="11" y="91"/>
                  </a:lnTo>
                  <a:lnTo>
                    <a:pt x="5" y="90"/>
                  </a:lnTo>
                  <a:lnTo>
                    <a:pt x="0" y="84"/>
                  </a:lnTo>
                  <a:lnTo>
                    <a:pt x="3" y="75"/>
                  </a:lnTo>
                  <a:lnTo>
                    <a:pt x="2" y="65"/>
                  </a:lnTo>
                  <a:lnTo>
                    <a:pt x="3" y="59"/>
                  </a:lnTo>
                  <a:lnTo>
                    <a:pt x="6" y="59"/>
                  </a:lnTo>
                  <a:lnTo>
                    <a:pt x="7" y="50"/>
                  </a:lnTo>
                  <a:lnTo>
                    <a:pt x="5" y="46"/>
                  </a:lnTo>
                  <a:lnTo>
                    <a:pt x="7" y="43"/>
                  </a:lnTo>
                  <a:lnTo>
                    <a:pt x="14" y="40"/>
                  </a:lnTo>
                  <a:lnTo>
                    <a:pt x="9" y="24"/>
                  </a:lnTo>
                  <a:lnTo>
                    <a:pt x="5" y="15"/>
                  </a:lnTo>
                  <a:lnTo>
                    <a:pt x="7" y="8"/>
                  </a:lnTo>
                  <a:lnTo>
                    <a:pt x="11" y="6"/>
                  </a:lnTo>
                  <a:lnTo>
                    <a:pt x="13" y="5"/>
                  </a:lnTo>
                  <a:lnTo>
                    <a:pt x="18" y="7"/>
                  </a:lnTo>
                  <a:lnTo>
                    <a:pt x="32" y="8"/>
                  </a:lnTo>
                  <a:lnTo>
                    <a:pt x="35" y="2"/>
                  </a:lnTo>
                  <a:lnTo>
                    <a:pt x="39" y="2"/>
                  </a:lnTo>
                  <a:lnTo>
                    <a:pt x="44" y="0"/>
                  </a:lnTo>
                  <a:lnTo>
                    <a:pt x="47" y="9"/>
                  </a:lnTo>
                  <a:lnTo>
                    <a:pt x="51" y="6"/>
                  </a:lnTo>
                  <a:lnTo>
                    <a:pt x="58" y="3"/>
                  </a:lnTo>
                  <a:lnTo>
                    <a:pt x="67" y="7"/>
                  </a:lnTo>
                  <a:lnTo>
                    <a:pt x="70" y="14"/>
                  </a:lnTo>
                  <a:lnTo>
                    <a:pt x="78" y="19"/>
                  </a:lnTo>
                  <a:lnTo>
                    <a:pt x="85" y="14"/>
                  </a:lnTo>
                  <a:lnTo>
                    <a:pt x="93" y="13"/>
                  </a:lnTo>
                  <a:lnTo>
                    <a:pt x="106" y="18"/>
                  </a:lnTo>
                  <a:lnTo>
                    <a:pt x="110" y="48"/>
                  </a:lnTo>
                  <a:lnTo>
                    <a:pt x="103" y="65"/>
                  </a:lnTo>
                  <a:lnTo>
                    <a:pt x="98" y="88"/>
                  </a:lnTo>
                  <a:lnTo>
                    <a:pt x="106" y="107"/>
                  </a:lnTo>
                  <a:lnTo>
                    <a:pt x="105" y="11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93" name="Freeform 42"/>
            <p:cNvSpPr>
              <a:spLocks/>
            </p:cNvSpPr>
            <p:nvPr/>
          </p:nvSpPr>
          <p:spPr bwMode="auto">
            <a:xfrm>
              <a:off x="4556431" y="4421471"/>
              <a:ext cx="220663" cy="366713"/>
            </a:xfrm>
            <a:custGeom>
              <a:avLst/>
              <a:gdLst>
                <a:gd name="T0" fmla="*/ 85 w 139"/>
                <a:gd name="T1" fmla="*/ 220 h 231"/>
                <a:gd name="T2" fmla="*/ 82 w 139"/>
                <a:gd name="T3" fmla="*/ 219 h 231"/>
                <a:gd name="T4" fmla="*/ 71 w 139"/>
                <a:gd name="T5" fmla="*/ 222 h 231"/>
                <a:gd name="T6" fmla="*/ 60 w 139"/>
                <a:gd name="T7" fmla="*/ 219 h 231"/>
                <a:gd name="T8" fmla="*/ 52 w 139"/>
                <a:gd name="T9" fmla="*/ 220 h 231"/>
                <a:gd name="T10" fmla="*/ 22 w 139"/>
                <a:gd name="T11" fmla="*/ 220 h 231"/>
                <a:gd name="T12" fmla="*/ 24 w 139"/>
                <a:gd name="T13" fmla="*/ 204 h 231"/>
                <a:gd name="T14" fmla="*/ 17 w 139"/>
                <a:gd name="T15" fmla="*/ 190 h 231"/>
                <a:gd name="T16" fmla="*/ 9 w 139"/>
                <a:gd name="T17" fmla="*/ 186 h 231"/>
                <a:gd name="T18" fmla="*/ 5 w 139"/>
                <a:gd name="T19" fmla="*/ 177 h 231"/>
                <a:gd name="T20" fmla="*/ 0 w 139"/>
                <a:gd name="T21" fmla="*/ 174 h 231"/>
                <a:gd name="T22" fmla="*/ 0 w 139"/>
                <a:gd name="T23" fmla="*/ 168 h 231"/>
                <a:gd name="T24" fmla="*/ 5 w 139"/>
                <a:gd name="T25" fmla="*/ 154 h 231"/>
                <a:gd name="T26" fmla="*/ 14 w 139"/>
                <a:gd name="T27" fmla="*/ 134 h 231"/>
                <a:gd name="T28" fmla="*/ 19 w 139"/>
                <a:gd name="T29" fmla="*/ 133 h 231"/>
                <a:gd name="T30" fmla="*/ 30 w 139"/>
                <a:gd name="T31" fmla="*/ 121 h 231"/>
                <a:gd name="T32" fmla="*/ 37 w 139"/>
                <a:gd name="T33" fmla="*/ 121 h 231"/>
                <a:gd name="T34" fmla="*/ 47 w 139"/>
                <a:gd name="T35" fmla="*/ 129 h 231"/>
                <a:gd name="T36" fmla="*/ 60 w 139"/>
                <a:gd name="T37" fmla="*/ 122 h 231"/>
                <a:gd name="T38" fmla="*/ 61 w 139"/>
                <a:gd name="T39" fmla="*/ 114 h 231"/>
                <a:gd name="T40" fmla="*/ 66 w 139"/>
                <a:gd name="T41" fmla="*/ 105 h 231"/>
                <a:gd name="T42" fmla="*/ 68 w 139"/>
                <a:gd name="T43" fmla="*/ 95 h 231"/>
                <a:gd name="T44" fmla="*/ 78 w 139"/>
                <a:gd name="T45" fmla="*/ 86 h 231"/>
                <a:gd name="T46" fmla="*/ 81 w 139"/>
                <a:gd name="T47" fmla="*/ 72 h 231"/>
                <a:gd name="T48" fmla="*/ 85 w 139"/>
                <a:gd name="T49" fmla="*/ 67 h 231"/>
                <a:gd name="T50" fmla="*/ 88 w 139"/>
                <a:gd name="T51" fmla="*/ 56 h 231"/>
                <a:gd name="T52" fmla="*/ 93 w 139"/>
                <a:gd name="T53" fmla="*/ 43 h 231"/>
                <a:gd name="T54" fmla="*/ 108 w 139"/>
                <a:gd name="T55" fmla="*/ 27 h 231"/>
                <a:gd name="T56" fmla="*/ 108 w 139"/>
                <a:gd name="T57" fmla="*/ 20 h 231"/>
                <a:gd name="T58" fmla="*/ 110 w 139"/>
                <a:gd name="T59" fmla="*/ 16 h 231"/>
                <a:gd name="T60" fmla="*/ 103 w 139"/>
                <a:gd name="T61" fmla="*/ 8 h 231"/>
                <a:gd name="T62" fmla="*/ 104 w 139"/>
                <a:gd name="T63" fmla="*/ 1 h 231"/>
                <a:gd name="T64" fmla="*/ 109 w 139"/>
                <a:gd name="T65" fmla="*/ 0 h 231"/>
                <a:gd name="T66" fmla="*/ 116 w 139"/>
                <a:gd name="T67" fmla="*/ 14 h 231"/>
                <a:gd name="T68" fmla="*/ 118 w 139"/>
                <a:gd name="T69" fmla="*/ 27 h 231"/>
                <a:gd name="T70" fmla="*/ 117 w 139"/>
                <a:gd name="T71" fmla="*/ 41 h 231"/>
                <a:gd name="T72" fmla="*/ 127 w 139"/>
                <a:gd name="T73" fmla="*/ 60 h 231"/>
                <a:gd name="T74" fmla="*/ 117 w 139"/>
                <a:gd name="T75" fmla="*/ 60 h 231"/>
                <a:gd name="T76" fmla="*/ 112 w 139"/>
                <a:gd name="T77" fmla="*/ 61 h 231"/>
                <a:gd name="T78" fmla="*/ 104 w 139"/>
                <a:gd name="T79" fmla="*/ 59 h 231"/>
                <a:gd name="T80" fmla="*/ 100 w 139"/>
                <a:gd name="T81" fmla="*/ 69 h 231"/>
                <a:gd name="T82" fmla="*/ 111 w 139"/>
                <a:gd name="T83" fmla="*/ 81 h 231"/>
                <a:gd name="T84" fmla="*/ 119 w 139"/>
                <a:gd name="T85" fmla="*/ 85 h 231"/>
                <a:gd name="T86" fmla="*/ 121 w 139"/>
                <a:gd name="T87" fmla="*/ 93 h 231"/>
                <a:gd name="T88" fmla="*/ 127 w 139"/>
                <a:gd name="T89" fmla="*/ 107 h 231"/>
                <a:gd name="T90" fmla="*/ 124 w 139"/>
                <a:gd name="T91" fmla="*/ 113 h 231"/>
                <a:gd name="T92" fmla="*/ 115 w 139"/>
                <a:gd name="T93" fmla="*/ 134 h 231"/>
                <a:gd name="T94" fmla="*/ 111 w 139"/>
                <a:gd name="T95" fmla="*/ 138 h 231"/>
                <a:gd name="T96" fmla="*/ 110 w 139"/>
                <a:gd name="T97" fmla="*/ 154 h 231"/>
                <a:gd name="T98" fmla="*/ 112 w 139"/>
                <a:gd name="T99" fmla="*/ 163 h 231"/>
                <a:gd name="T100" fmla="*/ 110 w 139"/>
                <a:gd name="T101" fmla="*/ 169 h 231"/>
                <a:gd name="T102" fmla="*/ 119 w 139"/>
                <a:gd name="T103" fmla="*/ 180 h 231"/>
                <a:gd name="T104" fmla="*/ 120 w 139"/>
                <a:gd name="T105" fmla="*/ 188 h 231"/>
                <a:gd name="T106" fmla="*/ 127 w 139"/>
                <a:gd name="T107" fmla="*/ 198 h 231"/>
                <a:gd name="T108" fmla="*/ 136 w 139"/>
                <a:gd name="T109" fmla="*/ 205 h 231"/>
                <a:gd name="T110" fmla="*/ 137 w 139"/>
                <a:gd name="T111" fmla="*/ 214 h 231"/>
                <a:gd name="T112" fmla="*/ 139 w 139"/>
                <a:gd name="T113" fmla="*/ 220 h 231"/>
                <a:gd name="T114" fmla="*/ 137 w 139"/>
                <a:gd name="T115" fmla="*/ 231 h 231"/>
                <a:gd name="T116" fmla="*/ 123 w 139"/>
                <a:gd name="T117" fmla="*/ 227 h 231"/>
                <a:gd name="T118" fmla="*/ 108 w 139"/>
                <a:gd name="T119" fmla="*/ 221 h 231"/>
                <a:gd name="T120" fmla="*/ 85 w 139"/>
                <a:gd name="T1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231">
                  <a:moveTo>
                    <a:pt x="85" y="220"/>
                  </a:moveTo>
                  <a:lnTo>
                    <a:pt x="82" y="219"/>
                  </a:lnTo>
                  <a:lnTo>
                    <a:pt x="71" y="222"/>
                  </a:lnTo>
                  <a:lnTo>
                    <a:pt x="60" y="219"/>
                  </a:lnTo>
                  <a:lnTo>
                    <a:pt x="52" y="220"/>
                  </a:lnTo>
                  <a:lnTo>
                    <a:pt x="22" y="220"/>
                  </a:lnTo>
                  <a:lnTo>
                    <a:pt x="24" y="204"/>
                  </a:lnTo>
                  <a:lnTo>
                    <a:pt x="17" y="190"/>
                  </a:lnTo>
                  <a:lnTo>
                    <a:pt x="9" y="186"/>
                  </a:lnTo>
                  <a:lnTo>
                    <a:pt x="5" y="177"/>
                  </a:lnTo>
                  <a:lnTo>
                    <a:pt x="0" y="174"/>
                  </a:lnTo>
                  <a:lnTo>
                    <a:pt x="0" y="168"/>
                  </a:lnTo>
                  <a:lnTo>
                    <a:pt x="5" y="154"/>
                  </a:lnTo>
                  <a:lnTo>
                    <a:pt x="14" y="134"/>
                  </a:lnTo>
                  <a:lnTo>
                    <a:pt x="19" y="133"/>
                  </a:lnTo>
                  <a:lnTo>
                    <a:pt x="30" y="121"/>
                  </a:lnTo>
                  <a:lnTo>
                    <a:pt x="37" y="121"/>
                  </a:lnTo>
                  <a:lnTo>
                    <a:pt x="47" y="129"/>
                  </a:lnTo>
                  <a:lnTo>
                    <a:pt x="60" y="122"/>
                  </a:lnTo>
                  <a:lnTo>
                    <a:pt x="61" y="114"/>
                  </a:lnTo>
                  <a:lnTo>
                    <a:pt x="66" y="105"/>
                  </a:lnTo>
                  <a:lnTo>
                    <a:pt x="68" y="95"/>
                  </a:lnTo>
                  <a:lnTo>
                    <a:pt x="78" y="86"/>
                  </a:lnTo>
                  <a:lnTo>
                    <a:pt x="81" y="72"/>
                  </a:lnTo>
                  <a:lnTo>
                    <a:pt x="85" y="67"/>
                  </a:lnTo>
                  <a:lnTo>
                    <a:pt x="88" y="56"/>
                  </a:lnTo>
                  <a:lnTo>
                    <a:pt x="93" y="43"/>
                  </a:lnTo>
                  <a:lnTo>
                    <a:pt x="108" y="27"/>
                  </a:lnTo>
                  <a:lnTo>
                    <a:pt x="108" y="20"/>
                  </a:lnTo>
                  <a:lnTo>
                    <a:pt x="110" y="16"/>
                  </a:lnTo>
                  <a:lnTo>
                    <a:pt x="103" y="8"/>
                  </a:lnTo>
                  <a:lnTo>
                    <a:pt x="104" y="1"/>
                  </a:lnTo>
                  <a:lnTo>
                    <a:pt x="109" y="0"/>
                  </a:lnTo>
                  <a:lnTo>
                    <a:pt x="116" y="14"/>
                  </a:lnTo>
                  <a:lnTo>
                    <a:pt x="118" y="27"/>
                  </a:lnTo>
                  <a:lnTo>
                    <a:pt x="117" y="41"/>
                  </a:lnTo>
                  <a:lnTo>
                    <a:pt x="127" y="60"/>
                  </a:lnTo>
                  <a:lnTo>
                    <a:pt x="117" y="60"/>
                  </a:lnTo>
                  <a:lnTo>
                    <a:pt x="112" y="61"/>
                  </a:lnTo>
                  <a:lnTo>
                    <a:pt x="104" y="59"/>
                  </a:lnTo>
                  <a:lnTo>
                    <a:pt x="100" y="69"/>
                  </a:lnTo>
                  <a:lnTo>
                    <a:pt x="111" y="81"/>
                  </a:lnTo>
                  <a:lnTo>
                    <a:pt x="119" y="85"/>
                  </a:lnTo>
                  <a:lnTo>
                    <a:pt x="121" y="93"/>
                  </a:lnTo>
                  <a:lnTo>
                    <a:pt x="127" y="107"/>
                  </a:lnTo>
                  <a:lnTo>
                    <a:pt x="124" y="113"/>
                  </a:lnTo>
                  <a:lnTo>
                    <a:pt x="115" y="134"/>
                  </a:lnTo>
                  <a:lnTo>
                    <a:pt x="111" y="138"/>
                  </a:lnTo>
                  <a:lnTo>
                    <a:pt x="110" y="154"/>
                  </a:lnTo>
                  <a:lnTo>
                    <a:pt x="112" y="163"/>
                  </a:lnTo>
                  <a:lnTo>
                    <a:pt x="110" y="169"/>
                  </a:lnTo>
                  <a:lnTo>
                    <a:pt x="119" y="180"/>
                  </a:lnTo>
                  <a:lnTo>
                    <a:pt x="120" y="188"/>
                  </a:lnTo>
                  <a:lnTo>
                    <a:pt x="127" y="198"/>
                  </a:lnTo>
                  <a:lnTo>
                    <a:pt x="136" y="205"/>
                  </a:lnTo>
                  <a:lnTo>
                    <a:pt x="137" y="214"/>
                  </a:lnTo>
                  <a:lnTo>
                    <a:pt x="139" y="220"/>
                  </a:lnTo>
                  <a:lnTo>
                    <a:pt x="137" y="231"/>
                  </a:lnTo>
                  <a:lnTo>
                    <a:pt x="123" y="227"/>
                  </a:lnTo>
                  <a:lnTo>
                    <a:pt x="108" y="221"/>
                  </a:lnTo>
                  <a:lnTo>
                    <a:pt x="85" y="22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94" name="Freeform 43"/>
            <p:cNvSpPr>
              <a:spLocks/>
            </p:cNvSpPr>
            <p:nvPr/>
          </p:nvSpPr>
          <p:spPr bwMode="auto">
            <a:xfrm>
              <a:off x="4664381" y="4672297"/>
              <a:ext cx="554038" cy="611188"/>
            </a:xfrm>
            <a:custGeom>
              <a:avLst/>
              <a:gdLst>
                <a:gd name="T0" fmla="*/ 342 w 349"/>
                <a:gd name="T1" fmla="*/ 61 h 385"/>
                <a:gd name="T2" fmla="*/ 343 w 349"/>
                <a:gd name="T3" fmla="*/ 71 h 385"/>
                <a:gd name="T4" fmla="*/ 329 w 349"/>
                <a:gd name="T5" fmla="*/ 87 h 385"/>
                <a:gd name="T6" fmla="*/ 324 w 349"/>
                <a:gd name="T7" fmla="*/ 114 h 385"/>
                <a:gd name="T8" fmla="*/ 320 w 349"/>
                <a:gd name="T9" fmla="*/ 137 h 385"/>
                <a:gd name="T10" fmla="*/ 314 w 349"/>
                <a:gd name="T11" fmla="*/ 155 h 385"/>
                <a:gd name="T12" fmla="*/ 310 w 349"/>
                <a:gd name="T13" fmla="*/ 168 h 385"/>
                <a:gd name="T14" fmla="*/ 315 w 349"/>
                <a:gd name="T15" fmla="*/ 203 h 385"/>
                <a:gd name="T16" fmla="*/ 316 w 349"/>
                <a:gd name="T17" fmla="*/ 233 h 385"/>
                <a:gd name="T18" fmla="*/ 330 w 349"/>
                <a:gd name="T19" fmla="*/ 256 h 385"/>
                <a:gd name="T20" fmla="*/ 332 w 349"/>
                <a:gd name="T21" fmla="*/ 281 h 385"/>
                <a:gd name="T22" fmla="*/ 303 w 349"/>
                <a:gd name="T23" fmla="*/ 287 h 385"/>
                <a:gd name="T24" fmla="*/ 301 w 349"/>
                <a:gd name="T25" fmla="*/ 309 h 385"/>
                <a:gd name="T26" fmla="*/ 295 w 349"/>
                <a:gd name="T27" fmla="*/ 354 h 385"/>
                <a:gd name="T28" fmla="*/ 312 w 349"/>
                <a:gd name="T29" fmla="*/ 366 h 385"/>
                <a:gd name="T30" fmla="*/ 318 w 349"/>
                <a:gd name="T31" fmla="*/ 385 h 385"/>
                <a:gd name="T32" fmla="*/ 297 w 349"/>
                <a:gd name="T33" fmla="*/ 373 h 385"/>
                <a:gd name="T34" fmla="*/ 276 w 349"/>
                <a:gd name="T35" fmla="*/ 362 h 385"/>
                <a:gd name="T36" fmla="*/ 261 w 349"/>
                <a:gd name="T37" fmla="*/ 357 h 385"/>
                <a:gd name="T38" fmla="*/ 241 w 349"/>
                <a:gd name="T39" fmla="*/ 345 h 385"/>
                <a:gd name="T40" fmla="*/ 221 w 349"/>
                <a:gd name="T41" fmla="*/ 344 h 385"/>
                <a:gd name="T42" fmla="*/ 214 w 349"/>
                <a:gd name="T43" fmla="*/ 336 h 385"/>
                <a:gd name="T44" fmla="*/ 194 w 349"/>
                <a:gd name="T45" fmla="*/ 338 h 385"/>
                <a:gd name="T46" fmla="*/ 181 w 349"/>
                <a:gd name="T47" fmla="*/ 340 h 385"/>
                <a:gd name="T48" fmla="*/ 177 w 349"/>
                <a:gd name="T49" fmla="*/ 307 h 385"/>
                <a:gd name="T50" fmla="*/ 178 w 349"/>
                <a:gd name="T51" fmla="*/ 282 h 385"/>
                <a:gd name="T52" fmla="*/ 175 w 349"/>
                <a:gd name="T53" fmla="*/ 261 h 385"/>
                <a:gd name="T54" fmla="*/ 154 w 349"/>
                <a:gd name="T55" fmla="*/ 253 h 385"/>
                <a:gd name="T56" fmla="*/ 144 w 349"/>
                <a:gd name="T57" fmla="*/ 257 h 385"/>
                <a:gd name="T58" fmla="*/ 128 w 349"/>
                <a:gd name="T59" fmla="*/ 270 h 385"/>
                <a:gd name="T60" fmla="*/ 115 w 349"/>
                <a:gd name="T61" fmla="*/ 273 h 385"/>
                <a:gd name="T62" fmla="*/ 97 w 349"/>
                <a:gd name="T63" fmla="*/ 277 h 385"/>
                <a:gd name="T64" fmla="*/ 85 w 349"/>
                <a:gd name="T65" fmla="*/ 260 h 385"/>
                <a:gd name="T66" fmla="*/ 76 w 349"/>
                <a:gd name="T67" fmla="*/ 232 h 385"/>
                <a:gd name="T68" fmla="*/ 15 w 349"/>
                <a:gd name="T69" fmla="*/ 234 h 385"/>
                <a:gd name="T70" fmla="*/ 2 w 349"/>
                <a:gd name="T71" fmla="*/ 236 h 385"/>
                <a:gd name="T72" fmla="*/ 5 w 349"/>
                <a:gd name="T73" fmla="*/ 228 h 385"/>
                <a:gd name="T74" fmla="*/ 8 w 349"/>
                <a:gd name="T75" fmla="*/ 213 h 385"/>
                <a:gd name="T76" fmla="*/ 20 w 349"/>
                <a:gd name="T77" fmla="*/ 211 h 385"/>
                <a:gd name="T78" fmla="*/ 36 w 349"/>
                <a:gd name="T79" fmla="*/ 203 h 385"/>
                <a:gd name="T80" fmla="*/ 44 w 349"/>
                <a:gd name="T81" fmla="*/ 213 h 385"/>
                <a:gd name="T82" fmla="*/ 66 w 349"/>
                <a:gd name="T83" fmla="*/ 190 h 385"/>
                <a:gd name="T84" fmla="*/ 70 w 349"/>
                <a:gd name="T85" fmla="*/ 166 h 385"/>
                <a:gd name="T86" fmla="*/ 86 w 349"/>
                <a:gd name="T87" fmla="*/ 135 h 385"/>
                <a:gd name="T88" fmla="*/ 101 w 349"/>
                <a:gd name="T89" fmla="*/ 118 h 385"/>
                <a:gd name="T90" fmla="*/ 104 w 349"/>
                <a:gd name="T91" fmla="*/ 103 h 385"/>
                <a:gd name="T92" fmla="*/ 105 w 349"/>
                <a:gd name="T93" fmla="*/ 73 h 385"/>
                <a:gd name="T94" fmla="*/ 114 w 349"/>
                <a:gd name="T95" fmla="*/ 49 h 385"/>
                <a:gd name="T96" fmla="*/ 117 w 349"/>
                <a:gd name="T97" fmla="*/ 22 h 385"/>
                <a:gd name="T98" fmla="*/ 134 w 349"/>
                <a:gd name="T99" fmla="*/ 5 h 385"/>
                <a:gd name="T100" fmla="*/ 161 w 349"/>
                <a:gd name="T101" fmla="*/ 20 h 385"/>
                <a:gd name="T102" fmla="*/ 188 w 349"/>
                <a:gd name="T103" fmla="*/ 26 h 385"/>
                <a:gd name="T104" fmla="*/ 196 w 349"/>
                <a:gd name="T105" fmla="*/ 11 h 385"/>
                <a:gd name="T106" fmla="*/ 224 w 349"/>
                <a:gd name="T107" fmla="*/ 3 h 385"/>
                <a:gd name="T108" fmla="*/ 238 w 349"/>
                <a:gd name="T109" fmla="*/ 7 h 385"/>
                <a:gd name="T110" fmla="*/ 247 w 349"/>
                <a:gd name="T111" fmla="*/ 0 h 385"/>
                <a:gd name="T112" fmla="*/ 273 w 349"/>
                <a:gd name="T113" fmla="*/ 3 h 385"/>
                <a:gd name="T114" fmla="*/ 290 w 349"/>
                <a:gd name="T115" fmla="*/ 18 h 385"/>
                <a:gd name="T116" fmla="*/ 303 w 349"/>
                <a:gd name="T117" fmla="*/ 17 h 385"/>
                <a:gd name="T118" fmla="*/ 322 w 349"/>
                <a:gd name="T119" fmla="*/ 14 h 385"/>
                <a:gd name="T120" fmla="*/ 343 w 349"/>
                <a:gd name="T121"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9" h="385">
                  <a:moveTo>
                    <a:pt x="343" y="37"/>
                  </a:moveTo>
                  <a:lnTo>
                    <a:pt x="342" y="61"/>
                  </a:lnTo>
                  <a:lnTo>
                    <a:pt x="349" y="64"/>
                  </a:lnTo>
                  <a:lnTo>
                    <a:pt x="343" y="71"/>
                  </a:lnTo>
                  <a:lnTo>
                    <a:pt x="336" y="77"/>
                  </a:lnTo>
                  <a:lnTo>
                    <a:pt x="329" y="87"/>
                  </a:lnTo>
                  <a:lnTo>
                    <a:pt x="325" y="97"/>
                  </a:lnTo>
                  <a:lnTo>
                    <a:pt x="324" y="114"/>
                  </a:lnTo>
                  <a:lnTo>
                    <a:pt x="320" y="122"/>
                  </a:lnTo>
                  <a:lnTo>
                    <a:pt x="320" y="137"/>
                  </a:lnTo>
                  <a:lnTo>
                    <a:pt x="314" y="143"/>
                  </a:lnTo>
                  <a:lnTo>
                    <a:pt x="314" y="155"/>
                  </a:lnTo>
                  <a:lnTo>
                    <a:pt x="311" y="157"/>
                  </a:lnTo>
                  <a:lnTo>
                    <a:pt x="310" y="168"/>
                  </a:lnTo>
                  <a:lnTo>
                    <a:pt x="314" y="178"/>
                  </a:lnTo>
                  <a:lnTo>
                    <a:pt x="315" y="203"/>
                  </a:lnTo>
                  <a:lnTo>
                    <a:pt x="318" y="222"/>
                  </a:lnTo>
                  <a:lnTo>
                    <a:pt x="316" y="233"/>
                  </a:lnTo>
                  <a:lnTo>
                    <a:pt x="320" y="245"/>
                  </a:lnTo>
                  <a:lnTo>
                    <a:pt x="330" y="256"/>
                  </a:lnTo>
                  <a:lnTo>
                    <a:pt x="340" y="283"/>
                  </a:lnTo>
                  <a:lnTo>
                    <a:pt x="332" y="281"/>
                  </a:lnTo>
                  <a:lnTo>
                    <a:pt x="308" y="284"/>
                  </a:lnTo>
                  <a:lnTo>
                    <a:pt x="303" y="287"/>
                  </a:lnTo>
                  <a:lnTo>
                    <a:pt x="297" y="300"/>
                  </a:lnTo>
                  <a:lnTo>
                    <a:pt x="301" y="309"/>
                  </a:lnTo>
                  <a:lnTo>
                    <a:pt x="297" y="334"/>
                  </a:lnTo>
                  <a:lnTo>
                    <a:pt x="295" y="354"/>
                  </a:lnTo>
                  <a:lnTo>
                    <a:pt x="300" y="358"/>
                  </a:lnTo>
                  <a:lnTo>
                    <a:pt x="312" y="366"/>
                  </a:lnTo>
                  <a:lnTo>
                    <a:pt x="317" y="363"/>
                  </a:lnTo>
                  <a:lnTo>
                    <a:pt x="318" y="385"/>
                  </a:lnTo>
                  <a:lnTo>
                    <a:pt x="304" y="385"/>
                  </a:lnTo>
                  <a:lnTo>
                    <a:pt x="297" y="373"/>
                  </a:lnTo>
                  <a:lnTo>
                    <a:pt x="290" y="364"/>
                  </a:lnTo>
                  <a:lnTo>
                    <a:pt x="276" y="362"/>
                  </a:lnTo>
                  <a:lnTo>
                    <a:pt x="273" y="351"/>
                  </a:lnTo>
                  <a:lnTo>
                    <a:pt x="261" y="357"/>
                  </a:lnTo>
                  <a:lnTo>
                    <a:pt x="247" y="354"/>
                  </a:lnTo>
                  <a:lnTo>
                    <a:pt x="241" y="345"/>
                  </a:lnTo>
                  <a:lnTo>
                    <a:pt x="229" y="343"/>
                  </a:lnTo>
                  <a:lnTo>
                    <a:pt x="221" y="344"/>
                  </a:lnTo>
                  <a:lnTo>
                    <a:pt x="220" y="337"/>
                  </a:lnTo>
                  <a:lnTo>
                    <a:pt x="214" y="336"/>
                  </a:lnTo>
                  <a:lnTo>
                    <a:pt x="205" y="335"/>
                  </a:lnTo>
                  <a:lnTo>
                    <a:pt x="194" y="338"/>
                  </a:lnTo>
                  <a:lnTo>
                    <a:pt x="186" y="338"/>
                  </a:lnTo>
                  <a:lnTo>
                    <a:pt x="181" y="340"/>
                  </a:lnTo>
                  <a:lnTo>
                    <a:pt x="183" y="315"/>
                  </a:lnTo>
                  <a:lnTo>
                    <a:pt x="177" y="307"/>
                  </a:lnTo>
                  <a:lnTo>
                    <a:pt x="176" y="294"/>
                  </a:lnTo>
                  <a:lnTo>
                    <a:pt x="178" y="282"/>
                  </a:lnTo>
                  <a:lnTo>
                    <a:pt x="175" y="274"/>
                  </a:lnTo>
                  <a:lnTo>
                    <a:pt x="175" y="261"/>
                  </a:lnTo>
                  <a:lnTo>
                    <a:pt x="153" y="261"/>
                  </a:lnTo>
                  <a:lnTo>
                    <a:pt x="154" y="253"/>
                  </a:lnTo>
                  <a:lnTo>
                    <a:pt x="145" y="254"/>
                  </a:lnTo>
                  <a:lnTo>
                    <a:pt x="144" y="257"/>
                  </a:lnTo>
                  <a:lnTo>
                    <a:pt x="132" y="258"/>
                  </a:lnTo>
                  <a:lnTo>
                    <a:pt x="128" y="270"/>
                  </a:lnTo>
                  <a:lnTo>
                    <a:pt x="125" y="275"/>
                  </a:lnTo>
                  <a:lnTo>
                    <a:pt x="115" y="273"/>
                  </a:lnTo>
                  <a:lnTo>
                    <a:pt x="109" y="275"/>
                  </a:lnTo>
                  <a:lnTo>
                    <a:pt x="97" y="277"/>
                  </a:lnTo>
                  <a:lnTo>
                    <a:pt x="90" y="266"/>
                  </a:lnTo>
                  <a:lnTo>
                    <a:pt x="85" y="260"/>
                  </a:lnTo>
                  <a:lnTo>
                    <a:pt x="80" y="247"/>
                  </a:lnTo>
                  <a:lnTo>
                    <a:pt x="76" y="232"/>
                  </a:lnTo>
                  <a:lnTo>
                    <a:pt x="22" y="231"/>
                  </a:lnTo>
                  <a:lnTo>
                    <a:pt x="15" y="234"/>
                  </a:lnTo>
                  <a:lnTo>
                    <a:pt x="10" y="233"/>
                  </a:lnTo>
                  <a:lnTo>
                    <a:pt x="2" y="236"/>
                  </a:lnTo>
                  <a:lnTo>
                    <a:pt x="0" y="230"/>
                  </a:lnTo>
                  <a:lnTo>
                    <a:pt x="5" y="228"/>
                  </a:lnTo>
                  <a:lnTo>
                    <a:pt x="5" y="218"/>
                  </a:lnTo>
                  <a:lnTo>
                    <a:pt x="8" y="213"/>
                  </a:lnTo>
                  <a:lnTo>
                    <a:pt x="15" y="209"/>
                  </a:lnTo>
                  <a:lnTo>
                    <a:pt x="20" y="211"/>
                  </a:lnTo>
                  <a:lnTo>
                    <a:pt x="26" y="203"/>
                  </a:lnTo>
                  <a:lnTo>
                    <a:pt x="36" y="203"/>
                  </a:lnTo>
                  <a:lnTo>
                    <a:pt x="37" y="209"/>
                  </a:lnTo>
                  <a:lnTo>
                    <a:pt x="44" y="213"/>
                  </a:lnTo>
                  <a:lnTo>
                    <a:pt x="55" y="200"/>
                  </a:lnTo>
                  <a:lnTo>
                    <a:pt x="66" y="190"/>
                  </a:lnTo>
                  <a:lnTo>
                    <a:pt x="70" y="183"/>
                  </a:lnTo>
                  <a:lnTo>
                    <a:pt x="70" y="166"/>
                  </a:lnTo>
                  <a:lnTo>
                    <a:pt x="78" y="146"/>
                  </a:lnTo>
                  <a:lnTo>
                    <a:pt x="86" y="135"/>
                  </a:lnTo>
                  <a:lnTo>
                    <a:pt x="98" y="125"/>
                  </a:lnTo>
                  <a:lnTo>
                    <a:pt x="101" y="118"/>
                  </a:lnTo>
                  <a:lnTo>
                    <a:pt x="101" y="111"/>
                  </a:lnTo>
                  <a:lnTo>
                    <a:pt x="104" y="103"/>
                  </a:lnTo>
                  <a:lnTo>
                    <a:pt x="103" y="92"/>
                  </a:lnTo>
                  <a:lnTo>
                    <a:pt x="105" y="73"/>
                  </a:lnTo>
                  <a:lnTo>
                    <a:pt x="109" y="60"/>
                  </a:lnTo>
                  <a:lnTo>
                    <a:pt x="114" y="49"/>
                  </a:lnTo>
                  <a:lnTo>
                    <a:pt x="115" y="37"/>
                  </a:lnTo>
                  <a:lnTo>
                    <a:pt x="117" y="22"/>
                  </a:lnTo>
                  <a:lnTo>
                    <a:pt x="124" y="11"/>
                  </a:lnTo>
                  <a:lnTo>
                    <a:pt x="134" y="5"/>
                  </a:lnTo>
                  <a:lnTo>
                    <a:pt x="149" y="12"/>
                  </a:lnTo>
                  <a:lnTo>
                    <a:pt x="161" y="20"/>
                  </a:lnTo>
                  <a:lnTo>
                    <a:pt x="174" y="22"/>
                  </a:lnTo>
                  <a:lnTo>
                    <a:pt x="188" y="26"/>
                  </a:lnTo>
                  <a:lnTo>
                    <a:pt x="193" y="13"/>
                  </a:lnTo>
                  <a:lnTo>
                    <a:pt x="196" y="11"/>
                  </a:lnTo>
                  <a:lnTo>
                    <a:pt x="204" y="14"/>
                  </a:lnTo>
                  <a:lnTo>
                    <a:pt x="224" y="3"/>
                  </a:lnTo>
                  <a:lnTo>
                    <a:pt x="232" y="8"/>
                  </a:lnTo>
                  <a:lnTo>
                    <a:pt x="238" y="7"/>
                  </a:lnTo>
                  <a:lnTo>
                    <a:pt x="240" y="2"/>
                  </a:lnTo>
                  <a:lnTo>
                    <a:pt x="247" y="0"/>
                  </a:lnTo>
                  <a:lnTo>
                    <a:pt x="261" y="2"/>
                  </a:lnTo>
                  <a:lnTo>
                    <a:pt x="273" y="3"/>
                  </a:lnTo>
                  <a:lnTo>
                    <a:pt x="279" y="1"/>
                  </a:lnTo>
                  <a:lnTo>
                    <a:pt x="290" y="18"/>
                  </a:lnTo>
                  <a:lnTo>
                    <a:pt x="298" y="20"/>
                  </a:lnTo>
                  <a:lnTo>
                    <a:pt x="303" y="17"/>
                  </a:lnTo>
                  <a:lnTo>
                    <a:pt x="312" y="18"/>
                  </a:lnTo>
                  <a:lnTo>
                    <a:pt x="322" y="14"/>
                  </a:lnTo>
                  <a:lnTo>
                    <a:pt x="326" y="23"/>
                  </a:lnTo>
                  <a:lnTo>
                    <a:pt x="343" y="3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95" name="Freeform 44"/>
            <p:cNvSpPr>
              <a:spLocks/>
            </p:cNvSpPr>
            <p:nvPr/>
          </p:nvSpPr>
          <p:spPr bwMode="auto">
            <a:xfrm>
              <a:off x="4632631" y="4723097"/>
              <a:ext cx="214313" cy="288925"/>
            </a:xfrm>
            <a:custGeom>
              <a:avLst/>
              <a:gdLst>
                <a:gd name="T0" fmla="*/ 35 w 135"/>
                <a:gd name="T1" fmla="*/ 177 h 182"/>
                <a:gd name="T2" fmla="*/ 28 w 135"/>
                <a:gd name="T3" fmla="*/ 170 h 182"/>
                <a:gd name="T4" fmla="*/ 22 w 135"/>
                <a:gd name="T5" fmla="*/ 173 h 182"/>
                <a:gd name="T6" fmla="*/ 15 w 135"/>
                <a:gd name="T7" fmla="*/ 182 h 182"/>
                <a:gd name="T8" fmla="*/ 0 w 135"/>
                <a:gd name="T9" fmla="*/ 160 h 182"/>
                <a:gd name="T10" fmla="*/ 14 w 135"/>
                <a:gd name="T11" fmla="*/ 149 h 182"/>
                <a:gd name="T12" fmla="*/ 7 w 135"/>
                <a:gd name="T13" fmla="*/ 135 h 182"/>
                <a:gd name="T14" fmla="*/ 14 w 135"/>
                <a:gd name="T15" fmla="*/ 130 h 182"/>
                <a:gd name="T16" fmla="*/ 26 w 135"/>
                <a:gd name="T17" fmla="*/ 127 h 182"/>
                <a:gd name="T18" fmla="*/ 27 w 135"/>
                <a:gd name="T19" fmla="*/ 118 h 182"/>
                <a:gd name="T20" fmla="*/ 37 w 135"/>
                <a:gd name="T21" fmla="*/ 128 h 182"/>
                <a:gd name="T22" fmla="*/ 53 w 135"/>
                <a:gd name="T23" fmla="*/ 129 h 182"/>
                <a:gd name="T24" fmla="*/ 59 w 135"/>
                <a:gd name="T25" fmla="*/ 119 h 182"/>
                <a:gd name="T26" fmla="*/ 61 w 135"/>
                <a:gd name="T27" fmla="*/ 105 h 182"/>
                <a:gd name="T28" fmla="*/ 60 w 135"/>
                <a:gd name="T29" fmla="*/ 89 h 182"/>
                <a:gd name="T30" fmla="*/ 51 w 135"/>
                <a:gd name="T31" fmla="*/ 77 h 182"/>
                <a:gd name="T32" fmla="*/ 59 w 135"/>
                <a:gd name="T33" fmla="*/ 53 h 182"/>
                <a:gd name="T34" fmla="*/ 54 w 135"/>
                <a:gd name="T35" fmla="*/ 48 h 182"/>
                <a:gd name="T36" fmla="*/ 40 w 135"/>
                <a:gd name="T37" fmla="*/ 50 h 182"/>
                <a:gd name="T38" fmla="*/ 35 w 135"/>
                <a:gd name="T39" fmla="*/ 39 h 182"/>
                <a:gd name="T40" fmla="*/ 37 w 135"/>
                <a:gd name="T41" fmla="*/ 30 h 182"/>
                <a:gd name="T42" fmla="*/ 60 w 135"/>
                <a:gd name="T43" fmla="*/ 31 h 182"/>
                <a:gd name="T44" fmla="*/ 75 w 135"/>
                <a:gd name="T45" fmla="*/ 37 h 182"/>
                <a:gd name="T46" fmla="*/ 89 w 135"/>
                <a:gd name="T47" fmla="*/ 41 h 182"/>
                <a:gd name="T48" fmla="*/ 91 w 135"/>
                <a:gd name="T49" fmla="*/ 30 h 182"/>
                <a:gd name="T50" fmla="*/ 100 w 135"/>
                <a:gd name="T51" fmla="*/ 11 h 182"/>
                <a:gd name="T52" fmla="*/ 111 w 135"/>
                <a:gd name="T53" fmla="*/ 0 h 182"/>
                <a:gd name="T54" fmla="*/ 123 w 135"/>
                <a:gd name="T55" fmla="*/ 3 h 182"/>
                <a:gd name="T56" fmla="*/ 135 w 135"/>
                <a:gd name="T57" fmla="*/ 5 h 182"/>
                <a:gd name="T58" fmla="*/ 134 w 135"/>
                <a:gd name="T59" fmla="*/ 17 h 182"/>
                <a:gd name="T60" fmla="*/ 129 w 135"/>
                <a:gd name="T61" fmla="*/ 28 h 182"/>
                <a:gd name="T62" fmla="*/ 125 w 135"/>
                <a:gd name="T63" fmla="*/ 41 h 182"/>
                <a:gd name="T64" fmla="*/ 123 w 135"/>
                <a:gd name="T65" fmla="*/ 60 h 182"/>
                <a:gd name="T66" fmla="*/ 124 w 135"/>
                <a:gd name="T67" fmla="*/ 71 h 182"/>
                <a:gd name="T68" fmla="*/ 121 w 135"/>
                <a:gd name="T69" fmla="*/ 79 h 182"/>
                <a:gd name="T70" fmla="*/ 121 w 135"/>
                <a:gd name="T71" fmla="*/ 86 h 182"/>
                <a:gd name="T72" fmla="*/ 118 w 135"/>
                <a:gd name="T73" fmla="*/ 93 h 182"/>
                <a:gd name="T74" fmla="*/ 106 w 135"/>
                <a:gd name="T75" fmla="*/ 103 h 182"/>
                <a:gd name="T76" fmla="*/ 98 w 135"/>
                <a:gd name="T77" fmla="*/ 114 h 182"/>
                <a:gd name="T78" fmla="*/ 90 w 135"/>
                <a:gd name="T79" fmla="*/ 134 h 182"/>
                <a:gd name="T80" fmla="*/ 90 w 135"/>
                <a:gd name="T81" fmla="*/ 151 h 182"/>
                <a:gd name="T82" fmla="*/ 86 w 135"/>
                <a:gd name="T83" fmla="*/ 158 h 182"/>
                <a:gd name="T84" fmla="*/ 75 w 135"/>
                <a:gd name="T85" fmla="*/ 168 h 182"/>
                <a:gd name="T86" fmla="*/ 64 w 135"/>
                <a:gd name="T87" fmla="*/ 181 h 182"/>
                <a:gd name="T88" fmla="*/ 57 w 135"/>
                <a:gd name="T89" fmla="*/ 177 h 182"/>
                <a:gd name="T90" fmla="*/ 56 w 135"/>
                <a:gd name="T91" fmla="*/ 171 h 182"/>
                <a:gd name="T92" fmla="*/ 46 w 135"/>
                <a:gd name="T93" fmla="*/ 171 h 182"/>
                <a:gd name="T94" fmla="*/ 40 w 135"/>
                <a:gd name="T95" fmla="*/ 179 h 182"/>
                <a:gd name="T96" fmla="*/ 35 w 135"/>
                <a:gd name="T97" fmla="*/ 17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82">
                  <a:moveTo>
                    <a:pt x="35" y="177"/>
                  </a:moveTo>
                  <a:lnTo>
                    <a:pt x="28" y="170"/>
                  </a:lnTo>
                  <a:lnTo>
                    <a:pt x="22" y="173"/>
                  </a:lnTo>
                  <a:lnTo>
                    <a:pt x="15" y="182"/>
                  </a:lnTo>
                  <a:lnTo>
                    <a:pt x="0" y="160"/>
                  </a:lnTo>
                  <a:lnTo>
                    <a:pt x="14" y="149"/>
                  </a:lnTo>
                  <a:lnTo>
                    <a:pt x="7" y="135"/>
                  </a:lnTo>
                  <a:lnTo>
                    <a:pt x="14" y="130"/>
                  </a:lnTo>
                  <a:lnTo>
                    <a:pt x="26" y="127"/>
                  </a:lnTo>
                  <a:lnTo>
                    <a:pt x="27" y="118"/>
                  </a:lnTo>
                  <a:lnTo>
                    <a:pt x="37" y="128"/>
                  </a:lnTo>
                  <a:lnTo>
                    <a:pt x="53" y="129"/>
                  </a:lnTo>
                  <a:lnTo>
                    <a:pt x="59" y="119"/>
                  </a:lnTo>
                  <a:lnTo>
                    <a:pt x="61" y="105"/>
                  </a:lnTo>
                  <a:lnTo>
                    <a:pt x="60" y="89"/>
                  </a:lnTo>
                  <a:lnTo>
                    <a:pt x="51" y="77"/>
                  </a:lnTo>
                  <a:lnTo>
                    <a:pt x="59" y="53"/>
                  </a:lnTo>
                  <a:lnTo>
                    <a:pt x="54" y="48"/>
                  </a:lnTo>
                  <a:lnTo>
                    <a:pt x="40" y="50"/>
                  </a:lnTo>
                  <a:lnTo>
                    <a:pt x="35" y="39"/>
                  </a:lnTo>
                  <a:lnTo>
                    <a:pt x="37" y="30"/>
                  </a:lnTo>
                  <a:lnTo>
                    <a:pt x="60" y="31"/>
                  </a:lnTo>
                  <a:lnTo>
                    <a:pt x="75" y="37"/>
                  </a:lnTo>
                  <a:lnTo>
                    <a:pt x="89" y="41"/>
                  </a:lnTo>
                  <a:lnTo>
                    <a:pt x="91" y="30"/>
                  </a:lnTo>
                  <a:lnTo>
                    <a:pt x="100" y="11"/>
                  </a:lnTo>
                  <a:lnTo>
                    <a:pt x="111" y="0"/>
                  </a:lnTo>
                  <a:lnTo>
                    <a:pt x="123" y="3"/>
                  </a:lnTo>
                  <a:lnTo>
                    <a:pt x="135" y="5"/>
                  </a:lnTo>
                  <a:lnTo>
                    <a:pt x="134" y="17"/>
                  </a:lnTo>
                  <a:lnTo>
                    <a:pt x="129" y="28"/>
                  </a:lnTo>
                  <a:lnTo>
                    <a:pt x="125" y="41"/>
                  </a:lnTo>
                  <a:lnTo>
                    <a:pt x="123" y="60"/>
                  </a:lnTo>
                  <a:lnTo>
                    <a:pt x="124" y="71"/>
                  </a:lnTo>
                  <a:lnTo>
                    <a:pt x="121" y="79"/>
                  </a:lnTo>
                  <a:lnTo>
                    <a:pt x="121" y="86"/>
                  </a:lnTo>
                  <a:lnTo>
                    <a:pt x="118" y="93"/>
                  </a:lnTo>
                  <a:lnTo>
                    <a:pt x="106" y="103"/>
                  </a:lnTo>
                  <a:lnTo>
                    <a:pt x="98" y="114"/>
                  </a:lnTo>
                  <a:lnTo>
                    <a:pt x="90" y="134"/>
                  </a:lnTo>
                  <a:lnTo>
                    <a:pt x="90" y="151"/>
                  </a:lnTo>
                  <a:lnTo>
                    <a:pt x="86" y="158"/>
                  </a:lnTo>
                  <a:lnTo>
                    <a:pt x="75" y="168"/>
                  </a:lnTo>
                  <a:lnTo>
                    <a:pt x="64" y="181"/>
                  </a:lnTo>
                  <a:lnTo>
                    <a:pt x="57" y="177"/>
                  </a:lnTo>
                  <a:lnTo>
                    <a:pt x="56" y="171"/>
                  </a:lnTo>
                  <a:lnTo>
                    <a:pt x="46" y="171"/>
                  </a:lnTo>
                  <a:lnTo>
                    <a:pt x="40" y="179"/>
                  </a:lnTo>
                  <a:lnTo>
                    <a:pt x="35" y="17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96" name="Freeform 45"/>
            <p:cNvSpPr>
              <a:spLocks/>
            </p:cNvSpPr>
            <p:nvPr/>
          </p:nvSpPr>
          <p:spPr bwMode="auto">
            <a:xfrm>
              <a:off x="2005318" y="4435759"/>
              <a:ext cx="354013" cy="552450"/>
            </a:xfrm>
            <a:custGeom>
              <a:avLst/>
              <a:gdLst>
                <a:gd name="T0" fmla="*/ 59 w 223"/>
                <a:gd name="T1" fmla="*/ 257 h 348"/>
                <a:gd name="T2" fmla="*/ 44 w 223"/>
                <a:gd name="T3" fmla="*/ 253 h 348"/>
                <a:gd name="T4" fmla="*/ 24 w 223"/>
                <a:gd name="T5" fmla="*/ 241 h 348"/>
                <a:gd name="T6" fmla="*/ 3 w 223"/>
                <a:gd name="T7" fmla="*/ 230 h 348"/>
                <a:gd name="T8" fmla="*/ 7 w 223"/>
                <a:gd name="T9" fmla="*/ 222 h 348"/>
                <a:gd name="T10" fmla="*/ 11 w 223"/>
                <a:gd name="T11" fmla="*/ 204 h 348"/>
                <a:gd name="T12" fmla="*/ 28 w 223"/>
                <a:gd name="T13" fmla="*/ 189 h 348"/>
                <a:gd name="T14" fmla="*/ 28 w 223"/>
                <a:gd name="T15" fmla="*/ 173 h 348"/>
                <a:gd name="T16" fmla="*/ 29 w 223"/>
                <a:gd name="T17" fmla="*/ 142 h 348"/>
                <a:gd name="T18" fmla="*/ 30 w 223"/>
                <a:gd name="T19" fmla="*/ 119 h 348"/>
                <a:gd name="T20" fmla="*/ 26 w 223"/>
                <a:gd name="T21" fmla="*/ 98 h 348"/>
                <a:gd name="T22" fmla="*/ 36 w 223"/>
                <a:gd name="T23" fmla="*/ 94 h 348"/>
                <a:gd name="T24" fmla="*/ 34 w 223"/>
                <a:gd name="T25" fmla="*/ 78 h 348"/>
                <a:gd name="T26" fmla="*/ 58 w 223"/>
                <a:gd name="T27" fmla="*/ 64 h 348"/>
                <a:gd name="T28" fmla="*/ 67 w 223"/>
                <a:gd name="T29" fmla="*/ 55 h 348"/>
                <a:gd name="T30" fmla="*/ 82 w 223"/>
                <a:gd name="T31" fmla="*/ 28 h 348"/>
                <a:gd name="T32" fmla="*/ 96 w 223"/>
                <a:gd name="T33" fmla="*/ 23 h 348"/>
                <a:gd name="T34" fmla="*/ 125 w 223"/>
                <a:gd name="T35" fmla="*/ 15 h 348"/>
                <a:gd name="T36" fmla="*/ 142 w 223"/>
                <a:gd name="T37" fmla="*/ 0 h 348"/>
                <a:gd name="T38" fmla="*/ 152 w 223"/>
                <a:gd name="T39" fmla="*/ 7 h 348"/>
                <a:gd name="T40" fmla="*/ 137 w 223"/>
                <a:gd name="T41" fmla="*/ 17 h 348"/>
                <a:gd name="T42" fmla="*/ 124 w 223"/>
                <a:gd name="T43" fmla="*/ 34 h 348"/>
                <a:gd name="T44" fmla="*/ 115 w 223"/>
                <a:gd name="T45" fmla="*/ 56 h 348"/>
                <a:gd name="T46" fmla="*/ 118 w 223"/>
                <a:gd name="T47" fmla="*/ 70 h 348"/>
                <a:gd name="T48" fmla="*/ 124 w 223"/>
                <a:gd name="T49" fmla="*/ 84 h 348"/>
                <a:gd name="T50" fmla="*/ 123 w 223"/>
                <a:gd name="T51" fmla="*/ 100 h 348"/>
                <a:gd name="T52" fmla="*/ 128 w 223"/>
                <a:gd name="T53" fmla="*/ 106 h 348"/>
                <a:gd name="T54" fmla="*/ 156 w 223"/>
                <a:gd name="T55" fmla="*/ 111 h 348"/>
                <a:gd name="T56" fmla="*/ 178 w 223"/>
                <a:gd name="T57" fmla="*/ 132 h 348"/>
                <a:gd name="T58" fmla="*/ 199 w 223"/>
                <a:gd name="T59" fmla="*/ 131 h 348"/>
                <a:gd name="T60" fmla="*/ 216 w 223"/>
                <a:gd name="T61" fmla="*/ 132 h 348"/>
                <a:gd name="T62" fmla="*/ 208 w 223"/>
                <a:gd name="T63" fmla="*/ 150 h 348"/>
                <a:gd name="T64" fmla="*/ 210 w 223"/>
                <a:gd name="T65" fmla="*/ 179 h 348"/>
                <a:gd name="T66" fmla="*/ 215 w 223"/>
                <a:gd name="T67" fmla="*/ 189 h 348"/>
                <a:gd name="T68" fmla="*/ 212 w 223"/>
                <a:gd name="T69" fmla="*/ 204 h 348"/>
                <a:gd name="T70" fmla="*/ 223 w 223"/>
                <a:gd name="T71" fmla="*/ 232 h 348"/>
                <a:gd name="T72" fmla="*/ 216 w 223"/>
                <a:gd name="T73" fmla="*/ 223 h 348"/>
                <a:gd name="T74" fmla="*/ 204 w 223"/>
                <a:gd name="T75" fmla="*/ 223 h 348"/>
                <a:gd name="T76" fmla="*/ 169 w 223"/>
                <a:gd name="T77" fmla="*/ 236 h 348"/>
                <a:gd name="T78" fmla="*/ 179 w 223"/>
                <a:gd name="T79" fmla="*/ 246 h 348"/>
                <a:gd name="T80" fmla="*/ 165 w 223"/>
                <a:gd name="T81" fmla="*/ 247 h 348"/>
                <a:gd name="T82" fmla="*/ 173 w 223"/>
                <a:gd name="T83" fmla="*/ 270 h 348"/>
                <a:gd name="T84" fmla="*/ 175 w 223"/>
                <a:gd name="T85" fmla="*/ 291 h 348"/>
                <a:gd name="T86" fmla="*/ 159 w 223"/>
                <a:gd name="T87" fmla="*/ 337 h 348"/>
                <a:gd name="T88" fmla="*/ 165 w 223"/>
                <a:gd name="T89" fmla="*/ 315 h 348"/>
                <a:gd name="T90" fmla="*/ 139 w 223"/>
                <a:gd name="T91" fmla="*/ 307 h 348"/>
                <a:gd name="T92" fmla="*/ 123 w 223"/>
                <a:gd name="T93" fmla="*/ 309 h 348"/>
                <a:gd name="T94" fmla="*/ 98 w 223"/>
                <a:gd name="T95" fmla="*/ 285 h 348"/>
                <a:gd name="T96" fmla="*/ 84 w 223"/>
                <a:gd name="T97" fmla="*/ 270 h 348"/>
                <a:gd name="T98" fmla="*/ 66 w 223"/>
                <a:gd name="T99" fmla="*/ 26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48">
                  <a:moveTo>
                    <a:pt x="66" y="261"/>
                  </a:moveTo>
                  <a:lnTo>
                    <a:pt x="59" y="257"/>
                  </a:lnTo>
                  <a:lnTo>
                    <a:pt x="50" y="250"/>
                  </a:lnTo>
                  <a:lnTo>
                    <a:pt x="44" y="253"/>
                  </a:lnTo>
                  <a:lnTo>
                    <a:pt x="29" y="250"/>
                  </a:lnTo>
                  <a:lnTo>
                    <a:pt x="24" y="241"/>
                  </a:lnTo>
                  <a:lnTo>
                    <a:pt x="21" y="242"/>
                  </a:lnTo>
                  <a:lnTo>
                    <a:pt x="3" y="230"/>
                  </a:lnTo>
                  <a:lnTo>
                    <a:pt x="0" y="223"/>
                  </a:lnTo>
                  <a:lnTo>
                    <a:pt x="7" y="222"/>
                  </a:lnTo>
                  <a:lnTo>
                    <a:pt x="6" y="211"/>
                  </a:lnTo>
                  <a:lnTo>
                    <a:pt x="11" y="204"/>
                  </a:lnTo>
                  <a:lnTo>
                    <a:pt x="20" y="202"/>
                  </a:lnTo>
                  <a:lnTo>
                    <a:pt x="28" y="189"/>
                  </a:lnTo>
                  <a:lnTo>
                    <a:pt x="35" y="179"/>
                  </a:lnTo>
                  <a:lnTo>
                    <a:pt x="28" y="173"/>
                  </a:lnTo>
                  <a:lnTo>
                    <a:pt x="32" y="161"/>
                  </a:lnTo>
                  <a:lnTo>
                    <a:pt x="29" y="142"/>
                  </a:lnTo>
                  <a:lnTo>
                    <a:pt x="33" y="137"/>
                  </a:lnTo>
                  <a:lnTo>
                    <a:pt x="30" y="119"/>
                  </a:lnTo>
                  <a:lnTo>
                    <a:pt x="23" y="108"/>
                  </a:lnTo>
                  <a:lnTo>
                    <a:pt x="26" y="98"/>
                  </a:lnTo>
                  <a:lnTo>
                    <a:pt x="32" y="100"/>
                  </a:lnTo>
                  <a:lnTo>
                    <a:pt x="36" y="94"/>
                  </a:lnTo>
                  <a:lnTo>
                    <a:pt x="32" y="81"/>
                  </a:lnTo>
                  <a:lnTo>
                    <a:pt x="34" y="78"/>
                  </a:lnTo>
                  <a:lnTo>
                    <a:pt x="44" y="79"/>
                  </a:lnTo>
                  <a:lnTo>
                    <a:pt x="58" y="64"/>
                  </a:lnTo>
                  <a:lnTo>
                    <a:pt x="66" y="62"/>
                  </a:lnTo>
                  <a:lnTo>
                    <a:pt x="67" y="55"/>
                  </a:lnTo>
                  <a:lnTo>
                    <a:pt x="71" y="38"/>
                  </a:lnTo>
                  <a:lnTo>
                    <a:pt x="82" y="28"/>
                  </a:lnTo>
                  <a:lnTo>
                    <a:pt x="94" y="28"/>
                  </a:lnTo>
                  <a:lnTo>
                    <a:pt x="96" y="23"/>
                  </a:lnTo>
                  <a:lnTo>
                    <a:pt x="110" y="25"/>
                  </a:lnTo>
                  <a:lnTo>
                    <a:pt x="125" y="15"/>
                  </a:lnTo>
                  <a:lnTo>
                    <a:pt x="132" y="10"/>
                  </a:lnTo>
                  <a:lnTo>
                    <a:pt x="142" y="0"/>
                  </a:lnTo>
                  <a:lnTo>
                    <a:pt x="148" y="1"/>
                  </a:lnTo>
                  <a:lnTo>
                    <a:pt x="152" y="7"/>
                  </a:lnTo>
                  <a:lnTo>
                    <a:pt x="149" y="14"/>
                  </a:lnTo>
                  <a:lnTo>
                    <a:pt x="137" y="17"/>
                  </a:lnTo>
                  <a:lnTo>
                    <a:pt x="131" y="28"/>
                  </a:lnTo>
                  <a:lnTo>
                    <a:pt x="124" y="34"/>
                  </a:lnTo>
                  <a:lnTo>
                    <a:pt x="118" y="41"/>
                  </a:lnTo>
                  <a:lnTo>
                    <a:pt x="115" y="56"/>
                  </a:lnTo>
                  <a:lnTo>
                    <a:pt x="109" y="68"/>
                  </a:lnTo>
                  <a:lnTo>
                    <a:pt x="118" y="70"/>
                  </a:lnTo>
                  <a:lnTo>
                    <a:pt x="120" y="79"/>
                  </a:lnTo>
                  <a:lnTo>
                    <a:pt x="124" y="84"/>
                  </a:lnTo>
                  <a:lnTo>
                    <a:pt x="125" y="92"/>
                  </a:lnTo>
                  <a:lnTo>
                    <a:pt x="123" y="100"/>
                  </a:lnTo>
                  <a:lnTo>
                    <a:pt x="123" y="104"/>
                  </a:lnTo>
                  <a:lnTo>
                    <a:pt x="128" y="106"/>
                  </a:lnTo>
                  <a:lnTo>
                    <a:pt x="132" y="113"/>
                  </a:lnTo>
                  <a:lnTo>
                    <a:pt x="156" y="111"/>
                  </a:lnTo>
                  <a:lnTo>
                    <a:pt x="166" y="114"/>
                  </a:lnTo>
                  <a:lnTo>
                    <a:pt x="178" y="132"/>
                  </a:lnTo>
                  <a:lnTo>
                    <a:pt x="186" y="129"/>
                  </a:lnTo>
                  <a:lnTo>
                    <a:pt x="199" y="131"/>
                  </a:lnTo>
                  <a:lnTo>
                    <a:pt x="210" y="128"/>
                  </a:lnTo>
                  <a:lnTo>
                    <a:pt x="216" y="132"/>
                  </a:lnTo>
                  <a:lnTo>
                    <a:pt x="212" y="143"/>
                  </a:lnTo>
                  <a:lnTo>
                    <a:pt x="208" y="150"/>
                  </a:lnTo>
                  <a:lnTo>
                    <a:pt x="206" y="165"/>
                  </a:lnTo>
                  <a:lnTo>
                    <a:pt x="210" y="179"/>
                  </a:lnTo>
                  <a:lnTo>
                    <a:pt x="215" y="185"/>
                  </a:lnTo>
                  <a:lnTo>
                    <a:pt x="215" y="189"/>
                  </a:lnTo>
                  <a:lnTo>
                    <a:pt x="206" y="200"/>
                  </a:lnTo>
                  <a:lnTo>
                    <a:pt x="212" y="204"/>
                  </a:lnTo>
                  <a:lnTo>
                    <a:pt x="217" y="212"/>
                  </a:lnTo>
                  <a:lnTo>
                    <a:pt x="223" y="232"/>
                  </a:lnTo>
                  <a:lnTo>
                    <a:pt x="219" y="235"/>
                  </a:lnTo>
                  <a:lnTo>
                    <a:pt x="216" y="223"/>
                  </a:lnTo>
                  <a:lnTo>
                    <a:pt x="211" y="216"/>
                  </a:lnTo>
                  <a:lnTo>
                    <a:pt x="204" y="223"/>
                  </a:lnTo>
                  <a:lnTo>
                    <a:pt x="169" y="223"/>
                  </a:lnTo>
                  <a:lnTo>
                    <a:pt x="169" y="236"/>
                  </a:lnTo>
                  <a:lnTo>
                    <a:pt x="180" y="238"/>
                  </a:lnTo>
                  <a:lnTo>
                    <a:pt x="179" y="246"/>
                  </a:lnTo>
                  <a:lnTo>
                    <a:pt x="175" y="244"/>
                  </a:lnTo>
                  <a:lnTo>
                    <a:pt x="165" y="247"/>
                  </a:lnTo>
                  <a:lnTo>
                    <a:pt x="165" y="262"/>
                  </a:lnTo>
                  <a:lnTo>
                    <a:pt x="173" y="270"/>
                  </a:lnTo>
                  <a:lnTo>
                    <a:pt x="176" y="282"/>
                  </a:lnTo>
                  <a:lnTo>
                    <a:pt x="175" y="291"/>
                  </a:lnTo>
                  <a:lnTo>
                    <a:pt x="168" y="348"/>
                  </a:lnTo>
                  <a:lnTo>
                    <a:pt x="159" y="337"/>
                  </a:lnTo>
                  <a:lnTo>
                    <a:pt x="153" y="336"/>
                  </a:lnTo>
                  <a:lnTo>
                    <a:pt x="165" y="315"/>
                  </a:lnTo>
                  <a:lnTo>
                    <a:pt x="150" y="305"/>
                  </a:lnTo>
                  <a:lnTo>
                    <a:pt x="139" y="307"/>
                  </a:lnTo>
                  <a:lnTo>
                    <a:pt x="133" y="303"/>
                  </a:lnTo>
                  <a:lnTo>
                    <a:pt x="123" y="309"/>
                  </a:lnTo>
                  <a:lnTo>
                    <a:pt x="109" y="306"/>
                  </a:lnTo>
                  <a:lnTo>
                    <a:pt x="98" y="285"/>
                  </a:lnTo>
                  <a:lnTo>
                    <a:pt x="89" y="279"/>
                  </a:lnTo>
                  <a:lnTo>
                    <a:pt x="84" y="270"/>
                  </a:lnTo>
                  <a:lnTo>
                    <a:pt x="71" y="260"/>
                  </a:lnTo>
                  <a:lnTo>
                    <a:pt x="66" y="26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97" name="Freeform 46"/>
            <p:cNvSpPr>
              <a:spLocks/>
            </p:cNvSpPr>
            <p:nvPr/>
          </p:nvSpPr>
          <p:spPr bwMode="auto">
            <a:xfrm>
              <a:off x="1814818" y="4475447"/>
              <a:ext cx="95250" cy="100013"/>
            </a:xfrm>
            <a:custGeom>
              <a:avLst/>
              <a:gdLst>
                <a:gd name="T0" fmla="*/ 51 w 60"/>
                <a:gd name="T1" fmla="*/ 63 h 63"/>
                <a:gd name="T2" fmla="*/ 41 w 60"/>
                <a:gd name="T3" fmla="*/ 58 h 63"/>
                <a:gd name="T4" fmla="*/ 38 w 60"/>
                <a:gd name="T5" fmla="*/ 53 h 63"/>
                <a:gd name="T6" fmla="*/ 40 w 60"/>
                <a:gd name="T7" fmla="*/ 50 h 63"/>
                <a:gd name="T8" fmla="*/ 40 w 60"/>
                <a:gd name="T9" fmla="*/ 45 h 63"/>
                <a:gd name="T10" fmla="*/ 35 w 60"/>
                <a:gd name="T11" fmla="*/ 40 h 63"/>
                <a:gd name="T12" fmla="*/ 28 w 60"/>
                <a:gd name="T13" fmla="*/ 36 h 63"/>
                <a:gd name="T14" fmla="*/ 22 w 60"/>
                <a:gd name="T15" fmla="*/ 34 h 63"/>
                <a:gd name="T16" fmla="*/ 21 w 60"/>
                <a:gd name="T17" fmla="*/ 28 h 63"/>
                <a:gd name="T18" fmla="*/ 17 w 60"/>
                <a:gd name="T19" fmla="*/ 24 h 63"/>
                <a:gd name="T20" fmla="*/ 18 w 60"/>
                <a:gd name="T21" fmla="*/ 30 h 63"/>
                <a:gd name="T22" fmla="*/ 14 w 60"/>
                <a:gd name="T23" fmla="*/ 35 h 63"/>
                <a:gd name="T24" fmla="*/ 10 w 60"/>
                <a:gd name="T25" fmla="*/ 29 h 63"/>
                <a:gd name="T26" fmla="*/ 4 w 60"/>
                <a:gd name="T27" fmla="*/ 27 h 63"/>
                <a:gd name="T28" fmla="*/ 2 w 60"/>
                <a:gd name="T29" fmla="*/ 23 h 63"/>
                <a:gd name="T30" fmla="*/ 2 w 60"/>
                <a:gd name="T31" fmla="*/ 17 h 63"/>
                <a:gd name="T32" fmla="*/ 5 w 60"/>
                <a:gd name="T33" fmla="*/ 10 h 63"/>
                <a:gd name="T34" fmla="*/ 0 w 60"/>
                <a:gd name="T35" fmla="*/ 7 h 63"/>
                <a:gd name="T36" fmla="*/ 5 w 60"/>
                <a:gd name="T37" fmla="*/ 3 h 63"/>
                <a:gd name="T38" fmla="*/ 8 w 60"/>
                <a:gd name="T39" fmla="*/ 0 h 63"/>
                <a:gd name="T40" fmla="*/ 19 w 60"/>
                <a:gd name="T41" fmla="*/ 6 h 63"/>
                <a:gd name="T42" fmla="*/ 24 w 60"/>
                <a:gd name="T43" fmla="*/ 3 h 63"/>
                <a:gd name="T44" fmla="*/ 29 w 60"/>
                <a:gd name="T45" fmla="*/ 5 h 63"/>
                <a:gd name="T46" fmla="*/ 32 w 60"/>
                <a:gd name="T47" fmla="*/ 9 h 63"/>
                <a:gd name="T48" fmla="*/ 37 w 60"/>
                <a:gd name="T49" fmla="*/ 11 h 63"/>
                <a:gd name="T50" fmla="*/ 42 w 60"/>
                <a:gd name="T51" fmla="*/ 6 h 63"/>
                <a:gd name="T52" fmla="*/ 46 w 60"/>
                <a:gd name="T53" fmla="*/ 17 h 63"/>
                <a:gd name="T54" fmla="*/ 52 w 60"/>
                <a:gd name="T55" fmla="*/ 26 h 63"/>
                <a:gd name="T56" fmla="*/ 60 w 60"/>
                <a:gd name="T57" fmla="*/ 35 h 63"/>
                <a:gd name="T58" fmla="*/ 53 w 60"/>
                <a:gd name="T59" fmla="*/ 36 h 63"/>
                <a:gd name="T60" fmla="*/ 53 w 60"/>
                <a:gd name="T61" fmla="*/ 45 h 63"/>
                <a:gd name="T62" fmla="*/ 57 w 60"/>
                <a:gd name="T63" fmla="*/ 48 h 63"/>
                <a:gd name="T64" fmla="*/ 54 w 60"/>
                <a:gd name="T65" fmla="*/ 51 h 63"/>
                <a:gd name="T66" fmla="*/ 54 w 60"/>
                <a:gd name="T67" fmla="*/ 54 h 63"/>
                <a:gd name="T68" fmla="*/ 52 w 60"/>
                <a:gd name="T69" fmla="*/ 58 h 63"/>
                <a:gd name="T70" fmla="*/ 51 w 60"/>
                <a:gd name="T71"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63">
                  <a:moveTo>
                    <a:pt x="51" y="63"/>
                  </a:moveTo>
                  <a:lnTo>
                    <a:pt x="41" y="58"/>
                  </a:lnTo>
                  <a:lnTo>
                    <a:pt x="38" y="53"/>
                  </a:lnTo>
                  <a:lnTo>
                    <a:pt x="40" y="50"/>
                  </a:lnTo>
                  <a:lnTo>
                    <a:pt x="40" y="45"/>
                  </a:lnTo>
                  <a:lnTo>
                    <a:pt x="35" y="40"/>
                  </a:lnTo>
                  <a:lnTo>
                    <a:pt x="28" y="36"/>
                  </a:lnTo>
                  <a:lnTo>
                    <a:pt x="22" y="34"/>
                  </a:lnTo>
                  <a:lnTo>
                    <a:pt x="21" y="28"/>
                  </a:lnTo>
                  <a:lnTo>
                    <a:pt x="17" y="24"/>
                  </a:lnTo>
                  <a:lnTo>
                    <a:pt x="18" y="30"/>
                  </a:lnTo>
                  <a:lnTo>
                    <a:pt x="14" y="35"/>
                  </a:lnTo>
                  <a:lnTo>
                    <a:pt x="10" y="29"/>
                  </a:lnTo>
                  <a:lnTo>
                    <a:pt x="4" y="27"/>
                  </a:lnTo>
                  <a:lnTo>
                    <a:pt x="2" y="23"/>
                  </a:lnTo>
                  <a:lnTo>
                    <a:pt x="2" y="17"/>
                  </a:lnTo>
                  <a:lnTo>
                    <a:pt x="5" y="10"/>
                  </a:lnTo>
                  <a:lnTo>
                    <a:pt x="0" y="7"/>
                  </a:lnTo>
                  <a:lnTo>
                    <a:pt x="5" y="3"/>
                  </a:lnTo>
                  <a:lnTo>
                    <a:pt x="8" y="0"/>
                  </a:lnTo>
                  <a:lnTo>
                    <a:pt x="19" y="6"/>
                  </a:lnTo>
                  <a:lnTo>
                    <a:pt x="24" y="3"/>
                  </a:lnTo>
                  <a:lnTo>
                    <a:pt x="29" y="5"/>
                  </a:lnTo>
                  <a:lnTo>
                    <a:pt x="32" y="9"/>
                  </a:lnTo>
                  <a:lnTo>
                    <a:pt x="37" y="11"/>
                  </a:lnTo>
                  <a:lnTo>
                    <a:pt x="42" y="6"/>
                  </a:lnTo>
                  <a:lnTo>
                    <a:pt x="46" y="17"/>
                  </a:lnTo>
                  <a:lnTo>
                    <a:pt x="52" y="26"/>
                  </a:lnTo>
                  <a:lnTo>
                    <a:pt x="60" y="35"/>
                  </a:lnTo>
                  <a:lnTo>
                    <a:pt x="53" y="36"/>
                  </a:lnTo>
                  <a:lnTo>
                    <a:pt x="53" y="45"/>
                  </a:lnTo>
                  <a:lnTo>
                    <a:pt x="57" y="48"/>
                  </a:lnTo>
                  <a:lnTo>
                    <a:pt x="54" y="51"/>
                  </a:lnTo>
                  <a:lnTo>
                    <a:pt x="54" y="54"/>
                  </a:lnTo>
                  <a:lnTo>
                    <a:pt x="52" y="58"/>
                  </a:lnTo>
                  <a:lnTo>
                    <a:pt x="51" y="63"/>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98" name="Freeform 47"/>
            <p:cNvSpPr>
              <a:spLocks/>
            </p:cNvSpPr>
            <p:nvPr/>
          </p:nvSpPr>
          <p:spPr bwMode="auto">
            <a:xfrm>
              <a:off x="1883081" y="4081746"/>
              <a:ext cx="301625" cy="109538"/>
            </a:xfrm>
            <a:custGeom>
              <a:avLst/>
              <a:gdLst>
                <a:gd name="T0" fmla="*/ 53 w 190"/>
                <a:gd name="T1" fmla="*/ 0 h 69"/>
                <a:gd name="T2" fmla="*/ 68 w 190"/>
                <a:gd name="T3" fmla="*/ 1 h 69"/>
                <a:gd name="T4" fmla="*/ 82 w 190"/>
                <a:gd name="T5" fmla="*/ 1 h 69"/>
                <a:gd name="T6" fmla="*/ 98 w 190"/>
                <a:gd name="T7" fmla="*/ 8 h 69"/>
                <a:gd name="T8" fmla="*/ 104 w 190"/>
                <a:gd name="T9" fmla="*/ 16 h 69"/>
                <a:gd name="T10" fmla="*/ 121 w 190"/>
                <a:gd name="T11" fmla="*/ 14 h 69"/>
                <a:gd name="T12" fmla="*/ 127 w 190"/>
                <a:gd name="T13" fmla="*/ 19 h 69"/>
                <a:gd name="T14" fmla="*/ 140 w 190"/>
                <a:gd name="T15" fmla="*/ 31 h 69"/>
                <a:gd name="T16" fmla="*/ 150 w 190"/>
                <a:gd name="T17" fmla="*/ 41 h 69"/>
                <a:gd name="T18" fmla="*/ 156 w 190"/>
                <a:gd name="T19" fmla="*/ 40 h 69"/>
                <a:gd name="T20" fmla="*/ 166 w 190"/>
                <a:gd name="T21" fmla="*/ 45 h 69"/>
                <a:gd name="T22" fmla="*/ 164 w 190"/>
                <a:gd name="T23" fmla="*/ 51 h 69"/>
                <a:gd name="T24" fmla="*/ 177 w 190"/>
                <a:gd name="T25" fmla="*/ 51 h 69"/>
                <a:gd name="T26" fmla="*/ 190 w 190"/>
                <a:gd name="T27" fmla="*/ 60 h 69"/>
                <a:gd name="T28" fmla="*/ 187 w 190"/>
                <a:gd name="T29" fmla="*/ 65 h 69"/>
                <a:gd name="T30" fmla="*/ 175 w 190"/>
                <a:gd name="T31" fmla="*/ 67 h 69"/>
                <a:gd name="T32" fmla="*/ 163 w 190"/>
                <a:gd name="T33" fmla="*/ 68 h 69"/>
                <a:gd name="T34" fmla="*/ 151 w 190"/>
                <a:gd name="T35" fmla="*/ 67 h 69"/>
                <a:gd name="T36" fmla="*/ 124 w 190"/>
                <a:gd name="T37" fmla="*/ 69 h 69"/>
                <a:gd name="T38" fmla="*/ 138 w 190"/>
                <a:gd name="T39" fmla="*/ 57 h 69"/>
                <a:gd name="T40" fmla="*/ 131 w 190"/>
                <a:gd name="T41" fmla="*/ 52 h 69"/>
                <a:gd name="T42" fmla="*/ 120 w 190"/>
                <a:gd name="T43" fmla="*/ 50 h 69"/>
                <a:gd name="T44" fmla="*/ 114 w 190"/>
                <a:gd name="T45" fmla="*/ 45 h 69"/>
                <a:gd name="T46" fmla="*/ 112 w 190"/>
                <a:gd name="T47" fmla="*/ 33 h 69"/>
                <a:gd name="T48" fmla="*/ 101 w 190"/>
                <a:gd name="T49" fmla="*/ 34 h 69"/>
                <a:gd name="T50" fmla="*/ 86 w 190"/>
                <a:gd name="T51" fmla="*/ 28 h 69"/>
                <a:gd name="T52" fmla="*/ 81 w 190"/>
                <a:gd name="T53" fmla="*/ 24 h 69"/>
                <a:gd name="T54" fmla="*/ 58 w 190"/>
                <a:gd name="T55" fmla="*/ 20 h 69"/>
                <a:gd name="T56" fmla="*/ 52 w 190"/>
                <a:gd name="T57" fmla="*/ 16 h 69"/>
                <a:gd name="T58" fmla="*/ 60 w 190"/>
                <a:gd name="T59" fmla="*/ 11 h 69"/>
                <a:gd name="T60" fmla="*/ 42 w 190"/>
                <a:gd name="T61" fmla="*/ 10 h 69"/>
                <a:gd name="T62" fmla="*/ 28 w 190"/>
                <a:gd name="T63" fmla="*/ 21 h 69"/>
                <a:gd name="T64" fmla="*/ 20 w 190"/>
                <a:gd name="T65" fmla="*/ 21 h 69"/>
                <a:gd name="T66" fmla="*/ 17 w 190"/>
                <a:gd name="T67" fmla="*/ 26 h 69"/>
                <a:gd name="T68" fmla="*/ 7 w 190"/>
                <a:gd name="T69" fmla="*/ 28 h 69"/>
                <a:gd name="T70" fmla="*/ 0 w 190"/>
                <a:gd name="T71" fmla="*/ 27 h 69"/>
                <a:gd name="T72" fmla="*/ 11 w 190"/>
                <a:gd name="T73" fmla="*/ 20 h 69"/>
                <a:gd name="T74" fmla="*/ 16 w 190"/>
                <a:gd name="T75" fmla="*/ 13 h 69"/>
                <a:gd name="T76" fmla="*/ 25 w 190"/>
                <a:gd name="T77" fmla="*/ 8 h 69"/>
                <a:gd name="T78" fmla="*/ 34 w 190"/>
                <a:gd name="T79" fmla="*/ 4 h 69"/>
                <a:gd name="T80" fmla="*/ 48 w 190"/>
                <a:gd name="T81" fmla="*/ 2 h 69"/>
                <a:gd name="T82" fmla="*/ 53 w 190"/>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69">
                  <a:moveTo>
                    <a:pt x="53" y="0"/>
                  </a:moveTo>
                  <a:lnTo>
                    <a:pt x="68" y="1"/>
                  </a:lnTo>
                  <a:lnTo>
                    <a:pt x="82" y="1"/>
                  </a:lnTo>
                  <a:lnTo>
                    <a:pt x="98" y="8"/>
                  </a:lnTo>
                  <a:lnTo>
                    <a:pt x="104" y="16"/>
                  </a:lnTo>
                  <a:lnTo>
                    <a:pt x="121" y="14"/>
                  </a:lnTo>
                  <a:lnTo>
                    <a:pt x="127" y="19"/>
                  </a:lnTo>
                  <a:lnTo>
                    <a:pt x="140" y="31"/>
                  </a:lnTo>
                  <a:lnTo>
                    <a:pt x="150" y="41"/>
                  </a:lnTo>
                  <a:lnTo>
                    <a:pt x="156" y="40"/>
                  </a:lnTo>
                  <a:lnTo>
                    <a:pt x="166" y="45"/>
                  </a:lnTo>
                  <a:lnTo>
                    <a:pt x="164" y="51"/>
                  </a:lnTo>
                  <a:lnTo>
                    <a:pt x="177" y="51"/>
                  </a:lnTo>
                  <a:lnTo>
                    <a:pt x="190" y="60"/>
                  </a:lnTo>
                  <a:lnTo>
                    <a:pt x="187" y="65"/>
                  </a:lnTo>
                  <a:lnTo>
                    <a:pt x="175" y="67"/>
                  </a:lnTo>
                  <a:lnTo>
                    <a:pt x="163" y="68"/>
                  </a:lnTo>
                  <a:lnTo>
                    <a:pt x="151" y="67"/>
                  </a:lnTo>
                  <a:lnTo>
                    <a:pt x="124" y="69"/>
                  </a:lnTo>
                  <a:lnTo>
                    <a:pt x="138" y="57"/>
                  </a:lnTo>
                  <a:lnTo>
                    <a:pt x="131" y="52"/>
                  </a:lnTo>
                  <a:lnTo>
                    <a:pt x="120" y="50"/>
                  </a:lnTo>
                  <a:lnTo>
                    <a:pt x="114" y="45"/>
                  </a:lnTo>
                  <a:lnTo>
                    <a:pt x="112" y="33"/>
                  </a:lnTo>
                  <a:lnTo>
                    <a:pt x="101" y="34"/>
                  </a:lnTo>
                  <a:lnTo>
                    <a:pt x="86" y="28"/>
                  </a:lnTo>
                  <a:lnTo>
                    <a:pt x="81" y="24"/>
                  </a:lnTo>
                  <a:lnTo>
                    <a:pt x="58" y="20"/>
                  </a:lnTo>
                  <a:lnTo>
                    <a:pt x="52" y="16"/>
                  </a:lnTo>
                  <a:lnTo>
                    <a:pt x="60" y="11"/>
                  </a:lnTo>
                  <a:lnTo>
                    <a:pt x="42" y="10"/>
                  </a:lnTo>
                  <a:lnTo>
                    <a:pt x="28" y="21"/>
                  </a:lnTo>
                  <a:lnTo>
                    <a:pt x="20" y="21"/>
                  </a:lnTo>
                  <a:lnTo>
                    <a:pt x="17" y="26"/>
                  </a:lnTo>
                  <a:lnTo>
                    <a:pt x="7" y="28"/>
                  </a:lnTo>
                  <a:lnTo>
                    <a:pt x="0" y="27"/>
                  </a:lnTo>
                  <a:lnTo>
                    <a:pt x="11" y="20"/>
                  </a:lnTo>
                  <a:lnTo>
                    <a:pt x="16" y="13"/>
                  </a:lnTo>
                  <a:lnTo>
                    <a:pt x="25" y="8"/>
                  </a:lnTo>
                  <a:lnTo>
                    <a:pt x="34" y="4"/>
                  </a:lnTo>
                  <a:lnTo>
                    <a:pt x="48" y="2"/>
                  </a:lnTo>
                  <a:lnTo>
                    <a:pt x="53" y="0"/>
                  </a:lnTo>
                  <a:close/>
                </a:path>
              </a:pathLst>
            </a:custGeom>
            <a:solidFill>
              <a:srgbClr val="000000">
                <a:lumMod val="65000"/>
                <a:lumOff val="35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499" name="Freeform 48"/>
            <p:cNvSpPr>
              <a:spLocks/>
            </p:cNvSpPr>
            <p:nvPr/>
          </p:nvSpPr>
          <p:spPr bwMode="auto">
            <a:xfrm>
              <a:off x="5207306" y="3670584"/>
              <a:ext cx="49213" cy="22225"/>
            </a:xfrm>
            <a:custGeom>
              <a:avLst/>
              <a:gdLst>
                <a:gd name="T0" fmla="*/ 0 w 31"/>
                <a:gd name="T1" fmla="*/ 11 h 14"/>
                <a:gd name="T2" fmla="*/ 1 w 31"/>
                <a:gd name="T3" fmla="*/ 11 h 14"/>
                <a:gd name="T4" fmla="*/ 3 w 31"/>
                <a:gd name="T5" fmla="*/ 6 h 14"/>
                <a:gd name="T6" fmla="*/ 16 w 31"/>
                <a:gd name="T7" fmla="*/ 6 h 14"/>
                <a:gd name="T8" fmla="*/ 31 w 31"/>
                <a:gd name="T9" fmla="*/ 0 h 14"/>
                <a:gd name="T10" fmla="*/ 20 w 31"/>
                <a:gd name="T11" fmla="*/ 9 h 14"/>
                <a:gd name="T12" fmla="*/ 22 w 31"/>
                <a:gd name="T13" fmla="*/ 12 h 14"/>
                <a:gd name="T14" fmla="*/ 20 w 31"/>
                <a:gd name="T15" fmla="*/ 12 h 14"/>
                <a:gd name="T16" fmla="*/ 17 w 31"/>
                <a:gd name="T17" fmla="*/ 13 h 14"/>
                <a:gd name="T18" fmla="*/ 14 w 31"/>
                <a:gd name="T19" fmla="*/ 13 h 14"/>
                <a:gd name="T20" fmla="*/ 13 w 31"/>
                <a:gd name="T21" fmla="*/ 14 h 14"/>
                <a:gd name="T22" fmla="*/ 13 w 31"/>
                <a:gd name="T23" fmla="*/ 12 h 14"/>
                <a:gd name="T24" fmla="*/ 11 w 31"/>
                <a:gd name="T25" fmla="*/ 10 h 14"/>
                <a:gd name="T26" fmla="*/ 8 w 31"/>
                <a:gd name="T27" fmla="*/ 10 h 14"/>
                <a:gd name="T28" fmla="*/ 4 w 31"/>
                <a:gd name="T29" fmla="*/ 12 h 14"/>
                <a:gd name="T30" fmla="*/ 0 w 31"/>
                <a:gd name="T3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4">
                  <a:moveTo>
                    <a:pt x="0" y="11"/>
                  </a:moveTo>
                  <a:lnTo>
                    <a:pt x="1" y="11"/>
                  </a:lnTo>
                  <a:lnTo>
                    <a:pt x="3" y="6"/>
                  </a:lnTo>
                  <a:lnTo>
                    <a:pt x="16" y="6"/>
                  </a:lnTo>
                  <a:lnTo>
                    <a:pt x="31" y="0"/>
                  </a:lnTo>
                  <a:lnTo>
                    <a:pt x="20" y="9"/>
                  </a:lnTo>
                  <a:lnTo>
                    <a:pt x="22" y="12"/>
                  </a:lnTo>
                  <a:lnTo>
                    <a:pt x="20" y="12"/>
                  </a:lnTo>
                  <a:lnTo>
                    <a:pt x="17" y="13"/>
                  </a:lnTo>
                  <a:lnTo>
                    <a:pt x="14" y="13"/>
                  </a:lnTo>
                  <a:lnTo>
                    <a:pt x="13" y="14"/>
                  </a:lnTo>
                  <a:lnTo>
                    <a:pt x="13" y="12"/>
                  </a:lnTo>
                  <a:lnTo>
                    <a:pt x="11" y="10"/>
                  </a:lnTo>
                  <a:lnTo>
                    <a:pt x="8" y="10"/>
                  </a:lnTo>
                  <a:lnTo>
                    <a:pt x="4" y="12"/>
                  </a:lnTo>
                  <a:lnTo>
                    <a:pt x="0" y="1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00" name="Freeform 49"/>
            <p:cNvSpPr>
              <a:spLocks/>
            </p:cNvSpPr>
            <p:nvPr/>
          </p:nvSpPr>
          <p:spPr bwMode="auto">
            <a:xfrm>
              <a:off x="5194606" y="3686459"/>
              <a:ext cx="49213" cy="19050"/>
            </a:xfrm>
            <a:custGeom>
              <a:avLst/>
              <a:gdLst>
                <a:gd name="T0" fmla="*/ 30 w 31"/>
                <a:gd name="T1" fmla="*/ 2 h 12"/>
                <a:gd name="T2" fmla="*/ 31 w 31"/>
                <a:gd name="T3" fmla="*/ 4 h 12"/>
                <a:gd name="T4" fmla="*/ 14 w 31"/>
                <a:gd name="T5" fmla="*/ 12 h 12"/>
                <a:gd name="T6" fmla="*/ 5 w 31"/>
                <a:gd name="T7" fmla="*/ 10 h 12"/>
                <a:gd name="T8" fmla="*/ 0 w 31"/>
                <a:gd name="T9" fmla="*/ 2 h 12"/>
                <a:gd name="T10" fmla="*/ 8 w 31"/>
                <a:gd name="T11" fmla="*/ 1 h 12"/>
                <a:gd name="T12" fmla="*/ 12 w 31"/>
                <a:gd name="T13" fmla="*/ 2 h 12"/>
                <a:gd name="T14" fmla="*/ 16 w 31"/>
                <a:gd name="T15" fmla="*/ 0 h 12"/>
                <a:gd name="T16" fmla="*/ 19 w 31"/>
                <a:gd name="T17" fmla="*/ 0 h 12"/>
                <a:gd name="T18" fmla="*/ 21 w 31"/>
                <a:gd name="T19" fmla="*/ 2 h 12"/>
                <a:gd name="T20" fmla="*/ 21 w 31"/>
                <a:gd name="T21" fmla="*/ 4 h 12"/>
                <a:gd name="T22" fmla="*/ 22 w 31"/>
                <a:gd name="T23" fmla="*/ 3 h 12"/>
                <a:gd name="T24" fmla="*/ 25 w 31"/>
                <a:gd name="T25" fmla="*/ 3 h 12"/>
                <a:gd name="T26" fmla="*/ 28 w 31"/>
                <a:gd name="T27" fmla="*/ 2 h 12"/>
                <a:gd name="T28" fmla="*/ 30 w 31"/>
                <a:gd name="T2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2">
                  <a:moveTo>
                    <a:pt x="30" y="2"/>
                  </a:moveTo>
                  <a:lnTo>
                    <a:pt x="31" y="4"/>
                  </a:lnTo>
                  <a:lnTo>
                    <a:pt x="14" y="12"/>
                  </a:lnTo>
                  <a:lnTo>
                    <a:pt x="5" y="10"/>
                  </a:lnTo>
                  <a:lnTo>
                    <a:pt x="0" y="2"/>
                  </a:lnTo>
                  <a:lnTo>
                    <a:pt x="8" y="1"/>
                  </a:lnTo>
                  <a:lnTo>
                    <a:pt x="12" y="2"/>
                  </a:lnTo>
                  <a:lnTo>
                    <a:pt x="16" y="0"/>
                  </a:lnTo>
                  <a:lnTo>
                    <a:pt x="19" y="0"/>
                  </a:lnTo>
                  <a:lnTo>
                    <a:pt x="21" y="2"/>
                  </a:lnTo>
                  <a:lnTo>
                    <a:pt x="21" y="4"/>
                  </a:lnTo>
                  <a:lnTo>
                    <a:pt x="22" y="3"/>
                  </a:lnTo>
                  <a:lnTo>
                    <a:pt x="25" y="3"/>
                  </a:lnTo>
                  <a:lnTo>
                    <a:pt x="28" y="2"/>
                  </a:lnTo>
                  <a:lnTo>
                    <a:pt x="30" y="2"/>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01" name="Freeform 50"/>
            <p:cNvSpPr>
              <a:spLocks/>
            </p:cNvSpPr>
            <p:nvPr/>
          </p:nvSpPr>
          <p:spPr bwMode="auto">
            <a:xfrm>
              <a:off x="4618343" y="3167346"/>
              <a:ext cx="169863" cy="82550"/>
            </a:xfrm>
            <a:custGeom>
              <a:avLst/>
              <a:gdLst>
                <a:gd name="T0" fmla="*/ 79 w 107"/>
                <a:gd name="T1" fmla="*/ 51 h 52"/>
                <a:gd name="T2" fmla="*/ 71 w 107"/>
                <a:gd name="T3" fmla="*/ 48 h 52"/>
                <a:gd name="T4" fmla="*/ 63 w 107"/>
                <a:gd name="T5" fmla="*/ 49 h 52"/>
                <a:gd name="T6" fmla="*/ 50 w 107"/>
                <a:gd name="T7" fmla="*/ 43 h 52"/>
                <a:gd name="T8" fmla="*/ 45 w 107"/>
                <a:gd name="T9" fmla="*/ 44 h 52"/>
                <a:gd name="T10" fmla="*/ 37 w 107"/>
                <a:gd name="T11" fmla="*/ 52 h 52"/>
                <a:gd name="T12" fmla="*/ 24 w 107"/>
                <a:gd name="T13" fmla="*/ 46 h 52"/>
                <a:gd name="T14" fmla="*/ 14 w 107"/>
                <a:gd name="T15" fmla="*/ 37 h 52"/>
                <a:gd name="T16" fmla="*/ 6 w 107"/>
                <a:gd name="T17" fmla="*/ 32 h 52"/>
                <a:gd name="T18" fmla="*/ 4 w 107"/>
                <a:gd name="T19" fmla="*/ 24 h 52"/>
                <a:gd name="T20" fmla="*/ 0 w 107"/>
                <a:gd name="T21" fmla="*/ 18 h 52"/>
                <a:gd name="T22" fmla="*/ 12 w 107"/>
                <a:gd name="T23" fmla="*/ 13 h 52"/>
                <a:gd name="T24" fmla="*/ 17 w 107"/>
                <a:gd name="T25" fmla="*/ 8 h 52"/>
                <a:gd name="T26" fmla="*/ 28 w 107"/>
                <a:gd name="T27" fmla="*/ 4 h 52"/>
                <a:gd name="T28" fmla="*/ 32 w 107"/>
                <a:gd name="T29" fmla="*/ 0 h 52"/>
                <a:gd name="T30" fmla="*/ 36 w 107"/>
                <a:gd name="T31" fmla="*/ 3 h 52"/>
                <a:gd name="T32" fmla="*/ 43 w 107"/>
                <a:gd name="T33" fmla="*/ 1 h 52"/>
                <a:gd name="T34" fmla="*/ 51 w 107"/>
                <a:gd name="T35" fmla="*/ 7 h 52"/>
                <a:gd name="T36" fmla="*/ 63 w 107"/>
                <a:gd name="T37" fmla="*/ 9 h 52"/>
                <a:gd name="T38" fmla="*/ 63 w 107"/>
                <a:gd name="T39" fmla="*/ 15 h 52"/>
                <a:gd name="T40" fmla="*/ 72 w 107"/>
                <a:gd name="T41" fmla="*/ 19 h 52"/>
                <a:gd name="T42" fmla="*/ 74 w 107"/>
                <a:gd name="T43" fmla="*/ 14 h 52"/>
                <a:gd name="T44" fmla="*/ 85 w 107"/>
                <a:gd name="T45" fmla="*/ 16 h 52"/>
                <a:gd name="T46" fmla="*/ 87 w 107"/>
                <a:gd name="T47" fmla="*/ 22 h 52"/>
                <a:gd name="T48" fmla="*/ 99 w 107"/>
                <a:gd name="T49" fmla="*/ 23 h 52"/>
                <a:gd name="T50" fmla="*/ 107 w 107"/>
                <a:gd name="T51" fmla="*/ 33 h 52"/>
                <a:gd name="T52" fmla="*/ 103 w 107"/>
                <a:gd name="T53" fmla="*/ 33 h 52"/>
                <a:gd name="T54" fmla="*/ 100 w 107"/>
                <a:gd name="T55" fmla="*/ 37 h 52"/>
                <a:gd name="T56" fmla="*/ 97 w 107"/>
                <a:gd name="T57" fmla="*/ 38 h 52"/>
                <a:gd name="T58" fmla="*/ 96 w 107"/>
                <a:gd name="T59" fmla="*/ 42 h 52"/>
                <a:gd name="T60" fmla="*/ 93 w 107"/>
                <a:gd name="T61" fmla="*/ 43 h 52"/>
                <a:gd name="T62" fmla="*/ 93 w 107"/>
                <a:gd name="T63" fmla="*/ 45 h 52"/>
                <a:gd name="T64" fmla="*/ 88 w 107"/>
                <a:gd name="T65" fmla="*/ 47 h 52"/>
                <a:gd name="T66" fmla="*/ 80 w 107"/>
                <a:gd name="T67" fmla="*/ 47 h 52"/>
                <a:gd name="T68" fmla="*/ 79 w 107"/>
                <a:gd name="T69"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52">
                  <a:moveTo>
                    <a:pt x="79" y="51"/>
                  </a:moveTo>
                  <a:lnTo>
                    <a:pt x="71" y="48"/>
                  </a:lnTo>
                  <a:lnTo>
                    <a:pt x="63" y="49"/>
                  </a:lnTo>
                  <a:lnTo>
                    <a:pt x="50" y="43"/>
                  </a:lnTo>
                  <a:lnTo>
                    <a:pt x="45" y="44"/>
                  </a:lnTo>
                  <a:lnTo>
                    <a:pt x="37" y="52"/>
                  </a:lnTo>
                  <a:lnTo>
                    <a:pt x="24" y="46"/>
                  </a:lnTo>
                  <a:lnTo>
                    <a:pt x="14" y="37"/>
                  </a:lnTo>
                  <a:lnTo>
                    <a:pt x="6" y="32"/>
                  </a:lnTo>
                  <a:lnTo>
                    <a:pt x="4" y="24"/>
                  </a:lnTo>
                  <a:lnTo>
                    <a:pt x="0" y="18"/>
                  </a:lnTo>
                  <a:lnTo>
                    <a:pt x="12" y="13"/>
                  </a:lnTo>
                  <a:lnTo>
                    <a:pt x="17" y="8"/>
                  </a:lnTo>
                  <a:lnTo>
                    <a:pt x="28" y="4"/>
                  </a:lnTo>
                  <a:lnTo>
                    <a:pt x="32" y="0"/>
                  </a:lnTo>
                  <a:lnTo>
                    <a:pt x="36" y="3"/>
                  </a:lnTo>
                  <a:lnTo>
                    <a:pt x="43" y="1"/>
                  </a:lnTo>
                  <a:lnTo>
                    <a:pt x="51" y="7"/>
                  </a:lnTo>
                  <a:lnTo>
                    <a:pt x="63" y="9"/>
                  </a:lnTo>
                  <a:lnTo>
                    <a:pt x="63" y="15"/>
                  </a:lnTo>
                  <a:lnTo>
                    <a:pt x="72" y="19"/>
                  </a:lnTo>
                  <a:lnTo>
                    <a:pt x="74" y="14"/>
                  </a:lnTo>
                  <a:lnTo>
                    <a:pt x="85" y="16"/>
                  </a:lnTo>
                  <a:lnTo>
                    <a:pt x="87" y="22"/>
                  </a:lnTo>
                  <a:lnTo>
                    <a:pt x="99" y="23"/>
                  </a:lnTo>
                  <a:lnTo>
                    <a:pt x="107" y="33"/>
                  </a:lnTo>
                  <a:lnTo>
                    <a:pt x="103" y="33"/>
                  </a:lnTo>
                  <a:lnTo>
                    <a:pt x="100" y="37"/>
                  </a:lnTo>
                  <a:lnTo>
                    <a:pt x="97" y="38"/>
                  </a:lnTo>
                  <a:lnTo>
                    <a:pt x="96" y="42"/>
                  </a:lnTo>
                  <a:lnTo>
                    <a:pt x="93" y="43"/>
                  </a:lnTo>
                  <a:lnTo>
                    <a:pt x="93" y="45"/>
                  </a:lnTo>
                  <a:lnTo>
                    <a:pt x="88" y="47"/>
                  </a:lnTo>
                  <a:lnTo>
                    <a:pt x="80" y="47"/>
                  </a:lnTo>
                  <a:lnTo>
                    <a:pt x="79" y="51"/>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02" name="Freeform 51"/>
            <p:cNvSpPr>
              <a:spLocks/>
            </p:cNvSpPr>
            <p:nvPr/>
          </p:nvSpPr>
          <p:spPr bwMode="auto">
            <a:xfrm>
              <a:off x="4459593" y="3045109"/>
              <a:ext cx="227013" cy="246063"/>
            </a:xfrm>
            <a:custGeom>
              <a:avLst/>
              <a:gdLst>
                <a:gd name="T0" fmla="*/ 58 w 143"/>
                <a:gd name="T1" fmla="*/ 0 h 155"/>
                <a:gd name="T2" fmla="*/ 59 w 143"/>
                <a:gd name="T3" fmla="*/ 8 h 155"/>
                <a:gd name="T4" fmla="*/ 75 w 143"/>
                <a:gd name="T5" fmla="*/ 12 h 155"/>
                <a:gd name="T6" fmla="*/ 75 w 143"/>
                <a:gd name="T7" fmla="*/ 20 h 155"/>
                <a:gd name="T8" fmla="*/ 90 w 143"/>
                <a:gd name="T9" fmla="*/ 16 h 155"/>
                <a:gd name="T10" fmla="*/ 99 w 143"/>
                <a:gd name="T11" fmla="*/ 10 h 155"/>
                <a:gd name="T12" fmla="*/ 117 w 143"/>
                <a:gd name="T13" fmla="*/ 18 h 155"/>
                <a:gd name="T14" fmla="*/ 125 w 143"/>
                <a:gd name="T15" fmla="*/ 25 h 155"/>
                <a:gd name="T16" fmla="*/ 129 w 143"/>
                <a:gd name="T17" fmla="*/ 35 h 155"/>
                <a:gd name="T18" fmla="*/ 125 w 143"/>
                <a:gd name="T19" fmla="*/ 40 h 155"/>
                <a:gd name="T20" fmla="*/ 131 w 143"/>
                <a:gd name="T21" fmla="*/ 47 h 155"/>
                <a:gd name="T22" fmla="*/ 136 w 143"/>
                <a:gd name="T23" fmla="*/ 58 h 155"/>
                <a:gd name="T24" fmla="*/ 136 w 143"/>
                <a:gd name="T25" fmla="*/ 65 h 155"/>
                <a:gd name="T26" fmla="*/ 143 w 143"/>
                <a:gd name="T27" fmla="*/ 78 h 155"/>
                <a:gd name="T28" fmla="*/ 136 w 143"/>
                <a:gd name="T29" fmla="*/ 80 h 155"/>
                <a:gd name="T30" fmla="*/ 132 w 143"/>
                <a:gd name="T31" fmla="*/ 77 h 155"/>
                <a:gd name="T32" fmla="*/ 128 w 143"/>
                <a:gd name="T33" fmla="*/ 81 h 155"/>
                <a:gd name="T34" fmla="*/ 117 w 143"/>
                <a:gd name="T35" fmla="*/ 85 h 155"/>
                <a:gd name="T36" fmla="*/ 112 w 143"/>
                <a:gd name="T37" fmla="*/ 90 h 155"/>
                <a:gd name="T38" fmla="*/ 100 w 143"/>
                <a:gd name="T39" fmla="*/ 95 h 155"/>
                <a:gd name="T40" fmla="*/ 104 w 143"/>
                <a:gd name="T41" fmla="*/ 101 h 155"/>
                <a:gd name="T42" fmla="*/ 106 w 143"/>
                <a:gd name="T43" fmla="*/ 109 h 155"/>
                <a:gd name="T44" fmla="*/ 114 w 143"/>
                <a:gd name="T45" fmla="*/ 114 h 155"/>
                <a:gd name="T46" fmla="*/ 124 w 143"/>
                <a:gd name="T47" fmla="*/ 123 h 155"/>
                <a:gd name="T48" fmla="*/ 119 w 143"/>
                <a:gd name="T49" fmla="*/ 132 h 155"/>
                <a:gd name="T50" fmla="*/ 113 w 143"/>
                <a:gd name="T51" fmla="*/ 135 h 155"/>
                <a:gd name="T52" fmla="*/ 117 w 143"/>
                <a:gd name="T53" fmla="*/ 148 h 155"/>
                <a:gd name="T54" fmla="*/ 115 w 143"/>
                <a:gd name="T55" fmla="*/ 151 h 155"/>
                <a:gd name="T56" fmla="*/ 110 w 143"/>
                <a:gd name="T57" fmla="*/ 147 h 155"/>
                <a:gd name="T58" fmla="*/ 102 w 143"/>
                <a:gd name="T59" fmla="*/ 147 h 155"/>
                <a:gd name="T60" fmla="*/ 91 w 143"/>
                <a:gd name="T61" fmla="*/ 150 h 155"/>
                <a:gd name="T62" fmla="*/ 76 w 143"/>
                <a:gd name="T63" fmla="*/ 149 h 155"/>
                <a:gd name="T64" fmla="*/ 75 w 143"/>
                <a:gd name="T65" fmla="*/ 155 h 155"/>
                <a:gd name="T66" fmla="*/ 66 w 143"/>
                <a:gd name="T67" fmla="*/ 149 h 155"/>
                <a:gd name="T68" fmla="*/ 61 w 143"/>
                <a:gd name="T69" fmla="*/ 150 h 155"/>
                <a:gd name="T70" fmla="*/ 44 w 143"/>
                <a:gd name="T71" fmla="*/ 144 h 155"/>
                <a:gd name="T72" fmla="*/ 40 w 143"/>
                <a:gd name="T73" fmla="*/ 148 h 155"/>
                <a:gd name="T74" fmla="*/ 26 w 143"/>
                <a:gd name="T75" fmla="*/ 148 h 155"/>
                <a:gd name="T76" fmla="*/ 28 w 143"/>
                <a:gd name="T77" fmla="*/ 134 h 155"/>
                <a:gd name="T78" fmla="*/ 35 w 143"/>
                <a:gd name="T79" fmla="*/ 120 h 155"/>
                <a:gd name="T80" fmla="*/ 12 w 143"/>
                <a:gd name="T81" fmla="*/ 116 h 155"/>
                <a:gd name="T82" fmla="*/ 4 w 143"/>
                <a:gd name="T83" fmla="*/ 111 h 155"/>
                <a:gd name="T84" fmla="*/ 5 w 143"/>
                <a:gd name="T85" fmla="*/ 102 h 155"/>
                <a:gd name="T86" fmla="*/ 2 w 143"/>
                <a:gd name="T87" fmla="*/ 97 h 155"/>
                <a:gd name="T88" fmla="*/ 3 w 143"/>
                <a:gd name="T89" fmla="*/ 84 h 155"/>
                <a:gd name="T90" fmla="*/ 0 w 143"/>
                <a:gd name="T91" fmla="*/ 63 h 155"/>
                <a:gd name="T92" fmla="*/ 9 w 143"/>
                <a:gd name="T93" fmla="*/ 63 h 155"/>
                <a:gd name="T94" fmla="*/ 13 w 143"/>
                <a:gd name="T95" fmla="*/ 55 h 155"/>
                <a:gd name="T96" fmla="*/ 16 w 143"/>
                <a:gd name="T97" fmla="*/ 37 h 155"/>
                <a:gd name="T98" fmla="*/ 13 w 143"/>
                <a:gd name="T99" fmla="*/ 30 h 155"/>
                <a:gd name="T100" fmla="*/ 16 w 143"/>
                <a:gd name="T101" fmla="*/ 26 h 155"/>
                <a:gd name="T102" fmla="*/ 29 w 143"/>
                <a:gd name="T103" fmla="*/ 25 h 155"/>
                <a:gd name="T104" fmla="*/ 32 w 143"/>
                <a:gd name="T105" fmla="*/ 29 h 155"/>
                <a:gd name="T106" fmla="*/ 42 w 143"/>
                <a:gd name="T107" fmla="*/ 19 h 155"/>
                <a:gd name="T108" fmla="*/ 38 w 143"/>
                <a:gd name="T109" fmla="*/ 12 h 155"/>
                <a:gd name="T110" fmla="*/ 36 w 143"/>
                <a:gd name="T111" fmla="*/ 1 h 155"/>
                <a:gd name="T112" fmla="*/ 48 w 143"/>
                <a:gd name="T113" fmla="*/ 3 h 155"/>
                <a:gd name="T114" fmla="*/ 58 w 143"/>
                <a:gd name="T11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155">
                  <a:moveTo>
                    <a:pt x="58" y="0"/>
                  </a:moveTo>
                  <a:lnTo>
                    <a:pt x="59" y="8"/>
                  </a:lnTo>
                  <a:lnTo>
                    <a:pt x="75" y="12"/>
                  </a:lnTo>
                  <a:lnTo>
                    <a:pt x="75" y="20"/>
                  </a:lnTo>
                  <a:lnTo>
                    <a:pt x="90" y="16"/>
                  </a:lnTo>
                  <a:lnTo>
                    <a:pt x="99" y="10"/>
                  </a:lnTo>
                  <a:lnTo>
                    <a:pt x="117" y="18"/>
                  </a:lnTo>
                  <a:lnTo>
                    <a:pt x="125" y="25"/>
                  </a:lnTo>
                  <a:lnTo>
                    <a:pt x="129" y="35"/>
                  </a:lnTo>
                  <a:lnTo>
                    <a:pt x="125" y="40"/>
                  </a:lnTo>
                  <a:lnTo>
                    <a:pt x="131" y="47"/>
                  </a:lnTo>
                  <a:lnTo>
                    <a:pt x="136" y="58"/>
                  </a:lnTo>
                  <a:lnTo>
                    <a:pt x="136" y="65"/>
                  </a:lnTo>
                  <a:lnTo>
                    <a:pt x="143" y="78"/>
                  </a:lnTo>
                  <a:lnTo>
                    <a:pt x="136" y="80"/>
                  </a:lnTo>
                  <a:lnTo>
                    <a:pt x="132" y="77"/>
                  </a:lnTo>
                  <a:lnTo>
                    <a:pt x="128" y="81"/>
                  </a:lnTo>
                  <a:lnTo>
                    <a:pt x="117" y="85"/>
                  </a:lnTo>
                  <a:lnTo>
                    <a:pt x="112" y="90"/>
                  </a:lnTo>
                  <a:lnTo>
                    <a:pt x="100" y="95"/>
                  </a:lnTo>
                  <a:lnTo>
                    <a:pt x="104" y="101"/>
                  </a:lnTo>
                  <a:lnTo>
                    <a:pt x="106" y="109"/>
                  </a:lnTo>
                  <a:lnTo>
                    <a:pt x="114" y="114"/>
                  </a:lnTo>
                  <a:lnTo>
                    <a:pt x="124" y="123"/>
                  </a:lnTo>
                  <a:lnTo>
                    <a:pt x="119" y="132"/>
                  </a:lnTo>
                  <a:lnTo>
                    <a:pt x="113" y="135"/>
                  </a:lnTo>
                  <a:lnTo>
                    <a:pt x="117" y="148"/>
                  </a:lnTo>
                  <a:lnTo>
                    <a:pt x="115" y="151"/>
                  </a:lnTo>
                  <a:lnTo>
                    <a:pt x="110" y="147"/>
                  </a:lnTo>
                  <a:lnTo>
                    <a:pt x="102" y="147"/>
                  </a:lnTo>
                  <a:lnTo>
                    <a:pt x="91" y="150"/>
                  </a:lnTo>
                  <a:lnTo>
                    <a:pt x="76" y="149"/>
                  </a:lnTo>
                  <a:lnTo>
                    <a:pt x="75" y="155"/>
                  </a:lnTo>
                  <a:lnTo>
                    <a:pt x="66" y="149"/>
                  </a:lnTo>
                  <a:lnTo>
                    <a:pt x="61" y="150"/>
                  </a:lnTo>
                  <a:lnTo>
                    <a:pt x="44" y="144"/>
                  </a:lnTo>
                  <a:lnTo>
                    <a:pt x="40" y="148"/>
                  </a:lnTo>
                  <a:lnTo>
                    <a:pt x="26" y="148"/>
                  </a:lnTo>
                  <a:lnTo>
                    <a:pt x="28" y="134"/>
                  </a:lnTo>
                  <a:lnTo>
                    <a:pt x="35" y="120"/>
                  </a:lnTo>
                  <a:lnTo>
                    <a:pt x="12" y="116"/>
                  </a:lnTo>
                  <a:lnTo>
                    <a:pt x="4" y="111"/>
                  </a:lnTo>
                  <a:lnTo>
                    <a:pt x="5" y="102"/>
                  </a:lnTo>
                  <a:lnTo>
                    <a:pt x="2" y="97"/>
                  </a:lnTo>
                  <a:lnTo>
                    <a:pt x="3" y="84"/>
                  </a:lnTo>
                  <a:lnTo>
                    <a:pt x="0" y="63"/>
                  </a:lnTo>
                  <a:lnTo>
                    <a:pt x="9" y="63"/>
                  </a:lnTo>
                  <a:lnTo>
                    <a:pt x="13" y="55"/>
                  </a:lnTo>
                  <a:lnTo>
                    <a:pt x="16" y="37"/>
                  </a:lnTo>
                  <a:lnTo>
                    <a:pt x="13" y="30"/>
                  </a:lnTo>
                  <a:lnTo>
                    <a:pt x="16" y="26"/>
                  </a:lnTo>
                  <a:lnTo>
                    <a:pt x="29" y="25"/>
                  </a:lnTo>
                  <a:lnTo>
                    <a:pt x="32" y="29"/>
                  </a:lnTo>
                  <a:lnTo>
                    <a:pt x="42" y="19"/>
                  </a:lnTo>
                  <a:lnTo>
                    <a:pt x="38" y="12"/>
                  </a:lnTo>
                  <a:lnTo>
                    <a:pt x="36" y="1"/>
                  </a:lnTo>
                  <a:lnTo>
                    <a:pt x="48" y="3"/>
                  </a:lnTo>
                  <a:lnTo>
                    <a:pt x="58" y="0"/>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03" name="Freeform 52"/>
            <p:cNvSpPr>
              <a:spLocks/>
            </p:cNvSpPr>
            <p:nvPr/>
          </p:nvSpPr>
          <p:spPr bwMode="auto">
            <a:xfrm>
              <a:off x="5516868" y="4427821"/>
              <a:ext cx="47625" cy="57150"/>
            </a:xfrm>
            <a:custGeom>
              <a:avLst/>
              <a:gdLst>
                <a:gd name="T0" fmla="*/ 25 w 30"/>
                <a:gd name="T1" fmla="*/ 0 h 36"/>
                <a:gd name="T2" fmla="*/ 30 w 30"/>
                <a:gd name="T3" fmla="*/ 6 h 36"/>
                <a:gd name="T4" fmla="*/ 30 w 30"/>
                <a:gd name="T5" fmla="*/ 15 h 36"/>
                <a:gd name="T6" fmla="*/ 20 w 30"/>
                <a:gd name="T7" fmla="*/ 20 h 36"/>
                <a:gd name="T8" fmla="*/ 28 w 30"/>
                <a:gd name="T9" fmla="*/ 25 h 36"/>
                <a:gd name="T10" fmla="*/ 21 w 30"/>
                <a:gd name="T11" fmla="*/ 36 h 36"/>
                <a:gd name="T12" fmla="*/ 17 w 30"/>
                <a:gd name="T13" fmla="*/ 33 h 36"/>
                <a:gd name="T14" fmla="*/ 13 w 30"/>
                <a:gd name="T15" fmla="*/ 34 h 36"/>
                <a:gd name="T16" fmla="*/ 3 w 30"/>
                <a:gd name="T17" fmla="*/ 34 h 36"/>
                <a:gd name="T18" fmla="*/ 2 w 30"/>
                <a:gd name="T19" fmla="*/ 28 h 36"/>
                <a:gd name="T20" fmla="*/ 0 w 30"/>
                <a:gd name="T21" fmla="*/ 22 h 36"/>
                <a:gd name="T22" fmla="*/ 6 w 30"/>
                <a:gd name="T23" fmla="*/ 12 h 36"/>
                <a:gd name="T24" fmla="*/ 12 w 30"/>
                <a:gd name="T25" fmla="*/ 3 h 36"/>
                <a:gd name="T26" fmla="*/ 20 w 30"/>
                <a:gd name="T27" fmla="*/ 5 h 36"/>
                <a:gd name="T28" fmla="*/ 25 w 30"/>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6">
                  <a:moveTo>
                    <a:pt x="25" y="0"/>
                  </a:moveTo>
                  <a:lnTo>
                    <a:pt x="30" y="6"/>
                  </a:lnTo>
                  <a:lnTo>
                    <a:pt x="30" y="15"/>
                  </a:lnTo>
                  <a:lnTo>
                    <a:pt x="20" y="20"/>
                  </a:lnTo>
                  <a:lnTo>
                    <a:pt x="28" y="25"/>
                  </a:lnTo>
                  <a:lnTo>
                    <a:pt x="21" y="36"/>
                  </a:lnTo>
                  <a:lnTo>
                    <a:pt x="17" y="33"/>
                  </a:lnTo>
                  <a:lnTo>
                    <a:pt x="13" y="34"/>
                  </a:lnTo>
                  <a:lnTo>
                    <a:pt x="3" y="34"/>
                  </a:lnTo>
                  <a:lnTo>
                    <a:pt x="2" y="28"/>
                  </a:lnTo>
                  <a:lnTo>
                    <a:pt x="0" y="22"/>
                  </a:lnTo>
                  <a:lnTo>
                    <a:pt x="6" y="12"/>
                  </a:lnTo>
                  <a:lnTo>
                    <a:pt x="12" y="3"/>
                  </a:lnTo>
                  <a:lnTo>
                    <a:pt x="20" y="5"/>
                  </a:lnTo>
                  <a:lnTo>
                    <a:pt x="25" y="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04" name="Freeform 53"/>
            <p:cNvSpPr>
              <a:spLocks/>
            </p:cNvSpPr>
            <p:nvPr/>
          </p:nvSpPr>
          <p:spPr bwMode="auto">
            <a:xfrm>
              <a:off x="4573893" y="3010184"/>
              <a:ext cx="42863" cy="41275"/>
            </a:xfrm>
            <a:custGeom>
              <a:avLst/>
              <a:gdLst>
                <a:gd name="T0" fmla="*/ 27 w 27"/>
                <a:gd name="T1" fmla="*/ 10 h 26"/>
                <a:gd name="T2" fmla="*/ 20 w 27"/>
                <a:gd name="T3" fmla="*/ 26 h 26"/>
                <a:gd name="T4" fmla="*/ 3 w 27"/>
                <a:gd name="T5" fmla="*/ 15 h 26"/>
                <a:gd name="T6" fmla="*/ 0 w 27"/>
                <a:gd name="T7" fmla="*/ 6 h 26"/>
                <a:gd name="T8" fmla="*/ 22 w 27"/>
                <a:gd name="T9" fmla="*/ 0 h 26"/>
                <a:gd name="T10" fmla="*/ 27 w 27"/>
                <a:gd name="T11" fmla="*/ 10 h 26"/>
              </a:gdLst>
              <a:ahLst/>
              <a:cxnLst>
                <a:cxn ang="0">
                  <a:pos x="T0" y="T1"/>
                </a:cxn>
                <a:cxn ang="0">
                  <a:pos x="T2" y="T3"/>
                </a:cxn>
                <a:cxn ang="0">
                  <a:pos x="T4" y="T5"/>
                </a:cxn>
                <a:cxn ang="0">
                  <a:pos x="T6" y="T7"/>
                </a:cxn>
                <a:cxn ang="0">
                  <a:pos x="T8" y="T9"/>
                </a:cxn>
                <a:cxn ang="0">
                  <a:pos x="T10" y="T11"/>
                </a:cxn>
              </a:cxnLst>
              <a:rect l="0" t="0" r="r" b="b"/>
              <a:pathLst>
                <a:path w="27" h="26">
                  <a:moveTo>
                    <a:pt x="27" y="10"/>
                  </a:moveTo>
                  <a:lnTo>
                    <a:pt x="20" y="26"/>
                  </a:lnTo>
                  <a:lnTo>
                    <a:pt x="3" y="15"/>
                  </a:lnTo>
                  <a:lnTo>
                    <a:pt x="0" y="6"/>
                  </a:lnTo>
                  <a:lnTo>
                    <a:pt x="22" y="0"/>
                  </a:lnTo>
                  <a:lnTo>
                    <a:pt x="27" y="10"/>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05" name="Freeform 54"/>
            <p:cNvSpPr>
              <a:spLocks/>
            </p:cNvSpPr>
            <p:nvPr/>
          </p:nvSpPr>
          <p:spPr bwMode="auto">
            <a:xfrm>
              <a:off x="4504043" y="2959384"/>
              <a:ext cx="68263" cy="90488"/>
            </a:xfrm>
            <a:custGeom>
              <a:avLst/>
              <a:gdLst>
                <a:gd name="T0" fmla="*/ 43 w 43"/>
                <a:gd name="T1" fmla="*/ 25 h 57"/>
                <a:gd name="T2" fmla="*/ 40 w 43"/>
                <a:gd name="T3" fmla="*/ 33 h 57"/>
                <a:gd name="T4" fmla="*/ 35 w 43"/>
                <a:gd name="T5" fmla="*/ 30 h 57"/>
                <a:gd name="T6" fmla="*/ 25 w 43"/>
                <a:gd name="T7" fmla="*/ 44 h 57"/>
                <a:gd name="T8" fmla="*/ 30 w 43"/>
                <a:gd name="T9" fmla="*/ 54 h 57"/>
                <a:gd name="T10" fmla="*/ 20 w 43"/>
                <a:gd name="T11" fmla="*/ 57 h 57"/>
                <a:gd name="T12" fmla="*/ 8 w 43"/>
                <a:gd name="T13" fmla="*/ 55 h 57"/>
                <a:gd name="T14" fmla="*/ 2 w 43"/>
                <a:gd name="T15" fmla="*/ 44 h 57"/>
                <a:gd name="T16" fmla="*/ 0 w 43"/>
                <a:gd name="T17" fmla="*/ 24 h 57"/>
                <a:gd name="T18" fmla="*/ 2 w 43"/>
                <a:gd name="T19" fmla="*/ 18 h 57"/>
                <a:gd name="T20" fmla="*/ 6 w 43"/>
                <a:gd name="T21" fmla="*/ 12 h 57"/>
                <a:gd name="T22" fmla="*/ 20 w 43"/>
                <a:gd name="T23" fmla="*/ 11 h 57"/>
                <a:gd name="T24" fmla="*/ 25 w 43"/>
                <a:gd name="T25" fmla="*/ 6 h 57"/>
                <a:gd name="T26" fmla="*/ 36 w 43"/>
                <a:gd name="T27" fmla="*/ 0 h 57"/>
                <a:gd name="T28" fmla="*/ 37 w 43"/>
                <a:gd name="T29" fmla="*/ 10 h 57"/>
                <a:gd name="T30" fmla="*/ 32 w 43"/>
                <a:gd name="T31" fmla="*/ 16 h 57"/>
                <a:gd name="T32" fmla="*/ 35 w 43"/>
                <a:gd name="T33" fmla="*/ 22 h 57"/>
                <a:gd name="T34" fmla="*/ 43 w 43"/>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57">
                  <a:moveTo>
                    <a:pt x="43" y="25"/>
                  </a:moveTo>
                  <a:lnTo>
                    <a:pt x="40" y="33"/>
                  </a:lnTo>
                  <a:lnTo>
                    <a:pt x="35" y="30"/>
                  </a:lnTo>
                  <a:lnTo>
                    <a:pt x="25" y="44"/>
                  </a:lnTo>
                  <a:lnTo>
                    <a:pt x="30" y="54"/>
                  </a:lnTo>
                  <a:lnTo>
                    <a:pt x="20" y="57"/>
                  </a:lnTo>
                  <a:lnTo>
                    <a:pt x="8" y="55"/>
                  </a:lnTo>
                  <a:lnTo>
                    <a:pt x="2" y="44"/>
                  </a:lnTo>
                  <a:lnTo>
                    <a:pt x="0" y="24"/>
                  </a:lnTo>
                  <a:lnTo>
                    <a:pt x="2" y="18"/>
                  </a:lnTo>
                  <a:lnTo>
                    <a:pt x="6" y="12"/>
                  </a:lnTo>
                  <a:lnTo>
                    <a:pt x="20" y="11"/>
                  </a:lnTo>
                  <a:lnTo>
                    <a:pt x="25" y="6"/>
                  </a:lnTo>
                  <a:lnTo>
                    <a:pt x="36" y="0"/>
                  </a:lnTo>
                  <a:lnTo>
                    <a:pt x="37" y="10"/>
                  </a:lnTo>
                  <a:lnTo>
                    <a:pt x="32" y="16"/>
                  </a:lnTo>
                  <a:lnTo>
                    <a:pt x="35" y="22"/>
                  </a:lnTo>
                  <a:lnTo>
                    <a:pt x="43" y="25"/>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06" name="Freeform 55"/>
            <p:cNvSpPr>
              <a:spLocks/>
            </p:cNvSpPr>
            <p:nvPr/>
          </p:nvSpPr>
          <p:spPr bwMode="auto">
            <a:xfrm>
              <a:off x="2241856" y="4189696"/>
              <a:ext cx="104775" cy="76200"/>
            </a:xfrm>
            <a:custGeom>
              <a:avLst/>
              <a:gdLst>
                <a:gd name="T0" fmla="*/ 7 w 66"/>
                <a:gd name="T1" fmla="*/ 4 h 48"/>
                <a:gd name="T2" fmla="*/ 10 w 66"/>
                <a:gd name="T3" fmla="*/ 0 h 48"/>
                <a:gd name="T4" fmla="*/ 24 w 66"/>
                <a:gd name="T5" fmla="*/ 0 h 48"/>
                <a:gd name="T6" fmla="*/ 34 w 66"/>
                <a:gd name="T7" fmla="*/ 6 h 48"/>
                <a:gd name="T8" fmla="*/ 39 w 66"/>
                <a:gd name="T9" fmla="*/ 5 h 48"/>
                <a:gd name="T10" fmla="*/ 41 w 66"/>
                <a:gd name="T11" fmla="*/ 13 h 48"/>
                <a:gd name="T12" fmla="*/ 51 w 66"/>
                <a:gd name="T13" fmla="*/ 12 h 48"/>
                <a:gd name="T14" fmla="*/ 50 w 66"/>
                <a:gd name="T15" fmla="*/ 18 h 48"/>
                <a:gd name="T16" fmla="*/ 58 w 66"/>
                <a:gd name="T17" fmla="*/ 19 h 48"/>
                <a:gd name="T18" fmla="*/ 66 w 66"/>
                <a:gd name="T19" fmla="*/ 27 h 48"/>
                <a:gd name="T20" fmla="*/ 58 w 66"/>
                <a:gd name="T21" fmla="*/ 35 h 48"/>
                <a:gd name="T22" fmla="*/ 50 w 66"/>
                <a:gd name="T23" fmla="*/ 31 h 48"/>
                <a:gd name="T24" fmla="*/ 42 w 66"/>
                <a:gd name="T25" fmla="*/ 31 h 48"/>
                <a:gd name="T26" fmla="*/ 36 w 66"/>
                <a:gd name="T27" fmla="*/ 30 h 48"/>
                <a:gd name="T28" fmla="*/ 32 w 66"/>
                <a:gd name="T29" fmla="*/ 34 h 48"/>
                <a:gd name="T30" fmla="*/ 25 w 66"/>
                <a:gd name="T31" fmla="*/ 36 h 48"/>
                <a:gd name="T32" fmla="*/ 23 w 66"/>
                <a:gd name="T33" fmla="*/ 30 h 48"/>
                <a:gd name="T34" fmla="*/ 17 w 66"/>
                <a:gd name="T35" fmla="*/ 34 h 48"/>
                <a:gd name="T36" fmla="*/ 8 w 66"/>
                <a:gd name="T37" fmla="*/ 48 h 48"/>
                <a:gd name="T38" fmla="*/ 4 w 66"/>
                <a:gd name="T39" fmla="*/ 44 h 48"/>
                <a:gd name="T40" fmla="*/ 3 w 66"/>
                <a:gd name="T41" fmla="*/ 39 h 48"/>
                <a:gd name="T42" fmla="*/ 4 w 66"/>
                <a:gd name="T43" fmla="*/ 33 h 48"/>
                <a:gd name="T44" fmla="*/ 0 w 66"/>
                <a:gd name="T45" fmla="*/ 27 h 48"/>
                <a:gd name="T46" fmla="*/ 5 w 66"/>
                <a:gd name="T47" fmla="*/ 23 h 48"/>
                <a:gd name="T48" fmla="*/ 8 w 66"/>
                <a:gd name="T49" fmla="*/ 15 h 48"/>
                <a:gd name="T50" fmla="*/ 7 w 66"/>
                <a:gd name="T5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48">
                  <a:moveTo>
                    <a:pt x="7" y="4"/>
                  </a:moveTo>
                  <a:lnTo>
                    <a:pt x="10" y="0"/>
                  </a:lnTo>
                  <a:lnTo>
                    <a:pt x="24" y="0"/>
                  </a:lnTo>
                  <a:lnTo>
                    <a:pt x="34" y="6"/>
                  </a:lnTo>
                  <a:lnTo>
                    <a:pt x="39" y="5"/>
                  </a:lnTo>
                  <a:lnTo>
                    <a:pt x="41" y="13"/>
                  </a:lnTo>
                  <a:lnTo>
                    <a:pt x="51" y="12"/>
                  </a:lnTo>
                  <a:lnTo>
                    <a:pt x="50" y="18"/>
                  </a:lnTo>
                  <a:lnTo>
                    <a:pt x="58" y="19"/>
                  </a:lnTo>
                  <a:lnTo>
                    <a:pt x="66" y="27"/>
                  </a:lnTo>
                  <a:lnTo>
                    <a:pt x="58" y="35"/>
                  </a:lnTo>
                  <a:lnTo>
                    <a:pt x="50" y="31"/>
                  </a:lnTo>
                  <a:lnTo>
                    <a:pt x="42" y="31"/>
                  </a:lnTo>
                  <a:lnTo>
                    <a:pt x="36" y="30"/>
                  </a:lnTo>
                  <a:lnTo>
                    <a:pt x="32" y="34"/>
                  </a:lnTo>
                  <a:lnTo>
                    <a:pt x="25" y="36"/>
                  </a:lnTo>
                  <a:lnTo>
                    <a:pt x="23" y="30"/>
                  </a:lnTo>
                  <a:lnTo>
                    <a:pt x="17" y="34"/>
                  </a:lnTo>
                  <a:lnTo>
                    <a:pt x="8" y="48"/>
                  </a:lnTo>
                  <a:lnTo>
                    <a:pt x="4" y="44"/>
                  </a:lnTo>
                  <a:lnTo>
                    <a:pt x="3" y="39"/>
                  </a:lnTo>
                  <a:lnTo>
                    <a:pt x="4" y="33"/>
                  </a:lnTo>
                  <a:lnTo>
                    <a:pt x="0" y="27"/>
                  </a:lnTo>
                  <a:lnTo>
                    <a:pt x="5" y="23"/>
                  </a:lnTo>
                  <a:lnTo>
                    <a:pt x="8" y="15"/>
                  </a:lnTo>
                  <a:lnTo>
                    <a:pt x="7" y="4"/>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07" name="Freeform 56"/>
            <p:cNvSpPr>
              <a:spLocks/>
            </p:cNvSpPr>
            <p:nvPr/>
          </p:nvSpPr>
          <p:spPr bwMode="auto">
            <a:xfrm>
              <a:off x="4064306" y="3622959"/>
              <a:ext cx="585788" cy="595313"/>
            </a:xfrm>
            <a:custGeom>
              <a:avLst/>
              <a:gdLst>
                <a:gd name="T0" fmla="*/ 369 w 369"/>
                <a:gd name="T1" fmla="*/ 283 h 375"/>
                <a:gd name="T2" fmla="*/ 309 w 369"/>
                <a:gd name="T3" fmla="*/ 322 h 375"/>
                <a:gd name="T4" fmla="*/ 257 w 369"/>
                <a:gd name="T5" fmla="*/ 363 h 375"/>
                <a:gd name="T6" fmla="*/ 231 w 369"/>
                <a:gd name="T7" fmla="*/ 372 h 375"/>
                <a:gd name="T8" fmla="*/ 211 w 369"/>
                <a:gd name="T9" fmla="*/ 375 h 375"/>
                <a:gd name="T10" fmla="*/ 211 w 369"/>
                <a:gd name="T11" fmla="*/ 361 h 375"/>
                <a:gd name="T12" fmla="*/ 203 w 369"/>
                <a:gd name="T13" fmla="*/ 358 h 375"/>
                <a:gd name="T14" fmla="*/ 191 w 369"/>
                <a:gd name="T15" fmla="*/ 352 h 375"/>
                <a:gd name="T16" fmla="*/ 187 w 369"/>
                <a:gd name="T17" fmla="*/ 342 h 375"/>
                <a:gd name="T18" fmla="*/ 126 w 369"/>
                <a:gd name="T19" fmla="*/ 297 h 375"/>
                <a:gd name="T20" fmla="*/ 66 w 369"/>
                <a:gd name="T21" fmla="*/ 252 h 375"/>
                <a:gd name="T22" fmla="*/ 0 w 369"/>
                <a:gd name="T23" fmla="*/ 201 h 375"/>
                <a:gd name="T24" fmla="*/ 1 w 369"/>
                <a:gd name="T25" fmla="*/ 197 h 375"/>
                <a:gd name="T26" fmla="*/ 1 w 369"/>
                <a:gd name="T27" fmla="*/ 196 h 375"/>
                <a:gd name="T28" fmla="*/ 1 w 369"/>
                <a:gd name="T29" fmla="*/ 171 h 375"/>
                <a:gd name="T30" fmla="*/ 30 w 369"/>
                <a:gd name="T31" fmla="*/ 156 h 375"/>
                <a:gd name="T32" fmla="*/ 48 w 369"/>
                <a:gd name="T33" fmla="*/ 153 h 375"/>
                <a:gd name="T34" fmla="*/ 62 w 369"/>
                <a:gd name="T35" fmla="*/ 147 h 375"/>
                <a:gd name="T36" fmla="*/ 69 w 369"/>
                <a:gd name="T37" fmla="*/ 137 h 375"/>
                <a:gd name="T38" fmla="*/ 90 w 369"/>
                <a:gd name="T39" fmla="*/ 129 h 375"/>
                <a:gd name="T40" fmla="*/ 91 w 369"/>
                <a:gd name="T41" fmla="*/ 113 h 375"/>
                <a:gd name="T42" fmla="*/ 101 w 369"/>
                <a:gd name="T43" fmla="*/ 112 h 375"/>
                <a:gd name="T44" fmla="*/ 109 w 369"/>
                <a:gd name="T45" fmla="*/ 104 h 375"/>
                <a:gd name="T46" fmla="*/ 132 w 369"/>
                <a:gd name="T47" fmla="*/ 100 h 375"/>
                <a:gd name="T48" fmla="*/ 135 w 369"/>
                <a:gd name="T49" fmla="*/ 92 h 375"/>
                <a:gd name="T50" fmla="*/ 130 w 369"/>
                <a:gd name="T51" fmla="*/ 88 h 375"/>
                <a:gd name="T52" fmla="*/ 124 w 369"/>
                <a:gd name="T53" fmla="*/ 66 h 375"/>
                <a:gd name="T54" fmla="*/ 123 w 369"/>
                <a:gd name="T55" fmla="*/ 53 h 375"/>
                <a:gd name="T56" fmla="*/ 117 w 369"/>
                <a:gd name="T57" fmla="*/ 40 h 375"/>
                <a:gd name="T58" fmla="*/ 134 w 369"/>
                <a:gd name="T59" fmla="*/ 29 h 375"/>
                <a:gd name="T60" fmla="*/ 152 w 369"/>
                <a:gd name="T61" fmla="*/ 25 h 375"/>
                <a:gd name="T62" fmla="*/ 163 w 369"/>
                <a:gd name="T63" fmla="*/ 17 h 375"/>
                <a:gd name="T64" fmla="*/ 179 w 369"/>
                <a:gd name="T65" fmla="*/ 11 h 375"/>
                <a:gd name="T66" fmla="*/ 209 w 369"/>
                <a:gd name="T67" fmla="*/ 7 h 375"/>
                <a:gd name="T68" fmla="*/ 237 w 369"/>
                <a:gd name="T69" fmla="*/ 5 h 375"/>
                <a:gd name="T70" fmla="*/ 246 w 369"/>
                <a:gd name="T71" fmla="*/ 8 h 375"/>
                <a:gd name="T72" fmla="*/ 262 w 369"/>
                <a:gd name="T73" fmla="*/ 0 h 375"/>
                <a:gd name="T74" fmla="*/ 280 w 369"/>
                <a:gd name="T75" fmla="*/ 0 h 375"/>
                <a:gd name="T76" fmla="*/ 287 w 369"/>
                <a:gd name="T77" fmla="*/ 5 h 375"/>
                <a:gd name="T78" fmla="*/ 299 w 369"/>
                <a:gd name="T79" fmla="*/ 3 h 375"/>
                <a:gd name="T80" fmla="*/ 296 w 369"/>
                <a:gd name="T81" fmla="*/ 14 h 375"/>
                <a:gd name="T82" fmla="*/ 299 w 369"/>
                <a:gd name="T83" fmla="*/ 34 h 375"/>
                <a:gd name="T84" fmla="*/ 295 w 369"/>
                <a:gd name="T85" fmla="*/ 51 h 375"/>
                <a:gd name="T86" fmla="*/ 285 w 369"/>
                <a:gd name="T87" fmla="*/ 62 h 375"/>
                <a:gd name="T88" fmla="*/ 287 w 369"/>
                <a:gd name="T89" fmla="*/ 78 h 375"/>
                <a:gd name="T90" fmla="*/ 302 w 369"/>
                <a:gd name="T91" fmla="*/ 90 h 375"/>
                <a:gd name="T92" fmla="*/ 302 w 369"/>
                <a:gd name="T93" fmla="*/ 95 h 375"/>
                <a:gd name="T94" fmla="*/ 313 w 369"/>
                <a:gd name="T95" fmla="*/ 104 h 375"/>
                <a:gd name="T96" fmla="*/ 321 w 369"/>
                <a:gd name="T97" fmla="*/ 141 h 375"/>
                <a:gd name="T98" fmla="*/ 327 w 369"/>
                <a:gd name="T99" fmla="*/ 159 h 375"/>
                <a:gd name="T100" fmla="*/ 329 w 369"/>
                <a:gd name="T101" fmla="*/ 169 h 375"/>
                <a:gd name="T102" fmla="*/ 326 w 369"/>
                <a:gd name="T103" fmla="*/ 186 h 375"/>
                <a:gd name="T104" fmla="*/ 327 w 369"/>
                <a:gd name="T105" fmla="*/ 195 h 375"/>
                <a:gd name="T106" fmla="*/ 325 w 369"/>
                <a:gd name="T107" fmla="*/ 207 h 375"/>
                <a:gd name="T108" fmla="*/ 327 w 369"/>
                <a:gd name="T109" fmla="*/ 220 h 375"/>
                <a:gd name="T110" fmla="*/ 320 w 369"/>
                <a:gd name="T111" fmla="*/ 228 h 375"/>
                <a:gd name="T112" fmla="*/ 331 w 369"/>
                <a:gd name="T113" fmla="*/ 244 h 375"/>
                <a:gd name="T114" fmla="*/ 332 w 369"/>
                <a:gd name="T115" fmla="*/ 252 h 375"/>
                <a:gd name="T116" fmla="*/ 339 w 369"/>
                <a:gd name="T117" fmla="*/ 264 h 375"/>
                <a:gd name="T118" fmla="*/ 347 w 369"/>
                <a:gd name="T119" fmla="*/ 260 h 375"/>
                <a:gd name="T120" fmla="*/ 361 w 369"/>
                <a:gd name="T121" fmla="*/ 270 h 375"/>
                <a:gd name="T122" fmla="*/ 369 w 369"/>
                <a:gd name="T123" fmla="*/ 28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9" h="375">
                  <a:moveTo>
                    <a:pt x="369" y="283"/>
                  </a:moveTo>
                  <a:lnTo>
                    <a:pt x="309" y="322"/>
                  </a:lnTo>
                  <a:lnTo>
                    <a:pt x="257" y="363"/>
                  </a:lnTo>
                  <a:lnTo>
                    <a:pt x="231" y="372"/>
                  </a:lnTo>
                  <a:lnTo>
                    <a:pt x="211" y="375"/>
                  </a:lnTo>
                  <a:lnTo>
                    <a:pt x="211" y="361"/>
                  </a:lnTo>
                  <a:lnTo>
                    <a:pt x="203" y="358"/>
                  </a:lnTo>
                  <a:lnTo>
                    <a:pt x="191" y="352"/>
                  </a:lnTo>
                  <a:lnTo>
                    <a:pt x="187" y="342"/>
                  </a:lnTo>
                  <a:lnTo>
                    <a:pt x="126" y="297"/>
                  </a:lnTo>
                  <a:lnTo>
                    <a:pt x="66" y="252"/>
                  </a:lnTo>
                  <a:lnTo>
                    <a:pt x="0" y="201"/>
                  </a:lnTo>
                  <a:lnTo>
                    <a:pt x="1" y="197"/>
                  </a:lnTo>
                  <a:lnTo>
                    <a:pt x="1" y="196"/>
                  </a:lnTo>
                  <a:lnTo>
                    <a:pt x="1" y="171"/>
                  </a:lnTo>
                  <a:lnTo>
                    <a:pt x="30" y="156"/>
                  </a:lnTo>
                  <a:lnTo>
                    <a:pt x="48" y="153"/>
                  </a:lnTo>
                  <a:lnTo>
                    <a:pt x="62" y="147"/>
                  </a:lnTo>
                  <a:lnTo>
                    <a:pt x="69" y="137"/>
                  </a:lnTo>
                  <a:lnTo>
                    <a:pt x="90" y="129"/>
                  </a:lnTo>
                  <a:lnTo>
                    <a:pt x="91" y="113"/>
                  </a:lnTo>
                  <a:lnTo>
                    <a:pt x="101" y="112"/>
                  </a:lnTo>
                  <a:lnTo>
                    <a:pt x="109" y="104"/>
                  </a:lnTo>
                  <a:lnTo>
                    <a:pt x="132" y="100"/>
                  </a:lnTo>
                  <a:lnTo>
                    <a:pt x="135" y="92"/>
                  </a:lnTo>
                  <a:lnTo>
                    <a:pt x="130" y="88"/>
                  </a:lnTo>
                  <a:lnTo>
                    <a:pt x="124" y="66"/>
                  </a:lnTo>
                  <a:lnTo>
                    <a:pt x="123" y="53"/>
                  </a:lnTo>
                  <a:lnTo>
                    <a:pt x="117" y="40"/>
                  </a:lnTo>
                  <a:lnTo>
                    <a:pt x="134" y="29"/>
                  </a:lnTo>
                  <a:lnTo>
                    <a:pt x="152" y="25"/>
                  </a:lnTo>
                  <a:lnTo>
                    <a:pt x="163" y="17"/>
                  </a:lnTo>
                  <a:lnTo>
                    <a:pt x="179" y="11"/>
                  </a:lnTo>
                  <a:lnTo>
                    <a:pt x="209" y="7"/>
                  </a:lnTo>
                  <a:lnTo>
                    <a:pt x="237" y="5"/>
                  </a:lnTo>
                  <a:lnTo>
                    <a:pt x="246" y="8"/>
                  </a:lnTo>
                  <a:lnTo>
                    <a:pt x="262" y="0"/>
                  </a:lnTo>
                  <a:lnTo>
                    <a:pt x="280" y="0"/>
                  </a:lnTo>
                  <a:lnTo>
                    <a:pt x="287" y="5"/>
                  </a:lnTo>
                  <a:lnTo>
                    <a:pt x="299" y="3"/>
                  </a:lnTo>
                  <a:lnTo>
                    <a:pt x="296" y="14"/>
                  </a:lnTo>
                  <a:lnTo>
                    <a:pt x="299" y="34"/>
                  </a:lnTo>
                  <a:lnTo>
                    <a:pt x="295" y="51"/>
                  </a:lnTo>
                  <a:lnTo>
                    <a:pt x="285" y="62"/>
                  </a:lnTo>
                  <a:lnTo>
                    <a:pt x="287" y="78"/>
                  </a:lnTo>
                  <a:lnTo>
                    <a:pt x="302" y="90"/>
                  </a:lnTo>
                  <a:lnTo>
                    <a:pt x="302" y="95"/>
                  </a:lnTo>
                  <a:lnTo>
                    <a:pt x="313" y="104"/>
                  </a:lnTo>
                  <a:lnTo>
                    <a:pt x="321" y="141"/>
                  </a:lnTo>
                  <a:lnTo>
                    <a:pt x="327" y="159"/>
                  </a:lnTo>
                  <a:lnTo>
                    <a:pt x="329" y="169"/>
                  </a:lnTo>
                  <a:lnTo>
                    <a:pt x="326" y="186"/>
                  </a:lnTo>
                  <a:lnTo>
                    <a:pt x="327" y="195"/>
                  </a:lnTo>
                  <a:lnTo>
                    <a:pt x="325" y="207"/>
                  </a:lnTo>
                  <a:lnTo>
                    <a:pt x="327" y="220"/>
                  </a:lnTo>
                  <a:lnTo>
                    <a:pt x="320" y="228"/>
                  </a:lnTo>
                  <a:lnTo>
                    <a:pt x="331" y="244"/>
                  </a:lnTo>
                  <a:lnTo>
                    <a:pt x="332" y="252"/>
                  </a:lnTo>
                  <a:lnTo>
                    <a:pt x="339" y="264"/>
                  </a:lnTo>
                  <a:lnTo>
                    <a:pt x="347" y="260"/>
                  </a:lnTo>
                  <a:lnTo>
                    <a:pt x="361" y="270"/>
                  </a:lnTo>
                  <a:lnTo>
                    <a:pt x="369" y="283"/>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08" name="Freeform 57"/>
            <p:cNvSpPr>
              <a:spLocks/>
            </p:cNvSpPr>
            <p:nvPr/>
          </p:nvSpPr>
          <p:spPr bwMode="auto">
            <a:xfrm>
              <a:off x="1948168" y="4800884"/>
              <a:ext cx="166688" cy="207963"/>
            </a:xfrm>
            <a:custGeom>
              <a:avLst/>
              <a:gdLst>
                <a:gd name="T0" fmla="*/ 13 w 105"/>
                <a:gd name="T1" fmla="*/ 99 h 131"/>
                <a:gd name="T2" fmla="*/ 22 w 105"/>
                <a:gd name="T3" fmla="*/ 84 h 131"/>
                <a:gd name="T4" fmla="*/ 18 w 105"/>
                <a:gd name="T5" fmla="*/ 75 h 131"/>
                <a:gd name="T6" fmla="*/ 11 w 105"/>
                <a:gd name="T7" fmla="*/ 84 h 131"/>
                <a:gd name="T8" fmla="*/ 0 w 105"/>
                <a:gd name="T9" fmla="*/ 75 h 131"/>
                <a:gd name="T10" fmla="*/ 4 w 105"/>
                <a:gd name="T11" fmla="*/ 69 h 131"/>
                <a:gd name="T12" fmla="*/ 0 w 105"/>
                <a:gd name="T13" fmla="*/ 50 h 131"/>
                <a:gd name="T14" fmla="*/ 7 w 105"/>
                <a:gd name="T15" fmla="*/ 47 h 131"/>
                <a:gd name="T16" fmla="*/ 10 w 105"/>
                <a:gd name="T17" fmla="*/ 34 h 131"/>
                <a:gd name="T18" fmla="*/ 17 w 105"/>
                <a:gd name="T19" fmla="*/ 21 h 131"/>
                <a:gd name="T20" fmla="*/ 16 w 105"/>
                <a:gd name="T21" fmla="*/ 12 h 131"/>
                <a:gd name="T22" fmla="*/ 26 w 105"/>
                <a:gd name="T23" fmla="*/ 8 h 131"/>
                <a:gd name="T24" fmla="*/ 39 w 105"/>
                <a:gd name="T25" fmla="*/ 0 h 131"/>
                <a:gd name="T26" fmla="*/ 57 w 105"/>
                <a:gd name="T27" fmla="*/ 12 h 131"/>
                <a:gd name="T28" fmla="*/ 60 w 105"/>
                <a:gd name="T29" fmla="*/ 11 h 131"/>
                <a:gd name="T30" fmla="*/ 65 w 105"/>
                <a:gd name="T31" fmla="*/ 20 h 131"/>
                <a:gd name="T32" fmla="*/ 80 w 105"/>
                <a:gd name="T33" fmla="*/ 23 h 131"/>
                <a:gd name="T34" fmla="*/ 86 w 105"/>
                <a:gd name="T35" fmla="*/ 20 h 131"/>
                <a:gd name="T36" fmla="*/ 95 w 105"/>
                <a:gd name="T37" fmla="*/ 27 h 131"/>
                <a:gd name="T38" fmla="*/ 102 w 105"/>
                <a:gd name="T39" fmla="*/ 31 h 131"/>
                <a:gd name="T40" fmla="*/ 105 w 105"/>
                <a:gd name="T41" fmla="*/ 47 h 131"/>
                <a:gd name="T42" fmla="*/ 99 w 105"/>
                <a:gd name="T43" fmla="*/ 61 h 131"/>
                <a:gd name="T44" fmla="*/ 80 w 105"/>
                <a:gd name="T45" fmla="*/ 83 h 131"/>
                <a:gd name="T46" fmla="*/ 58 w 105"/>
                <a:gd name="T47" fmla="*/ 91 h 131"/>
                <a:gd name="T48" fmla="*/ 47 w 105"/>
                <a:gd name="T49" fmla="*/ 109 h 131"/>
                <a:gd name="T50" fmla="*/ 44 w 105"/>
                <a:gd name="T51" fmla="*/ 123 h 131"/>
                <a:gd name="T52" fmla="*/ 34 w 105"/>
                <a:gd name="T53" fmla="*/ 131 h 131"/>
                <a:gd name="T54" fmla="*/ 26 w 105"/>
                <a:gd name="T55" fmla="*/ 121 h 131"/>
                <a:gd name="T56" fmla="*/ 18 w 105"/>
                <a:gd name="T57" fmla="*/ 119 h 131"/>
                <a:gd name="T58" fmla="*/ 10 w 105"/>
                <a:gd name="T59" fmla="*/ 120 h 131"/>
                <a:gd name="T60" fmla="*/ 10 w 105"/>
                <a:gd name="T61" fmla="*/ 113 h 131"/>
                <a:gd name="T62" fmla="*/ 15 w 105"/>
                <a:gd name="T63" fmla="*/ 108 h 131"/>
                <a:gd name="T64" fmla="*/ 13 w 105"/>
                <a:gd name="T65" fmla="*/ 9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31">
                  <a:moveTo>
                    <a:pt x="13" y="99"/>
                  </a:moveTo>
                  <a:lnTo>
                    <a:pt x="22" y="84"/>
                  </a:lnTo>
                  <a:lnTo>
                    <a:pt x="18" y="75"/>
                  </a:lnTo>
                  <a:lnTo>
                    <a:pt x="11" y="84"/>
                  </a:lnTo>
                  <a:lnTo>
                    <a:pt x="0" y="75"/>
                  </a:lnTo>
                  <a:lnTo>
                    <a:pt x="4" y="69"/>
                  </a:lnTo>
                  <a:lnTo>
                    <a:pt x="0" y="50"/>
                  </a:lnTo>
                  <a:lnTo>
                    <a:pt x="7" y="47"/>
                  </a:lnTo>
                  <a:lnTo>
                    <a:pt x="10" y="34"/>
                  </a:lnTo>
                  <a:lnTo>
                    <a:pt x="17" y="21"/>
                  </a:lnTo>
                  <a:lnTo>
                    <a:pt x="16" y="12"/>
                  </a:lnTo>
                  <a:lnTo>
                    <a:pt x="26" y="8"/>
                  </a:lnTo>
                  <a:lnTo>
                    <a:pt x="39" y="0"/>
                  </a:lnTo>
                  <a:lnTo>
                    <a:pt x="57" y="12"/>
                  </a:lnTo>
                  <a:lnTo>
                    <a:pt x="60" y="11"/>
                  </a:lnTo>
                  <a:lnTo>
                    <a:pt x="65" y="20"/>
                  </a:lnTo>
                  <a:lnTo>
                    <a:pt x="80" y="23"/>
                  </a:lnTo>
                  <a:lnTo>
                    <a:pt x="86" y="20"/>
                  </a:lnTo>
                  <a:lnTo>
                    <a:pt x="95" y="27"/>
                  </a:lnTo>
                  <a:lnTo>
                    <a:pt x="102" y="31"/>
                  </a:lnTo>
                  <a:lnTo>
                    <a:pt x="105" y="47"/>
                  </a:lnTo>
                  <a:lnTo>
                    <a:pt x="99" y="61"/>
                  </a:lnTo>
                  <a:lnTo>
                    <a:pt x="80" y="83"/>
                  </a:lnTo>
                  <a:lnTo>
                    <a:pt x="58" y="91"/>
                  </a:lnTo>
                  <a:lnTo>
                    <a:pt x="47" y="109"/>
                  </a:lnTo>
                  <a:lnTo>
                    <a:pt x="44" y="123"/>
                  </a:lnTo>
                  <a:lnTo>
                    <a:pt x="34" y="131"/>
                  </a:lnTo>
                  <a:lnTo>
                    <a:pt x="26" y="121"/>
                  </a:lnTo>
                  <a:lnTo>
                    <a:pt x="18" y="119"/>
                  </a:lnTo>
                  <a:lnTo>
                    <a:pt x="10" y="120"/>
                  </a:lnTo>
                  <a:lnTo>
                    <a:pt x="10" y="113"/>
                  </a:lnTo>
                  <a:lnTo>
                    <a:pt x="15" y="108"/>
                  </a:lnTo>
                  <a:lnTo>
                    <a:pt x="13" y="9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09" name="Freeform 58"/>
            <p:cNvSpPr>
              <a:spLocks/>
            </p:cNvSpPr>
            <p:nvPr/>
          </p:nvSpPr>
          <p:spPr bwMode="auto">
            <a:xfrm>
              <a:off x="4999343" y="3803934"/>
              <a:ext cx="361950" cy="315913"/>
            </a:xfrm>
            <a:custGeom>
              <a:avLst/>
              <a:gdLst>
                <a:gd name="T0" fmla="*/ 181 w 228"/>
                <a:gd name="T1" fmla="*/ 44 h 199"/>
                <a:gd name="T2" fmla="*/ 177 w 228"/>
                <a:gd name="T3" fmla="*/ 52 h 199"/>
                <a:gd name="T4" fmla="*/ 175 w 228"/>
                <a:gd name="T5" fmla="*/ 68 h 199"/>
                <a:gd name="T6" fmla="*/ 171 w 228"/>
                <a:gd name="T7" fmla="*/ 79 h 199"/>
                <a:gd name="T8" fmla="*/ 167 w 228"/>
                <a:gd name="T9" fmla="*/ 82 h 199"/>
                <a:gd name="T10" fmla="*/ 160 w 228"/>
                <a:gd name="T11" fmla="*/ 75 h 199"/>
                <a:gd name="T12" fmla="*/ 152 w 228"/>
                <a:gd name="T13" fmla="*/ 66 h 199"/>
                <a:gd name="T14" fmla="*/ 137 w 228"/>
                <a:gd name="T15" fmla="*/ 36 h 199"/>
                <a:gd name="T16" fmla="*/ 135 w 228"/>
                <a:gd name="T17" fmla="*/ 38 h 199"/>
                <a:gd name="T18" fmla="*/ 144 w 228"/>
                <a:gd name="T19" fmla="*/ 60 h 199"/>
                <a:gd name="T20" fmla="*/ 157 w 228"/>
                <a:gd name="T21" fmla="*/ 81 h 199"/>
                <a:gd name="T22" fmla="*/ 173 w 228"/>
                <a:gd name="T23" fmla="*/ 113 h 199"/>
                <a:gd name="T24" fmla="*/ 180 w 228"/>
                <a:gd name="T25" fmla="*/ 125 h 199"/>
                <a:gd name="T26" fmla="*/ 187 w 228"/>
                <a:gd name="T27" fmla="*/ 136 h 199"/>
                <a:gd name="T28" fmla="*/ 204 w 228"/>
                <a:gd name="T29" fmla="*/ 159 h 199"/>
                <a:gd name="T30" fmla="*/ 201 w 228"/>
                <a:gd name="T31" fmla="*/ 163 h 199"/>
                <a:gd name="T32" fmla="*/ 203 w 228"/>
                <a:gd name="T33" fmla="*/ 176 h 199"/>
                <a:gd name="T34" fmla="*/ 225 w 228"/>
                <a:gd name="T35" fmla="*/ 195 h 199"/>
                <a:gd name="T36" fmla="*/ 228 w 228"/>
                <a:gd name="T37" fmla="*/ 199 h 199"/>
                <a:gd name="T38" fmla="*/ 157 w 228"/>
                <a:gd name="T39" fmla="*/ 199 h 199"/>
                <a:gd name="T40" fmla="*/ 87 w 228"/>
                <a:gd name="T41" fmla="*/ 199 h 199"/>
                <a:gd name="T42" fmla="*/ 15 w 228"/>
                <a:gd name="T43" fmla="*/ 199 h 199"/>
                <a:gd name="T44" fmla="*/ 11 w 228"/>
                <a:gd name="T45" fmla="*/ 123 h 199"/>
                <a:gd name="T46" fmla="*/ 6 w 228"/>
                <a:gd name="T47" fmla="*/ 49 h 199"/>
                <a:gd name="T48" fmla="*/ 0 w 228"/>
                <a:gd name="T49" fmla="*/ 32 h 199"/>
                <a:gd name="T50" fmla="*/ 4 w 228"/>
                <a:gd name="T51" fmla="*/ 19 h 199"/>
                <a:gd name="T52" fmla="*/ 1 w 228"/>
                <a:gd name="T53" fmla="*/ 11 h 199"/>
                <a:gd name="T54" fmla="*/ 6 w 228"/>
                <a:gd name="T55" fmla="*/ 1 h 199"/>
                <a:gd name="T56" fmla="*/ 29 w 228"/>
                <a:gd name="T57" fmla="*/ 0 h 199"/>
                <a:gd name="T58" fmla="*/ 47 w 228"/>
                <a:gd name="T59" fmla="*/ 6 h 199"/>
                <a:gd name="T60" fmla="*/ 65 w 228"/>
                <a:gd name="T61" fmla="*/ 12 h 199"/>
                <a:gd name="T62" fmla="*/ 73 w 228"/>
                <a:gd name="T63" fmla="*/ 15 h 199"/>
                <a:gd name="T64" fmla="*/ 86 w 228"/>
                <a:gd name="T65" fmla="*/ 9 h 199"/>
                <a:gd name="T66" fmla="*/ 93 w 228"/>
                <a:gd name="T67" fmla="*/ 3 h 199"/>
                <a:gd name="T68" fmla="*/ 108 w 228"/>
                <a:gd name="T69" fmla="*/ 1 h 199"/>
                <a:gd name="T70" fmla="*/ 121 w 228"/>
                <a:gd name="T71" fmla="*/ 4 h 199"/>
                <a:gd name="T72" fmla="*/ 126 w 228"/>
                <a:gd name="T73" fmla="*/ 14 h 199"/>
                <a:gd name="T74" fmla="*/ 130 w 228"/>
                <a:gd name="T75" fmla="*/ 7 h 199"/>
                <a:gd name="T76" fmla="*/ 144 w 228"/>
                <a:gd name="T77" fmla="*/ 12 h 199"/>
                <a:gd name="T78" fmla="*/ 158 w 228"/>
                <a:gd name="T79" fmla="*/ 13 h 199"/>
                <a:gd name="T80" fmla="*/ 166 w 228"/>
                <a:gd name="T81" fmla="*/ 8 h 199"/>
                <a:gd name="T82" fmla="*/ 181 w 228"/>
                <a:gd name="T83" fmla="*/ 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99">
                  <a:moveTo>
                    <a:pt x="181" y="44"/>
                  </a:moveTo>
                  <a:lnTo>
                    <a:pt x="177" y="52"/>
                  </a:lnTo>
                  <a:lnTo>
                    <a:pt x="175" y="68"/>
                  </a:lnTo>
                  <a:lnTo>
                    <a:pt x="171" y="79"/>
                  </a:lnTo>
                  <a:lnTo>
                    <a:pt x="167" y="82"/>
                  </a:lnTo>
                  <a:lnTo>
                    <a:pt x="160" y="75"/>
                  </a:lnTo>
                  <a:lnTo>
                    <a:pt x="152" y="66"/>
                  </a:lnTo>
                  <a:lnTo>
                    <a:pt x="137" y="36"/>
                  </a:lnTo>
                  <a:lnTo>
                    <a:pt x="135" y="38"/>
                  </a:lnTo>
                  <a:lnTo>
                    <a:pt x="144" y="60"/>
                  </a:lnTo>
                  <a:lnTo>
                    <a:pt x="157" y="81"/>
                  </a:lnTo>
                  <a:lnTo>
                    <a:pt x="173" y="113"/>
                  </a:lnTo>
                  <a:lnTo>
                    <a:pt x="180" y="125"/>
                  </a:lnTo>
                  <a:lnTo>
                    <a:pt x="187" y="136"/>
                  </a:lnTo>
                  <a:lnTo>
                    <a:pt x="204" y="159"/>
                  </a:lnTo>
                  <a:lnTo>
                    <a:pt x="201" y="163"/>
                  </a:lnTo>
                  <a:lnTo>
                    <a:pt x="203" y="176"/>
                  </a:lnTo>
                  <a:lnTo>
                    <a:pt x="225" y="195"/>
                  </a:lnTo>
                  <a:lnTo>
                    <a:pt x="228" y="199"/>
                  </a:lnTo>
                  <a:lnTo>
                    <a:pt x="157" y="199"/>
                  </a:lnTo>
                  <a:lnTo>
                    <a:pt x="87" y="199"/>
                  </a:lnTo>
                  <a:lnTo>
                    <a:pt x="15" y="199"/>
                  </a:lnTo>
                  <a:lnTo>
                    <a:pt x="11" y="123"/>
                  </a:lnTo>
                  <a:lnTo>
                    <a:pt x="6" y="49"/>
                  </a:lnTo>
                  <a:lnTo>
                    <a:pt x="0" y="32"/>
                  </a:lnTo>
                  <a:lnTo>
                    <a:pt x="4" y="19"/>
                  </a:lnTo>
                  <a:lnTo>
                    <a:pt x="1" y="11"/>
                  </a:lnTo>
                  <a:lnTo>
                    <a:pt x="6" y="1"/>
                  </a:lnTo>
                  <a:lnTo>
                    <a:pt x="29" y="0"/>
                  </a:lnTo>
                  <a:lnTo>
                    <a:pt x="47" y="6"/>
                  </a:lnTo>
                  <a:lnTo>
                    <a:pt x="65" y="12"/>
                  </a:lnTo>
                  <a:lnTo>
                    <a:pt x="73" y="15"/>
                  </a:lnTo>
                  <a:lnTo>
                    <a:pt x="86" y="9"/>
                  </a:lnTo>
                  <a:lnTo>
                    <a:pt x="93" y="3"/>
                  </a:lnTo>
                  <a:lnTo>
                    <a:pt x="108" y="1"/>
                  </a:lnTo>
                  <a:lnTo>
                    <a:pt x="121" y="4"/>
                  </a:lnTo>
                  <a:lnTo>
                    <a:pt x="126" y="14"/>
                  </a:lnTo>
                  <a:lnTo>
                    <a:pt x="130" y="7"/>
                  </a:lnTo>
                  <a:lnTo>
                    <a:pt x="144" y="12"/>
                  </a:lnTo>
                  <a:lnTo>
                    <a:pt x="158" y="13"/>
                  </a:lnTo>
                  <a:lnTo>
                    <a:pt x="166" y="8"/>
                  </a:lnTo>
                  <a:lnTo>
                    <a:pt x="181" y="44"/>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10" name="Freeform 59"/>
            <p:cNvSpPr>
              <a:spLocks/>
            </p:cNvSpPr>
            <p:nvPr/>
          </p:nvSpPr>
          <p:spPr bwMode="auto">
            <a:xfrm>
              <a:off x="5358118" y="4253196"/>
              <a:ext cx="198438" cy="182563"/>
            </a:xfrm>
            <a:custGeom>
              <a:avLst/>
              <a:gdLst>
                <a:gd name="T0" fmla="*/ 112 w 125"/>
                <a:gd name="T1" fmla="*/ 113 h 115"/>
                <a:gd name="T2" fmla="*/ 106 w 125"/>
                <a:gd name="T3" fmla="*/ 106 h 115"/>
                <a:gd name="T4" fmla="*/ 98 w 125"/>
                <a:gd name="T5" fmla="*/ 94 h 115"/>
                <a:gd name="T6" fmla="*/ 89 w 125"/>
                <a:gd name="T7" fmla="*/ 87 h 115"/>
                <a:gd name="T8" fmla="*/ 84 w 125"/>
                <a:gd name="T9" fmla="*/ 80 h 115"/>
                <a:gd name="T10" fmla="*/ 68 w 125"/>
                <a:gd name="T11" fmla="*/ 72 h 115"/>
                <a:gd name="T12" fmla="*/ 56 w 125"/>
                <a:gd name="T13" fmla="*/ 71 h 115"/>
                <a:gd name="T14" fmla="*/ 51 w 125"/>
                <a:gd name="T15" fmla="*/ 67 h 115"/>
                <a:gd name="T16" fmla="*/ 41 w 125"/>
                <a:gd name="T17" fmla="*/ 72 h 115"/>
                <a:gd name="T18" fmla="*/ 29 w 125"/>
                <a:gd name="T19" fmla="*/ 63 h 115"/>
                <a:gd name="T20" fmla="*/ 24 w 125"/>
                <a:gd name="T21" fmla="*/ 78 h 115"/>
                <a:gd name="T22" fmla="*/ 3 w 125"/>
                <a:gd name="T23" fmla="*/ 74 h 115"/>
                <a:gd name="T24" fmla="*/ 0 w 125"/>
                <a:gd name="T25" fmla="*/ 65 h 115"/>
                <a:gd name="T26" fmla="*/ 7 w 125"/>
                <a:gd name="T27" fmla="*/ 35 h 115"/>
                <a:gd name="T28" fmla="*/ 8 w 125"/>
                <a:gd name="T29" fmla="*/ 21 h 115"/>
                <a:gd name="T30" fmla="*/ 13 w 125"/>
                <a:gd name="T31" fmla="*/ 15 h 115"/>
                <a:gd name="T32" fmla="*/ 27 w 125"/>
                <a:gd name="T33" fmla="*/ 11 h 115"/>
                <a:gd name="T34" fmla="*/ 35 w 125"/>
                <a:gd name="T35" fmla="*/ 0 h 115"/>
                <a:gd name="T36" fmla="*/ 47 w 125"/>
                <a:gd name="T37" fmla="*/ 23 h 115"/>
                <a:gd name="T38" fmla="*/ 53 w 125"/>
                <a:gd name="T39" fmla="*/ 43 h 115"/>
                <a:gd name="T40" fmla="*/ 63 w 125"/>
                <a:gd name="T41" fmla="*/ 53 h 115"/>
                <a:gd name="T42" fmla="*/ 89 w 125"/>
                <a:gd name="T43" fmla="*/ 72 h 115"/>
                <a:gd name="T44" fmla="*/ 100 w 125"/>
                <a:gd name="T45" fmla="*/ 84 h 115"/>
                <a:gd name="T46" fmla="*/ 110 w 125"/>
                <a:gd name="T47" fmla="*/ 96 h 115"/>
                <a:gd name="T48" fmla="*/ 116 w 125"/>
                <a:gd name="T49" fmla="*/ 103 h 115"/>
                <a:gd name="T50" fmla="*/ 125 w 125"/>
                <a:gd name="T51" fmla="*/ 110 h 115"/>
                <a:gd name="T52" fmla="*/ 120 w 125"/>
                <a:gd name="T53" fmla="*/ 115 h 115"/>
                <a:gd name="T54" fmla="*/ 112 w 125"/>
                <a:gd name="T55" fmla="*/ 11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15">
                  <a:moveTo>
                    <a:pt x="112" y="113"/>
                  </a:moveTo>
                  <a:lnTo>
                    <a:pt x="106" y="106"/>
                  </a:lnTo>
                  <a:lnTo>
                    <a:pt x="98" y="94"/>
                  </a:lnTo>
                  <a:lnTo>
                    <a:pt x="89" y="87"/>
                  </a:lnTo>
                  <a:lnTo>
                    <a:pt x="84" y="80"/>
                  </a:lnTo>
                  <a:lnTo>
                    <a:pt x="68" y="72"/>
                  </a:lnTo>
                  <a:lnTo>
                    <a:pt x="56" y="71"/>
                  </a:lnTo>
                  <a:lnTo>
                    <a:pt x="51" y="67"/>
                  </a:lnTo>
                  <a:lnTo>
                    <a:pt x="41" y="72"/>
                  </a:lnTo>
                  <a:lnTo>
                    <a:pt x="29" y="63"/>
                  </a:lnTo>
                  <a:lnTo>
                    <a:pt x="24" y="78"/>
                  </a:lnTo>
                  <a:lnTo>
                    <a:pt x="3" y="74"/>
                  </a:lnTo>
                  <a:lnTo>
                    <a:pt x="0" y="65"/>
                  </a:lnTo>
                  <a:lnTo>
                    <a:pt x="7" y="35"/>
                  </a:lnTo>
                  <a:lnTo>
                    <a:pt x="8" y="21"/>
                  </a:lnTo>
                  <a:lnTo>
                    <a:pt x="13" y="15"/>
                  </a:lnTo>
                  <a:lnTo>
                    <a:pt x="27" y="11"/>
                  </a:lnTo>
                  <a:lnTo>
                    <a:pt x="35" y="0"/>
                  </a:lnTo>
                  <a:lnTo>
                    <a:pt x="47" y="23"/>
                  </a:lnTo>
                  <a:lnTo>
                    <a:pt x="53" y="43"/>
                  </a:lnTo>
                  <a:lnTo>
                    <a:pt x="63" y="53"/>
                  </a:lnTo>
                  <a:lnTo>
                    <a:pt x="89" y="72"/>
                  </a:lnTo>
                  <a:lnTo>
                    <a:pt x="100" y="84"/>
                  </a:lnTo>
                  <a:lnTo>
                    <a:pt x="110" y="96"/>
                  </a:lnTo>
                  <a:lnTo>
                    <a:pt x="116" y="103"/>
                  </a:lnTo>
                  <a:lnTo>
                    <a:pt x="125" y="110"/>
                  </a:lnTo>
                  <a:lnTo>
                    <a:pt x="120" y="115"/>
                  </a:lnTo>
                  <a:lnTo>
                    <a:pt x="112" y="113"/>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11" name="Freeform 60"/>
            <p:cNvSpPr>
              <a:spLocks/>
            </p:cNvSpPr>
            <p:nvPr/>
          </p:nvSpPr>
          <p:spPr bwMode="auto">
            <a:xfrm>
              <a:off x="4061131" y="3405471"/>
              <a:ext cx="328613" cy="255588"/>
            </a:xfrm>
            <a:custGeom>
              <a:avLst/>
              <a:gdLst>
                <a:gd name="T0" fmla="*/ 5 w 207"/>
                <a:gd name="T1" fmla="*/ 39 h 161"/>
                <a:gd name="T2" fmla="*/ 6 w 207"/>
                <a:gd name="T3" fmla="*/ 24 h 161"/>
                <a:gd name="T4" fmla="*/ 0 w 207"/>
                <a:gd name="T5" fmla="*/ 15 h 161"/>
                <a:gd name="T6" fmla="*/ 24 w 207"/>
                <a:gd name="T7" fmla="*/ 0 h 161"/>
                <a:gd name="T8" fmla="*/ 44 w 207"/>
                <a:gd name="T9" fmla="*/ 4 h 161"/>
                <a:gd name="T10" fmla="*/ 66 w 207"/>
                <a:gd name="T11" fmla="*/ 4 h 161"/>
                <a:gd name="T12" fmla="*/ 84 w 207"/>
                <a:gd name="T13" fmla="*/ 7 h 161"/>
                <a:gd name="T14" fmla="*/ 98 w 207"/>
                <a:gd name="T15" fmla="*/ 6 h 161"/>
                <a:gd name="T16" fmla="*/ 125 w 207"/>
                <a:gd name="T17" fmla="*/ 7 h 161"/>
                <a:gd name="T18" fmla="*/ 131 w 207"/>
                <a:gd name="T19" fmla="*/ 15 h 161"/>
                <a:gd name="T20" fmla="*/ 162 w 207"/>
                <a:gd name="T21" fmla="*/ 24 h 161"/>
                <a:gd name="T22" fmla="*/ 168 w 207"/>
                <a:gd name="T23" fmla="*/ 20 h 161"/>
                <a:gd name="T24" fmla="*/ 187 w 207"/>
                <a:gd name="T25" fmla="*/ 29 h 161"/>
                <a:gd name="T26" fmla="*/ 206 w 207"/>
                <a:gd name="T27" fmla="*/ 27 h 161"/>
                <a:gd name="T28" fmla="*/ 207 w 207"/>
                <a:gd name="T29" fmla="*/ 38 h 161"/>
                <a:gd name="T30" fmla="*/ 191 w 207"/>
                <a:gd name="T31" fmla="*/ 52 h 161"/>
                <a:gd name="T32" fmla="*/ 170 w 207"/>
                <a:gd name="T33" fmla="*/ 57 h 161"/>
                <a:gd name="T34" fmla="*/ 169 w 207"/>
                <a:gd name="T35" fmla="*/ 63 h 161"/>
                <a:gd name="T36" fmla="*/ 158 w 207"/>
                <a:gd name="T37" fmla="*/ 75 h 161"/>
                <a:gd name="T38" fmla="*/ 152 w 207"/>
                <a:gd name="T39" fmla="*/ 92 h 161"/>
                <a:gd name="T40" fmla="*/ 158 w 207"/>
                <a:gd name="T41" fmla="*/ 103 h 161"/>
                <a:gd name="T42" fmla="*/ 148 w 207"/>
                <a:gd name="T43" fmla="*/ 113 h 161"/>
                <a:gd name="T44" fmla="*/ 145 w 207"/>
                <a:gd name="T45" fmla="*/ 126 h 161"/>
                <a:gd name="T46" fmla="*/ 132 w 207"/>
                <a:gd name="T47" fmla="*/ 130 h 161"/>
                <a:gd name="T48" fmla="*/ 119 w 207"/>
                <a:gd name="T49" fmla="*/ 146 h 161"/>
                <a:gd name="T50" fmla="*/ 98 w 207"/>
                <a:gd name="T51" fmla="*/ 146 h 161"/>
                <a:gd name="T52" fmla="*/ 81 w 207"/>
                <a:gd name="T53" fmla="*/ 146 h 161"/>
                <a:gd name="T54" fmla="*/ 70 w 207"/>
                <a:gd name="T55" fmla="*/ 153 h 161"/>
                <a:gd name="T56" fmla="*/ 64 w 207"/>
                <a:gd name="T57" fmla="*/ 161 h 161"/>
                <a:gd name="T58" fmla="*/ 55 w 207"/>
                <a:gd name="T59" fmla="*/ 159 h 161"/>
                <a:gd name="T60" fmla="*/ 49 w 207"/>
                <a:gd name="T61" fmla="*/ 152 h 161"/>
                <a:gd name="T62" fmla="*/ 44 w 207"/>
                <a:gd name="T63" fmla="*/ 140 h 161"/>
                <a:gd name="T64" fmla="*/ 29 w 207"/>
                <a:gd name="T65" fmla="*/ 137 h 161"/>
                <a:gd name="T66" fmla="*/ 27 w 207"/>
                <a:gd name="T67" fmla="*/ 130 h 161"/>
                <a:gd name="T68" fmla="*/ 34 w 207"/>
                <a:gd name="T69" fmla="*/ 123 h 161"/>
                <a:gd name="T70" fmla="*/ 36 w 207"/>
                <a:gd name="T71" fmla="*/ 117 h 161"/>
                <a:gd name="T72" fmla="*/ 31 w 207"/>
                <a:gd name="T73" fmla="*/ 111 h 161"/>
                <a:gd name="T74" fmla="*/ 36 w 207"/>
                <a:gd name="T75" fmla="*/ 98 h 161"/>
                <a:gd name="T76" fmla="*/ 29 w 207"/>
                <a:gd name="T77" fmla="*/ 85 h 161"/>
                <a:gd name="T78" fmla="*/ 37 w 207"/>
                <a:gd name="T79" fmla="*/ 83 h 161"/>
                <a:gd name="T80" fmla="*/ 37 w 207"/>
                <a:gd name="T81" fmla="*/ 74 h 161"/>
                <a:gd name="T82" fmla="*/ 40 w 207"/>
                <a:gd name="T83" fmla="*/ 71 h 161"/>
                <a:gd name="T84" fmla="*/ 41 w 207"/>
                <a:gd name="T85" fmla="*/ 55 h 161"/>
                <a:gd name="T86" fmla="*/ 49 w 207"/>
                <a:gd name="T87" fmla="*/ 49 h 161"/>
                <a:gd name="T88" fmla="*/ 44 w 207"/>
                <a:gd name="T89" fmla="*/ 39 h 161"/>
                <a:gd name="T90" fmla="*/ 35 w 207"/>
                <a:gd name="T91" fmla="*/ 38 h 161"/>
                <a:gd name="T92" fmla="*/ 32 w 207"/>
                <a:gd name="T93" fmla="*/ 40 h 161"/>
                <a:gd name="T94" fmla="*/ 22 w 207"/>
                <a:gd name="T95" fmla="*/ 40 h 161"/>
                <a:gd name="T96" fmla="*/ 18 w 207"/>
                <a:gd name="T97" fmla="*/ 30 h 161"/>
                <a:gd name="T98" fmla="*/ 11 w 207"/>
                <a:gd name="T99" fmla="*/ 33 h 161"/>
                <a:gd name="T100" fmla="*/ 5 w 207"/>
                <a:gd name="T101"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7" h="161">
                  <a:moveTo>
                    <a:pt x="5" y="39"/>
                  </a:moveTo>
                  <a:lnTo>
                    <a:pt x="6" y="24"/>
                  </a:lnTo>
                  <a:lnTo>
                    <a:pt x="0" y="15"/>
                  </a:lnTo>
                  <a:lnTo>
                    <a:pt x="24" y="0"/>
                  </a:lnTo>
                  <a:lnTo>
                    <a:pt x="44" y="4"/>
                  </a:lnTo>
                  <a:lnTo>
                    <a:pt x="66" y="4"/>
                  </a:lnTo>
                  <a:lnTo>
                    <a:pt x="84" y="7"/>
                  </a:lnTo>
                  <a:lnTo>
                    <a:pt x="98" y="6"/>
                  </a:lnTo>
                  <a:lnTo>
                    <a:pt x="125" y="7"/>
                  </a:lnTo>
                  <a:lnTo>
                    <a:pt x="131" y="15"/>
                  </a:lnTo>
                  <a:lnTo>
                    <a:pt x="162" y="24"/>
                  </a:lnTo>
                  <a:lnTo>
                    <a:pt x="168" y="20"/>
                  </a:lnTo>
                  <a:lnTo>
                    <a:pt x="187" y="29"/>
                  </a:lnTo>
                  <a:lnTo>
                    <a:pt x="206" y="27"/>
                  </a:lnTo>
                  <a:lnTo>
                    <a:pt x="207" y="38"/>
                  </a:lnTo>
                  <a:lnTo>
                    <a:pt x="191" y="52"/>
                  </a:lnTo>
                  <a:lnTo>
                    <a:pt x="170" y="57"/>
                  </a:lnTo>
                  <a:lnTo>
                    <a:pt x="169" y="63"/>
                  </a:lnTo>
                  <a:lnTo>
                    <a:pt x="158" y="75"/>
                  </a:lnTo>
                  <a:lnTo>
                    <a:pt x="152" y="92"/>
                  </a:lnTo>
                  <a:lnTo>
                    <a:pt x="158" y="103"/>
                  </a:lnTo>
                  <a:lnTo>
                    <a:pt x="148" y="113"/>
                  </a:lnTo>
                  <a:lnTo>
                    <a:pt x="145" y="126"/>
                  </a:lnTo>
                  <a:lnTo>
                    <a:pt x="132" y="130"/>
                  </a:lnTo>
                  <a:lnTo>
                    <a:pt x="119" y="146"/>
                  </a:lnTo>
                  <a:lnTo>
                    <a:pt x="98" y="146"/>
                  </a:lnTo>
                  <a:lnTo>
                    <a:pt x="81" y="146"/>
                  </a:lnTo>
                  <a:lnTo>
                    <a:pt x="70" y="153"/>
                  </a:lnTo>
                  <a:lnTo>
                    <a:pt x="64" y="161"/>
                  </a:lnTo>
                  <a:lnTo>
                    <a:pt x="55" y="159"/>
                  </a:lnTo>
                  <a:lnTo>
                    <a:pt x="49" y="152"/>
                  </a:lnTo>
                  <a:lnTo>
                    <a:pt x="44" y="140"/>
                  </a:lnTo>
                  <a:lnTo>
                    <a:pt x="29" y="137"/>
                  </a:lnTo>
                  <a:lnTo>
                    <a:pt x="27" y="130"/>
                  </a:lnTo>
                  <a:lnTo>
                    <a:pt x="34" y="123"/>
                  </a:lnTo>
                  <a:lnTo>
                    <a:pt x="36" y="117"/>
                  </a:lnTo>
                  <a:lnTo>
                    <a:pt x="31" y="111"/>
                  </a:lnTo>
                  <a:lnTo>
                    <a:pt x="36" y="98"/>
                  </a:lnTo>
                  <a:lnTo>
                    <a:pt x="29" y="85"/>
                  </a:lnTo>
                  <a:lnTo>
                    <a:pt x="37" y="83"/>
                  </a:lnTo>
                  <a:lnTo>
                    <a:pt x="37" y="74"/>
                  </a:lnTo>
                  <a:lnTo>
                    <a:pt x="40" y="71"/>
                  </a:lnTo>
                  <a:lnTo>
                    <a:pt x="41" y="55"/>
                  </a:lnTo>
                  <a:lnTo>
                    <a:pt x="49" y="49"/>
                  </a:lnTo>
                  <a:lnTo>
                    <a:pt x="44" y="39"/>
                  </a:lnTo>
                  <a:lnTo>
                    <a:pt x="35" y="38"/>
                  </a:lnTo>
                  <a:lnTo>
                    <a:pt x="32" y="40"/>
                  </a:lnTo>
                  <a:lnTo>
                    <a:pt x="22" y="40"/>
                  </a:lnTo>
                  <a:lnTo>
                    <a:pt x="18" y="30"/>
                  </a:lnTo>
                  <a:lnTo>
                    <a:pt x="11" y="33"/>
                  </a:lnTo>
                  <a:lnTo>
                    <a:pt x="5" y="39"/>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12" name="Freeform 61"/>
            <p:cNvSpPr>
              <a:spLocks/>
            </p:cNvSpPr>
            <p:nvPr/>
          </p:nvSpPr>
          <p:spPr bwMode="auto">
            <a:xfrm>
              <a:off x="4858056" y="2900646"/>
              <a:ext cx="112713" cy="66675"/>
            </a:xfrm>
            <a:custGeom>
              <a:avLst/>
              <a:gdLst>
                <a:gd name="T0" fmla="*/ 19 w 71"/>
                <a:gd name="T1" fmla="*/ 36 h 42"/>
                <a:gd name="T2" fmla="*/ 19 w 71"/>
                <a:gd name="T3" fmla="*/ 24 h 42"/>
                <a:gd name="T4" fmla="*/ 14 w 71"/>
                <a:gd name="T5" fmla="*/ 27 h 42"/>
                <a:gd name="T6" fmla="*/ 3 w 71"/>
                <a:gd name="T7" fmla="*/ 20 h 42"/>
                <a:gd name="T8" fmla="*/ 0 w 71"/>
                <a:gd name="T9" fmla="*/ 9 h 42"/>
                <a:gd name="T10" fmla="*/ 18 w 71"/>
                <a:gd name="T11" fmla="*/ 3 h 42"/>
                <a:gd name="T12" fmla="*/ 36 w 71"/>
                <a:gd name="T13" fmla="*/ 0 h 42"/>
                <a:gd name="T14" fmla="*/ 53 w 71"/>
                <a:gd name="T15" fmla="*/ 4 h 42"/>
                <a:gd name="T16" fmla="*/ 68 w 71"/>
                <a:gd name="T17" fmla="*/ 3 h 42"/>
                <a:gd name="T18" fmla="*/ 71 w 71"/>
                <a:gd name="T19" fmla="*/ 7 h 42"/>
                <a:gd name="T20" fmla="*/ 62 w 71"/>
                <a:gd name="T21" fmla="*/ 18 h 42"/>
                <a:gd name="T22" fmla="*/ 70 w 71"/>
                <a:gd name="T23" fmla="*/ 36 h 42"/>
                <a:gd name="T24" fmla="*/ 65 w 71"/>
                <a:gd name="T25" fmla="*/ 42 h 42"/>
                <a:gd name="T26" fmla="*/ 53 w 71"/>
                <a:gd name="T27" fmla="*/ 42 h 42"/>
                <a:gd name="T28" fmla="*/ 38 w 71"/>
                <a:gd name="T29" fmla="*/ 35 h 42"/>
                <a:gd name="T30" fmla="*/ 31 w 71"/>
                <a:gd name="T31" fmla="*/ 32 h 42"/>
                <a:gd name="T32" fmla="*/ 19 w 71"/>
                <a:gd name="T33"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42">
                  <a:moveTo>
                    <a:pt x="19" y="36"/>
                  </a:moveTo>
                  <a:lnTo>
                    <a:pt x="19" y="24"/>
                  </a:lnTo>
                  <a:lnTo>
                    <a:pt x="14" y="27"/>
                  </a:lnTo>
                  <a:lnTo>
                    <a:pt x="3" y="20"/>
                  </a:lnTo>
                  <a:lnTo>
                    <a:pt x="0" y="9"/>
                  </a:lnTo>
                  <a:lnTo>
                    <a:pt x="18" y="3"/>
                  </a:lnTo>
                  <a:lnTo>
                    <a:pt x="36" y="0"/>
                  </a:lnTo>
                  <a:lnTo>
                    <a:pt x="53" y="4"/>
                  </a:lnTo>
                  <a:lnTo>
                    <a:pt x="68" y="3"/>
                  </a:lnTo>
                  <a:lnTo>
                    <a:pt x="71" y="7"/>
                  </a:lnTo>
                  <a:lnTo>
                    <a:pt x="62" y="18"/>
                  </a:lnTo>
                  <a:lnTo>
                    <a:pt x="70" y="36"/>
                  </a:lnTo>
                  <a:lnTo>
                    <a:pt x="65" y="42"/>
                  </a:lnTo>
                  <a:lnTo>
                    <a:pt x="53" y="42"/>
                  </a:lnTo>
                  <a:lnTo>
                    <a:pt x="38" y="35"/>
                  </a:lnTo>
                  <a:lnTo>
                    <a:pt x="31" y="32"/>
                  </a:lnTo>
                  <a:lnTo>
                    <a:pt x="19" y="36"/>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13" name="Freeform 62"/>
            <p:cNvSpPr>
              <a:spLocks/>
            </p:cNvSpPr>
            <p:nvPr/>
          </p:nvSpPr>
          <p:spPr bwMode="auto">
            <a:xfrm>
              <a:off x="5267631" y="4353209"/>
              <a:ext cx="431800" cy="379413"/>
            </a:xfrm>
            <a:custGeom>
              <a:avLst/>
              <a:gdLst>
                <a:gd name="T0" fmla="*/ 86 w 272"/>
                <a:gd name="T1" fmla="*/ 0 h 239"/>
                <a:gd name="T2" fmla="*/ 98 w 272"/>
                <a:gd name="T3" fmla="*/ 9 h 239"/>
                <a:gd name="T4" fmla="*/ 108 w 272"/>
                <a:gd name="T5" fmla="*/ 4 h 239"/>
                <a:gd name="T6" fmla="*/ 113 w 272"/>
                <a:gd name="T7" fmla="*/ 8 h 239"/>
                <a:gd name="T8" fmla="*/ 125 w 272"/>
                <a:gd name="T9" fmla="*/ 9 h 239"/>
                <a:gd name="T10" fmla="*/ 141 w 272"/>
                <a:gd name="T11" fmla="*/ 17 h 239"/>
                <a:gd name="T12" fmla="*/ 146 w 272"/>
                <a:gd name="T13" fmla="*/ 24 h 239"/>
                <a:gd name="T14" fmla="*/ 155 w 272"/>
                <a:gd name="T15" fmla="*/ 31 h 239"/>
                <a:gd name="T16" fmla="*/ 163 w 272"/>
                <a:gd name="T17" fmla="*/ 43 h 239"/>
                <a:gd name="T18" fmla="*/ 169 w 272"/>
                <a:gd name="T19" fmla="*/ 50 h 239"/>
                <a:gd name="T20" fmla="*/ 163 w 272"/>
                <a:gd name="T21" fmla="*/ 59 h 239"/>
                <a:gd name="T22" fmla="*/ 157 w 272"/>
                <a:gd name="T23" fmla="*/ 69 h 239"/>
                <a:gd name="T24" fmla="*/ 159 w 272"/>
                <a:gd name="T25" fmla="*/ 75 h 239"/>
                <a:gd name="T26" fmla="*/ 160 w 272"/>
                <a:gd name="T27" fmla="*/ 81 h 239"/>
                <a:gd name="T28" fmla="*/ 170 w 272"/>
                <a:gd name="T29" fmla="*/ 81 h 239"/>
                <a:gd name="T30" fmla="*/ 174 w 272"/>
                <a:gd name="T31" fmla="*/ 80 h 239"/>
                <a:gd name="T32" fmla="*/ 178 w 272"/>
                <a:gd name="T33" fmla="*/ 83 h 239"/>
                <a:gd name="T34" fmla="*/ 175 w 272"/>
                <a:gd name="T35" fmla="*/ 91 h 239"/>
                <a:gd name="T36" fmla="*/ 182 w 272"/>
                <a:gd name="T37" fmla="*/ 102 h 239"/>
                <a:gd name="T38" fmla="*/ 189 w 272"/>
                <a:gd name="T39" fmla="*/ 112 h 239"/>
                <a:gd name="T40" fmla="*/ 196 w 272"/>
                <a:gd name="T41" fmla="*/ 119 h 239"/>
                <a:gd name="T42" fmla="*/ 257 w 272"/>
                <a:gd name="T43" fmla="*/ 144 h 239"/>
                <a:gd name="T44" fmla="*/ 272 w 272"/>
                <a:gd name="T45" fmla="*/ 144 h 239"/>
                <a:gd name="T46" fmla="*/ 222 w 272"/>
                <a:gd name="T47" fmla="*/ 207 h 239"/>
                <a:gd name="T48" fmla="*/ 198 w 272"/>
                <a:gd name="T49" fmla="*/ 207 h 239"/>
                <a:gd name="T50" fmla="*/ 182 w 272"/>
                <a:gd name="T51" fmla="*/ 222 h 239"/>
                <a:gd name="T52" fmla="*/ 170 w 272"/>
                <a:gd name="T53" fmla="*/ 222 h 239"/>
                <a:gd name="T54" fmla="*/ 165 w 272"/>
                <a:gd name="T55" fmla="*/ 229 h 239"/>
                <a:gd name="T56" fmla="*/ 152 w 272"/>
                <a:gd name="T57" fmla="*/ 229 h 239"/>
                <a:gd name="T58" fmla="*/ 145 w 272"/>
                <a:gd name="T59" fmla="*/ 222 h 239"/>
                <a:gd name="T60" fmla="*/ 128 w 272"/>
                <a:gd name="T61" fmla="*/ 231 h 239"/>
                <a:gd name="T62" fmla="*/ 123 w 272"/>
                <a:gd name="T63" fmla="*/ 239 h 239"/>
                <a:gd name="T64" fmla="*/ 111 w 272"/>
                <a:gd name="T65" fmla="*/ 238 h 239"/>
                <a:gd name="T66" fmla="*/ 107 w 272"/>
                <a:gd name="T67" fmla="*/ 235 h 239"/>
                <a:gd name="T68" fmla="*/ 102 w 272"/>
                <a:gd name="T69" fmla="*/ 236 h 239"/>
                <a:gd name="T70" fmla="*/ 96 w 272"/>
                <a:gd name="T71" fmla="*/ 236 h 239"/>
                <a:gd name="T72" fmla="*/ 73 w 272"/>
                <a:gd name="T73" fmla="*/ 218 h 239"/>
                <a:gd name="T74" fmla="*/ 60 w 272"/>
                <a:gd name="T75" fmla="*/ 218 h 239"/>
                <a:gd name="T76" fmla="*/ 54 w 272"/>
                <a:gd name="T77" fmla="*/ 211 h 239"/>
                <a:gd name="T78" fmla="*/ 54 w 272"/>
                <a:gd name="T79" fmla="*/ 200 h 239"/>
                <a:gd name="T80" fmla="*/ 44 w 272"/>
                <a:gd name="T81" fmla="*/ 196 h 239"/>
                <a:gd name="T82" fmla="*/ 33 w 272"/>
                <a:gd name="T83" fmla="*/ 173 h 239"/>
                <a:gd name="T84" fmla="*/ 25 w 272"/>
                <a:gd name="T85" fmla="*/ 169 h 239"/>
                <a:gd name="T86" fmla="*/ 21 w 272"/>
                <a:gd name="T87" fmla="*/ 160 h 239"/>
                <a:gd name="T88" fmla="*/ 12 w 272"/>
                <a:gd name="T89" fmla="*/ 150 h 239"/>
                <a:gd name="T90" fmla="*/ 0 w 272"/>
                <a:gd name="T91" fmla="*/ 149 h 239"/>
                <a:gd name="T92" fmla="*/ 6 w 272"/>
                <a:gd name="T93" fmla="*/ 137 h 239"/>
                <a:gd name="T94" fmla="*/ 16 w 272"/>
                <a:gd name="T95" fmla="*/ 136 h 239"/>
                <a:gd name="T96" fmla="*/ 19 w 272"/>
                <a:gd name="T97" fmla="*/ 130 h 239"/>
                <a:gd name="T98" fmla="*/ 18 w 272"/>
                <a:gd name="T99" fmla="*/ 111 h 239"/>
                <a:gd name="T100" fmla="*/ 23 w 272"/>
                <a:gd name="T101" fmla="*/ 89 h 239"/>
                <a:gd name="T102" fmla="*/ 31 w 272"/>
                <a:gd name="T103" fmla="*/ 84 h 239"/>
                <a:gd name="T104" fmla="*/ 33 w 272"/>
                <a:gd name="T105" fmla="*/ 75 h 239"/>
                <a:gd name="T106" fmla="*/ 40 w 272"/>
                <a:gd name="T107" fmla="*/ 59 h 239"/>
                <a:gd name="T108" fmla="*/ 51 w 272"/>
                <a:gd name="T109" fmla="*/ 49 h 239"/>
                <a:gd name="T110" fmla="*/ 57 w 272"/>
                <a:gd name="T111" fmla="*/ 28 h 239"/>
                <a:gd name="T112" fmla="*/ 60 w 272"/>
                <a:gd name="T113" fmla="*/ 11 h 239"/>
                <a:gd name="T114" fmla="*/ 81 w 272"/>
                <a:gd name="T115" fmla="*/ 15 h 239"/>
                <a:gd name="T116" fmla="*/ 86 w 272"/>
                <a:gd name="T1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 h="239">
                  <a:moveTo>
                    <a:pt x="86" y="0"/>
                  </a:moveTo>
                  <a:lnTo>
                    <a:pt x="98" y="9"/>
                  </a:lnTo>
                  <a:lnTo>
                    <a:pt x="108" y="4"/>
                  </a:lnTo>
                  <a:lnTo>
                    <a:pt x="113" y="8"/>
                  </a:lnTo>
                  <a:lnTo>
                    <a:pt x="125" y="9"/>
                  </a:lnTo>
                  <a:lnTo>
                    <a:pt x="141" y="17"/>
                  </a:lnTo>
                  <a:lnTo>
                    <a:pt x="146" y="24"/>
                  </a:lnTo>
                  <a:lnTo>
                    <a:pt x="155" y="31"/>
                  </a:lnTo>
                  <a:lnTo>
                    <a:pt x="163" y="43"/>
                  </a:lnTo>
                  <a:lnTo>
                    <a:pt x="169" y="50"/>
                  </a:lnTo>
                  <a:lnTo>
                    <a:pt x="163" y="59"/>
                  </a:lnTo>
                  <a:lnTo>
                    <a:pt x="157" y="69"/>
                  </a:lnTo>
                  <a:lnTo>
                    <a:pt x="159" y="75"/>
                  </a:lnTo>
                  <a:lnTo>
                    <a:pt x="160" y="81"/>
                  </a:lnTo>
                  <a:lnTo>
                    <a:pt x="170" y="81"/>
                  </a:lnTo>
                  <a:lnTo>
                    <a:pt x="174" y="80"/>
                  </a:lnTo>
                  <a:lnTo>
                    <a:pt x="178" y="83"/>
                  </a:lnTo>
                  <a:lnTo>
                    <a:pt x="175" y="91"/>
                  </a:lnTo>
                  <a:lnTo>
                    <a:pt x="182" y="102"/>
                  </a:lnTo>
                  <a:lnTo>
                    <a:pt x="189" y="112"/>
                  </a:lnTo>
                  <a:lnTo>
                    <a:pt x="196" y="119"/>
                  </a:lnTo>
                  <a:lnTo>
                    <a:pt x="257" y="144"/>
                  </a:lnTo>
                  <a:lnTo>
                    <a:pt x="272" y="144"/>
                  </a:lnTo>
                  <a:lnTo>
                    <a:pt x="222" y="207"/>
                  </a:lnTo>
                  <a:lnTo>
                    <a:pt x="198" y="207"/>
                  </a:lnTo>
                  <a:lnTo>
                    <a:pt x="182" y="222"/>
                  </a:lnTo>
                  <a:lnTo>
                    <a:pt x="170" y="222"/>
                  </a:lnTo>
                  <a:lnTo>
                    <a:pt x="165" y="229"/>
                  </a:lnTo>
                  <a:lnTo>
                    <a:pt x="152" y="229"/>
                  </a:lnTo>
                  <a:lnTo>
                    <a:pt x="145" y="222"/>
                  </a:lnTo>
                  <a:lnTo>
                    <a:pt x="128" y="231"/>
                  </a:lnTo>
                  <a:lnTo>
                    <a:pt x="123" y="239"/>
                  </a:lnTo>
                  <a:lnTo>
                    <a:pt x="111" y="238"/>
                  </a:lnTo>
                  <a:lnTo>
                    <a:pt x="107" y="235"/>
                  </a:lnTo>
                  <a:lnTo>
                    <a:pt x="102" y="236"/>
                  </a:lnTo>
                  <a:lnTo>
                    <a:pt x="96" y="236"/>
                  </a:lnTo>
                  <a:lnTo>
                    <a:pt x="73" y="218"/>
                  </a:lnTo>
                  <a:lnTo>
                    <a:pt x="60" y="218"/>
                  </a:lnTo>
                  <a:lnTo>
                    <a:pt x="54" y="211"/>
                  </a:lnTo>
                  <a:lnTo>
                    <a:pt x="54" y="200"/>
                  </a:lnTo>
                  <a:lnTo>
                    <a:pt x="44" y="196"/>
                  </a:lnTo>
                  <a:lnTo>
                    <a:pt x="33" y="173"/>
                  </a:lnTo>
                  <a:lnTo>
                    <a:pt x="25" y="169"/>
                  </a:lnTo>
                  <a:lnTo>
                    <a:pt x="21" y="160"/>
                  </a:lnTo>
                  <a:lnTo>
                    <a:pt x="12" y="150"/>
                  </a:lnTo>
                  <a:lnTo>
                    <a:pt x="0" y="149"/>
                  </a:lnTo>
                  <a:lnTo>
                    <a:pt x="6" y="137"/>
                  </a:lnTo>
                  <a:lnTo>
                    <a:pt x="16" y="136"/>
                  </a:lnTo>
                  <a:lnTo>
                    <a:pt x="19" y="130"/>
                  </a:lnTo>
                  <a:lnTo>
                    <a:pt x="18" y="111"/>
                  </a:lnTo>
                  <a:lnTo>
                    <a:pt x="23" y="89"/>
                  </a:lnTo>
                  <a:lnTo>
                    <a:pt x="31" y="84"/>
                  </a:lnTo>
                  <a:lnTo>
                    <a:pt x="33" y="75"/>
                  </a:lnTo>
                  <a:lnTo>
                    <a:pt x="40" y="59"/>
                  </a:lnTo>
                  <a:lnTo>
                    <a:pt x="51" y="49"/>
                  </a:lnTo>
                  <a:lnTo>
                    <a:pt x="57" y="28"/>
                  </a:lnTo>
                  <a:lnTo>
                    <a:pt x="60" y="11"/>
                  </a:lnTo>
                  <a:lnTo>
                    <a:pt x="81" y="15"/>
                  </a:lnTo>
                  <a:lnTo>
                    <a:pt x="86" y="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14" name="Freeform 63"/>
            <p:cNvSpPr>
              <a:spLocks/>
            </p:cNvSpPr>
            <p:nvPr/>
          </p:nvSpPr>
          <p:spPr bwMode="auto">
            <a:xfrm>
              <a:off x="4745343" y="2594259"/>
              <a:ext cx="279400" cy="300038"/>
            </a:xfrm>
            <a:custGeom>
              <a:avLst/>
              <a:gdLst>
                <a:gd name="T0" fmla="*/ 106 w 176"/>
                <a:gd name="T1" fmla="*/ 19 h 189"/>
                <a:gd name="T2" fmla="*/ 107 w 176"/>
                <a:gd name="T3" fmla="*/ 31 h 189"/>
                <a:gd name="T4" fmla="*/ 131 w 176"/>
                <a:gd name="T5" fmla="*/ 43 h 189"/>
                <a:gd name="T6" fmla="*/ 122 w 176"/>
                <a:gd name="T7" fmla="*/ 56 h 189"/>
                <a:gd name="T8" fmla="*/ 144 w 176"/>
                <a:gd name="T9" fmla="*/ 77 h 189"/>
                <a:gd name="T10" fmla="*/ 138 w 176"/>
                <a:gd name="T11" fmla="*/ 93 h 189"/>
                <a:gd name="T12" fmla="*/ 154 w 176"/>
                <a:gd name="T13" fmla="*/ 106 h 189"/>
                <a:gd name="T14" fmla="*/ 151 w 176"/>
                <a:gd name="T15" fmla="*/ 119 h 189"/>
                <a:gd name="T16" fmla="*/ 176 w 176"/>
                <a:gd name="T17" fmla="*/ 132 h 189"/>
                <a:gd name="T18" fmla="*/ 173 w 176"/>
                <a:gd name="T19" fmla="*/ 141 h 189"/>
                <a:gd name="T20" fmla="*/ 162 w 176"/>
                <a:gd name="T21" fmla="*/ 152 h 189"/>
                <a:gd name="T22" fmla="*/ 136 w 176"/>
                <a:gd name="T23" fmla="*/ 176 h 189"/>
                <a:gd name="T24" fmla="*/ 110 w 176"/>
                <a:gd name="T25" fmla="*/ 178 h 189"/>
                <a:gd name="T26" fmla="*/ 85 w 176"/>
                <a:gd name="T27" fmla="*/ 185 h 189"/>
                <a:gd name="T28" fmla="*/ 62 w 176"/>
                <a:gd name="T29" fmla="*/ 189 h 189"/>
                <a:gd name="T30" fmla="*/ 52 w 176"/>
                <a:gd name="T31" fmla="*/ 179 h 189"/>
                <a:gd name="T32" fmla="*/ 37 w 176"/>
                <a:gd name="T33" fmla="*/ 172 h 189"/>
                <a:gd name="T34" fmla="*/ 37 w 176"/>
                <a:gd name="T35" fmla="*/ 153 h 189"/>
                <a:gd name="T36" fmla="*/ 27 w 176"/>
                <a:gd name="T37" fmla="*/ 136 h 189"/>
                <a:gd name="T38" fmla="*/ 32 w 176"/>
                <a:gd name="T39" fmla="*/ 125 h 189"/>
                <a:gd name="T40" fmla="*/ 43 w 176"/>
                <a:gd name="T41" fmla="*/ 114 h 189"/>
                <a:gd name="T42" fmla="*/ 71 w 176"/>
                <a:gd name="T43" fmla="*/ 93 h 189"/>
                <a:gd name="T44" fmla="*/ 80 w 176"/>
                <a:gd name="T45" fmla="*/ 90 h 189"/>
                <a:gd name="T46" fmla="*/ 76 w 176"/>
                <a:gd name="T47" fmla="*/ 82 h 189"/>
                <a:gd name="T48" fmla="*/ 55 w 176"/>
                <a:gd name="T49" fmla="*/ 73 h 189"/>
                <a:gd name="T50" fmla="*/ 49 w 176"/>
                <a:gd name="T51" fmla="*/ 66 h 189"/>
                <a:gd name="T52" fmla="*/ 43 w 176"/>
                <a:gd name="T53" fmla="*/ 39 h 189"/>
                <a:gd name="T54" fmla="*/ 20 w 176"/>
                <a:gd name="T55" fmla="*/ 27 h 189"/>
                <a:gd name="T56" fmla="*/ 0 w 176"/>
                <a:gd name="T57" fmla="*/ 18 h 189"/>
                <a:gd name="T58" fmla="*/ 7 w 176"/>
                <a:gd name="T59" fmla="*/ 13 h 189"/>
                <a:gd name="T60" fmla="*/ 24 w 176"/>
                <a:gd name="T61" fmla="*/ 22 h 189"/>
                <a:gd name="T62" fmla="*/ 41 w 176"/>
                <a:gd name="T63" fmla="*/ 22 h 189"/>
                <a:gd name="T64" fmla="*/ 56 w 176"/>
                <a:gd name="T65" fmla="*/ 26 h 189"/>
                <a:gd name="T66" fmla="*/ 67 w 176"/>
                <a:gd name="T67" fmla="*/ 18 h 189"/>
                <a:gd name="T68" fmla="*/ 71 w 176"/>
                <a:gd name="T69" fmla="*/ 5 h 189"/>
                <a:gd name="T70" fmla="*/ 90 w 176"/>
                <a:gd name="T71" fmla="*/ 0 h 189"/>
                <a:gd name="T72" fmla="*/ 108 w 176"/>
                <a:gd name="T73" fmla="*/ 6 h 189"/>
                <a:gd name="T74" fmla="*/ 106 w 176"/>
                <a:gd name="T75" fmla="*/ 1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89">
                  <a:moveTo>
                    <a:pt x="106" y="19"/>
                  </a:moveTo>
                  <a:lnTo>
                    <a:pt x="107" y="31"/>
                  </a:lnTo>
                  <a:lnTo>
                    <a:pt x="131" y="43"/>
                  </a:lnTo>
                  <a:lnTo>
                    <a:pt x="122" y="56"/>
                  </a:lnTo>
                  <a:lnTo>
                    <a:pt x="144" y="77"/>
                  </a:lnTo>
                  <a:lnTo>
                    <a:pt x="138" y="93"/>
                  </a:lnTo>
                  <a:lnTo>
                    <a:pt x="154" y="106"/>
                  </a:lnTo>
                  <a:lnTo>
                    <a:pt x="151" y="119"/>
                  </a:lnTo>
                  <a:lnTo>
                    <a:pt x="176" y="132"/>
                  </a:lnTo>
                  <a:lnTo>
                    <a:pt x="173" y="141"/>
                  </a:lnTo>
                  <a:lnTo>
                    <a:pt x="162" y="152"/>
                  </a:lnTo>
                  <a:lnTo>
                    <a:pt x="136" y="176"/>
                  </a:lnTo>
                  <a:lnTo>
                    <a:pt x="110" y="178"/>
                  </a:lnTo>
                  <a:lnTo>
                    <a:pt x="85" y="185"/>
                  </a:lnTo>
                  <a:lnTo>
                    <a:pt x="62" y="189"/>
                  </a:lnTo>
                  <a:lnTo>
                    <a:pt x="52" y="179"/>
                  </a:lnTo>
                  <a:lnTo>
                    <a:pt x="37" y="172"/>
                  </a:lnTo>
                  <a:lnTo>
                    <a:pt x="37" y="153"/>
                  </a:lnTo>
                  <a:lnTo>
                    <a:pt x="27" y="136"/>
                  </a:lnTo>
                  <a:lnTo>
                    <a:pt x="32" y="125"/>
                  </a:lnTo>
                  <a:lnTo>
                    <a:pt x="43" y="114"/>
                  </a:lnTo>
                  <a:lnTo>
                    <a:pt x="71" y="93"/>
                  </a:lnTo>
                  <a:lnTo>
                    <a:pt x="80" y="90"/>
                  </a:lnTo>
                  <a:lnTo>
                    <a:pt x="76" y="82"/>
                  </a:lnTo>
                  <a:lnTo>
                    <a:pt x="55" y="73"/>
                  </a:lnTo>
                  <a:lnTo>
                    <a:pt x="49" y="66"/>
                  </a:lnTo>
                  <a:lnTo>
                    <a:pt x="43" y="39"/>
                  </a:lnTo>
                  <a:lnTo>
                    <a:pt x="20" y="27"/>
                  </a:lnTo>
                  <a:lnTo>
                    <a:pt x="0" y="18"/>
                  </a:lnTo>
                  <a:lnTo>
                    <a:pt x="7" y="13"/>
                  </a:lnTo>
                  <a:lnTo>
                    <a:pt x="24" y="22"/>
                  </a:lnTo>
                  <a:lnTo>
                    <a:pt x="41" y="22"/>
                  </a:lnTo>
                  <a:lnTo>
                    <a:pt x="56" y="26"/>
                  </a:lnTo>
                  <a:lnTo>
                    <a:pt x="67" y="18"/>
                  </a:lnTo>
                  <a:lnTo>
                    <a:pt x="71" y="5"/>
                  </a:lnTo>
                  <a:lnTo>
                    <a:pt x="90" y="0"/>
                  </a:lnTo>
                  <a:lnTo>
                    <a:pt x="108" y="6"/>
                  </a:lnTo>
                  <a:lnTo>
                    <a:pt x="106" y="19"/>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15" name="Freeform 64"/>
            <p:cNvSpPr>
              <a:spLocks/>
            </p:cNvSpPr>
            <p:nvPr/>
          </p:nvSpPr>
          <p:spPr bwMode="auto">
            <a:xfrm>
              <a:off x="2778431" y="6523322"/>
              <a:ext cx="84138" cy="38100"/>
            </a:xfrm>
            <a:custGeom>
              <a:avLst/>
              <a:gdLst>
                <a:gd name="T0" fmla="*/ 0 w 53"/>
                <a:gd name="T1" fmla="*/ 15 h 24"/>
                <a:gd name="T2" fmla="*/ 15 w 53"/>
                <a:gd name="T3" fmla="*/ 3 h 24"/>
                <a:gd name="T4" fmla="*/ 30 w 53"/>
                <a:gd name="T5" fmla="*/ 8 h 24"/>
                <a:gd name="T6" fmla="*/ 37 w 53"/>
                <a:gd name="T7" fmla="*/ 0 h 24"/>
                <a:gd name="T8" fmla="*/ 53 w 53"/>
                <a:gd name="T9" fmla="*/ 9 h 24"/>
                <a:gd name="T10" fmla="*/ 50 w 53"/>
                <a:gd name="T11" fmla="*/ 16 h 24"/>
                <a:gd name="T12" fmla="*/ 31 w 53"/>
                <a:gd name="T13" fmla="*/ 22 h 24"/>
                <a:gd name="T14" fmla="*/ 21 w 53"/>
                <a:gd name="T15" fmla="*/ 15 h 24"/>
                <a:gd name="T16" fmla="*/ 11 w 53"/>
                <a:gd name="T17" fmla="*/ 24 h 24"/>
                <a:gd name="T18" fmla="*/ 0 w 53"/>
                <a:gd name="T19"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0" y="15"/>
                  </a:moveTo>
                  <a:lnTo>
                    <a:pt x="15" y="3"/>
                  </a:lnTo>
                  <a:lnTo>
                    <a:pt x="30" y="8"/>
                  </a:lnTo>
                  <a:lnTo>
                    <a:pt x="37" y="0"/>
                  </a:lnTo>
                  <a:lnTo>
                    <a:pt x="53" y="9"/>
                  </a:lnTo>
                  <a:lnTo>
                    <a:pt x="50" y="16"/>
                  </a:lnTo>
                  <a:lnTo>
                    <a:pt x="31" y="22"/>
                  </a:lnTo>
                  <a:lnTo>
                    <a:pt x="21" y="15"/>
                  </a:lnTo>
                  <a:lnTo>
                    <a:pt x="11" y="24"/>
                  </a:lnTo>
                  <a:lnTo>
                    <a:pt x="0" y="1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16" name="Freeform 65"/>
            <p:cNvSpPr>
              <a:spLocks/>
            </p:cNvSpPr>
            <p:nvPr/>
          </p:nvSpPr>
          <p:spPr bwMode="auto">
            <a:xfrm>
              <a:off x="2719693" y="4656422"/>
              <a:ext cx="84138" cy="122238"/>
            </a:xfrm>
            <a:custGeom>
              <a:avLst/>
              <a:gdLst>
                <a:gd name="T0" fmla="*/ 36 w 53"/>
                <a:gd name="T1" fmla="*/ 67 h 77"/>
                <a:gd name="T2" fmla="*/ 29 w 53"/>
                <a:gd name="T3" fmla="*/ 75 h 77"/>
                <a:gd name="T4" fmla="*/ 20 w 53"/>
                <a:gd name="T5" fmla="*/ 77 h 77"/>
                <a:gd name="T6" fmla="*/ 18 w 53"/>
                <a:gd name="T7" fmla="*/ 71 h 77"/>
                <a:gd name="T8" fmla="*/ 13 w 53"/>
                <a:gd name="T9" fmla="*/ 70 h 77"/>
                <a:gd name="T10" fmla="*/ 8 w 53"/>
                <a:gd name="T11" fmla="*/ 76 h 77"/>
                <a:gd name="T12" fmla="*/ 0 w 53"/>
                <a:gd name="T13" fmla="*/ 71 h 77"/>
                <a:gd name="T14" fmla="*/ 4 w 53"/>
                <a:gd name="T15" fmla="*/ 62 h 77"/>
                <a:gd name="T16" fmla="*/ 6 w 53"/>
                <a:gd name="T17" fmla="*/ 53 h 77"/>
                <a:gd name="T18" fmla="*/ 10 w 53"/>
                <a:gd name="T19" fmla="*/ 44 h 77"/>
                <a:gd name="T20" fmla="*/ 2 w 53"/>
                <a:gd name="T21" fmla="*/ 32 h 77"/>
                <a:gd name="T22" fmla="*/ 1 w 53"/>
                <a:gd name="T23" fmla="*/ 18 h 77"/>
                <a:gd name="T24" fmla="*/ 11 w 53"/>
                <a:gd name="T25" fmla="*/ 0 h 77"/>
                <a:gd name="T26" fmla="*/ 17 w 53"/>
                <a:gd name="T27" fmla="*/ 2 h 77"/>
                <a:gd name="T28" fmla="*/ 31 w 53"/>
                <a:gd name="T29" fmla="*/ 7 h 77"/>
                <a:gd name="T30" fmla="*/ 50 w 53"/>
                <a:gd name="T31" fmla="*/ 25 h 77"/>
                <a:gd name="T32" fmla="*/ 53 w 53"/>
                <a:gd name="T33" fmla="*/ 33 h 77"/>
                <a:gd name="T34" fmla="*/ 42 w 53"/>
                <a:gd name="T35" fmla="*/ 52 h 77"/>
                <a:gd name="T36" fmla="*/ 36 w 53"/>
                <a:gd name="T37" fmla="*/ 6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77">
                  <a:moveTo>
                    <a:pt x="36" y="67"/>
                  </a:moveTo>
                  <a:lnTo>
                    <a:pt x="29" y="75"/>
                  </a:lnTo>
                  <a:lnTo>
                    <a:pt x="20" y="77"/>
                  </a:lnTo>
                  <a:lnTo>
                    <a:pt x="18" y="71"/>
                  </a:lnTo>
                  <a:lnTo>
                    <a:pt x="13" y="70"/>
                  </a:lnTo>
                  <a:lnTo>
                    <a:pt x="8" y="76"/>
                  </a:lnTo>
                  <a:lnTo>
                    <a:pt x="0" y="71"/>
                  </a:lnTo>
                  <a:lnTo>
                    <a:pt x="4" y="62"/>
                  </a:lnTo>
                  <a:lnTo>
                    <a:pt x="6" y="53"/>
                  </a:lnTo>
                  <a:lnTo>
                    <a:pt x="10" y="44"/>
                  </a:lnTo>
                  <a:lnTo>
                    <a:pt x="2" y="32"/>
                  </a:lnTo>
                  <a:lnTo>
                    <a:pt x="1" y="18"/>
                  </a:lnTo>
                  <a:lnTo>
                    <a:pt x="11" y="0"/>
                  </a:lnTo>
                  <a:lnTo>
                    <a:pt x="17" y="2"/>
                  </a:lnTo>
                  <a:lnTo>
                    <a:pt x="31" y="7"/>
                  </a:lnTo>
                  <a:lnTo>
                    <a:pt x="50" y="25"/>
                  </a:lnTo>
                  <a:lnTo>
                    <a:pt x="53" y="33"/>
                  </a:lnTo>
                  <a:lnTo>
                    <a:pt x="42" y="52"/>
                  </a:lnTo>
                  <a:lnTo>
                    <a:pt x="36" y="6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17" name="Freeform 66"/>
            <p:cNvSpPr>
              <a:spLocks/>
            </p:cNvSpPr>
            <p:nvPr/>
          </p:nvSpPr>
          <p:spPr bwMode="auto">
            <a:xfrm>
              <a:off x="4535793" y="3430871"/>
              <a:ext cx="26988" cy="52388"/>
            </a:xfrm>
            <a:custGeom>
              <a:avLst/>
              <a:gdLst>
                <a:gd name="T0" fmla="*/ 17 w 17"/>
                <a:gd name="T1" fmla="*/ 17 h 33"/>
                <a:gd name="T2" fmla="*/ 13 w 17"/>
                <a:gd name="T3" fmla="*/ 33 h 33"/>
                <a:gd name="T4" fmla="*/ 5 w 17"/>
                <a:gd name="T5" fmla="*/ 29 h 33"/>
                <a:gd name="T6" fmla="*/ 0 w 17"/>
                <a:gd name="T7" fmla="*/ 15 h 33"/>
                <a:gd name="T8" fmla="*/ 3 w 17"/>
                <a:gd name="T9" fmla="*/ 7 h 33"/>
                <a:gd name="T10" fmla="*/ 14 w 17"/>
                <a:gd name="T11" fmla="*/ 0 h 33"/>
                <a:gd name="T12" fmla="*/ 17 w 17"/>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17" h="33">
                  <a:moveTo>
                    <a:pt x="17" y="17"/>
                  </a:moveTo>
                  <a:lnTo>
                    <a:pt x="13" y="33"/>
                  </a:lnTo>
                  <a:lnTo>
                    <a:pt x="5" y="29"/>
                  </a:lnTo>
                  <a:lnTo>
                    <a:pt x="0" y="15"/>
                  </a:lnTo>
                  <a:lnTo>
                    <a:pt x="3" y="7"/>
                  </a:lnTo>
                  <a:lnTo>
                    <a:pt x="14" y="0"/>
                  </a:lnTo>
                  <a:lnTo>
                    <a:pt x="17" y="17"/>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18" name="Freeform 67"/>
            <p:cNvSpPr>
              <a:spLocks/>
            </p:cNvSpPr>
            <p:nvPr/>
          </p:nvSpPr>
          <p:spPr bwMode="auto">
            <a:xfrm>
              <a:off x="4191306" y="3167346"/>
              <a:ext cx="323850" cy="284163"/>
            </a:xfrm>
            <a:custGeom>
              <a:avLst/>
              <a:gdLst>
                <a:gd name="T0" fmla="*/ 131 w 204"/>
                <a:gd name="T1" fmla="*/ 15 h 179"/>
                <a:gd name="T2" fmla="*/ 143 w 204"/>
                <a:gd name="T3" fmla="*/ 25 h 179"/>
                <a:gd name="T4" fmla="*/ 151 w 204"/>
                <a:gd name="T5" fmla="*/ 23 h 179"/>
                <a:gd name="T6" fmla="*/ 165 w 204"/>
                <a:gd name="T7" fmla="*/ 33 h 179"/>
                <a:gd name="T8" fmla="*/ 169 w 204"/>
                <a:gd name="T9" fmla="*/ 34 h 179"/>
                <a:gd name="T10" fmla="*/ 173 w 204"/>
                <a:gd name="T11" fmla="*/ 34 h 179"/>
                <a:gd name="T12" fmla="*/ 181 w 204"/>
                <a:gd name="T13" fmla="*/ 39 h 179"/>
                <a:gd name="T14" fmla="*/ 204 w 204"/>
                <a:gd name="T15" fmla="*/ 43 h 179"/>
                <a:gd name="T16" fmla="*/ 197 w 204"/>
                <a:gd name="T17" fmla="*/ 57 h 179"/>
                <a:gd name="T18" fmla="*/ 195 w 204"/>
                <a:gd name="T19" fmla="*/ 71 h 179"/>
                <a:gd name="T20" fmla="*/ 191 w 204"/>
                <a:gd name="T21" fmla="*/ 75 h 179"/>
                <a:gd name="T22" fmla="*/ 184 w 204"/>
                <a:gd name="T23" fmla="*/ 73 h 179"/>
                <a:gd name="T24" fmla="*/ 184 w 204"/>
                <a:gd name="T25" fmla="*/ 78 h 179"/>
                <a:gd name="T26" fmla="*/ 173 w 204"/>
                <a:gd name="T27" fmla="*/ 89 h 179"/>
                <a:gd name="T28" fmla="*/ 173 w 204"/>
                <a:gd name="T29" fmla="*/ 99 h 179"/>
                <a:gd name="T30" fmla="*/ 181 w 204"/>
                <a:gd name="T31" fmla="*/ 96 h 179"/>
                <a:gd name="T32" fmla="*/ 186 w 204"/>
                <a:gd name="T33" fmla="*/ 105 h 179"/>
                <a:gd name="T34" fmla="*/ 186 w 204"/>
                <a:gd name="T35" fmla="*/ 110 h 179"/>
                <a:gd name="T36" fmla="*/ 191 w 204"/>
                <a:gd name="T37" fmla="*/ 118 h 179"/>
                <a:gd name="T38" fmla="*/ 186 w 204"/>
                <a:gd name="T39" fmla="*/ 124 h 179"/>
                <a:gd name="T40" fmla="*/ 190 w 204"/>
                <a:gd name="T41" fmla="*/ 140 h 179"/>
                <a:gd name="T42" fmla="*/ 199 w 204"/>
                <a:gd name="T43" fmla="*/ 143 h 179"/>
                <a:gd name="T44" fmla="*/ 198 w 204"/>
                <a:gd name="T45" fmla="*/ 151 h 179"/>
                <a:gd name="T46" fmla="*/ 183 w 204"/>
                <a:gd name="T47" fmla="*/ 163 h 179"/>
                <a:gd name="T48" fmla="*/ 150 w 204"/>
                <a:gd name="T49" fmla="*/ 157 h 179"/>
                <a:gd name="T50" fmla="*/ 126 w 204"/>
                <a:gd name="T51" fmla="*/ 164 h 179"/>
                <a:gd name="T52" fmla="*/ 124 w 204"/>
                <a:gd name="T53" fmla="*/ 177 h 179"/>
                <a:gd name="T54" fmla="*/ 105 w 204"/>
                <a:gd name="T55" fmla="*/ 179 h 179"/>
                <a:gd name="T56" fmla="*/ 86 w 204"/>
                <a:gd name="T57" fmla="*/ 170 h 179"/>
                <a:gd name="T58" fmla="*/ 80 w 204"/>
                <a:gd name="T59" fmla="*/ 174 h 179"/>
                <a:gd name="T60" fmla="*/ 49 w 204"/>
                <a:gd name="T61" fmla="*/ 165 h 179"/>
                <a:gd name="T62" fmla="*/ 43 w 204"/>
                <a:gd name="T63" fmla="*/ 157 h 179"/>
                <a:gd name="T64" fmla="*/ 51 w 204"/>
                <a:gd name="T65" fmla="*/ 145 h 179"/>
                <a:gd name="T66" fmla="*/ 55 w 204"/>
                <a:gd name="T67" fmla="*/ 104 h 179"/>
                <a:gd name="T68" fmla="*/ 38 w 204"/>
                <a:gd name="T69" fmla="*/ 83 h 179"/>
                <a:gd name="T70" fmla="*/ 26 w 204"/>
                <a:gd name="T71" fmla="*/ 72 h 179"/>
                <a:gd name="T72" fmla="*/ 2 w 204"/>
                <a:gd name="T73" fmla="*/ 65 h 179"/>
                <a:gd name="T74" fmla="*/ 0 w 204"/>
                <a:gd name="T75" fmla="*/ 50 h 179"/>
                <a:gd name="T76" fmla="*/ 21 w 204"/>
                <a:gd name="T77" fmla="*/ 45 h 179"/>
                <a:gd name="T78" fmla="*/ 48 w 204"/>
                <a:gd name="T79" fmla="*/ 50 h 179"/>
                <a:gd name="T80" fmla="*/ 44 w 204"/>
                <a:gd name="T81" fmla="*/ 27 h 179"/>
                <a:gd name="T82" fmla="*/ 58 w 204"/>
                <a:gd name="T83" fmla="*/ 36 h 179"/>
                <a:gd name="T84" fmla="*/ 96 w 204"/>
                <a:gd name="T85" fmla="*/ 20 h 179"/>
                <a:gd name="T86" fmla="*/ 100 w 204"/>
                <a:gd name="T87" fmla="*/ 4 h 179"/>
                <a:gd name="T88" fmla="*/ 114 w 204"/>
                <a:gd name="T89" fmla="*/ 0 h 179"/>
                <a:gd name="T90" fmla="*/ 117 w 204"/>
                <a:gd name="T91" fmla="*/ 7 h 179"/>
                <a:gd name="T92" fmla="*/ 124 w 204"/>
                <a:gd name="T93" fmla="*/ 7 h 179"/>
                <a:gd name="T94" fmla="*/ 131 w 204"/>
                <a:gd name="T95" fmla="*/ 1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79">
                  <a:moveTo>
                    <a:pt x="131" y="15"/>
                  </a:moveTo>
                  <a:lnTo>
                    <a:pt x="143" y="25"/>
                  </a:lnTo>
                  <a:lnTo>
                    <a:pt x="151" y="23"/>
                  </a:lnTo>
                  <a:lnTo>
                    <a:pt x="165" y="33"/>
                  </a:lnTo>
                  <a:lnTo>
                    <a:pt x="169" y="34"/>
                  </a:lnTo>
                  <a:lnTo>
                    <a:pt x="173" y="34"/>
                  </a:lnTo>
                  <a:lnTo>
                    <a:pt x="181" y="39"/>
                  </a:lnTo>
                  <a:lnTo>
                    <a:pt x="204" y="43"/>
                  </a:lnTo>
                  <a:lnTo>
                    <a:pt x="197" y="57"/>
                  </a:lnTo>
                  <a:lnTo>
                    <a:pt x="195" y="71"/>
                  </a:lnTo>
                  <a:lnTo>
                    <a:pt x="191" y="75"/>
                  </a:lnTo>
                  <a:lnTo>
                    <a:pt x="184" y="73"/>
                  </a:lnTo>
                  <a:lnTo>
                    <a:pt x="184" y="78"/>
                  </a:lnTo>
                  <a:lnTo>
                    <a:pt x="173" y="89"/>
                  </a:lnTo>
                  <a:lnTo>
                    <a:pt x="173" y="99"/>
                  </a:lnTo>
                  <a:lnTo>
                    <a:pt x="181" y="96"/>
                  </a:lnTo>
                  <a:lnTo>
                    <a:pt x="186" y="105"/>
                  </a:lnTo>
                  <a:lnTo>
                    <a:pt x="186" y="110"/>
                  </a:lnTo>
                  <a:lnTo>
                    <a:pt x="191" y="118"/>
                  </a:lnTo>
                  <a:lnTo>
                    <a:pt x="186" y="124"/>
                  </a:lnTo>
                  <a:lnTo>
                    <a:pt x="190" y="140"/>
                  </a:lnTo>
                  <a:lnTo>
                    <a:pt x="199" y="143"/>
                  </a:lnTo>
                  <a:lnTo>
                    <a:pt x="198" y="151"/>
                  </a:lnTo>
                  <a:lnTo>
                    <a:pt x="183" y="163"/>
                  </a:lnTo>
                  <a:lnTo>
                    <a:pt x="150" y="157"/>
                  </a:lnTo>
                  <a:lnTo>
                    <a:pt x="126" y="164"/>
                  </a:lnTo>
                  <a:lnTo>
                    <a:pt x="124" y="177"/>
                  </a:lnTo>
                  <a:lnTo>
                    <a:pt x="105" y="179"/>
                  </a:lnTo>
                  <a:lnTo>
                    <a:pt x="86" y="170"/>
                  </a:lnTo>
                  <a:lnTo>
                    <a:pt x="80" y="174"/>
                  </a:lnTo>
                  <a:lnTo>
                    <a:pt x="49" y="165"/>
                  </a:lnTo>
                  <a:lnTo>
                    <a:pt x="43" y="157"/>
                  </a:lnTo>
                  <a:lnTo>
                    <a:pt x="51" y="145"/>
                  </a:lnTo>
                  <a:lnTo>
                    <a:pt x="55" y="104"/>
                  </a:lnTo>
                  <a:lnTo>
                    <a:pt x="38" y="83"/>
                  </a:lnTo>
                  <a:lnTo>
                    <a:pt x="26" y="72"/>
                  </a:lnTo>
                  <a:lnTo>
                    <a:pt x="2" y="65"/>
                  </a:lnTo>
                  <a:lnTo>
                    <a:pt x="0" y="50"/>
                  </a:lnTo>
                  <a:lnTo>
                    <a:pt x="21" y="45"/>
                  </a:lnTo>
                  <a:lnTo>
                    <a:pt x="48" y="50"/>
                  </a:lnTo>
                  <a:lnTo>
                    <a:pt x="44" y="27"/>
                  </a:lnTo>
                  <a:lnTo>
                    <a:pt x="58" y="36"/>
                  </a:lnTo>
                  <a:lnTo>
                    <a:pt x="96" y="20"/>
                  </a:lnTo>
                  <a:lnTo>
                    <a:pt x="100" y="4"/>
                  </a:lnTo>
                  <a:lnTo>
                    <a:pt x="114" y="0"/>
                  </a:lnTo>
                  <a:lnTo>
                    <a:pt x="117" y="7"/>
                  </a:lnTo>
                  <a:lnTo>
                    <a:pt x="124" y="7"/>
                  </a:lnTo>
                  <a:lnTo>
                    <a:pt x="131" y="15"/>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19" name="Freeform 68"/>
            <p:cNvSpPr>
              <a:spLocks/>
            </p:cNvSpPr>
            <p:nvPr/>
          </p:nvSpPr>
          <p:spPr bwMode="auto">
            <a:xfrm>
              <a:off x="4565956" y="4769134"/>
              <a:ext cx="163513" cy="207963"/>
            </a:xfrm>
            <a:custGeom>
              <a:avLst/>
              <a:gdLst>
                <a:gd name="T0" fmla="*/ 42 w 103"/>
                <a:gd name="T1" fmla="*/ 131 h 131"/>
                <a:gd name="T2" fmla="*/ 23 w 103"/>
                <a:gd name="T3" fmla="*/ 110 h 131"/>
                <a:gd name="T4" fmla="*/ 11 w 103"/>
                <a:gd name="T5" fmla="*/ 93 h 131"/>
                <a:gd name="T6" fmla="*/ 0 w 103"/>
                <a:gd name="T7" fmla="*/ 71 h 131"/>
                <a:gd name="T8" fmla="*/ 1 w 103"/>
                <a:gd name="T9" fmla="*/ 65 h 131"/>
                <a:gd name="T10" fmla="*/ 5 w 103"/>
                <a:gd name="T11" fmla="*/ 58 h 131"/>
                <a:gd name="T12" fmla="*/ 9 w 103"/>
                <a:gd name="T13" fmla="*/ 43 h 131"/>
                <a:gd name="T14" fmla="*/ 13 w 103"/>
                <a:gd name="T15" fmla="*/ 27 h 131"/>
                <a:gd name="T16" fmla="*/ 19 w 103"/>
                <a:gd name="T17" fmla="*/ 26 h 131"/>
                <a:gd name="T18" fmla="*/ 46 w 103"/>
                <a:gd name="T19" fmla="*/ 26 h 131"/>
                <a:gd name="T20" fmla="*/ 46 w 103"/>
                <a:gd name="T21" fmla="*/ 1 h 131"/>
                <a:gd name="T22" fmla="*/ 54 w 103"/>
                <a:gd name="T23" fmla="*/ 0 h 131"/>
                <a:gd name="T24" fmla="*/ 65 w 103"/>
                <a:gd name="T25" fmla="*/ 3 h 131"/>
                <a:gd name="T26" fmla="*/ 76 w 103"/>
                <a:gd name="T27" fmla="*/ 0 h 131"/>
                <a:gd name="T28" fmla="*/ 79 w 103"/>
                <a:gd name="T29" fmla="*/ 1 h 131"/>
                <a:gd name="T30" fmla="*/ 77 w 103"/>
                <a:gd name="T31" fmla="*/ 10 h 131"/>
                <a:gd name="T32" fmla="*/ 82 w 103"/>
                <a:gd name="T33" fmla="*/ 21 h 131"/>
                <a:gd name="T34" fmla="*/ 96 w 103"/>
                <a:gd name="T35" fmla="*/ 19 h 131"/>
                <a:gd name="T36" fmla="*/ 101 w 103"/>
                <a:gd name="T37" fmla="*/ 24 h 131"/>
                <a:gd name="T38" fmla="*/ 93 w 103"/>
                <a:gd name="T39" fmla="*/ 48 h 131"/>
                <a:gd name="T40" fmla="*/ 102 w 103"/>
                <a:gd name="T41" fmla="*/ 60 h 131"/>
                <a:gd name="T42" fmla="*/ 103 w 103"/>
                <a:gd name="T43" fmla="*/ 76 h 131"/>
                <a:gd name="T44" fmla="*/ 101 w 103"/>
                <a:gd name="T45" fmla="*/ 90 h 131"/>
                <a:gd name="T46" fmla="*/ 95 w 103"/>
                <a:gd name="T47" fmla="*/ 100 h 131"/>
                <a:gd name="T48" fmla="*/ 79 w 103"/>
                <a:gd name="T49" fmla="*/ 99 h 131"/>
                <a:gd name="T50" fmla="*/ 69 w 103"/>
                <a:gd name="T51" fmla="*/ 89 h 131"/>
                <a:gd name="T52" fmla="*/ 68 w 103"/>
                <a:gd name="T53" fmla="*/ 98 h 131"/>
                <a:gd name="T54" fmla="*/ 56 w 103"/>
                <a:gd name="T55" fmla="*/ 101 h 131"/>
                <a:gd name="T56" fmla="*/ 49 w 103"/>
                <a:gd name="T57" fmla="*/ 106 h 131"/>
                <a:gd name="T58" fmla="*/ 56 w 103"/>
                <a:gd name="T59" fmla="*/ 120 h 131"/>
                <a:gd name="T60" fmla="*/ 42 w 103"/>
                <a:gd name="T61"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3" h="131">
                  <a:moveTo>
                    <a:pt x="42" y="131"/>
                  </a:moveTo>
                  <a:lnTo>
                    <a:pt x="23" y="110"/>
                  </a:lnTo>
                  <a:lnTo>
                    <a:pt x="11" y="93"/>
                  </a:lnTo>
                  <a:lnTo>
                    <a:pt x="0" y="71"/>
                  </a:lnTo>
                  <a:lnTo>
                    <a:pt x="1" y="65"/>
                  </a:lnTo>
                  <a:lnTo>
                    <a:pt x="5" y="58"/>
                  </a:lnTo>
                  <a:lnTo>
                    <a:pt x="9" y="43"/>
                  </a:lnTo>
                  <a:lnTo>
                    <a:pt x="13" y="27"/>
                  </a:lnTo>
                  <a:lnTo>
                    <a:pt x="19" y="26"/>
                  </a:lnTo>
                  <a:lnTo>
                    <a:pt x="46" y="26"/>
                  </a:lnTo>
                  <a:lnTo>
                    <a:pt x="46" y="1"/>
                  </a:lnTo>
                  <a:lnTo>
                    <a:pt x="54" y="0"/>
                  </a:lnTo>
                  <a:lnTo>
                    <a:pt x="65" y="3"/>
                  </a:lnTo>
                  <a:lnTo>
                    <a:pt x="76" y="0"/>
                  </a:lnTo>
                  <a:lnTo>
                    <a:pt x="79" y="1"/>
                  </a:lnTo>
                  <a:lnTo>
                    <a:pt x="77" y="10"/>
                  </a:lnTo>
                  <a:lnTo>
                    <a:pt x="82" y="21"/>
                  </a:lnTo>
                  <a:lnTo>
                    <a:pt x="96" y="19"/>
                  </a:lnTo>
                  <a:lnTo>
                    <a:pt x="101" y="24"/>
                  </a:lnTo>
                  <a:lnTo>
                    <a:pt x="93" y="48"/>
                  </a:lnTo>
                  <a:lnTo>
                    <a:pt x="102" y="60"/>
                  </a:lnTo>
                  <a:lnTo>
                    <a:pt x="103" y="76"/>
                  </a:lnTo>
                  <a:lnTo>
                    <a:pt x="101" y="90"/>
                  </a:lnTo>
                  <a:lnTo>
                    <a:pt x="95" y="100"/>
                  </a:lnTo>
                  <a:lnTo>
                    <a:pt x="79" y="99"/>
                  </a:lnTo>
                  <a:lnTo>
                    <a:pt x="69" y="89"/>
                  </a:lnTo>
                  <a:lnTo>
                    <a:pt x="68" y="98"/>
                  </a:lnTo>
                  <a:lnTo>
                    <a:pt x="56" y="101"/>
                  </a:lnTo>
                  <a:lnTo>
                    <a:pt x="49" y="106"/>
                  </a:lnTo>
                  <a:lnTo>
                    <a:pt x="56" y="120"/>
                  </a:lnTo>
                  <a:lnTo>
                    <a:pt x="42" y="13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20" name="Freeform 69"/>
            <p:cNvSpPr>
              <a:spLocks/>
            </p:cNvSpPr>
            <p:nvPr/>
          </p:nvSpPr>
          <p:spPr bwMode="auto">
            <a:xfrm>
              <a:off x="4123043" y="3038759"/>
              <a:ext cx="47625" cy="41275"/>
            </a:xfrm>
            <a:custGeom>
              <a:avLst/>
              <a:gdLst>
                <a:gd name="T0" fmla="*/ 30 w 30"/>
                <a:gd name="T1" fmla="*/ 13 h 26"/>
                <a:gd name="T2" fmla="*/ 21 w 30"/>
                <a:gd name="T3" fmla="*/ 26 h 26"/>
                <a:gd name="T4" fmla="*/ 10 w 30"/>
                <a:gd name="T5" fmla="*/ 22 h 26"/>
                <a:gd name="T6" fmla="*/ 0 w 30"/>
                <a:gd name="T7" fmla="*/ 23 h 26"/>
                <a:gd name="T8" fmla="*/ 4 w 30"/>
                <a:gd name="T9" fmla="*/ 12 h 26"/>
                <a:gd name="T10" fmla="*/ 1 w 30"/>
                <a:gd name="T11" fmla="*/ 1 h 26"/>
                <a:gd name="T12" fmla="*/ 14 w 30"/>
                <a:gd name="T13" fmla="*/ 0 h 26"/>
                <a:gd name="T14" fmla="*/ 30 w 30"/>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30" y="13"/>
                  </a:moveTo>
                  <a:lnTo>
                    <a:pt x="21" y="26"/>
                  </a:lnTo>
                  <a:lnTo>
                    <a:pt x="10" y="22"/>
                  </a:lnTo>
                  <a:lnTo>
                    <a:pt x="0" y="23"/>
                  </a:lnTo>
                  <a:lnTo>
                    <a:pt x="4" y="12"/>
                  </a:lnTo>
                  <a:lnTo>
                    <a:pt x="1" y="1"/>
                  </a:lnTo>
                  <a:lnTo>
                    <a:pt x="14" y="0"/>
                  </a:lnTo>
                  <a:lnTo>
                    <a:pt x="30" y="13"/>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21" name="Freeform 70"/>
            <p:cNvSpPr>
              <a:spLocks/>
            </p:cNvSpPr>
            <p:nvPr/>
          </p:nvSpPr>
          <p:spPr bwMode="auto">
            <a:xfrm>
              <a:off x="4161143" y="2932396"/>
              <a:ext cx="190500" cy="273050"/>
            </a:xfrm>
            <a:custGeom>
              <a:avLst/>
              <a:gdLst>
                <a:gd name="T0" fmla="*/ 49 w 120"/>
                <a:gd name="T1" fmla="*/ 0 h 172"/>
                <a:gd name="T2" fmla="*/ 32 w 120"/>
                <a:gd name="T3" fmla="*/ 21 h 172"/>
                <a:gd name="T4" fmla="*/ 47 w 120"/>
                <a:gd name="T5" fmla="*/ 18 h 172"/>
                <a:gd name="T6" fmla="*/ 64 w 120"/>
                <a:gd name="T7" fmla="*/ 18 h 172"/>
                <a:gd name="T8" fmla="*/ 60 w 120"/>
                <a:gd name="T9" fmla="*/ 34 h 172"/>
                <a:gd name="T10" fmla="*/ 46 w 120"/>
                <a:gd name="T11" fmla="*/ 51 h 172"/>
                <a:gd name="T12" fmla="*/ 62 w 120"/>
                <a:gd name="T13" fmla="*/ 53 h 172"/>
                <a:gd name="T14" fmla="*/ 63 w 120"/>
                <a:gd name="T15" fmla="*/ 55 h 172"/>
                <a:gd name="T16" fmla="*/ 76 w 120"/>
                <a:gd name="T17" fmla="*/ 78 h 172"/>
                <a:gd name="T18" fmla="*/ 87 w 120"/>
                <a:gd name="T19" fmla="*/ 82 h 172"/>
                <a:gd name="T20" fmla="*/ 96 w 120"/>
                <a:gd name="T21" fmla="*/ 104 h 172"/>
                <a:gd name="T22" fmla="*/ 101 w 120"/>
                <a:gd name="T23" fmla="*/ 112 h 172"/>
                <a:gd name="T24" fmla="*/ 120 w 120"/>
                <a:gd name="T25" fmla="*/ 116 h 172"/>
                <a:gd name="T26" fmla="*/ 118 w 120"/>
                <a:gd name="T27" fmla="*/ 129 h 172"/>
                <a:gd name="T28" fmla="*/ 110 w 120"/>
                <a:gd name="T29" fmla="*/ 135 h 172"/>
                <a:gd name="T30" fmla="*/ 116 w 120"/>
                <a:gd name="T31" fmla="*/ 145 h 172"/>
                <a:gd name="T32" fmla="*/ 102 w 120"/>
                <a:gd name="T33" fmla="*/ 155 h 172"/>
                <a:gd name="T34" fmla="*/ 81 w 120"/>
                <a:gd name="T35" fmla="*/ 155 h 172"/>
                <a:gd name="T36" fmla="*/ 54 w 120"/>
                <a:gd name="T37" fmla="*/ 161 h 172"/>
                <a:gd name="T38" fmla="*/ 46 w 120"/>
                <a:gd name="T39" fmla="*/ 157 h 172"/>
                <a:gd name="T40" fmla="*/ 36 w 120"/>
                <a:gd name="T41" fmla="*/ 166 h 172"/>
                <a:gd name="T42" fmla="*/ 21 w 120"/>
                <a:gd name="T43" fmla="*/ 164 h 172"/>
                <a:gd name="T44" fmla="*/ 10 w 120"/>
                <a:gd name="T45" fmla="*/ 172 h 172"/>
                <a:gd name="T46" fmla="*/ 1 w 120"/>
                <a:gd name="T47" fmla="*/ 168 h 172"/>
                <a:gd name="T48" fmla="*/ 25 w 120"/>
                <a:gd name="T49" fmla="*/ 147 h 172"/>
                <a:gd name="T50" fmla="*/ 39 w 120"/>
                <a:gd name="T51" fmla="*/ 142 h 172"/>
                <a:gd name="T52" fmla="*/ 39 w 120"/>
                <a:gd name="T53" fmla="*/ 142 h 172"/>
                <a:gd name="T54" fmla="*/ 15 w 120"/>
                <a:gd name="T55" fmla="*/ 139 h 172"/>
                <a:gd name="T56" fmla="*/ 11 w 120"/>
                <a:gd name="T57" fmla="*/ 131 h 172"/>
                <a:gd name="T58" fmla="*/ 27 w 120"/>
                <a:gd name="T59" fmla="*/ 125 h 172"/>
                <a:gd name="T60" fmla="*/ 19 w 120"/>
                <a:gd name="T61" fmla="*/ 114 h 172"/>
                <a:gd name="T62" fmla="*/ 22 w 120"/>
                <a:gd name="T63" fmla="*/ 101 h 172"/>
                <a:gd name="T64" fmla="*/ 45 w 120"/>
                <a:gd name="T65" fmla="*/ 102 h 172"/>
                <a:gd name="T66" fmla="*/ 45 w 120"/>
                <a:gd name="T67" fmla="*/ 102 h 172"/>
                <a:gd name="T68" fmla="*/ 48 w 120"/>
                <a:gd name="T69" fmla="*/ 91 h 172"/>
                <a:gd name="T70" fmla="*/ 38 w 120"/>
                <a:gd name="T71" fmla="*/ 79 h 172"/>
                <a:gd name="T72" fmla="*/ 37 w 120"/>
                <a:gd name="T73" fmla="*/ 79 h 172"/>
                <a:gd name="T74" fmla="*/ 19 w 120"/>
                <a:gd name="T75" fmla="*/ 75 h 172"/>
                <a:gd name="T76" fmla="*/ 15 w 120"/>
                <a:gd name="T77" fmla="*/ 70 h 172"/>
                <a:gd name="T78" fmla="*/ 21 w 120"/>
                <a:gd name="T79" fmla="*/ 61 h 172"/>
                <a:gd name="T80" fmla="*/ 16 w 120"/>
                <a:gd name="T81" fmla="*/ 55 h 172"/>
                <a:gd name="T82" fmla="*/ 8 w 120"/>
                <a:gd name="T83" fmla="*/ 65 h 172"/>
                <a:gd name="T84" fmla="*/ 8 w 120"/>
                <a:gd name="T85" fmla="*/ 46 h 172"/>
                <a:gd name="T86" fmla="*/ 0 w 120"/>
                <a:gd name="T87" fmla="*/ 36 h 172"/>
                <a:gd name="T88" fmla="*/ 7 w 120"/>
                <a:gd name="T89" fmla="*/ 15 h 172"/>
                <a:gd name="T90" fmla="*/ 19 w 120"/>
                <a:gd name="T91" fmla="*/ 0 h 172"/>
                <a:gd name="T92" fmla="*/ 31 w 120"/>
                <a:gd name="T93" fmla="*/ 1 h 172"/>
                <a:gd name="T94" fmla="*/ 49 w 120"/>
                <a:gd name="T9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2">
                  <a:moveTo>
                    <a:pt x="49" y="0"/>
                  </a:moveTo>
                  <a:lnTo>
                    <a:pt x="32" y="21"/>
                  </a:lnTo>
                  <a:lnTo>
                    <a:pt x="47" y="18"/>
                  </a:lnTo>
                  <a:lnTo>
                    <a:pt x="64" y="18"/>
                  </a:lnTo>
                  <a:lnTo>
                    <a:pt x="60" y="34"/>
                  </a:lnTo>
                  <a:lnTo>
                    <a:pt x="46" y="51"/>
                  </a:lnTo>
                  <a:lnTo>
                    <a:pt x="62" y="53"/>
                  </a:lnTo>
                  <a:lnTo>
                    <a:pt x="63" y="55"/>
                  </a:lnTo>
                  <a:lnTo>
                    <a:pt x="76" y="78"/>
                  </a:lnTo>
                  <a:lnTo>
                    <a:pt x="87" y="82"/>
                  </a:lnTo>
                  <a:lnTo>
                    <a:pt x="96" y="104"/>
                  </a:lnTo>
                  <a:lnTo>
                    <a:pt x="101" y="112"/>
                  </a:lnTo>
                  <a:lnTo>
                    <a:pt x="120" y="116"/>
                  </a:lnTo>
                  <a:lnTo>
                    <a:pt x="118" y="129"/>
                  </a:lnTo>
                  <a:lnTo>
                    <a:pt x="110" y="135"/>
                  </a:lnTo>
                  <a:lnTo>
                    <a:pt x="116" y="145"/>
                  </a:lnTo>
                  <a:lnTo>
                    <a:pt x="102" y="155"/>
                  </a:lnTo>
                  <a:lnTo>
                    <a:pt x="81" y="155"/>
                  </a:lnTo>
                  <a:lnTo>
                    <a:pt x="54" y="161"/>
                  </a:lnTo>
                  <a:lnTo>
                    <a:pt x="46" y="157"/>
                  </a:lnTo>
                  <a:lnTo>
                    <a:pt x="36" y="166"/>
                  </a:lnTo>
                  <a:lnTo>
                    <a:pt x="21" y="164"/>
                  </a:lnTo>
                  <a:lnTo>
                    <a:pt x="10" y="172"/>
                  </a:lnTo>
                  <a:lnTo>
                    <a:pt x="1" y="168"/>
                  </a:lnTo>
                  <a:lnTo>
                    <a:pt x="25" y="147"/>
                  </a:lnTo>
                  <a:lnTo>
                    <a:pt x="39" y="142"/>
                  </a:lnTo>
                  <a:lnTo>
                    <a:pt x="39" y="142"/>
                  </a:lnTo>
                  <a:lnTo>
                    <a:pt x="15" y="139"/>
                  </a:lnTo>
                  <a:lnTo>
                    <a:pt x="11" y="131"/>
                  </a:lnTo>
                  <a:lnTo>
                    <a:pt x="27" y="125"/>
                  </a:lnTo>
                  <a:lnTo>
                    <a:pt x="19" y="114"/>
                  </a:lnTo>
                  <a:lnTo>
                    <a:pt x="22" y="101"/>
                  </a:lnTo>
                  <a:lnTo>
                    <a:pt x="45" y="102"/>
                  </a:lnTo>
                  <a:lnTo>
                    <a:pt x="45" y="102"/>
                  </a:lnTo>
                  <a:lnTo>
                    <a:pt x="48" y="91"/>
                  </a:lnTo>
                  <a:lnTo>
                    <a:pt x="38" y="79"/>
                  </a:lnTo>
                  <a:lnTo>
                    <a:pt x="37" y="79"/>
                  </a:lnTo>
                  <a:lnTo>
                    <a:pt x="19" y="75"/>
                  </a:lnTo>
                  <a:lnTo>
                    <a:pt x="15" y="70"/>
                  </a:lnTo>
                  <a:lnTo>
                    <a:pt x="21" y="61"/>
                  </a:lnTo>
                  <a:lnTo>
                    <a:pt x="16" y="55"/>
                  </a:lnTo>
                  <a:lnTo>
                    <a:pt x="8" y="65"/>
                  </a:lnTo>
                  <a:lnTo>
                    <a:pt x="8" y="46"/>
                  </a:lnTo>
                  <a:lnTo>
                    <a:pt x="0" y="36"/>
                  </a:lnTo>
                  <a:lnTo>
                    <a:pt x="7" y="15"/>
                  </a:lnTo>
                  <a:lnTo>
                    <a:pt x="19" y="0"/>
                  </a:lnTo>
                  <a:lnTo>
                    <a:pt x="31" y="1"/>
                  </a:lnTo>
                  <a:lnTo>
                    <a:pt x="49" y="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22" name="Freeform 71"/>
            <p:cNvSpPr>
              <a:spLocks/>
            </p:cNvSpPr>
            <p:nvPr/>
          </p:nvSpPr>
          <p:spPr bwMode="auto">
            <a:xfrm>
              <a:off x="5364468" y="3411821"/>
              <a:ext cx="190500" cy="82550"/>
            </a:xfrm>
            <a:custGeom>
              <a:avLst/>
              <a:gdLst>
                <a:gd name="T0" fmla="*/ 33 w 120"/>
                <a:gd name="T1" fmla="*/ 42 h 52"/>
                <a:gd name="T2" fmla="*/ 34 w 120"/>
                <a:gd name="T3" fmla="*/ 33 h 52"/>
                <a:gd name="T4" fmla="*/ 28 w 120"/>
                <a:gd name="T5" fmla="*/ 19 h 52"/>
                <a:gd name="T6" fmla="*/ 17 w 120"/>
                <a:gd name="T7" fmla="*/ 11 h 52"/>
                <a:gd name="T8" fmla="*/ 7 w 120"/>
                <a:gd name="T9" fmla="*/ 9 h 52"/>
                <a:gd name="T10" fmla="*/ 0 w 120"/>
                <a:gd name="T11" fmla="*/ 3 h 52"/>
                <a:gd name="T12" fmla="*/ 1 w 120"/>
                <a:gd name="T13" fmla="*/ 0 h 52"/>
                <a:gd name="T14" fmla="*/ 16 w 120"/>
                <a:gd name="T15" fmla="*/ 4 h 52"/>
                <a:gd name="T16" fmla="*/ 41 w 120"/>
                <a:gd name="T17" fmla="*/ 7 h 52"/>
                <a:gd name="T18" fmla="*/ 66 w 120"/>
                <a:gd name="T19" fmla="*/ 17 h 52"/>
                <a:gd name="T20" fmla="*/ 69 w 120"/>
                <a:gd name="T21" fmla="*/ 21 h 52"/>
                <a:gd name="T22" fmla="*/ 79 w 120"/>
                <a:gd name="T23" fmla="*/ 18 h 52"/>
                <a:gd name="T24" fmla="*/ 95 w 120"/>
                <a:gd name="T25" fmla="*/ 22 h 52"/>
                <a:gd name="T26" fmla="*/ 102 w 120"/>
                <a:gd name="T27" fmla="*/ 30 h 52"/>
                <a:gd name="T28" fmla="*/ 113 w 120"/>
                <a:gd name="T29" fmla="*/ 35 h 52"/>
                <a:gd name="T30" fmla="*/ 110 w 120"/>
                <a:gd name="T31" fmla="*/ 38 h 52"/>
                <a:gd name="T32" fmla="*/ 120 w 120"/>
                <a:gd name="T33" fmla="*/ 49 h 52"/>
                <a:gd name="T34" fmla="*/ 118 w 120"/>
                <a:gd name="T35" fmla="*/ 52 h 52"/>
                <a:gd name="T36" fmla="*/ 109 w 120"/>
                <a:gd name="T37" fmla="*/ 50 h 52"/>
                <a:gd name="T38" fmla="*/ 95 w 120"/>
                <a:gd name="T39" fmla="*/ 44 h 52"/>
                <a:gd name="T40" fmla="*/ 92 w 120"/>
                <a:gd name="T41" fmla="*/ 48 h 52"/>
                <a:gd name="T42" fmla="*/ 69 w 120"/>
                <a:gd name="T43" fmla="*/ 51 h 52"/>
                <a:gd name="T44" fmla="*/ 51 w 120"/>
                <a:gd name="T45" fmla="*/ 41 h 52"/>
                <a:gd name="T46" fmla="*/ 33 w 120"/>
                <a:gd name="T4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52">
                  <a:moveTo>
                    <a:pt x="33" y="42"/>
                  </a:moveTo>
                  <a:lnTo>
                    <a:pt x="34" y="33"/>
                  </a:lnTo>
                  <a:lnTo>
                    <a:pt x="28" y="19"/>
                  </a:lnTo>
                  <a:lnTo>
                    <a:pt x="17" y="11"/>
                  </a:lnTo>
                  <a:lnTo>
                    <a:pt x="7" y="9"/>
                  </a:lnTo>
                  <a:lnTo>
                    <a:pt x="0" y="3"/>
                  </a:lnTo>
                  <a:lnTo>
                    <a:pt x="1" y="0"/>
                  </a:lnTo>
                  <a:lnTo>
                    <a:pt x="16" y="4"/>
                  </a:lnTo>
                  <a:lnTo>
                    <a:pt x="41" y="7"/>
                  </a:lnTo>
                  <a:lnTo>
                    <a:pt x="66" y="17"/>
                  </a:lnTo>
                  <a:lnTo>
                    <a:pt x="69" y="21"/>
                  </a:lnTo>
                  <a:lnTo>
                    <a:pt x="79" y="18"/>
                  </a:lnTo>
                  <a:lnTo>
                    <a:pt x="95" y="22"/>
                  </a:lnTo>
                  <a:lnTo>
                    <a:pt x="102" y="30"/>
                  </a:lnTo>
                  <a:lnTo>
                    <a:pt x="113" y="35"/>
                  </a:lnTo>
                  <a:lnTo>
                    <a:pt x="110" y="38"/>
                  </a:lnTo>
                  <a:lnTo>
                    <a:pt x="120" y="49"/>
                  </a:lnTo>
                  <a:lnTo>
                    <a:pt x="118" y="52"/>
                  </a:lnTo>
                  <a:lnTo>
                    <a:pt x="109" y="50"/>
                  </a:lnTo>
                  <a:lnTo>
                    <a:pt x="95" y="44"/>
                  </a:lnTo>
                  <a:lnTo>
                    <a:pt x="92" y="48"/>
                  </a:lnTo>
                  <a:lnTo>
                    <a:pt x="69" y="51"/>
                  </a:lnTo>
                  <a:lnTo>
                    <a:pt x="51" y="41"/>
                  </a:lnTo>
                  <a:lnTo>
                    <a:pt x="33" y="4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23" name="Freeform 72"/>
            <p:cNvSpPr>
              <a:spLocks/>
            </p:cNvSpPr>
            <p:nvPr/>
          </p:nvSpPr>
          <p:spPr bwMode="auto">
            <a:xfrm>
              <a:off x="4215118" y="4480209"/>
              <a:ext cx="125413" cy="209550"/>
            </a:xfrm>
            <a:custGeom>
              <a:avLst/>
              <a:gdLst>
                <a:gd name="T0" fmla="*/ 79 w 79"/>
                <a:gd name="T1" fmla="*/ 107 h 132"/>
                <a:gd name="T2" fmla="*/ 50 w 79"/>
                <a:gd name="T3" fmla="*/ 119 h 132"/>
                <a:gd name="T4" fmla="*/ 40 w 79"/>
                <a:gd name="T5" fmla="*/ 127 h 132"/>
                <a:gd name="T6" fmla="*/ 23 w 79"/>
                <a:gd name="T7" fmla="*/ 132 h 132"/>
                <a:gd name="T8" fmla="*/ 7 w 79"/>
                <a:gd name="T9" fmla="*/ 127 h 132"/>
                <a:gd name="T10" fmla="*/ 8 w 79"/>
                <a:gd name="T11" fmla="*/ 119 h 132"/>
                <a:gd name="T12" fmla="*/ 0 w 79"/>
                <a:gd name="T13" fmla="*/ 100 h 132"/>
                <a:gd name="T14" fmla="*/ 5 w 79"/>
                <a:gd name="T15" fmla="*/ 77 h 132"/>
                <a:gd name="T16" fmla="*/ 12 w 79"/>
                <a:gd name="T17" fmla="*/ 60 h 132"/>
                <a:gd name="T18" fmla="*/ 8 w 79"/>
                <a:gd name="T19" fmla="*/ 30 h 132"/>
                <a:gd name="T20" fmla="*/ 5 w 79"/>
                <a:gd name="T21" fmla="*/ 14 h 132"/>
                <a:gd name="T22" fmla="*/ 6 w 79"/>
                <a:gd name="T23" fmla="*/ 3 h 132"/>
                <a:gd name="T24" fmla="*/ 37 w 79"/>
                <a:gd name="T25" fmla="*/ 2 h 132"/>
                <a:gd name="T26" fmla="*/ 45 w 79"/>
                <a:gd name="T27" fmla="*/ 3 h 132"/>
                <a:gd name="T28" fmla="*/ 51 w 79"/>
                <a:gd name="T29" fmla="*/ 0 h 132"/>
                <a:gd name="T30" fmla="*/ 60 w 79"/>
                <a:gd name="T31" fmla="*/ 1 h 132"/>
                <a:gd name="T32" fmla="*/ 58 w 79"/>
                <a:gd name="T33" fmla="*/ 8 h 132"/>
                <a:gd name="T34" fmla="*/ 66 w 79"/>
                <a:gd name="T35" fmla="*/ 19 h 132"/>
                <a:gd name="T36" fmla="*/ 66 w 79"/>
                <a:gd name="T37" fmla="*/ 34 h 132"/>
                <a:gd name="T38" fmla="*/ 68 w 79"/>
                <a:gd name="T39" fmla="*/ 50 h 132"/>
                <a:gd name="T40" fmla="*/ 72 w 79"/>
                <a:gd name="T41" fmla="*/ 58 h 132"/>
                <a:gd name="T42" fmla="*/ 68 w 79"/>
                <a:gd name="T43" fmla="*/ 76 h 132"/>
                <a:gd name="T44" fmla="*/ 70 w 79"/>
                <a:gd name="T45" fmla="*/ 87 h 132"/>
                <a:gd name="T46" fmla="*/ 75 w 79"/>
                <a:gd name="T47" fmla="*/ 100 h 132"/>
                <a:gd name="T48" fmla="*/ 79 w 79"/>
                <a:gd name="T49" fmla="*/ 10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32">
                  <a:moveTo>
                    <a:pt x="79" y="107"/>
                  </a:moveTo>
                  <a:lnTo>
                    <a:pt x="50" y="119"/>
                  </a:lnTo>
                  <a:lnTo>
                    <a:pt x="40" y="127"/>
                  </a:lnTo>
                  <a:lnTo>
                    <a:pt x="23" y="132"/>
                  </a:lnTo>
                  <a:lnTo>
                    <a:pt x="7" y="127"/>
                  </a:lnTo>
                  <a:lnTo>
                    <a:pt x="8" y="119"/>
                  </a:lnTo>
                  <a:lnTo>
                    <a:pt x="0" y="100"/>
                  </a:lnTo>
                  <a:lnTo>
                    <a:pt x="5" y="77"/>
                  </a:lnTo>
                  <a:lnTo>
                    <a:pt x="12" y="60"/>
                  </a:lnTo>
                  <a:lnTo>
                    <a:pt x="8" y="30"/>
                  </a:lnTo>
                  <a:lnTo>
                    <a:pt x="5" y="14"/>
                  </a:lnTo>
                  <a:lnTo>
                    <a:pt x="6" y="3"/>
                  </a:lnTo>
                  <a:lnTo>
                    <a:pt x="37" y="2"/>
                  </a:lnTo>
                  <a:lnTo>
                    <a:pt x="45" y="3"/>
                  </a:lnTo>
                  <a:lnTo>
                    <a:pt x="51" y="0"/>
                  </a:lnTo>
                  <a:lnTo>
                    <a:pt x="60" y="1"/>
                  </a:lnTo>
                  <a:lnTo>
                    <a:pt x="58" y="8"/>
                  </a:lnTo>
                  <a:lnTo>
                    <a:pt x="66" y="19"/>
                  </a:lnTo>
                  <a:lnTo>
                    <a:pt x="66" y="34"/>
                  </a:lnTo>
                  <a:lnTo>
                    <a:pt x="68" y="50"/>
                  </a:lnTo>
                  <a:lnTo>
                    <a:pt x="72" y="58"/>
                  </a:lnTo>
                  <a:lnTo>
                    <a:pt x="68" y="76"/>
                  </a:lnTo>
                  <a:lnTo>
                    <a:pt x="70" y="87"/>
                  </a:lnTo>
                  <a:lnTo>
                    <a:pt x="75" y="100"/>
                  </a:lnTo>
                  <a:lnTo>
                    <a:pt x="79" y="107"/>
                  </a:lnTo>
                  <a:close/>
                </a:path>
              </a:pathLst>
            </a:custGeom>
            <a:solidFill>
              <a:srgbClr val="000000">
                <a:lumMod val="65000"/>
                <a:lumOff val="35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24" name="Freeform 73"/>
            <p:cNvSpPr>
              <a:spLocks/>
            </p:cNvSpPr>
            <p:nvPr/>
          </p:nvSpPr>
          <p:spPr bwMode="auto">
            <a:xfrm>
              <a:off x="3870631" y="4430996"/>
              <a:ext cx="211138" cy="174625"/>
            </a:xfrm>
            <a:custGeom>
              <a:avLst/>
              <a:gdLst>
                <a:gd name="T0" fmla="*/ 116 w 133"/>
                <a:gd name="T1" fmla="*/ 101 h 110"/>
                <a:gd name="T2" fmla="*/ 108 w 133"/>
                <a:gd name="T3" fmla="*/ 110 h 110"/>
                <a:gd name="T4" fmla="*/ 105 w 133"/>
                <a:gd name="T5" fmla="*/ 97 h 110"/>
                <a:gd name="T6" fmla="*/ 93 w 133"/>
                <a:gd name="T7" fmla="*/ 86 h 110"/>
                <a:gd name="T8" fmla="*/ 84 w 133"/>
                <a:gd name="T9" fmla="*/ 88 h 110"/>
                <a:gd name="T10" fmla="*/ 81 w 133"/>
                <a:gd name="T11" fmla="*/ 75 h 110"/>
                <a:gd name="T12" fmla="*/ 78 w 133"/>
                <a:gd name="T13" fmla="*/ 60 h 110"/>
                <a:gd name="T14" fmla="*/ 58 w 133"/>
                <a:gd name="T15" fmla="*/ 53 h 110"/>
                <a:gd name="T16" fmla="*/ 49 w 133"/>
                <a:gd name="T17" fmla="*/ 57 h 110"/>
                <a:gd name="T18" fmla="*/ 44 w 133"/>
                <a:gd name="T19" fmla="*/ 67 h 110"/>
                <a:gd name="T20" fmla="*/ 26 w 133"/>
                <a:gd name="T21" fmla="*/ 64 h 110"/>
                <a:gd name="T22" fmla="*/ 14 w 133"/>
                <a:gd name="T23" fmla="*/ 53 h 110"/>
                <a:gd name="T24" fmla="*/ 8 w 133"/>
                <a:gd name="T25" fmla="*/ 40 h 110"/>
                <a:gd name="T26" fmla="*/ 0 w 133"/>
                <a:gd name="T27" fmla="*/ 32 h 110"/>
                <a:gd name="T28" fmla="*/ 14 w 133"/>
                <a:gd name="T29" fmla="*/ 22 h 110"/>
                <a:gd name="T30" fmla="*/ 22 w 133"/>
                <a:gd name="T31" fmla="*/ 19 h 110"/>
                <a:gd name="T32" fmla="*/ 24 w 133"/>
                <a:gd name="T33" fmla="*/ 9 h 110"/>
                <a:gd name="T34" fmla="*/ 26 w 133"/>
                <a:gd name="T35" fmla="*/ 0 h 110"/>
                <a:gd name="T36" fmla="*/ 48 w 133"/>
                <a:gd name="T37" fmla="*/ 5 h 110"/>
                <a:gd name="T38" fmla="*/ 54 w 133"/>
                <a:gd name="T39" fmla="*/ 2 h 110"/>
                <a:gd name="T40" fmla="*/ 66 w 133"/>
                <a:gd name="T41" fmla="*/ 3 h 110"/>
                <a:gd name="T42" fmla="*/ 70 w 133"/>
                <a:gd name="T43" fmla="*/ 10 h 110"/>
                <a:gd name="T44" fmla="*/ 78 w 133"/>
                <a:gd name="T45" fmla="*/ 8 h 110"/>
                <a:gd name="T46" fmla="*/ 91 w 133"/>
                <a:gd name="T47" fmla="*/ 15 h 110"/>
                <a:gd name="T48" fmla="*/ 102 w 133"/>
                <a:gd name="T49" fmla="*/ 8 h 110"/>
                <a:gd name="T50" fmla="*/ 110 w 133"/>
                <a:gd name="T51" fmla="*/ 6 h 110"/>
                <a:gd name="T52" fmla="*/ 116 w 133"/>
                <a:gd name="T53" fmla="*/ 16 h 110"/>
                <a:gd name="T54" fmla="*/ 120 w 133"/>
                <a:gd name="T55" fmla="*/ 30 h 110"/>
                <a:gd name="T56" fmla="*/ 123 w 133"/>
                <a:gd name="T57" fmla="*/ 35 h 110"/>
                <a:gd name="T58" fmla="*/ 124 w 133"/>
                <a:gd name="T59" fmla="*/ 43 h 110"/>
                <a:gd name="T60" fmla="*/ 126 w 133"/>
                <a:gd name="T61" fmla="*/ 51 h 110"/>
                <a:gd name="T62" fmla="*/ 128 w 133"/>
                <a:gd name="T63" fmla="*/ 67 h 110"/>
                <a:gd name="T64" fmla="*/ 126 w 133"/>
                <a:gd name="T65" fmla="*/ 86 h 110"/>
                <a:gd name="T66" fmla="*/ 126 w 133"/>
                <a:gd name="T67" fmla="*/ 93 h 110"/>
                <a:gd name="T68" fmla="*/ 122 w 133"/>
                <a:gd name="T69"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10">
                  <a:moveTo>
                    <a:pt x="122" y="102"/>
                  </a:moveTo>
                  <a:lnTo>
                    <a:pt x="116" y="101"/>
                  </a:lnTo>
                  <a:lnTo>
                    <a:pt x="113" y="110"/>
                  </a:lnTo>
                  <a:lnTo>
                    <a:pt x="108" y="110"/>
                  </a:lnTo>
                  <a:lnTo>
                    <a:pt x="104" y="105"/>
                  </a:lnTo>
                  <a:lnTo>
                    <a:pt x="105" y="97"/>
                  </a:lnTo>
                  <a:lnTo>
                    <a:pt x="98" y="84"/>
                  </a:lnTo>
                  <a:lnTo>
                    <a:pt x="93" y="86"/>
                  </a:lnTo>
                  <a:lnTo>
                    <a:pt x="89" y="87"/>
                  </a:lnTo>
                  <a:lnTo>
                    <a:pt x="84" y="88"/>
                  </a:lnTo>
                  <a:lnTo>
                    <a:pt x="84" y="80"/>
                  </a:lnTo>
                  <a:lnTo>
                    <a:pt x="81" y="75"/>
                  </a:lnTo>
                  <a:lnTo>
                    <a:pt x="82" y="69"/>
                  </a:lnTo>
                  <a:lnTo>
                    <a:pt x="78" y="60"/>
                  </a:lnTo>
                  <a:lnTo>
                    <a:pt x="73" y="53"/>
                  </a:lnTo>
                  <a:lnTo>
                    <a:pt x="58" y="53"/>
                  </a:lnTo>
                  <a:lnTo>
                    <a:pt x="54" y="57"/>
                  </a:lnTo>
                  <a:lnTo>
                    <a:pt x="49" y="57"/>
                  </a:lnTo>
                  <a:lnTo>
                    <a:pt x="46" y="61"/>
                  </a:lnTo>
                  <a:lnTo>
                    <a:pt x="44" y="67"/>
                  </a:lnTo>
                  <a:lnTo>
                    <a:pt x="34" y="76"/>
                  </a:lnTo>
                  <a:lnTo>
                    <a:pt x="26" y="64"/>
                  </a:lnTo>
                  <a:lnTo>
                    <a:pt x="19" y="56"/>
                  </a:lnTo>
                  <a:lnTo>
                    <a:pt x="14" y="53"/>
                  </a:lnTo>
                  <a:lnTo>
                    <a:pt x="10" y="49"/>
                  </a:lnTo>
                  <a:lnTo>
                    <a:pt x="8" y="40"/>
                  </a:lnTo>
                  <a:lnTo>
                    <a:pt x="5" y="35"/>
                  </a:lnTo>
                  <a:lnTo>
                    <a:pt x="0" y="32"/>
                  </a:lnTo>
                  <a:lnTo>
                    <a:pt x="8" y="22"/>
                  </a:lnTo>
                  <a:lnTo>
                    <a:pt x="14" y="22"/>
                  </a:lnTo>
                  <a:lnTo>
                    <a:pt x="18" y="19"/>
                  </a:lnTo>
                  <a:lnTo>
                    <a:pt x="22" y="19"/>
                  </a:lnTo>
                  <a:lnTo>
                    <a:pt x="25" y="16"/>
                  </a:lnTo>
                  <a:lnTo>
                    <a:pt x="24" y="9"/>
                  </a:lnTo>
                  <a:lnTo>
                    <a:pt x="26" y="7"/>
                  </a:lnTo>
                  <a:lnTo>
                    <a:pt x="26" y="0"/>
                  </a:lnTo>
                  <a:lnTo>
                    <a:pt x="35" y="0"/>
                  </a:lnTo>
                  <a:lnTo>
                    <a:pt x="48" y="5"/>
                  </a:lnTo>
                  <a:lnTo>
                    <a:pt x="52" y="5"/>
                  </a:lnTo>
                  <a:lnTo>
                    <a:pt x="54" y="2"/>
                  </a:lnTo>
                  <a:lnTo>
                    <a:pt x="64" y="4"/>
                  </a:lnTo>
                  <a:lnTo>
                    <a:pt x="66" y="3"/>
                  </a:lnTo>
                  <a:lnTo>
                    <a:pt x="67" y="10"/>
                  </a:lnTo>
                  <a:lnTo>
                    <a:pt x="70" y="10"/>
                  </a:lnTo>
                  <a:lnTo>
                    <a:pt x="75" y="8"/>
                  </a:lnTo>
                  <a:lnTo>
                    <a:pt x="78" y="8"/>
                  </a:lnTo>
                  <a:lnTo>
                    <a:pt x="83" y="14"/>
                  </a:lnTo>
                  <a:lnTo>
                    <a:pt x="91" y="15"/>
                  </a:lnTo>
                  <a:lnTo>
                    <a:pt x="96" y="11"/>
                  </a:lnTo>
                  <a:lnTo>
                    <a:pt x="102" y="8"/>
                  </a:lnTo>
                  <a:lnTo>
                    <a:pt x="106" y="5"/>
                  </a:lnTo>
                  <a:lnTo>
                    <a:pt x="110" y="6"/>
                  </a:lnTo>
                  <a:lnTo>
                    <a:pt x="114" y="10"/>
                  </a:lnTo>
                  <a:lnTo>
                    <a:pt x="116" y="16"/>
                  </a:lnTo>
                  <a:lnTo>
                    <a:pt x="123" y="25"/>
                  </a:lnTo>
                  <a:lnTo>
                    <a:pt x="120" y="30"/>
                  </a:lnTo>
                  <a:lnTo>
                    <a:pt x="119" y="37"/>
                  </a:lnTo>
                  <a:lnTo>
                    <a:pt x="123" y="35"/>
                  </a:lnTo>
                  <a:lnTo>
                    <a:pt x="125" y="37"/>
                  </a:lnTo>
                  <a:lnTo>
                    <a:pt x="124" y="43"/>
                  </a:lnTo>
                  <a:lnTo>
                    <a:pt x="130" y="49"/>
                  </a:lnTo>
                  <a:lnTo>
                    <a:pt x="126" y="51"/>
                  </a:lnTo>
                  <a:lnTo>
                    <a:pt x="124" y="58"/>
                  </a:lnTo>
                  <a:lnTo>
                    <a:pt x="128" y="67"/>
                  </a:lnTo>
                  <a:lnTo>
                    <a:pt x="133" y="83"/>
                  </a:lnTo>
                  <a:lnTo>
                    <a:pt x="126" y="86"/>
                  </a:lnTo>
                  <a:lnTo>
                    <a:pt x="124" y="89"/>
                  </a:lnTo>
                  <a:lnTo>
                    <a:pt x="126" y="93"/>
                  </a:lnTo>
                  <a:lnTo>
                    <a:pt x="125" y="102"/>
                  </a:lnTo>
                  <a:lnTo>
                    <a:pt x="122" y="10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25" name="Freeform 74"/>
            <p:cNvSpPr>
              <a:spLocks/>
            </p:cNvSpPr>
            <p:nvPr/>
          </p:nvSpPr>
          <p:spPr bwMode="auto">
            <a:xfrm>
              <a:off x="3821418" y="4388134"/>
              <a:ext cx="87313" cy="25400"/>
            </a:xfrm>
            <a:custGeom>
              <a:avLst/>
              <a:gdLst>
                <a:gd name="T0" fmla="*/ 0 w 55"/>
                <a:gd name="T1" fmla="*/ 15 h 16"/>
                <a:gd name="T2" fmla="*/ 3 w 55"/>
                <a:gd name="T3" fmla="*/ 6 h 16"/>
                <a:gd name="T4" fmla="*/ 23 w 55"/>
                <a:gd name="T5" fmla="*/ 5 h 16"/>
                <a:gd name="T6" fmla="*/ 27 w 55"/>
                <a:gd name="T7" fmla="*/ 0 h 16"/>
                <a:gd name="T8" fmla="*/ 33 w 55"/>
                <a:gd name="T9" fmla="*/ 0 h 16"/>
                <a:gd name="T10" fmla="*/ 40 w 55"/>
                <a:gd name="T11" fmla="*/ 5 h 16"/>
                <a:gd name="T12" fmla="*/ 45 w 55"/>
                <a:gd name="T13" fmla="*/ 5 h 16"/>
                <a:gd name="T14" fmla="*/ 51 w 55"/>
                <a:gd name="T15" fmla="*/ 2 h 16"/>
                <a:gd name="T16" fmla="*/ 55 w 55"/>
                <a:gd name="T17" fmla="*/ 8 h 16"/>
                <a:gd name="T18" fmla="*/ 47 w 55"/>
                <a:gd name="T19" fmla="*/ 13 h 16"/>
                <a:gd name="T20" fmla="*/ 39 w 55"/>
                <a:gd name="T21" fmla="*/ 12 h 16"/>
                <a:gd name="T22" fmla="*/ 31 w 55"/>
                <a:gd name="T23" fmla="*/ 8 h 16"/>
                <a:gd name="T24" fmla="*/ 25 w 55"/>
                <a:gd name="T25" fmla="*/ 13 h 16"/>
                <a:gd name="T26" fmla="*/ 21 w 55"/>
                <a:gd name="T27" fmla="*/ 13 h 16"/>
                <a:gd name="T28" fmla="*/ 17 w 55"/>
                <a:gd name="T29" fmla="*/ 16 h 16"/>
                <a:gd name="T30" fmla="*/ 0 w 55"/>
                <a:gd name="T3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16">
                  <a:moveTo>
                    <a:pt x="0" y="15"/>
                  </a:moveTo>
                  <a:lnTo>
                    <a:pt x="3" y="6"/>
                  </a:lnTo>
                  <a:lnTo>
                    <a:pt x="23" y="5"/>
                  </a:lnTo>
                  <a:lnTo>
                    <a:pt x="27" y="0"/>
                  </a:lnTo>
                  <a:lnTo>
                    <a:pt x="33" y="0"/>
                  </a:lnTo>
                  <a:lnTo>
                    <a:pt x="40" y="5"/>
                  </a:lnTo>
                  <a:lnTo>
                    <a:pt x="45" y="5"/>
                  </a:lnTo>
                  <a:lnTo>
                    <a:pt x="51" y="2"/>
                  </a:lnTo>
                  <a:lnTo>
                    <a:pt x="55" y="8"/>
                  </a:lnTo>
                  <a:lnTo>
                    <a:pt x="47" y="13"/>
                  </a:lnTo>
                  <a:lnTo>
                    <a:pt x="39" y="12"/>
                  </a:lnTo>
                  <a:lnTo>
                    <a:pt x="31" y="8"/>
                  </a:lnTo>
                  <a:lnTo>
                    <a:pt x="25" y="13"/>
                  </a:lnTo>
                  <a:lnTo>
                    <a:pt x="21" y="13"/>
                  </a:lnTo>
                  <a:lnTo>
                    <a:pt x="17" y="16"/>
                  </a:lnTo>
                  <a:lnTo>
                    <a:pt x="0" y="1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26" name="Freeform 75"/>
            <p:cNvSpPr>
              <a:spLocks/>
            </p:cNvSpPr>
            <p:nvPr/>
          </p:nvSpPr>
          <p:spPr bwMode="auto">
            <a:xfrm>
              <a:off x="3826181" y="4429409"/>
              <a:ext cx="85725" cy="52388"/>
            </a:xfrm>
            <a:custGeom>
              <a:avLst/>
              <a:gdLst>
                <a:gd name="T0" fmla="*/ 28 w 54"/>
                <a:gd name="T1" fmla="*/ 33 h 33"/>
                <a:gd name="T2" fmla="*/ 18 w 54"/>
                <a:gd name="T3" fmla="*/ 24 h 33"/>
                <a:gd name="T4" fmla="*/ 10 w 54"/>
                <a:gd name="T5" fmla="*/ 23 h 33"/>
                <a:gd name="T6" fmla="*/ 6 w 54"/>
                <a:gd name="T7" fmla="*/ 17 h 33"/>
                <a:gd name="T8" fmla="*/ 6 w 54"/>
                <a:gd name="T9" fmla="*/ 14 h 33"/>
                <a:gd name="T10" fmla="*/ 1 w 54"/>
                <a:gd name="T11" fmla="*/ 10 h 33"/>
                <a:gd name="T12" fmla="*/ 0 w 54"/>
                <a:gd name="T13" fmla="*/ 5 h 33"/>
                <a:gd name="T14" fmla="*/ 10 w 54"/>
                <a:gd name="T15" fmla="*/ 2 h 33"/>
                <a:gd name="T16" fmla="*/ 16 w 54"/>
                <a:gd name="T17" fmla="*/ 2 h 33"/>
                <a:gd name="T18" fmla="*/ 21 w 54"/>
                <a:gd name="T19" fmla="*/ 0 h 33"/>
                <a:gd name="T20" fmla="*/ 54 w 54"/>
                <a:gd name="T21" fmla="*/ 1 h 33"/>
                <a:gd name="T22" fmla="*/ 54 w 54"/>
                <a:gd name="T23" fmla="*/ 8 h 33"/>
                <a:gd name="T24" fmla="*/ 52 w 54"/>
                <a:gd name="T25" fmla="*/ 10 h 33"/>
                <a:gd name="T26" fmla="*/ 53 w 54"/>
                <a:gd name="T27" fmla="*/ 17 h 33"/>
                <a:gd name="T28" fmla="*/ 50 w 54"/>
                <a:gd name="T29" fmla="*/ 20 h 33"/>
                <a:gd name="T30" fmla="*/ 46 w 54"/>
                <a:gd name="T31" fmla="*/ 20 h 33"/>
                <a:gd name="T32" fmla="*/ 42 w 54"/>
                <a:gd name="T33" fmla="*/ 23 h 33"/>
                <a:gd name="T34" fmla="*/ 36 w 54"/>
                <a:gd name="T35" fmla="*/ 23 h 33"/>
                <a:gd name="T36" fmla="*/ 28 w 54"/>
                <a:gd name="T3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3">
                  <a:moveTo>
                    <a:pt x="28" y="33"/>
                  </a:moveTo>
                  <a:lnTo>
                    <a:pt x="18" y="24"/>
                  </a:lnTo>
                  <a:lnTo>
                    <a:pt x="10" y="23"/>
                  </a:lnTo>
                  <a:lnTo>
                    <a:pt x="6" y="17"/>
                  </a:lnTo>
                  <a:lnTo>
                    <a:pt x="6" y="14"/>
                  </a:lnTo>
                  <a:lnTo>
                    <a:pt x="1" y="10"/>
                  </a:lnTo>
                  <a:lnTo>
                    <a:pt x="0" y="5"/>
                  </a:lnTo>
                  <a:lnTo>
                    <a:pt x="10" y="2"/>
                  </a:lnTo>
                  <a:lnTo>
                    <a:pt x="16" y="2"/>
                  </a:lnTo>
                  <a:lnTo>
                    <a:pt x="21" y="0"/>
                  </a:lnTo>
                  <a:lnTo>
                    <a:pt x="54" y="1"/>
                  </a:lnTo>
                  <a:lnTo>
                    <a:pt x="54" y="8"/>
                  </a:lnTo>
                  <a:lnTo>
                    <a:pt x="52" y="10"/>
                  </a:lnTo>
                  <a:lnTo>
                    <a:pt x="53" y="17"/>
                  </a:lnTo>
                  <a:lnTo>
                    <a:pt x="50" y="20"/>
                  </a:lnTo>
                  <a:lnTo>
                    <a:pt x="46" y="20"/>
                  </a:lnTo>
                  <a:lnTo>
                    <a:pt x="42" y="23"/>
                  </a:lnTo>
                  <a:lnTo>
                    <a:pt x="36" y="23"/>
                  </a:lnTo>
                  <a:lnTo>
                    <a:pt x="28" y="33"/>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27" name="Freeform 76"/>
            <p:cNvSpPr>
              <a:spLocks/>
            </p:cNvSpPr>
            <p:nvPr/>
          </p:nvSpPr>
          <p:spPr bwMode="auto">
            <a:xfrm>
              <a:off x="4580243" y="4770722"/>
              <a:ext cx="58738" cy="41275"/>
            </a:xfrm>
            <a:custGeom>
              <a:avLst/>
              <a:gdLst>
                <a:gd name="T0" fmla="*/ 4 w 37"/>
                <a:gd name="T1" fmla="*/ 26 h 26"/>
                <a:gd name="T2" fmla="*/ 0 w 37"/>
                <a:gd name="T3" fmla="*/ 23 h 26"/>
                <a:gd name="T4" fmla="*/ 7 w 37"/>
                <a:gd name="T5" fmla="*/ 0 h 26"/>
                <a:gd name="T6" fmla="*/ 37 w 37"/>
                <a:gd name="T7" fmla="*/ 0 h 26"/>
                <a:gd name="T8" fmla="*/ 37 w 37"/>
                <a:gd name="T9" fmla="*/ 25 h 26"/>
                <a:gd name="T10" fmla="*/ 10 w 37"/>
                <a:gd name="T11" fmla="*/ 25 h 26"/>
                <a:gd name="T12" fmla="*/ 4 w 37"/>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7" h="26">
                  <a:moveTo>
                    <a:pt x="4" y="26"/>
                  </a:moveTo>
                  <a:lnTo>
                    <a:pt x="0" y="23"/>
                  </a:lnTo>
                  <a:lnTo>
                    <a:pt x="7" y="0"/>
                  </a:lnTo>
                  <a:lnTo>
                    <a:pt x="37" y="0"/>
                  </a:lnTo>
                  <a:lnTo>
                    <a:pt x="37" y="25"/>
                  </a:lnTo>
                  <a:lnTo>
                    <a:pt x="10" y="25"/>
                  </a:lnTo>
                  <a:lnTo>
                    <a:pt x="4" y="26"/>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28" name="Freeform 77"/>
            <p:cNvSpPr>
              <a:spLocks/>
            </p:cNvSpPr>
            <p:nvPr/>
          </p:nvSpPr>
          <p:spPr bwMode="auto">
            <a:xfrm>
              <a:off x="4954893" y="3668996"/>
              <a:ext cx="76200" cy="25400"/>
            </a:xfrm>
            <a:custGeom>
              <a:avLst/>
              <a:gdLst>
                <a:gd name="T0" fmla="*/ 2 w 48"/>
                <a:gd name="T1" fmla="*/ 0 h 16"/>
                <a:gd name="T2" fmla="*/ 12 w 48"/>
                <a:gd name="T3" fmla="*/ 7 h 16"/>
                <a:gd name="T4" fmla="*/ 25 w 48"/>
                <a:gd name="T5" fmla="*/ 6 h 16"/>
                <a:gd name="T6" fmla="*/ 39 w 48"/>
                <a:gd name="T7" fmla="*/ 7 h 16"/>
                <a:gd name="T8" fmla="*/ 38 w 48"/>
                <a:gd name="T9" fmla="*/ 11 h 16"/>
                <a:gd name="T10" fmla="*/ 48 w 48"/>
                <a:gd name="T11" fmla="*/ 8 h 16"/>
                <a:gd name="T12" fmla="*/ 46 w 48"/>
                <a:gd name="T13" fmla="*/ 14 h 16"/>
                <a:gd name="T14" fmla="*/ 21 w 48"/>
                <a:gd name="T15" fmla="*/ 16 h 16"/>
                <a:gd name="T16" fmla="*/ 21 w 48"/>
                <a:gd name="T17" fmla="*/ 13 h 16"/>
                <a:gd name="T18" fmla="*/ 0 w 48"/>
                <a:gd name="T19" fmla="*/ 9 h 16"/>
                <a:gd name="T20" fmla="*/ 2 w 4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6">
                  <a:moveTo>
                    <a:pt x="2" y="0"/>
                  </a:moveTo>
                  <a:lnTo>
                    <a:pt x="12" y="7"/>
                  </a:lnTo>
                  <a:lnTo>
                    <a:pt x="25" y="6"/>
                  </a:lnTo>
                  <a:lnTo>
                    <a:pt x="39" y="7"/>
                  </a:lnTo>
                  <a:lnTo>
                    <a:pt x="38" y="11"/>
                  </a:lnTo>
                  <a:lnTo>
                    <a:pt x="48" y="8"/>
                  </a:lnTo>
                  <a:lnTo>
                    <a:pt x="46" y="14"/>
                  </a:lnTo>
                  <a:lnTo>
                    <a:pt x="21" y="16"/>
                  </a:lnTo>
                  <a:lnTo>
                    <a:pt x="21" y="13"/>
                  </a:lnTo>
                  <a:lnTo>
                    <a:pt x="0" y="9"/>
                  </a:lnTo>
                  <a:lnTo>
                    <a:pt x="2" y="0"/>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29" name="Freeform 78"/>
            <p:cNvSpPr>
              <a:spLocks/>
            </p:cNvSpPr>
            <p:nvPr/>
          </p:nvSpPr>
          <p:spPr bwMode="auto">
            <a:xfrm>
              <a:off x="4851706" y="3468971"/>
              <a:ext cx="166688" cy="176213"/>
            </a:xfrm>
            <a:custGeom>
              <a:avLst/>
              <a:gdLst>
                <a:gd name="T0" fmla="*/ 105 w 105"/>
                <a:gd name="T1" fmla="*/ 5 h 111"/>
                <a:gd name="T2" fmla="*/ 101 w 105"/>
                <a:gd name="T3" fmla="*/ 18 h 111"/>
                <a:gd name="T4" fmla="*/ 98 w 105"/>
                <a:gd name="T5" fmla="*/ 20 h 111"/>
                <a:gd name="T6" fmla="*/ 87 w 105"/>
                <a:gd name="T7" fmla="*/ 20 h 111"/>
                <a:gd name="T8" fmla="*/ 78 w 105"/>
                <a:gd name="T9" fmla="*/ 18 h 111"/>
                <a:gd name="T10" fmla="*/ 58 w 105"/>
                <a:gd name="T11" fmla="*/ 23 h 111"/>
                <a:gd name="T12" fmla="*/ 71 w 105"/>
                <a:gd name="T13" fmla="*/ 35 h 111"/>
                <a:gd name="T14" fmla="*/ 63 w 105"/>
                <a:gd name="T15" fmla="*/ 38 h 111"/>
                <a:gd name="T16" fmla="*/ 54 w 105"/>
                <a:gd name="T17" fmla="*/ 38 h 111"/>
                <a:gd name="T18" fmla="*/ 44 w 105"/>
                <a:gd name="T19" fmla="*/ 28 h 111"/>
                <a:gd name="T20" fmla="*/ 41 w 105"/>
                <a:gd name="T21" fmla="*/ 32 h 111"/>
                <a:gd name="T22" fmla="*/ 46 w 105"/>
                <a:gd name="T23" fmla="*/ 44 h 111"/>
                <a:gd name="T24" fmla="*/ 55 w 105"/>
                <a:gd name="T25" fmla="*/ 54 h 111"/>
                <a:gd name="T26" fmla="*/ 49 w 105"/>
                <a:gd name="T27" fmla="*/ 59 h 111"/>
                <a:gd name="T28" fmla="*/ 59 w 105"/>
                <a:gd name="T29" fmla="*/ 68 h 111"/>
                <a:gd name="T30" fmla="*/ 68 w 105"/>
                <a:gd name="T31" fmla="*/ 74 h 111"/>
                <a:gd name="T32" fmla="*/ 70 w 105"/>
                <a:gd name="T33" fmla="*/ 86 h 111"/>
                <a:gd name="T34" fmla="*/ 53 w 105"/>
                <a:gd name="T35" fmla="*/ 80 h 111"/>
                <a:gd name="T36" fmla="*/ 59 w 105"/>
                <a:gd name="T37" fmla="*/ 91 h 111"/>
                <a:gd name="T38" fmla="*/ 49 w 105"/>
                <a:gd name="T39" fmla="*/ 93 h 111"/>
                <a:gd name="T40" fmla="*/ 57 w 105"/>
                <a:gd name="T41" fmla="*/ 111 h 111"/>
                <a:gd name="T42" fmla="*/ 45 w 105"/>
                <a:gd name="T43" fmla="*/ 111 h 111"/>
                <a:gd name="T44" fmla="*/ 30 w 105"/>
                <a:gd name="T45" fmla="*/ 102 h 111"/>
                <a:gd name="T46" fmla="*/ 23 w 105"/>
                <a:gd name="T47" fmla="*/ 86 h 111"/>
                <a:gd name="T48" fmla="*/ 19 w 105"/>
                <a:gd name="T49" fmla="*/ 72 h 111"/>
                <a:gd name="T50" fmla="*/ 11 w 105"/>
                <a:gd name="T51" fmla="*/ 63 h 111"/>
                <a:gd name="T52" fmla="*/ 2 w 105"/>
                <a:gd name="T53" fmla="*/ 51 h 111"/>
                <a:gd name="T54" fmla="*/ 0 w 105"/>
                <a:gd name="T55" fmla="*/ 45 h 111"/>
                <a:gd name="T56" fmla="*/ 7 w 105"/>
                <a:gd name="T57" fmla="*/ 35 h 111"/>
                <a:gd name="T58" fmla="*/ 7 w 105"/>
                <a:gd name="T59" fmla="*/ 28 h 111"/>
                <a:gd name="T60" fmla="*/ 13 w 105"/>
                <a:gd name="T61" fmla="*/ 26 h 111"/>
                <a:gd name="T62" fmla="*/ 13 w 105"/>
                <a:gd name="T63" fmla="*/ 20 h 111"/>
                <a:gd name="T64" fmla="*/ 24 w 105"/>
                <a:gd name="T65" fmla="*/ 18 h 111"/>
                <a:gd name="T66" fmla="*/ 30 w 105"/>
                <a:gd name="T67" fmla="*/ 14 h 111"/>
                <a:gd name="T68" fmla="*/ 39 w 105"/>
                <a:gd name="T69" fmla="*/ 14 h 111"/>
                <a:gd name="T70" fmla="*/ 41 w 105"/>
                <a:gd name="T71" fmla="*/ 10 h 111"/>
                <a:gd name="T72" fmla="*/ 44 w 105"/>
                <a:gd name="T73" fmla="*/ 10 h 111"/>
                <a:gd name="T74" fmla="*/ 57 w 105"/>
                <a:gd name="T75" fmla="*/ 10 h 111"/>
                <a:gd name="T76" fmla="*/ 70 w 105"/>
                <a:gd name="T77" fmla="*/ 5 h 111"/>
                <a:gd name="T78" fmla="*/ 82 w 105"/>
                <a:gd name="T79" fmla="*/ 12 h 111"/>
                <a:gd name="T80" fmla="*/ 97 w 105"/>
                <a:gd name="T81" fmla="*/ 10 h 111"/>
                <a:gd name="T82" fmla="*/ 96 w 105"/>
                <a:gd name="T83" fmla="*/ 0 h 111"/>
                <a:gd name="T84" fmla="*/ 105 w 105"/>
                <a:gd name="T85" fmla="*/ 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111">
                  <a:moveTo>
                    <a:pt x="105" y="5"/>
                  </a:moveTo>
                  <a:lnTo>
                    <a:pt x="101" y="18"/>
                  </a:lnTo>
                  <a:lnTo>
                    <a:pt x="98" y="20"/>
                  </a:lnTo>
                  <a:lnTo>
                    <a:pt x="87" y="20"/>
                  </a:lnTo>
                  <a:lnTo>
                    <a:pt x="78" y="18"/>
                  </a:lnTo>
                  <a:lnTo>
                    <a:pt x="58" y="23"/>
                  </a:lnTo>
                  <a:lnTo>
                    <a:pt x="71" y="35"/>
                  </a:lnTo>
                  <a:lnTo>
                    <a:pt x="63" y="38"/>
                  </a:lnTo>
                  <a:lnTo>
                    <a:pt x="54" y="38"/>
                  </a:lnTo>
                  <a:lnTo>
                    <a:pt x="44" y="28"/>
                  </a:lnTo>
                  <a:lnTo>
                    <a:pt x="41" y="32"/>
                  </a:lnTo>
                  <a:lnTo>
                    <a:pt x="46" y="44"/>
                  </a:lnTo>
                  <a:lnTo>
                    <a:pt x="55" y="54"/>
                  </a:lnTo>
                  <a:lnTo>
                    <a:pt x="49" y="59"/>
                  </a:lnTo>
                  <a:lnTo>
                    <a:pt x="59" y="68"/>
                  </a:lnTo>
                  <a:lnTo>
                    <a:pt x="68" y="74"/>
                  </a:lnTo>
                  <a:lnTo>
                    <a:pt x="70" y="86"/>
                  </a:lnTo>
                  <a:lnTo>
                    <a:pt x="53" y="80"/>
                  </a:lnTo>
                  <a:lnTo>
                    <a:pt x="59" y="91"/>
                  </a:lnTo>
                  <a:lnTo>
                    <a:pt x="49" y="93"/>
                  </a:lnTo>
                  <a:lnTo>
                    <a:pt x="57" y="111"/>
                  </a:lnTo>
                  <a:lnTo>
                    <a:pt x="45" y="111"/>
                  </a:lnTo>
                  <a:lnTo>
                    <a:pt x="30" y="102"/>
                  </a:lnTo>
                  <a:lnTo>
                    <a:pt x="23" y="86"/>
                  </a:lnTo>
                  <a:lnTo>
                    <a:pt x="19" y="72"/>
                  </a:lnTo>
                  <a:lnTo>
                    <a:pt x="11" y="63"/>
                  </a:lnTo>
                  <a:lnTo>
                    <a:pt x="2" y="51"/>
                  </a:lnTo>
                  <a:lnTo>
                    <a:pt x="0" y="45"/>
                  </a:lnTo>
                  <a:lnTo>
                    <a:pt x="7" y="35"/>
                  </a:lnTo>
                  <a:lnTo>
                    <a:pt x="7" y="28"/>
                  </a:lnTo>
                  <a:lnTo>
                    <a:pt x="13" y="26"/>
                  </a:lnTo>
                  <a:lnTo>
                    <a:pt x="13" y="20"/>
                  </a:lnTo>
                  <a:lnTo>
                    <a:pt x="24" y="18"/>
                  </a:lnTo>
                  <a:lnTo>
                    <a:pt x="30" y="14"/>
                  </a:lnTo>
                  <a:lnTo>
                    <a:pt x="39" y="14"/>
                  </a:lnTo>
                  <a:lnTo>
                    <a:pt x="41" y="10"/>
                  </a:lnTo>
                  <a:lnTo>
                    <a:pt x="44" y="10"/>
                  </a:lnTo>
                  <a:lnTo>
                    <a:pt x="57" y="10"/>
                  </a:lnTo>
                  <a:lnTo>
                    <a:pt x="70" y="5"/>
                  </a:lnTo>
                  <a:lnTo>
                    <a:pt x="82" y="12"/>
                  </a:lnTo>
                  <a:lnTo>
                    <a:pt x="97" y="10"/>
                  </a:lnTo>
                  <a:lnTo>
                    <a:pt x="96" y="0"/>
                  </a:lnTo>
                  <a:lnTo>
                    <a:pt x="105" y="5"/>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30" name="Freeform 79"/>
            <p:cNvSpPr>
              <a:spLocks/>
            </p:cNvSpPr>
            <p:nvPr/>
          </p:nvSpPr>
          <p:spPr bwMode="auto">
            <a:xfrm>
              <a:off x="2937181" y="2278346"/>
              <a:ext cx="1154113" cy="609600"/>
            </a:xfrm>
            <a:custGeom>
              <a:avLst/>
              <a:gdLst>
                <a:gd name="T0" fmla="*/ 429 w 727"/>
                <a:gd name="T1" fmla="*/ 5 h 384"/>
                <a:gd name="T2" fmla="*/ 571 w 727"/>
                <a:gd name="T3" fmla="*/ 1 h 384"/>
                <a:gd name="T4" fmla="*/ 571 w 727"/>
                <a:gd name="T5" fmla="*/ 16 h 384"/>
                <a:gd name="T6" fmla="*/ 556 w 727"/>
                <a:gd name="T7" fmla="*/ 18 h 384"/>
                <a:gd name="T8" fmla="*/ 618 w 727"/>
                <a:gd name="T9" fmla="*/ 23 h 384"/>
                <a:gd name="T10" fmla="*/ 689 w 727"/>
                <a:gd name="T11" fmla="*/ 20 h 384"/>
                <a:gd name="T12" fmla="*/ 679 w 727"/>
                <a:gd name="T13" fmla="*/ 38 h 384"/>
                <a:gd name="T14" fmla="*/ 662 w 727"/>
                <a:gd name="T15" fmla="*/ 44 h 384"/>
                <a:gd name="T16" fmla="*/ 631 w 727"/>
                <a:gd name="T17" fmla="*/ 79 h 384"/>
                <a:gd name="T18" fmla="*/ 603 w 727"/>
                <a:gd name="T19" fmla="*/ 94 h 384"/>
                <a:gd name="T20" fmla="*/ 610 w 727"/>
                <a:gd name="T21" fmla="*/ 116 h 384"/>
                <a:gd name="T22" fmla="*/ 608 w 727"/>
                <a:gd name="T23" fmla="*/ 138 h 384"/>
                <a:gd name="T24" fmla="*/ 567 w 727"/>
                <a:gd name="T25" fmla="*/ 146 h 384"/>
                <a:gd name="T26" fmla="*/ 555 w 727"/>
                <a:gd name="T27" fmla="*/ 158 h 384"/>
                <a:gd name="T28" fmla="*/ 578 w 727"/>
                <a:gd name="T29" fmla="*/ 176 h 384"/>
                <a:gd name="T30" fmla="*/ 548 w 727"/>
                <a:gd name="T31" fmla="*/ 187 h 384"/>
                <a:gd name="T32" fmla="*/ 518 w 727"/>
                <a:gd name="T33" fmla="*/ 198 h 384"/>
                <a:gd name="T34" fmla="*/ 532 w 727"/>
                <a:gd name="T35" fmla="*/ 214 h 384"/>
                <a:gd name="T36" fmla="*/ 436 w 727"/>
                <a:gd name="T37" fmla="*/ 234 h 384"/>
                <a:gd name="T38" fmla="*/ 362 w 727"/>
                <a:gd name="T39" fmla="*/ 273 h 384"/>
                <a:gd name="T40" fmla="*/ 311 w 727"/>
                <a:gd name="T41" fmla="*/ 282 h 384"/>
                <a:gd name="T42" fmla="*/ 280 w 727"/>
                <a:gd name="T43" fmla="*/ 319 h 384"/>
                <a:gd name="T44" fmla="*/ 241 w 727"/>
                <a:gd name="T45" fmla="*/ 364 h 384"/>
                <a:gd name="T46" fmla="*/ 190 w 727"/>
                <a:gd name="T47" fmla="*/ 369 h 384"/>
                <a:gd name="T48" fmla="*/ 148 w 727"/>
                <a:gd name="T49" fmla="*/ 340 h 384"/>
                <a:gd name="T50" fmla="*/ 136 w 727"/>
                <a:gd name="T51" fmla="*/ 288 h 384"/>
                <a:gd name="T52" fmla="*/ 129 w 727"/>
                <a:gd name="T53" fmla="*/ 251 h 384"/>
                <a:gd name="T54" fmla="*/ 185 w 727"/>
                <a:gd name="T55" fmla="*/ 216 h 384"/>
                <a:gd name="T56" fmla="*/ 167 w 727"/>
                <a:gd name="T57" fmla="*/ 211 h 384"/>
                <a:gd name="T58" fmla="*/ 146 w 727"/>
                <a:gd name="T59" fmla="*/ 196 h 384"/>
                <a:gd name="T60" fmla="*/ 193 w 727"/>
                <a:gd name="T61" fmla="*/ 191 h 384"/>
                <a:gd name="T62" fmla="*/ 153 w 727"/>
                <a:gd name="T63" fmla="*/ 177 h 384"/>
                <a:gd name="T64" fmla="*/ 163 w 727"/>
                <a:gd name="T65" fmla="*/ 151 h 384"/>
                <a:gd name="T66" fmla="*/ 143 w 727"/>
                <a:gd name="T67" fmla="*/ 117 h 384"/>
                <a:gd name="T68" fmla="*/ 96 w 727"/>
                <a:gd name="T69" fmla="*/ 101 h 384"/>
                <a:gd name="T70" fmla="*/ 23 w 727"/>
                <a:gd name="T71" fmla="*/ 98 h 384"/>
                <a:gd name="T72" fmla="*/ 69 w 727"/>
                <a:gd name="T73" fmla="*/ 83 h 384"/>
                <a:gd name="T74" fmla="*/ 7 w 727"/>
                <a:gd name="T75" fmla="*/ 67 h 384"/>
                <a:gd name="T76" fmla="*/ 114 w 727"/>
                <a:gd name="T77" fmla="*/ 49 h 384"/>
                <a:gd name="T78" fmla="*/ 148 w 727"/>
                <a:gd name="T79" fmla="*/ 29 h 384"/>
                <a:gd name="T80" fmla="*/ 195 w 727"/>
                <a:gd name="T81" fmla="*/ 19 h 384"/>
                <a:gd name="T82" fmla="*/ 274 w 727"/>
                <a:gd name="T83" fmla="*/ 21 h 384"/>
                <a:gd name="T84" fmla="*/ 347 w 727"/>
                <a:gd name="T85" fmla="*/ 20 h 384"/>
                <a:gd name="T86" fmla="*/ 350 w 727"/>
                <a:gd name="T87" fmla="*/ 1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7" h="384">
                  <a:moveTo>
                    <a:pt x="350" y="12"/>
                  </a:moveTo>
                  <a:lnTo>
                    <a:pt x="392" y="5"/>
                  </a:lnTo>
                  <a:lnTo>
                    <a:pt x="429" y="5"/>
                  </a:lnTo>
                  <a:lnTo>
                    <a:pt x="446" y="1"/>
                  </a:lnTo>
                  <a:lnTo>
                    <a:pt x="485" y="0"/>
                  </a:lnTo>
                  <a:lnTo>
                    <a:pt x="571" y="1"/>
                  </a:lnTo>
                  <a:lnTo>
                    <a:pt x="636" y="10"/>
                  </a:lnTo>
                  <a:lnTo>
                    <a:pt x="614" y="15"/>
                  </a:lnTo>
                  <a:lnTo>
                    <a:pt x="571" y="16"/>
                  </a:lnTo>
                  <a:lnTo>
                    <a:pt x="511" y="17"/>
                  </a:lnTo>
                  <a:lnTo>
                    <a:pt x="516" y="19"/>
                  </a:lnTo>
                  <a:lnTo>
                    <a:pt x="556" y="18"/>
                  </a:lnTo>
                  <a:lnTo>
                    <a:pt x="588" y="22"/>
                  </a:lnTo>
                  <a:lnTo>
                    <a:pt x="610" y="18"/>
                  </a:lnTo>
                  <a:lnTo>
                    <a:pt x="618" y="23"/>
                  </a:lnTo>
                  <a:lnTo>
                    <a:pt x="604" y="30"/>
                  </a:lnTo>
                  <a:lnTo>
                    <a:pt x="634" y="26"/>
                  </a:lnTo>
                  <a:lnTo>
                    <a:pt x="689" y="20"/>
                  </a:lnTo>
                  <a:lnTo>
                    <a:pt x="722" y="23"/>
                  </a:lnTo>
                  <a:lnTo>
                    <a:pt x="727" y="28"/>
                  </a:lnTo>
                  <a:lnTo>
                    <a:pt x="679" y="38"/>
                  </a:lnTo>
                  <a:lnTo>
                    <a:pt x="672" y="41"/>
                  </a:lnTo>
                  <a:lnTo>
                    <a:pt x="636" y="43"/>
                  </a:lnTo>
                  <a:lnTo>
                    <a:pt x="662" y="44"/>
                  </a:lnTo>
                  <a:lnTo>
                    <a:pt x="646" y="54"/>
                  </a:lnTo>
                  <a:lnTo>
                    <a:pt x="634" y="63"/>
                  </a:lnTo>
                  <a:lnTo>
                    <a:pt x="631" y="79"/>
                  </a:lnTo>
                  <a:lnTo>
                    <a:pt x="643" y="88"/>
                  </a:lnTo>
                  <a:lnTo>
                    <a:pt x="624" y="89"/>
                  </a:lnTo>
                  <a:lnTo>
                    <a:pt x="603" y="94"/>
                  </a:lnTo>
                  <a:lnTo>
                    <a:pt x="624" y="102"/>
                  </a:lnTo>
                  <a:lnTo>
                    <a:pt x="624" y="115"/>
                  </a:lnTo>
                  <a:lnTo>
                    <a:pt x="610" y="116"/>
                  </a:lnTo>
                  <a:lnTo>
                    <a:pt x="623" y="130"/>
                  </a:lnTo>
                  <a:lnTo>
                    <a:pt x="595" y="131"/>
                  </a:lnTo>
                  <a:lnTo>
                    <a:pt x="608" y="138"/>
                  </a:lnTo>
                  <a:lnTo>
                    <a:pt x="603" y="143"/>
                  </a:lnTo>
                  <a:lnTo>
                    <a:pt x="585" y="146"/>
                  </a:lnTo>
                  <a:lnTo>
                    <a:pt x="567" y="146"/>
                  </a:lnTo>
                  <a:lnTo>
                    <a:pt x="580" y="157"/>
                  </a:lnTo>
                  <a:lnTo>
                    <a:pt x="579" y="164"/>
                  </a:lnTo>
                  <a:lnTo>
                    <a:pt x="555" y="158"/>
                  </a:lnTo>
                  <a:lnTo>
                    <a:pt x="548" y="162"/>
                  </a:lnTo>
                  <a:lnTo>
                    <a:pt x="564" y="166"/>
                  </a:lnTo>
                  <a:lnTo>
                    <a:pt x="578" y="176"/>
                  </a:lnTo>
                  <a:lnTo>
                    <a:pt x="580" y="190"/>
                  </a:lnTo>
                  <a:lnTo>
                    <a:pt x="556" y="193"/>
                  </a:lnTo>
                  <a:lnTo>
                    <a:pt x="548" y="187"/>
                  </a:lnTo>
                  <a:lnTo>
                    <a:pt x="534" y="177"/>
                  </a:lnTo>
                  <a:lnTo>
                    <a:pt x="536" y="189"/>
                  </a:lnTo>
                  <a:lnTo>
                    <a:pt x="518" y="198"/>
                  </a:lnTo>
                  <a:lnTo>
                    <a:pt x="553" y="198"/>
                  </a:lnTo>
                  <a:lnTo>
                    <a:pt x="571" y="199"/>
                  </a:lnTo>
                  <a:lnTo>
                    <a:pt x="532" y="214"/>
                  </a:lnTo>
                  <a:lnTo>
                    <a:pt x="492" y="228"/>
                  </a:lnTo>
                  <a:lnTo>
                    <a:pt x="451" y="234"/>
                  </a:lnTo>
                  <a:lnTo>
                    <a:pt x="436" y="234"/>
                  </a:lnTo>
                  <a:lnTo>
                    <a:pt x="420" y="241"/>
                  </a:lnTo>
                  <a:lnTo>
                    <a:pt x="396" y="260"/>
                  </a:lnTo>
                  <a:lnTo>
                    <a:pt x="362" y="273"/>
                  </a:lnTo>
                  <a:lnTo>
                    <a:pt x="353" y="274"/>
                  </a:lnTo>
                  <a:lnTo>
                    <a:pt x="333" y="278"/>
                  </a:lnTo>
                  <a:lnTo>
                    <a:pt x="311" y="282"/>
                  </a:lnTo>
                  <a:lnTo>
                    <a:pt x="295" y="294"/>
                  </a:lnTo>
                  <a:lnTo>
                    <a:pt x="291" y="307"/>
                  </a:lnTo>
                  <a:lnTo>
                    <a:pt x="280" y="319"/>
                  </a:lnTo>
                  <a:lnTo>
                    <a:pt x="251" y="334"/>
                  </a:lnTo>
                  <a:lnTo>
                    <a:pt x="252" y="349"/>
                  </a:lnTo>
                  <a:lnTo>
                    <a:pt x="241" y="364"/>
                  </a:lnTo>
                  <a:lnTo>
                    <a:pt x="227" y="383"/>
                  </a:lnTo>
                  <a:lnTo>
                    <a:pt x="206" y="384"/>
                  </a:lnTo>
                  <a:lnTo>
                    <a:pt x="190" y="369"/>
                  </a:lnTo>
                  <a:lnTo>
                    <a:pt x="161" y="369"/>
                  </a:lnTo>
                  <a:lnTo>
                    <a:pt x="150" y="358"/>
                  </a:lnTo>
                  <a:lnTo>
                    <a:pt x="148" y="340"/>
                  </a:lnTo>
                  <a:lnTo>
                    <a:pt x="133" y="316"/>
                  </a:lnTo>
                  <a:lnTo>
                    <a:pt x="130" y="304"/>
                  </a:lnTo>
                  <a:lnTo>
                    <a:pt x="136" y="288"/>
                  </a:lnTo>
                  <a:lnTo>
                    <a:pt x="124" y="271"/>
                  </a:lnTo>
                  <a:lnTo>
                    <a:pt x="135" y="257"/>
                  </a:lnTo>
                  <a:lnTo>
                    <a:pt x="129" y="251"/>
                  </a:lnTo>
                  <a:lnTo>
                    <a:pt x="153" y="230"/>
                  </a:lnTo>
                  <a:lnTo>
                    <a:pt x="176" y="223"/>
                  </a:lnTo>
                  <a:lnTo>
                    <a:pt x="185" y="216"/>
                  </a:lnTo>
                  <a:lnTo>
                    <a:pt x="194" y="203"/>
                  </a:lnTo>
                  <a:lnTo>
                    <a:pt x="176" y="209"/>
                  </a:lnTo>
                  <a:lnTo>
                    <a:pt x="167" y="211"/>
                  </a:lnTo>
                  <a:lnTo>
                    <a:pt x="154" y="214"/>
                  </a:lnTo>
                  <a:lnTo>
                    <a:pt x="141" y="208"/>
                  </a:lnTo>
                  <a:lnTo>
                    <a:pt x="146" y="196"/>
                  </a:lnTo>
                  <a:lnTo>
                    <a:pt x="156" y="187"/>
                  </a:lnTo>
                  <a:lnTo>
                    <a:pt x="168" y="187"/>
                  </a:lnTo>
                  <a:lnTo>
                    <a:pt x="193" y="191"/>
                  </a:lnTo>
                  <a:lnTo>
                    <a:pt x="176" y="181"/>
                  </a:lnTo>
                  <a:lnTo>
                    <a:pt x="167" y="175"/>
                  </a:lnTo>
                  <a:lnTo>
                    <a:pt x="153" y="177"/>
                  </a:lnTo>
                  <a:lnTo>
                    <a:pt x="145" y="173"/>
                  </a:lnTo>
                  <a:lnTo>
                    <a:pt x="168" y="158"/>
                  </a:lnTo>
                  <a:lnTo>
                    <a:pt x="163" y="151"/>
                  </a:lnTo>
                  <a:lnTo>
                    <a:pt x="160" y="140"/>
                  </a:lnTo>
                  <a:lnTo>
                    <a:pt x="155" y="123"/>
                  </a:lnTo>
                  <a:lnTo>
                    <a:pt x="143" y="117"/>
                  </a:lnTo>
                  <a:lnTo>
                    <a:pt x="148" y="111"/>
                  </a:lnTo>
                  <a:lnTo>
                    <a:pt x="121" y="102"/>
                  </a:lnTo>
                  <a:lnTo>
                    <a:pt x="96" y="101"/>
                  </a:lnTo>
                  <a:lnTo>
                    <a:pt x="63" y="101"/>
                  </a:lnTo>
                  <a:lnTo>
                    <a:pt x="33" y="102"/>
                  </a:lnTo>
                  <a:lnTo>
                    <a:pt x="23" y="98"/>
                  </a:lnTo>
                  <a:lnTo>
                    <a:pt x="10" y="88"/>
                  </a:lnTo>
                  <a:lnTo>
                    <a:pt x="45" y="83"/>
                  </a:lnTo>
                  <a:lnTo>
                    <a:pt x="69" y="83"/>
                  </a:lnTo>
                  <a:lnTo>
                    <a:pt x="21" y="79"/>
                  </a:lnTo>
                  <a:lnTo>
                    <a:pt x="0" y="73"/>
                  </a:lnTo>
                  <a:lnTo>
                    <a:pt x="7" y="67"/>
                  </a:lnTo>
                  <a:lnTo>
                    <a:pt x="57" y="60"/>
                  </a:lnTo>
                  <a:lnTo>
                    <a:pt x="105" y="54"/>
                  </a:lnTo>
                  <a:lnTo>
                    <a:pt x="114" y="49"/>
                  </a:lnTo>
                  <a:lnTo>
                    <a:pt x="87" y="44"/>
                  </a:lnTo>
                  <a:lnTo>
                    <a:pt x="101" y="38"/>
                  </a:lnTo>
                  <a:lnTo>
                    <a:pt x="148" y="29"/>
                  </a:lnTo>
                  <a:lnTo>
                    <a:pt x="166" y="28"/>
                  </a:lnTo>
                  <a:lnTo>
                    <a:pt x="166" y="22"/>
                  </a:lnTo>
                  <a:lnTo>
                    <a:pt x="195" y="19"/>
                  </a:lnTo>
                  <a:lnTo>
                    <a:pt x="231" y="17"/>
                  </a:lnTo>
                  <a:lnTo>
                    <a:pt x="265" y="17"/>
                  </a:lnTo>
                  <a:lnTo>
                    <a:pt x="274" y="21"/>
                  </a:lnTo>
                  <a:lnTo>
                    <a:pt x="309" y="14"/>
                  </a:lnTo>
                  <a:lnTo>
                    <a:pt x="332" y="19"/>
                  </a:lnTo>
                  <a:lnTo>
                    <a:pt x="347" y="20"/>
                  </a:lnTo>
                  <a:lnTo>
                    <a:pt x="367" y="24"/>
                  </a:lnTo>
                  <a:lnTo>
                    <a:pt x="345" y="17"/>
                  </a:lnTo>
                  <a:lnTo>
                    <a:pt x="350" y="12"/>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31" name="Freeform 80"/>
            <p:cNvSpPr>
              <a:spLocks/>
            </p:cNvSpPr>
            <p:nvPr/>
          </p:nvSpPr>
          <p:spPr bwMode="auto">
            <a:xfrm>
              <a:off x="1643368" y="4257959"/>
              <a:ext cx="119063" cy="134938"/>
            </a:xfrm>
            <a:custGeom>
              <a:avLst/>
              <a:gdLst>
                <a:gd name="T0" fmla="*/ 37 w 75"/>
                <a:gd name="T1" fmla="*/ 85 h 85"/>
                <a:gd name="T2" fmla="*/ 28 w 75"/>
                <a:gd name="T3" fmla="*/ 81 h 85"/>
                <a:gd name="T4" fmla="*/ 17 w 75"/>
                <a:gd name="T5" fmla="*/ 81 h 85"/>
                <a:gd name="T6" fmla="*/ 9 w 75"/>
                <a:gd name="T7" fmla="*/ 77 h 85"/>
                <a:gd name="T8" fmla="*/ 0 w 75"/>
                <a:gd name="T9" fmla="*/ 68 h 85"/>
                <a:gd name="T10" fmla="*/ 1 w 75"/>
                <a:gd name="T11" fmla="*/ 62 h 85"/>
                <a:gd name="T12" fmla="*/ 4 w 75"/>
                <a:gd name="T13" fmla="*/ 58 h 85"/>
                <a:gd name="T14" fmla="*/ 2 w 75"/>
                <a:gd name="T15" fmla="*/ 54 h 85"/>
                <a:gd name="T16" fmla="*/ 12 w 75"/>
                <a:gd name="T17" fmla="*/ 37 h 85"/>
                <a:gd name="T18" fmla="*/ 36 w 75"/>
                <a:gd name="T19" fmla="*/ 37 h 85"/>
                <a:gd name="T20" fmla="*/ 37 w 75"/>
                <a:gd name="T21" fmla="*/ 29 h 85"/>
                <a:gd name="T22" fmla="*/ 34 w 75"/>
                <a:gd name="T23" fmla="*/ 28 h 85"/>
                <a:gd name="T24" fmla="*/ 33 w 75"/>
                <a:gd name="T25" fmla="*/ 24 h 85"/>
                <a:gd name="T26" fmla="*/ 27 w 75"/>
                <a:gd name="T27" fmla="*/ 19 h 85"/>
                <a:gd name="T28" fmla="*/ 21 w 75"/>
                <a:gd name="T29" fmla="*/ 12 h 85"/>
                <a:gd name="T30" fmla="*/ 29 w 75"/>
                <a:gd name="T31" fmla="*/ 12 h 85"/>
                <a:gd name="T32" fmla="*/ 30 w 75"/>
                <a:gd name="T33" fmla="*/ 0 h 85"/>
                <a:gd name="T34" fmla="*/ 47 w 75"/>
                <a:gd name="T35" fmla="*/ 0 h 85"/>
                <a:gd name="T36" fmla="*/ 64 w 75"/>
                <a:gd name="T37" fmla="*/ 0 h 85"/>
                <a:gd name="T38" fmla="*/ 62 w 75"/>
                <a:gd name="T39" fmla="*/ 17 h 85"/>
                <a:gd name="T40" fmla="*/ 58 w 75"/>
                <a:gd name="T41" fmla="*/ 40 h 85"/>
                <a:gd name="T42" fmla="*/ 63 w 75"/>
                <a:gd name="T43" fmla="*/ 40 h 85"/>
                <a:gd name="T44" fmla="*/ 69 w 75"/>
                <a:gd name="T45" fmla="*/ 44 h 85"/>
                <a:gd name="T46" fmla="*/ 71 w 75"/>
                <a:gd name="T47" fmla="*/ 41 h 85"/>
                <a:gd name="T48" fmla="*/ 75 w 75"/>
                <a:gd name="T49" fmla="*/ 44 h 85"/>
                <a:gd name="T50" fmla="*/ 66 w 75"/>
                <a:gd name="T51" fmla="*/ 52 h 85"/>
                <a:gd name="T52" fmla="*/ 57 w 75"/>
                <a:gd name="T53" fmla="*/ 58 h 85"/>
                <a:gd name="T54" fmla="*/ 55 w 75"/>
                <a:gd name="T55" fmla="*/ 61 h 85"/>
                <a:gd name="T56" fmla="*/ 56 w 75"/>
                <a:gd name="T57" fmla="*/ 66 h 85"/>
                <a:gd name="T58" fmla="*/ 52 w 75"/>
                <a:gd name="T59" fmla="*/ 71 h 85"/>
                <a:gd name="T60" fmla="*/ 48 w 75"/>
                <a:gd name="T61" fmla="*/ 72 h 85"/>
                <a:gd name="T62" fmla="*/ 49 w 75"/>
                <a:gd name="T63" fmla="*/ 74 h 85"/>
                <a:gd name="T64" fmla="*/ 45 w 75"/>
                <a:gd name="T65" fmla="*/ 77 h 85"/>
                <a:gd name="T66" fmla="*/ 38 w 75"/>
                <a:gd name="T67" fmla="*/ 82 h 85"/>
                <a:gd name="T68" fmla="*/ 37 w 75"/>
                <a:gd name="T6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 h="85">
                  <a:moveTo>
                    <a:pt x="37" y="85"/>
                  </a:moveTo>
                  <a:lnTo>
                    <a:pt x="28" y="81"/>
                  </a:lnTo>
                  <a:lnTo>
                    <a:pt x="17" y="81"/>
                  </a:lnTo>
                  <a:lnTo>
                    <a:pt x="9" y="77"/>
                  </a:lnTo>
                  <a:lnTo>
                    <a:pt x="0" y="68"/>
                  </a:lnTo>
                  <a:lnTo>
                    <a:pt x="1" y="62"/>
                  </a:lnTo>
                  <a:lnTo>
                    <a:pt x="4" y="58"/>
                  </a:lnTo>
                  <a:lnTo>
                    <a:pt x="2" y="54"/>
                  </a:lnTo>
                  <a:lnTo>
                    <a:pt x="12" y="37"/>
                  </a:lnTo>
                  <a:lnTo>
                    <a:pt x="36" y="37"/>
                  </a:lnTo>
                  <a:lnTo>
                    <a:pt x="37" y="29"/>
                  </a:lnTo>
                  <a:lnTo>
                    <a:pt x="34" y="28"/>
                  </a:lnTo>
                  <a:lnTo>
                    <a:pt x="33" y="24"/>
                  </a:lnTo>
                  <a:lnTo>
                    <a:pt x="27" y="19"/>
                  </a:lnTo>
                  <a:lnTo>
                    <a:pt x="21" y="12"/>
                  </a:lnTo>
                  <a:lnTo>
                    <a:pt x="29" y="12"/>
                  </a:lnTo>
                  <a:lnTo>
                    <a:pt x="30" y="0"/>
                  </a:lnTo>
                  <a:lnTo>
                    <a:pt x="47" y="0"/>
                  </a:lnTo>
                  <a:lnTo>
                    <a:pt x="64" y="0"/>
                  </a:lnTo>
                  <a:lnTo>
                    <a:pt x="62" y="17"/>
                  </a:lnTo>
                  <a:lnTo>
                    <a:pt x="58" y="40"/>
                  </a:lnTo>
                  <a:lnTo>
                    <a:pt x="63" y="40"/>
                  </a:lnTo>
                  <a:lnTo>
                    <a:pt x="69" y="44"/>
                  </a:lnTo>
                  <a:lnTo>
                    <a:pt x="71" y="41"/>
                  </a:lnTo>
                  <a:lnTo>
                    <a:pt x="75" y="44"/>
                  </a:lnTo>
                  <a:lnTo>
                    <a:pt x="66" y="52"/>
                  </a:lnTo>
                  <a:lnTo>
                    <a:pt x="57" y="58"/>
                  </a:lnTo>
                  <a:lnTo>
                    <a:pt x="55" y="61"/>
                  </a:lnTo>
                  <a:lnTo>
                    <a:pt x="56" y="66"/>
                  </a:lnTo>
                  <a:lnTo>
                    <a:pt x="52" y="71"/>
                  </a:lnTo>
                  <a:lnTo>
                    <a:pt x="48" y="72"/>
                  </a:lnTo>
                  <a:lnTo>
                    <a:pt x="49" y="74"/>
                  </a:lnTo>
                  <a:lnTo>
                    <a:pt x="45" y="77"/>
                  </a:lnTo>
                  <a:lnTo>
                    <a:pt x="38" y="82"/>
                  </a:lnTo>
                  <a:lnTo>
                    <a:pt x="37" y="8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32" name="Freeform 81"/>
            <p:cNvSpPr>
              <a:spLocks/>
            </p:cNvSpPr>
            <p:nvPr/>
          </p:nvSpPr>
          <p:spPr bwMode="auto">
            <a:xfrm>
              <a:off x="2521256" y="4570697"/>
              <a:ext cx="139700" cy="233363"/>
            </a:xfrm>
            <a:custGeom>
              <a:avLst/>
              <a:gdLst>
                <a:gd name="T0" fmla="*/ 32 w 88"/>
                <a:gd name="T1" fmla="*/ 0 h 147"/>
                <a:gd name="T2" fmla="*/ 43 w 88"/>
                <a:gd name="T3" fmla="*/ 7 h 147"/>
                <a:gd name="T4" fmla="*/ 54 w 88"/>
                <a:gd name="T5" fmla="*/ 21 h 147"/>
                <a:gd name="T6" fmla="*/ 54 w 88"/>
                <a:gd name="T7" fmla="*/ 32 h 147"/>
                <a:gd name="T8" fmla="*/ 61 w 88"/>
                <a:gd name="T9" fmla="*/ 32 h 147"/>
                <a:gd name="T10" fmla="*/ 71 w 88"/>
                <a:gd name="T11" fmla="*/ 42 h 147"/>
                <a:gd name="T12" fmla="*/ 78 w 88"/>
                <a:gd name="T13" fmla="*/ 49 h 147"/>
                <a:gd name="T14" fmla="*/ 74 w 88"/>
                <a:gd name="T15" fmla="*/ 68 h 147"/>
                <a:gd name="T16" fmla="*/ 63 w 88"/>
                <a:gd name="T17" fmla="*/ 73 h 147"/>
                <a:gd name="T18" fmla="*/ 64 w 88"/>
                <a:gd name="T19" fmla="*/ 78 h 147"/>
                <a:gd name="T20" fmla="*/ 61 w 88"/>
                <a:gd name="T21" fmla="*/ 89 h 147"/>
                <a:gd name="T22" fmla="*/ 68 w 88"/>
                <a:gd name="T23" fmla="*/ 104 h 147"/>
                <a:gd name="T24" fmla="*/ 74 w 88"/>
                <a:gd name="T25" fmla="*/ 104 h 147"/>
                <a:gd name="T26" fmla="*/ 77 w 88"/>
                <a:gd name="T27" fmla="*/ 116 h 147"/>
                <a:gd name="T28" fmla="*/ 88 w 88"/>
                <a:gd name="T29" fmla="*/ 134 h 147"/>
                <a:gd name="T30" fmla="*/ 83 w 88"/>
                <a:gd name="T31" fmla="*/ 135 h 147"/>
                <a:gd name="T32" fmla="*/ 73 w 88"/>
                <a:gd name="T33" fmla="*/ 133 h 147"/>
                <a:gd name="T34" fmla="*/ 67 w 88"/>
                <a:gd name="T35" fmla="*/ 138 h 147"/>
                <a:gd name="T36" fmla="*/ 59 w 88"/>
                <a:gd name="T37" fmla="*/ 142 h 147"/>
                <a:gd name="T38" fmla="*/ 53 w 88"/>
                <a:gd name="T39" fmla="*/ 143 h 147"/>
                <a:gd name="T40" fmla="*/ 51 w 88"/>
                <a:gd name="T41" fmla="*/ 147 h 147"/>
                <a:gd name="T42" fmla="*/ 42 w 88"/>
                <a:gd name="T43" fmla="*/ 146 h 147"/>
                <a:gd name="T44" fmla="*/ 31 w 88"/>
                <a:gd name="T45" fmla="*/ 136 h 147"/>
                <a:gd name="T46" fmla="*/ 29 w 88"/>
                <a:gd name="T47" fmla="*/ 127 h 147"/>
                <a:gd name="T48" fmla="*/ 25 w 88"/>
                <a:gd name="T49" fmla="*/ 116 h 147"/>
                <a:gd name="T50" fmla="*/ 28 w 88"/>
                <a:gd name="T51" fmla="*/ 98 h 147"/>
                <a:gd name="T52" fmla="*/ 33 w 88"/>
                <a:gd name="T53" fmla="*/ 91 h 147"/>
                <a:gd name="T54" fmla="*/ 29 w 88"/>
                <a:gd name="T55" fmla="*/ 82 h 147"/>
                <a:gd name="T56" fmla="*/ 23 w 88"/>
                <a:gd name="T57" fmla="*/ 78 h 147"/>
                <a:gd name="T58" fmla="*/ 25 w 88"/>
                <a:gd name="T59" fmla="*/ 69 h 147"/>
                <a:gd name="T60" fmla="*/ 21 w 88"/>
                <a:gd name="T61" fmla="*/ 64 h 147"/>
                <a:gd name="T62" fmla="*/ 12 w 88"/>
                <a:gd name="T63" fmla="*/ 65 h 147"/>
                <a:gd name="T64" fmla="*/ 0 w 88"/>
                <a:gd name="T65" fmla="*/ 50 h 147"/>
                <a:gd name="T66" fmla="*/ 5 w 88"/>
                <a:gd name="T67" fmla="*/ 44 h 147"/>
                <a:gd name="T68" fmla="*/ 5 w 88"/>
                <a:gd name="T69" fmla="*/ 34 h 147"/>
                <a:gd name="T70" fmla="*/ 16 w 88"/>
                <a:gd name="T71" fmla="*/ 31 h 147"/>
                <a:gd name="T72" fmla="*/ 21 w 88"/>
                <a:gd name="T73" fmla="*/ 27 h 147"/>
                <a:gd name="T74" fmla="*/ 15 w 88"/>
                <a:gd name="T75" fmla="*/ 19 h 147"/>
                <a:gd name="T76" fmla="*/ 17 w 88"/>
                <a:gd name="T77" fmla="*/ 12 h 147"/>
                <a:gd name="T78" fmla="*/ 32 w 88"/>
                <a:gd name="T7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147">
                  <a:moveTo>
                    <a:pt x="32" y="0"/>
                  </a:moveTo>
                  <a:lnTo>
                    <a:pt x="43" y="7"/>
                  </a:lnTo>
                  <a:lnTo>
                    <a:pt x="54" y="21"/>
                  </a:lnTo>
                  <a:lnTo>
                    <a:pt x="54" y="32"/>
                  </a:lnTo>
                  <a:lnTo>
                    <a:pt x="61" y="32"/>
                  </a:lnTo>
                  <a:lnTo>
                    <a:pt x="71" y="42"/>
                  </a:lnTo>
                  <a:lnTo>
                    <a:pt x="78" y="49"/>
                  </a:lnTo>
                  <a:lnTo>
                    <a:pt x="74" y="68"/>
                  </a:lnTo>
                  <a:lnTo>
                    <a:pt x="63" y="73"/>
                  </a:lnTo>
                  <a:lnTo>
                    <a:pt x="64" y="78"/>
                  </a:lnTo>
                  <a:lnTo>
                    <a:pt x="61" y="89"/>
                  </a:lnTo>
                  <a:lnTo>
                    <a:pt x="68" y="104"/>
                  </a:lnTo>
                  <a:lnTo>
                    <a:pt x="74" y="104"/>
                  </a:lnTo>
                  <a:lnTo>
                    <a:pt x="77" y="116"/>
                  </a:lnTo>
                  <a:lnTo>
                    <a:pt x="88" y="134"/>
                  </a:lnTo>
                  <a:lnTo>
                    <a:pt x="83" y="135"/>
                  </a:lnTo>
                  <a:lnTo>
                    <a:pt x="73" y="133"/>
                  </a:lnTo>
                  <a:lnTo>
                    <a:pt x="67" y="138"/>
                  </a:lnTo>
                  <a:lnTo>
                    <a:pt x="59" y="142"/>
                  </a:lnTo>
                  <a:lnTo>
                    <a:pt x="53" y="143"/>
                  </a:lnTo>
                  <a:lnTo>
                    <a:pt x="51" y="147"/>
                  </a:lnTo>
                  <a:lnTo>
                    <a:pt x="42" y="146"/>
                  </a:lnTo>
                  <a:lnTo>
                    <a:pt x="31" y="136"/>
                  </a:lnTo>
                  <a:lnTo>
                    <a:pt x="29" y="127"/>
                  </a:lnTo>
                  <a:lnTo>
                    <a:pt x="25" y="116"/>
                  </a:lnTo>
                  <a:lnTo>
                    <a:pt x="28" y="98"/>
                  </a:lnTo>
                  <a:lnTo>
                    <a:pt x="33" y="91"/>
                  </a:lnTo>
                  <a:lnTo>
                    <a:pt x="29" y="82"/>
                  </a:lnTo>
                  <a:lnTo>
                    <a:pt x="23" y="78"/>
                  </a:lnTo>
                  <a:lnTo>
                    <a:pt x="25" y="69"/>
                  </a:lnTo>
                  <a:lnTo>
                    <a:pt x="21" y="64"/>
                  </a:lnTo>
                  <a:lnTo>
                    <a:pt x="12" y="65"/>
                  </a:lnTo>
                  <a:lnTo>
                    <a:pt x="0" y="50"/>
                  </a:lnTo>
                  <a:lnTo>
                    <a:pt x="5" y="44"/>
                  </a:lnTo>
                  <a:lnTo>
                    <a:pt x="5" y="34"/>
                  </a:lnTo>
                  <a:lnTo>
                    <a:pt x="16" y="31"/>
                  </a:lnTo>
                  <a:lnTo>
                    <a:pt x="21" y="27"/>
                  </a:lnTo>
                  <a:lnTo>
                    <a:pt x="15" y="19"/>
                  </a:lnTo>
                  <a:lnTo>
                    <a:pt x="17" y="12"/>
                  </a:lnTo>
                  <a:lnTo>
                    <a:pt x="32" y="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33" name="Freeform 82"/>
            <p:cNvSpPr>
              <a:spLocks/>
            </p:cNvSpPr>
            <p:nvPr/>
          </p:nvSpPr>
          <p:spPr bwMode="auto">
            <a:xfrm>
              <a:off x="1725918" y="4318284"/>
              <a:ext cx="180975" cy="100013"/>
            </a:xfrm>
            <a:custGeom>
              <a:avLst/>
              <a:gdLst>
                <a:gd name="T0" fmla="*/ 34 w 114"/>
                <a:gd name="T1" fmla="*/ 63 h 63"/>
                <a:gd name="T2" fmla="*/ 32 w 114"/>
                <a:gd name="T3" fmla="*/ 56 h 63"/>
                <a:gd name="T4" fmla="*/ 27 w 114"/>
                <a:gd name="T5" fmla="*/ 54 h 63"/>
                <a:gd name="T6" fmla="*/ 29 w 114"/>
                <a:gd name="T7" fmla="*/ 46 h 63"/>
                <a:gd name="T8" fmla="*/ 26 w 114"/>
                <a:gd name="T9" fmla="*/ 44 h 63"/>
                <a:gd name="T10" fmla="*/ 23 w 114"/>
                <a:gd name="T11" fmla="*/ 42 h 63"/>
                <a:gd name="T12" fmla="*/ 14 w 114"/>
                <a:gd name="T13" fmla="*/ 45 h 63"/>
                <a:gd name="T14" fmla="*/ 14 w 114"/>
                <a:gd name="T15" fmla="*/ 42 h 63"/>
                <a:gd name="T16" fmla="*/ 9 w 114"/>
                <a:gd name="T17" fmla="*/ 39 h 63"/>
                <a:gd name="T18" fmla="*/ 5 w 114"/>
                <a:gd name="T19" fmla="*/ 34 h 63"/>
                <a:gd name="T20" fmla="*/ 0 w 114"/>
                <a:gd name="T21" fmla="*/ 33 h 63"/>
                <a:gd name="T22" fmla="*/ 4 w 114"/>
                <a:gd name="T23" fmla="*/ 28 h 63"/>
                <a:gd name="T24" fmla="*/ 3 w 114"/>
                <a:gd name="T25" fmla="*/ 23 h 63"/>
                <a:gd name="T26" fmla="*/ 5 w 114"/>
                <a:gd name="T27" fmla="*/ 19 h 63"/>
                <a:gd name="T28" fmla="*/ 14 w 114"/>
                <a:gd name="T29" fmla="*/ 14 h 63"/>
                <a:gd name="T30" fmla="*/ 23 w 114"/>
                <a:gd name="T31" fmla="*/ 6 h 63"/>
                <a:gd name="T32" fmla="*/ 25 w 114"/>
                <a:gd name="T33" fmla="*/ 7 h 63"/>
                <a:gd name="T34" fmla="*/ 30 w 114"/>
                <a:gd name="T35" fmla="*/ 3 h 63"/>
                <a:gd name="T36" fmla="*/ 35 w 114"/>
                <a:gd name="T37" fmla="*/ 2 h 63"/>
                <a:gd name="T38" fmla="*/ 36 w 114"/>
                <a:gd name="T39" fmla="*/ 4 h 63"/>
                <a:gd name="T40" fmla="*/ 39 w 114"/>
                <a:gd name="T41" fmla="*/ 3 h 63"/>
                <a:gd name="T42" fmla="*/ 48 w 114"/>
                <a:gd name="T43" fmla="*/ 5 h 63"/>
                <a:gd name="T44" fmla="*/ 56 w 114"/>
                <a:gd name="T45" fmla="*/ 4 h 63"/>
                <a:gd name="T46" fmla="*/ 62 w 114"/>
                <a:gd name="T47" fmla="*/ 2 h 63"/>
                <a:gd name="T48" fmla="*/ 65 w 114"/>
                <a:gd name="T49" fmla="*/ 0 h 63"/>
                <a:gd name="T50" fmla="*/ 70 w 114"/>
                <a:gd name="T51" fmla="*/ 1 h 63"/>
                <a:gd name="T52" fmla="*/ 74 w 114"/>
                <a:gd name="T53" fmla="*/ 2 h 63"/>
                <a:gd name="T54" fmla="*/ 79 w 114"/>
                <a:gd name="T55" fmla="*/ 2 h 63"/>
                <a:gd name="T56" fmla="*/ 83 w 114"/>
                <a:gd name="T57" fmla="*/ 0 h 63"/>
                <a:gd name="T58" fmla="*/ 91 w 114"/>
                <a:gd name="T59" fmla="*/ 3 h 63"/>
                <a:gd name="T60" fmla="*/ 94 w 114"/>
                <a:gd name="T61" fmla="*/ 3 h 63"/>
                <a:gd name="T62" fmla="*/ 99 w 114"/>
                <a:gd name="T63" fmla="*/ 7 h 63"/>
                <a:gd name="T64" fmla="*/ 104 w 114"/>
                <a:gd name="T65" fmla="*/ 12 h 63"/>
                <a:gd name="T66" fmla="*/ 110 w 114"/>
                <a:gd name="T67" fmla="*/ 15 h 63"/>
                <a:gd name="T68" fmla="*/ 114 w 114"/>
                <a:gd name="T69" fmla="*/ 21 h 63"/>
                <a:gd name="T70" fmla="*/ 108 w 114"/>
                <a:gd name="T71" fmla="*/ 20 h 63"/>
                <a:gd name="T72" fmla="*/ 105 w 114"/>
                <a:gd name="T73" fmla="*/ 23 h 63"/>
                <a:gd name="T74" fmla="*/ 99 w 114"/>
                <a:gd name="T75" fmla="*/ 26 h 63"/>
                <a:gd name="T76" fmla="*/ 94 w 114"/>
                <a:gd name="T77" fmla="*/ 26 h 63"/>
                <a:gd name="T78" fmla="*/ 90 w 114"/>
                <a:gd name="T79" fmla="*/ 29 h 63"/>
                <a:gd name="T80" fmla="*/ 86 w 114"/>
                <a:gd name="T81" fmla="*/ 28 h 63"/>
                <a:gd name="T82" fmla="*/ 84 w 114"/>
                <a:gd name="T83" fmla="*/ 25 h 63"/>
                <a:gd name="T84" fmla="*/ 82 w 114"/>
                <a:gd name="T85" fmla="*/ 25 h 63"/>
                <a:gd name="T86" fmla="*/ 79 w 114"/>
                <a:gd name="T87" fmla="*/ 30 h 63"/>
                <a:gd name="T88" fmla="*/ 77 w 114"/>
                <a:gd name="T89" fmla="*/ 30 h 63"/>
                <a:gd name="T90" fmla="*/ 76 w 114"/>
                <a:gd name="T91" fmla="*/ 34 h 63"/>
                <a:gd name="T92" fmla="*/ 69 w 114"/>
                <a:gd name="T93" fmla="*/ 40 h 63"/>
                <a:gd name="T94" fmla="*/ 66 w 114"/>
                <a:gd name="T95" fmla="*/ 42 h 63"/>
                <a:gd name="T96" fmla="*/ 64 w 114"/>
                <a:gd name="T97" fmla="*/ 45 h 63"/>
                <a:gd name="T98" fmla="*/ 59 w 114"/>
                <a:gd name="T99" fmla="*/ 41 h 63"/>
                <a:gd name="T100" fmla="*/ 54 w 114"/>
                <a:gd name="T101" fmla="*/ 46 h 63"/>
                <a:gd name="T102" fmla="*/ 51 w 114"/>
                <a:gd name="T103" fmla="*/ 46 h 63"/>
                <a:gd name="T104" fmla="*/ 46 w 114"/>
                <a:gd name="T105" fmla="*/ 47 h 63"/>
                <a:gd name="T106" fmla="*/ 46 w 114"/>
                <a:gd name="T107" fmla="*/ 57 h 63"/>
                <a:gd name="T108" fmla="*/ 43 w 114"/>
                <a:gd name="T109" fmla="*/ 57 h 63"/>
                <a:gd name="T110" fmla="*/ 40 w 114"/>
                <a:gd name="T111" fmla="*/ 62 h 63"/>
                <a:gd name="T112" fmla="*/ 34 w 114"/>
                <a:gd name="T11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 h="63">
                  <a:moveTo>
                    <a:pt x="34" y="63"/>
                  </a:moveTo>
                  <a:lnTo>
                    <a:pt x="32" y="56"/>
                  </a:lnTo>
                  <a:lnTo>
                    <a:pt x="27" y="54"/>
                  </a:lnTo>
                  <a:lnTo>
                    <a:pt x="29" y="46"/>
                  </a:lnTo>
                  <a:lnTo>
                    <a:pt x="26" y="44"/>
                  </a:lnTo>
                  <a:lnTo>
                    <a:pt x="23" y="42"/>
                  </a:lnTo>
                  <a:lnTo>
                    <a:pt x="14" y="45"/>
                  </a:lnTo>
                  <a:lnTo>
                    <a:pt x="14" y="42"/>
                  </a:lnTo>
                  <a:lnTo>
                    <a:pt x="9" y="39"/>
                  </a:lnTo>
                  <a:lnTo>
                    <a:pt x="5" y="34"/>
                  </a:lnTo>
                  <a:lnTo>
                    <a:pt x="0" y="33"/>
                  </a:lnTo>
                  <a:lnTo>
                    <a:pt x="4" y="28"/>
                  </a:lnTo>
                  <a:lnTo>
                    <a:pt x="3" y="23"/>
                  </a:lnTo>
                  <a:lnTo>
                    <a:pt x="5" y="19"/>
                  </a:lnTo>
                  <a:lnTo>
                    <a:pt x="14" y="14"/>
                  </a:lnTo>
                  <a:lnTo>
                    <a:pt x="23" y="6"/>
                  </a:lnTo>
                  <a:lnTo>
                    <a:pt x="25" y="7"/>
                  </a:lnTo>
                  <a:lnTo>
                    <a:pt x="30" y="3"/>
                  </a:lnTo>
                  <a:lnTo>
                    <a:pt x="35" y="2"/>
                  </a:lnTo>
                  <a:lnTo>
                    <a:pt x="36" y="4"/>
                  </a:lnTo>
                  <a:lnTo>
                    <a:pt x="39" y="3"/>
                  </a:lnTo>
                  <a:lnTo>
                    <a:pt x="48" y="5"/>
                  </a:lnTo>
                  <a:lnTo>
                    <a:pt x="56" y="4"/>
                  </a:lnTo>
                  <a:lnTo>
                    <a:pt x="62" y="2"/>
                  </a:lnTo>
                  <a:lnTo>
                    <a:pt x="65" y="0"/>
                  </a:lnTo>
                  <a:lnTo>
                    <a:pt x="70" y="1"/>
                  </a:lnTo>
                  <a:lnTo>
                    <a:pt x="74" y="2"/>
                  </a:lnTo>
                  <a:lnTo>
                    <a:pt x="79" y="2"/>
                  </a:lnTo>
                  <a:lnTo>
                    <a:pt x="83" y="0"/>
                  </a:lnTo>
                  <a:lnTo>
                    <a:pt x="91" y="3"/>
                  </a:lnTo>
                  <a:lnTo>
                    <a:pt x="94" y="3"/>
                  </a:lnTo>
                  <a:lnTo>
                    <a:pt x="99" y="7"/>
                  </a:lnTo>
                  <a:lnTo>
                    <a:pt x="104" y="12"/>
                  </a:lnTo>
                  <a:lnTo>
                    <a:pt x="110" y="15"/>
                  </a:lnTo>
                  <a:lnTo>
                    <a:pt x="114" y="21"/>
                  </a:lnTo>
                  <a:lnTo>
                    <a:pt x="108" y="20"/>
                  </a:lnTo>
                  <a:lnTo>
                    <a:pt x="105" y="23"/>
                  </a:lnTo>
                  <a:lnTo>
                    <a:pt x="99" y="26"/>
                  </a:lnTo>
                  <a:lnTo>
                    <a:pt x="94" y="26"/>
                  </a:lnTo>
                  <a:lnTo>
                    <a:pt x="90" y="29"/>
                  </a:lnTo>
                  <a:lnTo>
                    <a:pt x="86" y="28"/>
                  </a:lnTo>
                  <a:lnTo>
                    <a:pt x="84" y="25"/>
                  </a:lnTo>
                  <a:lnTo>
                    <a:pt x="82" y="25"/>
                  </a:lnTo>
                  <a:lnTo>
                    <a:pt x="79" y="30"/>
                  </a:lnTo>
                  <a:lnTo>
                    <a:pt x="77" y="30"/>
                  </a:lnTo>
                  <a:lnTo>
                    <a:pt x="76" y="34"/>
                  </a:lnTo>
                  <a:lnTo>
                    <a:pt x="69" y="40"/>
                  </a:lnTo>
                  <a:lnTo>
                    <a:pt x="66" y="42"/>
                  </a:lnTo>
                  <a:lnTo>
                    <a:pt x="64" y="45"/>
                  </a:lnTo>
                  <a:lnTo>
                    <a:pt x="59" y="41"/>
                  </a:lnTo>
                  <a:lnTo>
                    <a:pt x="54" y="46"/>
                  </a:lnTo>
                  <a:lnTo>
                    <a:pt x="51" y="46"/>
                  </a:lnTo>
                  <a:lnTo>
                    <a:pt x="46" y="47"/>
                  </a:lnTo>
                  <a:lnTo>
                    <a:pt x="46" y="57"/>
                  </a:lnTo>
                  <a:lnTo>
                    <a:pt x="43" y="57"/>
                  </a:lnTo>
                  <a:lnTo>
                    <a:pt x="40" y="62"/>
                  </a:lnTo>
                  <a:lnTo>
                    <a:pt x="34" y="63"/>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34" name="Freeform 83"/>
            <p:cNvSpPr>
              <a:spLocks/>
            </p:cNvSpPr>
            <p:nvPr/>
          </p:nvSpPr>
          <p:spPr bwMode="auto">
            <a:xfrm>
              <a:off x="4665968" y="3316571"/>
              <a:ext cx="149225" cy="130175"/>
            </a:xfrm>
            <a:custGeom>
              <a:avLst/>
              <a:gdLst>
                <a:gd name="T0" fmla="*/ 343 w 386"/>
                <a:gd name="T1" fmla="*/ 50 h 337"/>
                <a:gd name="T2" fmla="*/ 363 w 386"/>
                <a:gd name="T3" fmla="*/ 82 h 337"/>
                <a:gd name="T4" fmla="*/ 386 w 386"/>
                <a:gd name="T5" fmla="*/ 106 h 337"/>
                <a:gd name="T6" fmla="*/ 363 w 386"/>
                <a:gd name="T7" fmla="*/ 137 h 337"/>
                <a:gd name="T8" fmla="*/ 331 w 386"/>
                <a:gd name="T9" fmla="*/ 119 h 337"/>
                <a:gd name="T10" fmla="*/ 284 w 386"/>
                <a:gd name="T11" fmla="*/ 120 h 337"/>
                <a:gd name="T12" fmla="*/ 225 w 386"/>
                <a:gd name="T13" fmla="*/ 106 h 337"/>
                <a:gd name="T14" fmla="*/ 194 w 386"/>
                <a:gd name="T15" fmla="*/ 108 h 337"/>
                <a:gd name="T16" fmla="*/ 181 w 386"/>
                <a:gd name="T17" fmla="*/ 125 h 337"/>
                <a:gd name="T18" fmla="*/ 155 w 386"/>
                <a:gd name="T19" fmla="*/ 106 h 337"/>
                <a:gd name="T20" fmla="*/ 144 w 386"/>
                <a:gd name="T21" fmla="*/ 141 h 337"/>
                <a:gd name="T22" fmla="*/ 180 w 386"/>
                <a:gd name="T23" fmla="*/ 180 h 337"/>
                <a:gd name="T24" fmla="*/ 196 w 386"/>
                <a:gd name="T25" fmla="*/ 206 h 337"/>
                <a:gd name="T26" fmla="*/ 230 w 386"/>
                <a:gd name="T27" fmla="*/ 237 h 337"/>
                <a:gd name="T28" fmla="*/ 257 w 386"/>
                <a:gd name="T29" fmla="*/ 256 h 337"/>
                <a:gd name="T30" fmla="*/ 286 w 386"/>
                <a:gd name="T31" fmla="*/ 291 h 337"/>
                <a:gd name="T32" fmla="*/ 349 w 386"/>
                <a:gd name="T33" fmla="*/ 323 h 337"/>
                <a:gd name="T34" fmla="*/ 342 w 386"/>
                <a:gd name="T35" fmla="*/ 337 h 337"/>
                <a:gd name="T36" fmla="*/ 276 w 386"/>
                <a:gd name="T37" fmla="*/ 306 h 337"/>
                <a:gd name="T38" fmla="*/ 234 w 386"/>
                <a:gd name="T39" fmla="*/ 276 h 337"/>
                <a:gd name="T40" fmla="*/ 170 w 386"/>
                <a:gd name="T41" fmla="*/ 251 h 337"/>
                <a:gd name="T42" fmla="*/ 108 w 386"/>
                <a:gd name="T43" fmla="*/ 189 h 337"/>
                <a:gd name="T44" fmla="*/ 121 w 386"/>
                <a:gd name="T45" fmla="*/ 183 h 337"/>
                <a:gd name="T46" fmla="*/ 88 w 386"/>
                <a:gd name="T47" fmla="*/ 148 h 337"/>
                <a:gd name="T48" fmla="*/ 85 w 386"/>
                <a:gd name="T49" fmla="*/ 119 h 337"/>
                <a:gd name="T50" fmla="*/ 40 w 386"/>
                <a:gd name="T51" fmla="*/ 106 h 337"/>
                <a:gd name="T52" fmla="*/ 22 w 386"/>
                <a:gd name="T53" fmla="*/ 142 h 337"/>
                <a:gd name="T54" fmla="*/ 0 w 386"/>
                <a:gd name="T55" fmla="*/ 114 h 337"/>
                <a:gd name="T56" fmla="*/ 0 w 386"/>
                <a:gd name="T57" fmla="*/ 85 h 337"/>
                <a:gd name="T58" fmla="*/ 2 w 386"/>
                <a:gd name="T59" fmla="*/ 84 h 337"/>
                <a:gd name="T60" fmla="*/ 49 w 386"/>
                <a:gd name="T61" fmla="*/ 87 h 337"/>
                <a:gd name="T62" fmla="*/ 61 w 386"/>
                <a:gd name="T63" fmla="*/ 72 h 337"/>
                <a:gd name="T64" fmla="*/ 85 w 386"/>
                <a:gd name="T65" fmla="*/ 86 h 337"/>
                <a:gd name="T66" fmla="*/ 111 w 386"/>
                <a:gd name="T67" fmla="*/ 88 h 337"/>
                <a:gd name="T68" fmla="*/ 109 w 386"/>
                <a:gd name="T69" fmla="*/ 64 h 337"/>
                <a:gd name="T70" fmla="*/ 132 w 386"/>
                <a:gd name="T71" fmla="*/ 56 h 337"/>
                <a:gd name="T72" fmla="*/ 136 w 386"/>
                <a:gd name="T73" fmla="*/ 22 h 337"/>
                <a:gd name="T74" fmla="*/ 187 w 386"/>
                <a:gd name="T75" fmla="*/ 0 h 337"/>
                <a:gd name="T76" fmla="*/ 210 w 386"/>
                <a:gd name="T77" fmla="*/ 10 h 337"/>
                <a:gd name="T78" fmla="*/ 263 w 386"/>
                <a:gd name="T79" fmla="*/ 46 h 337"/>
                <a:gd name="T80" fmla="*/ 320 w 386"/>
                <a:gd name="T81" fmla="*/ 62 h 337"/>
                <a:gd name="T82" fmla="*/ 344 w 386"/>
                <a:gd name="T83" fmla="*/ 5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337">
                  <a:moveTo>
                    <a:pt x="343" y="50"/>
                  </a:moveTo>
                  <a:lnTo>
                    <a:pt x="363" y="82"/>
                  </a:lnTo>
                  <a:lnTo>
                    <a:pt x="386" y="106"/>
                  </a:lnTo>
                  <a:lnTo>
                    <a:pt x="363" y="137"/>
                  </a:lnTo>
                  <a:lnTo>
                    <a:pt x="331" y="119"/>
                  </a:lnTo>
                  <a:lnTo>
                    <a:pt x="284" y="120"/>
                  </a:lnTo>
                  <a:lnTo>
                    <a:pt x="225" y="106"/>
                  </a:lnTo>
                  <a:lnTo>
                    <a:pt x="194" y="108"/>
                  </a:lnTo>
                  <a:lnTo>
                    <a:pt x="181" y="125"/>
                  </a:lnTo>
                  <a:lnTo>
                    <a:pt x="155" y="106"/>
                  </a:lnTo>
                  <a:lnTo>
                    <a:pt x="144" y="141"/>
                  </a:lnTo>
                  <a:lnTo>
                    <a:pt x="180" y="180"/>
                  </a:lnTo>
                  <a:lnTo>
                    <a:pt x="196" y="206"/>
                  </a:lnTo>
                  <a:lnTo>
                    <a:pt x="230" y="237"/>
                  </a:lnTo>
                  <a:lnTo>
                    <a:pt x="257" y="256"/>
                  </a:lnTo>
                  <a:lnTo>
                    <a:pt x="286" y="291"/>
                  </a:lnTo>
                  <a:lnTo>
                    <a:pt x="349" y="323"/>
                  </a:lnTo>
                  <a:lnTo>
                    <a:pt x="342" y="337"/>
                  </a:lnTo>
                  <a:lnTo>
                    <a:pt x="276" y="306"/>
                  </a:lnTo>
                  <a:lnTo>
                    <a:pt x="234" y="276"/>
                  </a:lnTo>
                  <a:lnTo>
                    <a:pt x="170" y="251"/>
                  </a:lnTo>
                  <a:lnTo>
                    <a:pt x="108" y="189"/>
                  </a:lnTo>
                  <a:lnTo>
                    <a:pt x="121" y="183"/>
                  </a:lnTo>
                  <a:lnTo>
                    <a:pt x="88" y="148"/>
                  </a:lnTo>
                  <a:lnTo>
                    <a:pt x="85" y="119"/>
                  </a:lnTo>
                  <a:lnTo>
                    <a:pt x="40" y="106"/>
                  </a:lnTo>
                  <a:lnTo>
                    <a:pt x="22" y="142"/>
                  </a:lnTo>
                  <a:lnTo>
                    <a:pt x="0" y="114"/>
                  </a:lnTo>
                  <a:lnTo>
                    <a:pt x="0" y="85"/>
                  </a:lnTo>
                  <a:lnTo>
                    <a:pt x="2" y="84"/>
                  </a:lnTo>
                  <a:lnTo>
                    <a:pt x="49" y="87"/>
                  </a:lnTo>
                  <a:lnTo>
                    <a:pt x="61" y="72"/>
                  </a:lnTo>
                  <a:lnTo>
                    <a:pt x="85" y="86"/>
                  </a:lnTo>
                  <a:lnTo>
                    <a:pt x="111" y="88"/>
                  </a:lnTo>
                  <a:lnTo>
                    <a:pt x="109" y="64"/>
                  </a:lnTo>
                  <a:lnTo>
                    <a:pt x="132" y="56"/>
                  </a:lnTo>
                  <a:lnTo>
                    <a:pt x="136" y="22"/>
                  </a:lnTo>
                  <a:lnTo>
                    <a:pt x="187" y="0"/>
                  </a:lnTo>
                  <a:lnTo>
                    <a:pt x="210" y="10"/>
                  </a:lnTo>
                  <a:lnTo>
                    <a:pt x="263" y="46"/>
                  </a:lnTo>
                  <a:lnTo>
                    <a:pt x="320" y="62"/>
                  </a:lnTo>
                  <a:lnTo>
                    <a:pt x="344" y="50"/>
                  </a:lnTo>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35" name="Freeform 84"/>
            <p:cNvSpPr>
              <a:spLocks/>
            </p:cNvSpPr>
            <p:nvPr/>
          </p:nvSpPr>
          <p:spPr bwMode="auto">
            <a:xfrm>
              <a:off x="2168831" y="4189696"/>
              <a:ext cx="85725" cy="61913"/>
            </a:xfrm>
            <a:custGeom>
              <a:avLst/>
              <a:gdLst>
                <a:gd name="T0" fmla="*/ 27 w 54"/>
                <a:gd name="T1" fmla="*/ 0 h 39"/>
                <a:gd name="T2" fmla="*/ 38 w 54"/>
                <a:gd name="T3" fmla="*/ 0 h 39"/>
                <a:gd name="T4" fmla="*/ 53 w 54"/>
                <a:gd name="T5" fmla="*/ 4 h 39"/>
                <a:gd name="T6" fmla="*/ 54 w 54"/>
                <a:gd name="T7" fmla="*/ 15 h 39"/>
                <a:gd name="T8" fmla="*/ 51 w 54"/>
                <a:gd name="T9" fmla="*/ 23 h 39"/>
                <a:gd name="T10" fmla="*/ 46 w 54"/>
                <a:gd name="T11" fmla="*/ 27 h 39"/>
                <a:gd name="T12" fmla="*/ 50 w 54"/>
                <a:gd name="T13" fmla="*/ 33 h 39"/>
                <a:gd name="T14" fmla="*/ 49 w 54"/>
                <a:gd name="T15" fmla="*/ 39 h 39"/>
                <a:gd name="T16" fmla="*/ 38 w 54"/>
                <a:gd name="T17" fmla="*/ 35 h 39"/>
                <a:gd name="T18" fmla="*/ 29 w 54"/>
                <a:gd name="T19" fmla="*/ 36 h 39"/>
                <a:gd name="T20" fmla="*/ 18 w 54"/>
                <a:gd name="T21" fmla="*/ 35 h 39"/>
                <a:gd name="T22" fmla="*/ 9 w 54"/>
                <a:gd name="T23" fmla="*/ 39 h 39"/>
                <a:gd name="T24" fmla="*/ 0 w 54"/>
                <a:gd name="T25" fmla="*/ 32 h 39"/>
                <a:gd name="T26" fmla="*/ 3 w 54"/>
                <a:gd name="T27" fmla="*/ 26 h 39"/>
                <a:gd name="T28" fmla="*/ 19 w 54"/>
                <a:gd name="T29" fmla="*/ 29 h 39"/>
                <a:gd name="T30" fmla="*/ 33 w 54"/>
                <a:gd name="T31" fmla="*/ 30 h 39"/>
                <a:gd name="T32" fmla="*/ 39 w 54"/>
                <a:gd name="T33" fmla="*/ 26 h 39"/>
                <a:gd name="T34" fmla="*/ 32 w 54"/>
                <a:gd name="T35" fmla="*/ 17 h 39"/>
                <a:gd name="T36" fmla="*/ 33 w 54"/>
                <a:gd name="T37" fmla="*/ 9 h 39"/>
                <a:gd name="T38" fmla="*/ 22 w 54"/>
                <a:gd name="T39" fmla="*/ 5 h 39"/>
                <a:gd name="T40" fmla="*/ 27 w 54"/>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39">
                  <a:moveTo>
                    <a:pt x="27" y="0"/>
                  </a:moveTo>
                  <a:lnTo>
                    <a:pt x="38" y="0"/>
                  </a:lnTo>
                  <a:lnTo>
                    <a:pt x="53" y="4"/>
                  </a:lnTo>
                  <a:lnTo>
                    <a:pt x="54" y="15"/>
                  </a:lnTo>
                  <a:lnTo>
                    <a:pt x="51" y="23"/>
                  </a:lnTo>
                  <a:lnTo>
                    <a:pt x="46" y="27"/>
                  </a:lnTo>
                  <a:lnTo>
                    <a:pt x="50" y="33"/>
                  </a:lnTo>
                  <a:lnTo>
                    <a:pt x="49" y="39"/>
                  </a:lnTo>
                  <a:lnTo>
                    <a:pt x="38" y="35"/>
                  </a:lnTo>
                  <a:lnTo>
                    <a:pt x="29" y="36"/>
                  </a:lnTo>
                  <a:lnTo>
                    <a:pt x="18" y="35"/>
                  </a:lnTo>
                  <a:lnTo>
                    <a:pt x="9" y="39"/>
                  </a:lnTo>
                  <a:lnTo>
                    <a:pt x="0" y="32"/>
                  </a:lnTo>
                  <a:lnTo>
                    <a:pt x="3" y="26"/>
                  </a:lnTo>
                  <a:lnTo>
                    <a:pt x="19" y="29"/>
                  </a:lnTo>
                  <a:lnTo>
                    <a:pt x="33" y="30"/>
                  </a:lnTo>
                  <a:lnTo>
                    <a:pt x="39" y="26"/>
                  </a:lnTo>
                  <a:lnTo>
                    <a:pt x="32" y="17"/>
                  </a:lnTo>
                  <a:lnTo>
                    <a:pt x="33" y="9"/>
                  </a:lnTo>
                  <a:lnTo>
                    <a:pt x="22" y="5"/>
                  </a:lnTo>
                  <a:lnTo>
                    <a:pt x="27" y="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36" name="Freeform 85"/>
            <p:cNvSpPr>
              <a:spLocks/>
            </p:cNvSpPr>
            <p:nvPr/>
          </p:nvSpPr>
          <p:spPr bwMode="auto">
            <a:xfrm>
              <a:off x="4727881" y="3248309"/>
              <a:ext cx="165100" cy="92075"/>
            </a:xfrm>
            <a:custGeom>
              <a:avLst/>
              <a:gdLst>
                <a:gd name="T0" fmla="*/ 0 w 104"/>
                <a:gd name="T1" fmla="*/ 36 h 58"/>
                <a:gd name="T2" fmla="*/ 5 w 104"/>
                <a:gd name="T3" fmla="*/ 23 h 58"/>
                <a:gd name="T4" fmla="*/ 1 w 104"/>
                <a:gd name="T5" fmla="*/ 18 h 58"/>
                <a:gd name="T6" fmla="*/ 10 w 104"/>
                <a:gd name="T7" fmla="*/ 18 h 58"/>
                <a:gd name="T8" fmla="*/ 11 w 104"/>
                <a:gd name="T9" fmla="*/ 10 h 58"/>
                <a:gd name="T10" fmla="*/ 20 w 104"/>
                <a:gd name="T11" fmla="*/ 15 h 58"/>
                <a:gd name="T12" fmla="*/ 26 w 104"/>
                <a:gd name="T13" fmla="*/ 17 h 58"/>
                <a:gd name="T14" fmla="*/ 39 w 104"/>
                <a:gd name="T15" fmla="*/ 15 h 58"/>
                <a:gd name="T16" fmla="*/ 40 w 104"/>
                <a:gd name="T17" fmla="*/ 11 h 58"/>
                <a:gd name="T18" fmla="*/ 46 w 104"/>
                <a:gd name="T19" fmla="*/ 10 h 58"/>
                <a:gd name="T20" fmla="*/ 54 w 104"/>
                <a:gd name="T21" fmla="*/ 7 h 58"/>
                <a:gd name="T22" fmla="*/ 56 w 104"/>
                <a:gd name="T23" fmla="*/ 8 h 58"/>
                <a:gd name="T24" fmla="*/ 63 w 104"/>
                <a:gd name="T25" fmla="*/ 6 h 58"/>
                <a:gd name="T26" fmla="*/ 66 w 104"/>
                <a:gd name="T27" fmla="*/ 1 h 58"/>
                <a:gd name="T28" fmla="*/ 72 w 104"/>
                <a:gd name="T29" fmla="*/ 0 h 58"/>
                <a:gd name="T30" fmla="*/ 90 w 104"/>
                <a:gd name="T31" fmla="*/ 6 h 58"/>
                <a:gd name="T32" fmla="*/ 93 w 104"/>
                <a:gd name="T33" fmla="*/ 4 h 58"/>
                <a:gd name="T34" fmla="*/ 102 w 104"/>
                <a:gd name="T35" fmla="*/ 9 h 58"/>
                <a:gd name="T36" fmla="*/ 104 w 104"/>
                <a:gd name="T37" fmla="*/ 15 h 58"/>
                <a:gd name="T38" fmla="*/ 95 w 104"/>
                <a:gd name="T39" fmla="*/ 19 h 58"/>
                <a:gd name="T40" fmla="*/ 89 w 104"/>
                <a:gd name="T41" fmla="*/ 33 h 58"/>
                <a:gd name="T42" fmla="*/ 80 w 104"/>
                <a:gd name="T43" fmla="*/ 47 h 58"/>
                <a:gd name="T44" fmla="*/ 67 w 104"/>
                <a:gd name="T45" fmla="*/ 51 h 58"/>
                <a:gd name="T46" fmla="*/ 57 w 104"/>
                <a:gd name="T47" fmla="*/ 50 h 58"/>
                <a:gd name="T48" fmla="*/ 45 w 104"/>
                <a:gd name="T49" fmla="*/ 55 h 58"/>
                <a:gd name="T50" fmla="*/ 39 w 104"/>
                <a:gd name="T51" fmla="*/ 58 h 58"/>
                <a:gd name="T52" fmla="*/ 25 w 104"/>
                <a:gd name="T53" fmla="*/ 54 h 58"/>
                <a:gd name="T54" fmla="*/ 12 w 104"/>
                <a:gd name="T55" fmla="*/ 45 h 58"/>
                <a:gd name="T56" fmla="*/ 7 w 104"/>
                <a:gd name="T57" fmla="*/ 43 h 58"/>
                <a:gd name="T58" fmla="*/ 3 w 104"/>
                <a:gd name="T59" fmla="*/ 36 h 58"/>
                <a:gd name="T60" fmla="*/ 0 w 104"/>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58">
                  <a:moveTo>
                    <a:pt x="0" y="36"/>
                  </a:moveTo>
                  <a:lnTo>
                    <a:pt x="5" y="23"/>
                  </a:lnTo>
                  <a:lnTo>
                    <a:pt x="1" y="18"/>
                  </a:lnTo>
                  <a:lnTo>
                    <a:pt x="10" y="18"/>
                  </a:lnTo>
                  <a:lnTo>
                    <a:pt x="11" y="10"/>
                  </a:lnTo>
                  <a:lnTo>
                    <a:pt x="20" y="15"/>
                  </a:lnTo>
                  <a:lnTo>
                    <a:pt x="26" y="17"/>
                  </a:lnTo>
                  <a:lnTo>
                    <a:pt x="39" y="15"/>
                  </a:lnTo>
                  <a:lnTo>
                    <a:pt x="40" y="11"/>
                  </a:lnTo>
                  <a:lnTo>
                    <a:pt x="46" y="10"/>
                  </a:lnTo>
                  <a:lnTo>
                    <a:pt x="54" y="7"/>
                  </a:lnTo>
                  <a:lnTo>
                    <a:pt x="56" y="8"/>
                  </a:lnTo>
                  <a:lnTo>
                    <a:pt x="63" y="6"/>
                  </a:lnTo>
                  <a:lnTo>
                    <a:pt x="66" y="1"/>
                  </a:lnTo>
                  <a:lnTo>
                    <a:pt x="72" y="0"/>
                  </a:lnTo>
                  <a:lnTo>
                    <a:pt x="90" y="6"/>
                  </a:lnTo>
                  <a:lnTo>
                    <a:pt x="93" y="4"/>
                  </a:lnTo>
                  <a:lnTo>
                    <a:pt x="102" y="9"/>
                  </a:lnTo>
                  <a:lnTo>
                    <a:pt x="104" y="15"/>
                  </a:lnTo>
                  <a:lnTo>
                    <a:pt x="95" y="19"/>
                  </a:lnTo>
                  <a:lnTo>
                    <a:pt x="89" y="33"/>
                  </a:lnTo>
                  <a:lnTo>
                    <a:pt x="80" y="47"/>
                  </a:lnTo>
                  <a:lnTo>
                    <a:pt x="67" y="51"/>
                  </a:lnTo>
                  <a:lnTo>
                    <a:pt x="57" y="50"/>
                  </a:lnTo>
                  <a:lnTo>
                    <a:pt x="45" y="55"/>
                  </a:lnTo>
                  <a:lnTo>
                    <a:pt x="39" y="58"/>
                  </a:lnTo>
                  <a:lnTo>
                    <a:pt x="25" y="54"/>
                  </a:lnTo>
                  <a:lnTo>
                    <a:pt x="12" y="45"/>
                  </a:lnTo>
                  <a:lnTo>
                    <a:pt x="7" y="43"/>
                  </a:lnTo>
                  <a:lnTo>
                    <a:pt x="3" y="36"/>
                  </a:lnTo>
                  <a:lnTo>
                    <a:pt x="0" y="36"/>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37" name="Freeform 86"/>
            <p:cNvSpPr>
              <a:spLocks noEditPoints="1"/>
            </p:cNvSpPr>
            <p:nvPr/>
          </p:nvSpPr>
          <p:spPr bwMode="auto">
            <a:xfrm>
              <a:off x="7085318" y="4665947"/>
              <a:ext cx="1335088" cy="522288"/>
            </a:xfrm>
            <a:custGeom>
              <a:avLst/>
              <a:gdLst>
                <a:gd name="T0" fmla="*/ 552 w 3445"/>
                <a:gd name="T1" fmla="*/ 826 h 1349"/>
                <a:gd name="T2" fmla="*/ 373 w 3445"/>
                <a:gd name="T3" fmla="*/ 522 h 1349"/>
                <a:gd name="T4" fmla="*/ 188 w 3445"/>
                <a:gd name="T5" fmla="*/ 258 h 1349"/>
                <a:gd name="T6" fmla="*/ 0 w 3445"/>
                <a:gd name="T7" fmla="*/ 0 h 1349"/>
                <a:gd name="T8" fmla="*/ 294 w 3445"/>
                <a:gd name="T9" fmla="*/ 161 h 1349"/>
                <a:gd name="T10" fmla="*/ 550 w 3445"/>
                <a:gd name="T11" fmla="*/ 347 h 1349"/>
                <a:gd name="T12" fmla="*/ 664 w 3445"/>
                <a:gd name="T13" fmla="*/ 557 h 1349"/>
                <a:gd name="T14" fmla="*/ 784 w 3445"/>
                <a:gd name="T15" fmla="*/ 673 h 1349"/>
                <a:gd name="T16" fmla="*/ 1707 w 3445"/>
                <a:gd name="T17" fmla="*/ 311 h 1349"/>
                <a:gd name="T18" fmla="*/ 1681 w 3445"/>
                <a:gd name="T19" fmla="*/ 535 h 1349"/>
                <a:gd name="T20" fmla="*/ 1562 w 3445"/>
                <a:gd name="T21" fmla="*/ 778 h 1349"/>
                <a:gd name="T22" fmla="*/ 1357 w 3445"/>
                <a:gd name="T23" fmla="*/ 732 h 1349"/>
                <a:gd name="T24" fmla="*/ 1129 w 3445"/>
                <a:gd name="T25" fmla="*/ 716 h 1349"/>
                <a:gd name="T26" fmla="*/ 1037 w 3445"/>
                <a:gd name="T27" fmla="*/ 431 h 1349"/>
                <a:gd name="T28" fmla="*/ 1154 w 3445"/>
                <a:gd name="T29" fmla="*/ 401 h 1349"/>
                <a:gd name="T30" fmla="*/ 1330 w 3445"/>
                <a:gd name="T31" fmla="*/ 339 h 1349"/>
                <a:gd name="T32" fmla="*/ 1527 w 3445"/>
                <a:gd name="T33" fmla="*/ 197 h 1349"/>
                <a:gd name="T34" fmla="*/ 1662 w 3445"/>
                <a:gd name="T35" fmla="*/ 191 h 1349"/>
                <a:gd name="T36" fmla="*/ 2518 w 3445"/>
                <a:gd name="T37" fmla="*/ 445 h 1349"/>
                <a:gd name="T38" fmla="*/ 2477 w 3445"/>
                <a:gd name="T39" fmla="*/ 543 h 1349"/>
                <a:gd name="T40" fmla="*/ 2463 w 3445"/>
                <a:gd name="T41" fmla="*/ 281 h 1349"/>
                <a:gd name="T42" fmla="*/ 2262 w 3445"/>
                <a:gd name="T43" fmla="*/ 346 h 1349"/>
                <a:gd name="T44" fmla="*/ 1948 w 3445"/>
                <a:gd name="T45" fmla="*/ 434 h 1349"/>
                <a:gd name="T46" fmla="*/ 1979 w 3445"/>
                <a:gd name="T47" fmla="*/ 548 h 1349"/>
                <a:gd name="T48" fmla="*/ 2047 w 3445"/>
                <a:gd name="T49" fmla="*/ 596 h 1349"/>
                <a:gd name="T50" fmla="*/ 2098 w 3445"/>
                <a:gd name="T51" fmla="*/ 865 h 1349"/>
                <a:gd name="T52" fmla="*/ 2065 w 3445"/>
                <a:gd name="T53" fmla="*/ 847 h 1349"/>
                <a:gd name="T54" fmla="*/ 1931 w 3445"/>
                <a:gd name="T55" fmla="*/ 773 h 1349"/>
                <a:gd name="T56" fmla="*/ 1889 w 3445"/>
                <a:gd name="T57" fmla="*/ 937 h 1349"/>
                <a:gd name="T58" fmla="*/ 1826 w 3445"/>
                <a:gd name="T59" fmla="*/ 764 h 1349"/>
                <a:gd name="T60" fmla="*/ 1816 w 3445"/>
                <a:gd name="T61" fmla="*/ 582 h 1349"/>
                <a:gd name="T62" fmla="*/ 1993 w 3445"/>
                <a:gd name="T63" fmla="*/ 380 h 1349"/>
                <a:gd name="T64" fmla="*/ 2262 w 3445"/>
                <a:gd name="T65" fmla="*/ 346 h 1349"/>
                <a:gd name="T66" fmla="*/ 3092 w 3445"/>
                <a:gd name="T67" fmla="*/ 663 h 1349"/>
                <a:gd name="T68" fmla="*/ 3365 w 3445"/>
                <a:gd name="T69" fmla="*/ 672 h 1349"/>
                <a:gd name="T70" fmla="*/ 3353 w 3445"/>
                <a:gd name="T71" fmla="*/ 1173 h 1349"/>
                <a:gd name="T72" fmla="*/ 3200 w 3445"/>
                <a:gd name="T73" fmla="*/ 1114 h 1349"/>
                <a:gd name="T74" fmla="*/ 3062 w 3445"/>
                <a:gd name="T75" fmla="*/ 854 h 1349"/>
                <a:gd name="T76" fmla="*/ 2838 w 3445"/>
                <a:gd name="T77" fmla="*/ 817 h 1349"/>
                <a:gd name="T78" fmla="*/ 2849 w 3445"/>
                <a:gd name="T79" fmla="*/ 676 h 1349"/>
                <a:gd name="T80" fmla="*/ 2758 w 3445"/>
                <a:gd name="T81" fmla="*/ 604 h 1349"/>
                <a:gd name="T82" fmla="*/ 2800 w 3445"/>
                <a:gd name="T83" fmla="*/ 498 h 1349"/>
                <a:gd name="T84" fmla="*/ 2677 w 3445"/>
                <a:gd name="T85" fmla="*/ 795 h 1349"/>
                <a:gd name="T86" fmla="*/ 2458 w 3445"/>
                <a:gd name="T87" fmla="*/ 755 h 1349"/>
                <a:gd name="T88" fmla="*/ 2409 w 3445"/>
                <a:gd name="T89" fmla="*/ 761 h 1349"/>
                <a:gd name="T90" fmla="*/ 2391 w 3445"/>
                <a:gd name="T91" fmla="*/ 733 h 1349"/>
                <a:gd name="T92" fmla="*/ 2914 w 3445"/>
                <a:gd name="T93" fmla="*/ 990 h 1349"/>
                <a:gd name="T94" fmla="*/ 2960 w 3445"/>
                <a:gd name="T95" fmla="*/ 996 h 1349"/>
                <a:gd name="T96" fmla="*/ 1295 w 3445"/>
                <a:gd name="T97" fmla="*/ 1058 h 1349"/>
                <a:gd name="T98" fmla="*/ 1431 w 3445"/>
                <a:gd name="T99" fmla="*/ 1212 h 1349"/>
                <a:gd name="T100" fmla="*/ 1136 w 3445"/>
                <a:gd name="T101" fmla="*/ 1158 h 1349"/>
                <a:gd name="T102" fmla="*/ 830 w 3445"/>
                <a:gd name="T103" fmla="*/ 1093 h 1349"/>
                <a:gd name="T104" fmla="*/ 898 w 3445"/>
                <a:gd name="T105" fmla="*/ 974 h 1349"/>
                <a:gd name="T106" fmla="*/ 2061 w 3445"/>
                <a:gd name="T107" fmla="*/ 1156 h 1349"/>
                <a:gd name="T108" fmla="*/ 1835 w 3445"/>
                <a:gd name="T109" fmla="*/ 1186 h 1349"/>
                <a:gd name="T110" fmla="*/ 2061 w 3445"/>
                <a:gd name="T111" fmla="*/ 1156 h 1349"/>
                <a:gd name="T112" fmla="*/ 1774 w 3445"/>
                <a:gd name="T113" fmla="*/ 1208 h 1349"/>
                <a:gd name="T114" fmla="*/ 1622 w 3445"/>
                <a:gd name="T115" fmla="*/ 1187 h 1349"/>
                <a:gd name="T116" fmla="*/ 2095 w 3445"/>
                <a:gd name="T117" fmla="*/ 1349 h 1349"/>
                <a:gd name="T118" fmla="*/ 2210 w 3445"/>
                <a:gd name="T119" fmla="*/ 1224 h 1349"/>
                <a:gd name="T120" fmla="*/ 1881 w 3445"/>
                <a:gd name="T121" fmla="*/ 1339 h 1349"/>
                <a:gd name="T122" fmla="*/ 1864 w 3445"/>
                <a:gd name="T123" fmla="*/ 1290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45" h="1349">
                  <a:moveTo>
                    <a:pt x="789" y="965"/>
                  </a:moveTo>
                  <a:lnTo>
                    <a:pt x="706" y="967"/>
                  </a:lnTo>
                  <a:lnTo>
                    <a:pt x="646" y="895"/>
                  </a:lnTo>
                  <a:lnTo>
                    <a:pt x="552" y="826"/>
                  </a:lnTo>
                  <a:lnTo>
                    <a:pt x="521" y="774"/>
                  </a:lnTo>
                  <a:lnTo>
                    <a:pt x="466" y="705"/>
                  </a:lnTo>
                  <a:lnTo>
                    <a:pt x="429" y="641"/>
                  </a:lnTo>
                  <a:lnTo>
                    <a:pt x="373" y="522"/>
                  </a:lnTo>
                  <a:lnTo>
                    <a:pt x="307" y="451"/>
                  </a:lnTo>
                  <a:lnTo>
                    <a:pt x="285" y="378"/>
                  </a:lnTo>
                  <a:lnTo>
                    <a:pt x="257" y="311"/>
                  </a:lnTo>
                  <a:lnTo>
                    <a:pt x="188" y="258"/>
                  </a:lnTo>
                  <a:lnTo>
                    <a:pt x="147" y="185"/>
                  </a:lnTo>
                  <a:lnTo>
                    <a:pt x="89" y="137"/>
                  </a:lnTo>
                  <a:lnTo>
                    <a:pt x="8" y="43"/>
                  </a:lnTo>
                  <a:lnTo>
                    <a:pt x="0" y="0"/>
                  </a:lnTo>
                  <a:lnTo>
                    <a:pt x="48" y="3"/>
                  </a:lnTo>
                  <a:lnTo>
                    <a:pt x="165" y="20"/>
                  </a:lnTo>
                  <a:lnTo>
                    <a:pt x="234" y="103"/>
                  </a:lnTo>
                  <a:lnTo>
                    <a:pt x="294" y="161"/>
                  </a:lnTo>
                  <a:lnTo>
                    <a:pt x="337" y="196"/>
                  </a:lnTo>
                  <a:lnTo>
                    <a:pt x="410" y="288"/>
                  </a:lnTo>
                  <a:lnTo>
                    <a:pt x="486" y="289"/>
                  </a:lnTo>
                  <a:lnTo>
                    <a:pt x="550" y="347"/>
                  </a:lnTo>
                  <a:lnTo>
                    <a:pt x="594" y="419"/>
                  </a:lnTo>
                  <a:lnTo>
                    <a:pt x="652" y="458"/>
                  </a:lnTo>
                  <a:lnTo>
                    <a:pt x="621" y="527"/>
                  </a:lnTo>
                  <a:lnTo>
                    <a:pt x="664" y="557"/>
                  </a:lnTo>
                  <a:lnTo>
                    <a:pt x="691" y="559"/>
                  </a:lnTo>
                  <a:lnTo>
                    <a:pt x="703" y="618"/>
                  </a:lnTo>
                  <a:lnTo>
                    <a:pt x="729" y="666"/>
                  </a:lnTo>
                  <a:lnTo>
                    <a:pt x="784" y="673"/>
                  </a:lnTo>
                  <a:lnTo>
                    <a:pt x="819" y="727"/>
                  </a:lnTo>
                  <a:lnTo>
                    <a:pt x="797" y="833"/>
                  </a:lnTo>
                  <a:lnTo>
                    <a:pt x="789" y="965"/>
                  </a:lnTo>
                  <a:moveTo>
                    <a:pt x="1707" y="311"/>
                  </a:moveTo>
                  <a:lnTo>
                    <a:pt x="1792" y="390"/>
                  </a:lnTo>
                  <a:lnTo>
                    <a:pt x="1703" y="400"/>
                  </a:lnTo>
                  <a:lnTo>
                    <a:pt x="1678" y="458"/>
                  </a:lnTo>
                  <a:lnTo>
                    <a:pt x="1681" y="535"/>
                  </a:lnTo>
                  <a:lnTo>
                    <a:pt x="1608" y="593"/>
                  </a:lnTo>
                  <a:lnTo>
                    <a:pt x="1605" y="678"/>
                  </a:lnTo>
                  <a:lnTo>
                    <a:pt x="1572" y="808"/>
                  </a:lnTo>
                  <a:lnTo>
                    <a:pt x="1562" y="778"/>
                  </a:lnTo>
                  <a:lnTo>
                    <a:pt x="1475" y="816"/>
                  </a:lnTo>
                  <a:lnTo>
                    <a:pt x="1447" y="764"/>
                  </a:lnTo>
                  <a:lnTo>
                    <a:pt x="1394" y="759"/>
                  </a:lnTo>
                  <a:lnTo>
                    <a:pt x="1357" y="732"/>
                  </a:lnTo>
                  <a:lnTo>
                    <a:pt x="1267" y="763"/>
                  </a:lnTo>
                  <a:lnTo>
                    <a:pt x="1240" y="722"/>
                  </a:lnTo>
                  <a:lnTo>
                    <a:pt x="1191" y="726"/>
                  </a:lnTo>
                  <a:lnTo>
                    <a:pt x="1129" y="716"/>
                  </a:lnTo>
                  <a:lnTo>
                    <a:pt x="1120" y="602"/>
                  </a:lnTo>
                  <a:lnTo>
                    <a:pt x="1083" y="578"/>
                  </a:lnTo>
                  <a:lnTo>
                    <a:pt x="1047" y="506"/>
                  </a:lnTo>
                  <a:lnTo>
                    <a:pt x="1037" y="431"/>
                  </a:lnTo>
                  <a:lnTo>
                    <a:pt x="1045" y="352"/>
                  </a:lnTo>
                  <a:lnTo>
                    <a:pt x="1089" y="296"/>
                  </a:lnTo>
                  <a:lnTo>
                    <a:pt x="1102" y="353"/>
                  </a:lnTo>
                  <a:lnTo>
                    <a:pt x="1154" y="401"/>
                  </a:lnTo>
                  <a:lnTo>
                    <a:pt x="1202" y="383"/>
                  </a:lnTo>
                  <a:lnTo>
                    <a:pt x="1250" y="389"/>
                  </a:lnTo>
                  <a:lnTo>
                    <a:pt x="1294" y="346"/>
                  </a:lnTo>
                  <a:lnTo>
                    <a:pt x="1330" y="339"/>
                  </a:lnTo>
                  <a:lnTo>
                    <a:pt x="1401" y="363"/>
                  </a:lnTo>
                  <a:lnTo>
                    <a:pt x="1463" y="345"/>
                  </a:lnTo>
                  <a:lnTo>
                    <a:pt x="1499" y="226"/>
                  </a:lnTo>
                  <a:lnTo>
                    <a:pt x="1527" y="197"/>
                  </a:lnTo>
                  <a:lnTo>
                    <a:pt x="1550" y="100"/>
                  </a:lnTo>
                  <a:lnTo>
                    <a:pt x="1637" y="100"/>
                  </a:lnTo>
                  <a:lnTo>
                    <a:pt x="1702" y="114"/>
                  </a:lnTo>
                  <a:lnTo>
                    <a:pt x="1662" y="191"/>
                  </a:lnTo>
                  <a:lnTo>
                    <a:pt x="1719" y="272"/>
                  </a:lnTo>
                  <a:lnTo>
                    <a:pt x="1707" y="311"/>
                  </a:lnTo>
                  <a:moveTo>
                    <a:pt x="2521" y="370"/>
                  </a:moveTo>
                  <a:lnTo>
                    <a:pt x="2518" y="445"/>
                  </a:lnTo>
                  <a:lnTo>
                    <a:pt x="2479" y="436"/>
                  </a:lnTo>
                  <a:lnTo>
                    <a:pt x="2468" y="488"/>
                  </a:lnTo>
                  <a:lnTo>
                    <a:pt x="2498" y="533"/>
                  </a:lnTo>
                  <a:lnTo>
                    <a:pt x="2477" y="543"/>
                  </a:lnTo>
                  <a:lnTo>
                    <a:pt x="2447" y="489"/>
                  </a:lnTo>
                  <a:lnTo>
                    <a:pt x="2424" y="380"/>
                  </a:lnTo>
                  <a:lnTo>
                    <a:pt x="2439" y="312"/>
                  </a:lnTo>
                  <a:lnTo>
                    <a:pt x="2463" y="281"/>
                  </a:lnTo>
                  <a:lnTo>
                    <a:pt x="2469" y="328"/>
                  </a:lnTo>
                  <a:lnTo>
                    <a:pt x="2514" y="335"/>
                  </a:lnTo>
                  <a:lnTo>
                    <a:pt x="2521" y="370"/>
                  </a:lnTo>
                  <a:moveTo>
                    <a:pt x="2262" y="346"/>
                  </a:moveTo>
                  <a:lnTo>
                    <a:pt x="2202" y="430"/>
                  </a:lnTo>
                  <a:lnTo>
                    <a:pt x="2145" y="446"/>
                  </a:lnTo>
                  <a:lnTo>
                    <a:pt x="2073" y="430"/>
                  </a:lnTo>
                  <a:lnTo>
                    <a:pt x="1948" y="434"/>
                  </a:lnTo>
                  <a:lnTo>
                    <a:pt x="1882" y="446"/>
                  </a:lnTo>
                  <a:lnTo>
                    <a:pt x="1871" y="511"/>
                  </a:lnTo>
                  <a:lnTo>
                    <a:pt x="1938" y="586"/>
                  </a:lnTo>
                  <a:lnTo>
                    <a:pt x="1979" y="548"/>
                  </a:lnTo>
                  <a:lnTo>
                    <a:pt x="2119" y="519"/>
                  </a:lnTo>
                  <a:lnTo>
                    <a:pt x="2113" y="558"/>
                  </a:lnTo>
                  <a:lnTo>
                    <a:pt x="2080" y="546"/>
                  </a:lnTo>
                  <a:lnTo>
                    <a:pt x="2047" y="596"/>
                  </a:lnTo>
                  <a:lnTo>
                    <a:pt x="1980" y="629"/>
                  </a:lnTo>
                  <a:lnTo>
                    <a:pt x="2049" y="738"/>
                  </a:lnTo>
                  <a:lnTo>
                    <a:pt x="2034" y="767"/>
                  </a:lnTo>
                  <a:lnTo>
                    <a:pt x="2098" y="865"/>
                  </a:lnTo>
                  <a:lnTo>
                    <a:pt x="2095" y="921"/>
                  </a:lnTo>
                  <a:lnTo>
                    <a:pt x="2054" y="946"/>
                  </a:lnTo>
                  <a:lnTo>
                    <a:pt x="2026" y="916"/>
                  </a:lnTo>
                  <a:lnTo>
                    <a:pt x="2065" y="847"/>
                  </a:lnTo>
                  <a:lnTo>
                    <a:pt x="1990" y="880"/>
                  </a:lnTo>
                  <a:lnTo>
                    <a:pt x="1972" y="856"/>
                  </a:lnTo>
                  <a:lnTo>
                    <a:pt x="1983" y="823"/>
                  </a:lnTo>
                  <a:lnTo>
                    <a:pt x="1931" y="773"/>
                  </a:lnTo>
                  <a:lnTo>
                    <a:pt x="1939" y="690"/>
                  </a:lnTo>
                  <a:lnTo>
                    <a:pt x="1888" y="716"/>
                  </a:lnTo>
                  <a:lnTo>
                    <a:pt x="1891" y="815"/>
                  </a:lnTo>
                  <a:lnTo>
                    <a:pt x="1889" y="937"/>
                  </a:lnTo>
                  <a:lnTo>
                    <a:pt x="1841" y="950"/>
                  </a:lnTo>
                  <a:lnTo>
                    <a:pt x="1809" y="925"/>
                  </a:lnTo>
                  <a:lnTo>
                    <a:pt x="1834" y="846"/>
                  </a:lnTo>
                  <a:lnTo>
                    <a:pt x="1826" y="764"/>
                  </a:lnTo>
                  <a:lnTo>
                    <a:pt x="1794" y="763"/>
                  </a:lnTo>
                  <a:lnTo>
                    <a:pt x="1772" y="705"/>
                  </a:lnTo>
                  <a:lnTo>
                    <a:pt x="1805" y="649"/>
                  </a:lnTo>
                  <a:lnTo>
                    <a:pt x="1816" y="582"/>
                  </a:lnTo>
                  <a:lnTo>
                    <a:pt x="1855" y="453"/>
                  </a:lnTo>
                  <a:lnTo>
                    <a:pt x="1871" y="418"/>
                  </a:lnTo>
                  <a:lnTo>
                    <a:pt x="1934" y="355"/>
                  </a:lnTo>
                  <a:lnTo>
                    <a:pt x="1993" y="380"/>
                  </a:lnTo>
                  <a:lnTo>
                    <a:pt x="2088" y="392"/>
                  </a:lnTo>
                  <a:lnTo>
                    <a:pt x="2175" y="388"/>
                  </a:lnTo>
                  <a:lnTo>
                    <a:pt x="2248" y="327"/>
                  </a:lnTo>
                  <a:lnTo>
                    <a:pt x="2262" y="346"/>
                  </a:lnTo>
                  <a:moveTo>
                    <a:pt x="2932" y="565"/>
                  </a:moveTo>
                  <a:lnTo>
                    <a:pt x="2950" y="702"/>
                  </a:lnTo>
                  <a:lnTo>
                    <a:pt x="3026" y="753"/>
                  </a:lnTo>
                  <a:lnTo>
                    <a:pt x="3092" y="663"/>
                  </a:lnTo>
                  <a:lnTo>
                    <a:pt x="3179" y="612"/>
                  </a:lnTo>
                  <a:lnTo>
                    <a:pt x="3246" y="612"/>
                  </a:lnTo>
                  <a:lnTo>
                    <a:pt x="3310" y="641"/>
                  </a:lnTo>
                  <a:lnTo>
                    <a:pt x="3365" y="672"/>
                  </a:lnTo>
                  <a:lnTo>
                    <a:pt x="3445" y="688"/>
                  </a:lnTo>
                  <a:lnTo>
                    <a:pt x="3434" y="965"/>
                  </a:lnTo>
                  <a:lnTo>
                    <a:pt x="3414" y="1243"/>
                  </a:lnTo>
                  <a:lnTo>
                    <a:pt x="3353" y="1173"/>
                  </a:lnTo>
                  <a:lnTo>
                    <a:pt x="3279" y="1156"/>
                  </a:lnTo>
                  <a:lnTo>
                    <a:pt x="3258" y="1180"/>
                  </a:lnTo>
                  <a:lnTo>
                    <a:pt x="3163" y="1183"/>
                  </a:lnTo>
                  <a:lnTo>
                    <a:pt x="3200" y="1114"/>
                  </a:lnTo>
                  <a:lnTo>
                    <a:pt x="3249" y="1090"/>
                  </a:lnTo>
                  <a:lnTo>
                    <a:pt x="3236" y="997"/>
                  </a:lnTo>
                  <a:lnTo>
                    <a:pt x="3205" y="926"/>
                  </a:lnTo>
                  <a:lnTo>
                    <a:pt x="3062" y="854"/>
                  </a:lnTo>
                  <a:lnTo>
                    <a:pt x="3001" y="847"/>
                  </a:lnTo>
                  <a:lnTo>
                    <a:pt x="2891" y="768"/>
                  </a:lnTo>
                  <a:lnTo>
                    <a:pt x="2867" y="809"/>
                  </a:lnTo>
                  <a:lnTo>
                    <a:pt x="2838" y="817"/>
                  </a:lnTo>
                  <a:lnTo>
                    <a:pt x="2822" y="786"/>
                  </a:lnTo>
                  <a:lnTo>
                    <a:pt x="2823" y="749"/>
                  </a:lnTo>
                  <a:lnTo>
                    <a:pt x="2767" y="707"/>
                  </a:lnTo>
                  <a:lnTo>
                    <a:pt x="2849" y="676"/>
                  </a:lnTo>
                  <a:lnTo>
                    <a:pt x="2902" y="678"/>
                  </a:lnTo>
                  <a:lnTo>
                    <a:pt x="2897" y="655"/>
                  </a:lnTo>
                  <a:lnTo>
                    <a:pt x="2787" y="655"/>
                  </a:lnTo>
                  <a:lnTo>
                    <a:pt x="2758" y="604"/>
                  </a:lnTo>
                  <a:lnTo>
                    <a:pt x="2691" y="589"/>
                  </a:lnTo>
                  <a:lnTo>
                    <a:pt x="2659" y="546"/>
                  </a:lnTo>
                  <a:lnTo>
                    <a:pt x="2761" y="526"/>
                  </a:lnTo>
                  <a:lnTo>
                    <a:pt x="2800" y="498"/>
                  </a:lnTo>
                  <a:lnTo>
                    <a:pt x="2920" y="533"/>
                  </a:lnTo>
                  <a:lnTo>
                    <a:pt x="2932" y="565"/>
                  </a:lnTo>
                  <a:moveTo>
                    <a:pt x="2652" y="730"/>
                  </a:moveTo>
                  <a:lnTo>
                    <a:pt x="2677" y="795"/>
                  </a:lnTo>
                  <a:lnTo>
                    <a:pt x="2615" y="760"/>
                  </a:lnTo>
                  <a:lnTo>
                    <a:pt x="2552" y="753"/>
                  </a:lnTo>
                  <a:lnTo>
                    <a:pt x="2510" y="758"/>
                  </a:lnTo>
                  <a:lnTo>
                    <a:pt x="2458" y="755"/>
                  </a:lnTo>
                  <a:lnTo>
                    <a:pt x="2477" y="709"/>
                  </a:lnTo>
                  <a:lnTo>
                    <a:pt x="2570" y="705"/>
                  </a:lnTo>
                  <a:lnTo>
                    <a:pt x="2652" y="730"/>
                  </a:lnTo>
                  <a:moveTo>
                    <a:pt x="2409" y="761"/>
                  </a:moveTo>
                  <a:lnTo>
                    <a:pt x="2380" y="789"/>
                  </a:lnTo>
                  <a:lnTo>
                    <a:pt x="2328" y="774"/>
                  </a:lnTo>
                  <a:lnTo>
                    <a:pt x="2315" y="737"/>
                  </a:lnTo>
                  <a:lnTo>
                    <a:pt x="2391" y="733"/>
                  </a:lnTo>
                  <a:lnTo>
                    <a:pt x="2409" y="761"/>
                  </a:lnTo>
                  <a:moveTo>
                    <a:pt x="2960" y="996"/>
                  </a:moveTo>
                  <a:lnTo>
                    <a:pt x="2917" y="1054"/>
                  </a:lnTo>
                  <a:lnTo>
                    <a:pt x="2914" y="990"/>
                  </a:lnTo>
                  <a:lnTo>
                    <a:pt x="2929" y="959"/>
                  </a:lnTo>
                  <a:lnTo>
                    <a:pt x="2947" y="930"/>
                  </a:lnTo>
                  <a:lnTo>
                    <a:pt x="2962" y="955"/>
                  </a:lnTo>
                  <a:lnTo>
                    <a:pt x="2960" y="996"/>
                  </a:lnTo>
                  <a:moveTo>
                    <a:pt x="996" y="1044"/>
                  </a:moveTo>
                  <a:lnTo>
                    <a:pt x="1139" y="1052"/>
                  </a:lnTo>
                  <a:lnTo>
                    <a:pt x="1158" y="1017"/>
                  </a:lnTo>
                  <a:lnTo>
                    <a:pt x="1295" y="1058"/>
                  </a:lnTo>
                  <a:lnTo>
                    <a:pt x="1319" y="1113"/>
                  </a:lnTo>
                  <a:lnTo>
                    <a:pt x="1431" y="1129"/>
                  </a:lnTo>
                  <a:lnTo>
                    <a:pt x="1519" y="1179"/>
                  </a:lnTo>
                  <a:lnTo>
                    <a:pt x="1431" y="1212"/>
                  </a:lnTo>
                  <a:lnTo>
                    <a:pt x="1351" y="1177"/>
                  </a:lnTo>
                  <a:lnTo>
                    <a:pt x="1283" y="1180"/>
                  </a:lnTo>
                  <a:lnTo>
                    <a:pt x="1206" y="1174"/>
                  </a:lnTo>
                  <a:lnTo>
                    <a:pt x="1136" y="1158"/>
                  </a:lnTo>
                  <a:lnTo>
                    <a:pt x="1052" y="1126"/>
                  </a:lnTo>
                  <a:lnTo>
                    <a:pt x="997" y="1117"/>
                  </a:lnTo>
                  <a:lnTo>
                    <a:pt x="965" y="1128"/>
                  </a:lnTo>
                  <a:lnTo>
                    <a:pt x="830" y="1093"/>
                  </a:lnTo>
                  <a:lnTo>
                    <a:pt x="819" y="1056"/>
                  </a:lnTo>
                  <a:lnTo>
                    <a:pt x="751" y="1050"/>
                  </a:lnTo>
                  <a:lnTo>
                    <a:pt x="807" y="969"/>
                  </a:lnTo>
                  <a:lnTo>
                    <a:pt x="898" y="974"/>
                  </a:lnTo>
                  <a:lnTo>
                    <a:pt x="957" y="1007"/>
                  </a:lnTo>
                  <a:lnTo>
                    <a:pt x="987" y="1013"/>
                  </a:lnTo>
                  <a:lnTo>
                    <a:pt x="996" y="1044"/>
                  </a:lnTo>
                  <a:moveTo>
                    <a:pt x="2061" y="1156"/>
                  </a:moveTo>
                  <a:lnTo>
                    <a:pt x="2046" y="1203"/>
                  </a:lnTo>
                  <a:lnTo>
                    <a:pt x="1932" y="1227"/>
                  </a:lnTo>
                  <a:lnTo>
                    <a:pt x="1833" y="1217"/>
                  </a:lnTo>
                  <a:lnTo>
                    <a:pt x="1835" y="1186"/>
                  </a:lnTo>
                  <a:lnTo>
                    <a:pt x="1896" y="1168"/>
                  </a:lnTo>
                  <a:lnTo>
                    <a:pt x="1941" y="1193"/>
                  </a:lnTo>
                  <a:lnTo>
                    <a:pt x="1991" y="1187"/>
                  </a:lnTo>
                  <a:lnTo>
                    <a:pt x="2061" y="1156"/>
                  </a:lnTo>
                  <a:moveTo>
                    <a:pt x="1685" y="1156"/>
                  </a:moveTo>
                  <a:lnTo>
                    <a:pt x="1711" y="1179"/>
                  </a:lnTo>
                  <a:lnTo>
                    <a:pt x="1758" y="1172"/>
                  </a:lnTo>
                  <a:lnTo>
                    <a:pt x="1774" y="1208"/>
                  </a:lnTo>
                  <a:lnTo>
                    <a:pt x="1685" y="1225"/>
                  </a:lnTo>
                  <a:lnTo>
                    <a:pt x="1633" y="1236"/>
                  </a:lnTo>
                  <a:lnTo>
                    <a:pt x="1592" y="1236"/>
                  </a:lnTo>
                  <a:lnTo>
                    <a:pt x="1622" y="1187"/>
                  </a:lnTo>
                  <a:lnTo>
                    <a:pt x="1663" y="1186"/>
                  </a:lnTo>
                  <a:lnTo>
                    <a:pt x="1685" y="1156"/>
                  </a:lnTo>
                  <a:moveTo>
                    <a:pt x="2161" y="1330"/>
                  </a:moveTo>
                  <a:lnTo>
                    <a:pt x="2095" y="1349"/>
                  </a:lnTo>
                  <a:lnTo>
                    <a:pt x="2087" y="1339"/>
                  </a:lnTo>
                  <a:lnTo>
                    <a:pt x="2097" y="1310"/>
                  </a:lnTo>
                  <a:lnTo>
                    <a:pt x="2133" y="1258"/>
                  </a:lnTo>
                  <a:lnTo>
                    <a:pt x="2210" y="1224"/>
                  </a:lnTo>
                  <a:lnTo>
                    <a:pt x="2217" y="1241"/>
                  </a:lnTo>
                  <a:lnTo>
                    <a:pt x="2216" y="1266"/>
                  </a:lnTo>
                  <a:lnTo>
                    <a:pt x="2161" y="1330"/>
                  </a:lnTo>
                  <a:moveTo>
                    <a:pt x="1881" y="1339"/>
                  </a:moveTo>
                  <a:lnTo>
                    <a:pt x="1850" y="1340"/>
                  </a:lnTo>
                  <a:lnTo>
                    <a:pt x="1756" y="1280"/>
                  </a:lnTo>
                  <a:lnTo>
                    <a:pt x="1827" y="1264"/>
                  </a:lnTo>
                  <a:lnTo>
                    <a:pt x="1864" y="1290"/>
                  </a:lnTo>
                  <a:lnTo>
                    <a:pt x="1888" y="1316"/>
                  </a:lnTo>
                  <a:lnTo>
                    <a:pt x="1881" y="1339"/>
                  </a:lnTo>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38" name="Freeform 87"/>
            <p:cNvSpPr>
              <a:spLocks/>
            </p:cNvSpPr>
            <p:nvPr/>
          </p:nvSpPr>
          <p:spPr bwMode="auto">
            <a:xfrm>
              <a:off x="6248706" y="3675346"/>
              <a:ext cx="800100" cy="908050"/>
            </a:xfrm>
            <a:custGeom>
              <a:avLst/>
              <a:gdLst>
                <a:gd name="T0" fmla="*/ 149 w 504"/>
                <a:gd name="T1" fmla="*/ 42 h 572"/>
                <a:gd name="T2" fmla="*/ 148 w 504"/>
                <a:gd name="T3" fmla="*/ 60 h 572"/>
                <a:gd name="T4" fmla="*/ 206 w 504"/>
                <a:gd name="T5" fmla="*/ 110 h 572"/>
                <a:gd name="T6" fmla="*/ 212 w 504"/>
                <a:gd name="T7" fmla="*/ 147 h 572"/>
                <a:gd name="T8" fmla="*/ 282 w 504"/>
                <a:gd name="T9" fmla="*/ 172 h 572"/>
                <a:gd name="T10" fmla="*/ 330 w 504"/>
                <a:gd name="T11" fmla="*/ 189 h 572"/>
                <a:gd name="T12" fmla="*/ 340 w 504"/>
                <a:gd name="T13" fmla="*/ 167 h 572"/>
                <a:gd name="T14" fmla="*/ 355 w 504"/>
                <a:gd name="T15" fmla="*/ 170 h 572"/>
                <a:gd name="T16" fmla="*/ 384 w 504"/>
                <a:gd name="T17" fmla="*/ 179 h 572"/>
                <a:gd name="T18" fmla="*/ 412 w 504"/>
                <a:gd name="T19" fmla="*/ 167 h 572"/>
                <a:gd name="T20" fmla="*/ 430 w 504"/>
                <a:gd name="T21" fmla="*/ 142 h 572"/>
                <a:gd name="T22" fmla="*/ 474 w 504"/>
                <a:gd name="T23" fmla="*/ 126 h 572"/>
                <a:gd name="T24" fmla="*/ 501 w 504"/>
                <a:gd name="T25" fmla="*/ 150 h 572"/>
                <a:gd name="T26" fmla="*/ 504 w 504"/>
                <a:gd name="T27" fmla="*/ 175 h 572"/>
                <a:gd name="T28" fmla="*/ 473 w 504"/>
                <a:gd name="T29" fmla="*/ 197 h 572"/>
                <a:gd name="T30" fmla="*/ 463 w 504"/>
                <a:gd name="T31" fmla="*/ 242 h 572"/>
                <a:gd name="T32" fmla="*/ 449 w 504"/>
                <a:gd name="T33" fmla="*/ 266 h 572"/>
                <a:gd name="T34" fmla="*/ 429 w 504"/>
                <a:gd name="T35" fmla="*/ 247 h 572"/>
                <a:gd name="T36" fmla="*/ 412 w 504"/>
                <a:gd name="T37" fmla="*/ 249 h 572"/>
                <a:gd name="T38" fmla="*/ 428 w 504"/>
                <a:gd name="T39" fmla="*/ 219 h 572"/>
                <a:gd name="T40" fmla="*/ 383 w 504"/>
                <a:gd name="T41" fmla="*/ 212 h 572"/>
                <a:gd name="T42" fmla="*/ 354 w 504"/>
                <a:gd name="T43" fmla="*/ 188 h 572"/>
                <a:gd name="T44" fmla="*/ 356 w 504"/>
                <a:gd name="T45" fmla="*/ 221 h 572"/>
                <a:gd name="T46" fmla="*/ 364 w 504"/>
                <a:gd name="T47" fmla="*/ 246 h 572"/>
                <a:gd name="T48" fmla="*/ 378 w 504"/>
                <a:gd name="T49" fmla="*/ 287 h 572"/>
                <a:gd name="T50" fmla="*/ 347 w 504"/>
                <a:gd name="T51" fmla="*/ 306 h 572"/>
                <a:gd name="T52" fmla="*/ 298 w 504"/>
                <a:gd name="T53" fmla="*/ 357 h 572"/>
                <a:gd name="T54" fmla="*/ 271 w 504"/>
                <a:gd name="T55" fmla="*/ 394 h 572"/>
                <a:gd name="T56" fmla="*/ 238 w 504"/>
                <a:gd name="T57" fmla="*/ 407 h 572"/>
                <a:gd name="T58" fmla="*/ 243 w 504"/>
                <a:gd name="T59" fmla="*/ 467 h 572"/>
                <a:gd name="T60" fmla="*/ 230 w 504"/>
                <a:gd name="T61" fmla="*/ 523 h 572"/>
                <a:gd name="T62" fmla="*/ 212 w 504"/>
                <a:gd name="T63" fmla="*/ 552 h 572"/>
                <a:gd name="T64" fmla="*/ 181 w 504"/>
                <a:gd name="T65" fmla="*/ 553 h 572"/>
                <a:gd name="T66" fmla="*/ 156 w 504"/>
                <a:gd name="T67" fmla="*/ 493 h 572"/>
                <a:gd name="T68" fmla="*/ 134 w 504"/>
                <a:gd name="T69" fmla="*/ 434 h 572"/>
                <a:gd name="T70" fmla="*/ 95 w 504"/>
                <a:gd name="T71" fmla="*/ 338 h 572"/>
                <a:gd name="T72" fmla="*/ 61 w 504"/>
                <a:gd name="T73" fmla="*/ 306 h 572"/>
                <a:gd name="T74" fmla="*/ 29 w 504"/>
                <a:gd name="T75" fmla="*/ 271 h 572"/>
                <a:gd name="T76" fmla="*/ 10 w 504"/>
                <a:gd name="T77" fmla="*/ 231 h 572"/>
                <a:gd name="T78" fmla="*/ 31 w 504"/>
                <a:gd name="T79" fmla="*/ 203 h 572"/>
                <a:gd name="T80" fmla="*/ 29 w 504"/>
                <a:gd name="T81" fmla="*/ 156 h 572"/>
                <a:gd name="T82" fmla="*/ 72 w 504"/>
                <a:gd name="T83" fmla="*/ 115 h 572"/>
                <a:gd name="T84" fmla="*/ 94 w 504"/>
                <a:gd name="T85" fmla="*/ 67 h 572"/>
                <a:gd name="T86" fmla="*/ 58 w 504"/>
                <a:gd name="T87" fmla="*/ 25 h 572"/>
                <a:gd name="T88" fmla="*/ 110 w 504"/>
                <a:gd name="T89" fmla="*/ 1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4" h="572">
                  <a:moveTo>
                    <a:pt x="122" y="0"/>
                  </a:moveTo>
                  <a:lnTo>
                    <a:pt x="147" y="25"/>
                  </a:lnTo>
                  <a:lnTo>
                    <a:pt x="149" y="42"/>
                  </a:lnTo>
                  <a:lnTo>
                    <a:pt x="159" y="52"/>
                  </a:lnTo>
                  <a:lnTo>
                    <a:pt x="161" y="63"/>
                  </a:lnTo>
                  <a:lnTo>
                    <a:pt x="148" y="60"/>
                  </a:lnTo>
                  <a:lnTo>
                    <a:pt x="158" y="83"/>
                  </a:lnTo>
                  <a:lnTo>
                    <a:pt x="178" y="96"/>
                  </a:lnTo>
                  <a:lnTo>
                    <a:pt x="206" y="110"/>
                  </a:lnTo>
                  <a:lnTo>
                    <a:pt x="197" y="120"/>
                  </a:lnTo>
                  <a:lnTo>
                    <a:pt x="194" y="139"/>
                  </a:lnTo>
                  <a:lnTo>
                    <a:pt x="212" y="147"/>
                  </a:lnTo>
                  <a:lnTo>
                    <a:pt x="231" y="157"/>
                  </a:lnTo>
                  <a:lnTo>
                    <a:pt x="257" y="169"/>
                  </a:lnTo>
                  <a:lnTo>
                    <a:pt x="282" y="172"/>
                  </a:lnTo>
                  <a:lnTo>
                    <a:pt x="294" y="182"/>
                  </a:lnTo>
                  <a:lnTo>
                    <a:pt x="308" y="184"/>
                  </a:lnTo>
                  <a:lnTo>
                    <a:pt x="330" y="189"/>
                  </a:lnTo>
                  <a:lnTo>
                    <a:pt x="345" y="189"/>
                  </a:lnTo>
                  <a:lnTo>
                    <a:pt x="346" y="181"/>
                  </a:lnTo>
                  <a:lnTo>
                    <a:pt x="340" y="167"/>
                  </a:lnTo>
                  <a:lnTo>
                    <a:pt x="340" y="158"/>
                  </a:lnTo>
                  <a:lnTo>
                    <a:pt x="350" y="154"/>
                  </a:lnTo>
                  <a:lnTo>
                    <a:pt x="355" y="170"/>
                  </a:lnTo>
                  <a:lnTo>
                    <a:pt x="356" y="174"/>
                  </a:lnTo>
                  <a:lnTo>
                    <a:pt x="374" y="182"/>
                  </a:lnTo>
                  <a:lnTo>
                    <a:pt x="384" y="179"/>
                  </a:lnTo>
                  <a:lnTo>
                    <a:pt x="400" y="181"/>
                  </a:lnTo>
                  <a:lnTo>
                    <a:pt x="414" y="180"/>
                  </a:lnTo>
                  <a:lnTo>
                    <a:pt x="412" y="167"/>
                  </a:lnTo>
                  <a:lnTo>
                    <a:pt x="404" y="161"/>
                  </a:lnTo>
                  <a:lnTo>
                    <a:pt x="418" y="158"/>
                  </a:lnTo>
                  <a:lnTo>
                    <a:pt x="430" y="142"/>
                  </a:lnTo>
                  <a:lnTo>
                    <a:pt x="447" y="129"/>
                  </a:lnTo>
                  <a:lnTo>
                    <a:pt x="463" y="134"/>
                  </a:lnTo>
                  <a:lnTo>
                    <a:pt x="474" y="126"/>
                  </a:lnTo>
                  <a:lnTo>
                    <a:pt x="485" y="139"/>
                  </a:lnTo>
                  <a:lnTo>
                    <a:pt x="481" y="147"/>
                  </a:lnTo>
                  <a:lnTo>
                    <a:pt x="501" y="150"/>
                  </a:lnTo>
                  <a:lnTo>
                    <a:pt x="504" y="158"/>
                  </a:lnTo>
                  <a:lnTo>
                    <a:pt x="499" y="162"/>
                  </a:lnTo>
                  <a:lnTo>
                    <a:pt x="504" y="175"/>
                  </a:lnTo>
                  <a:lnTo>
                    <a:pt x="490" y="171"/>
                  </a:lnTo>
                  <a:lnTo>
                    <a:pt x="470" y="185"/>
                  </a:lnTo>
                  <a:lnTo>
                    <a:pt x="473" y="197"/>
                  </a:lnTo>
                  <a:lnTo>
                    <a:pt x="467" y="215"/>
                  </a:lnTo>
                  <a:lnTo>
                    <a:pt x="468" y="225"/>
                  </a:lnTo>
                  <a:lnTo>
                    <a:pt x="463" y="242"/>
                  </a:lnTo>
                  <a:lnTo>
                    <a:pt x="449" y="237"/>
                  </a:lnTo>
                  <a:lnTo>
                    <a:pt x="452" y="259"/>
                  </a:lnTo>
                  <a:lnTo>
                    <a:pt x="449" y="266"/>
                  </a:lnTo>
                  <a:lnTo>
                    <a:pt x="452" y="274"/>
                  </a:lnTo>
                  <a:lnTo>
                    <a:pt x="444" y="280"/>
                  </a:lnTo>
                  <a:lnTo>
                    <a:pt x="429" y="247"/>
                  </a:lnTo>
                  <a:lnTo>
                    <a:pt x="424" y="247"/>
                  </a:lnTo>
                  <a:lnTo>
                    <a:pt x="424" y="260"/>
                  </a:lnTo>
                  <a:lnTo>
                    <a:pt x="412" y="249"/>
                  </a:lnTo>
                  <a:lnTo>
                    <a:pt x="415" y="237"/>
                  </a:lnTo>
                  <a:lnTo>
                    <a:pt x="423" y="236"/>
                  </a:lnTo>
                  <a:lnTo>
                    <a:pt x="428" y="219"/>
                  </a:lnTo>
                  <a:lnTo>
                    <a:pt x="417" y="215"/>
                  </a:lnTo>
                  <a:lnTo>
                    <a:pt x="400" y="215"/>
                  </a:lnTo>
                  <a:lnTo>
                    <a:pt x="383" y="212"/>
                  </a:lnTo>
                  <a:lnTo>
                    <a:pt x="378" y="198"/>
                  </a:lnTo>
                  <a:lnTo>
                    <a:pt x="370" y="197"/>
                  </a:lnTo>
                  <a:lnTo>
                    <a:pt x="354" y="188"/>
                  </a:lnTo>
                  <a:lnTo>
                    <a:pt x="350" y="202"/>
                  </a:lnTo>
                  <a:lnTo>
                    <a:pt x="366" y="213"/>
                  </a:lnTo>
                  <a:lnTo>
                    <a:pt x="356" y="221"/>
                  </a:lnTo>
                  <a:lnTo>
                    <a:pt x="353" y="228"/>
                  </a:lnTo>
                  <a:lnTo>
                    <a:pt x="365" y="234"/>
                  </a:lnTo>
                  <a:lnTo>
                    <a:pt x="364" y="246"/>
                  </a:lnTo>
                  <a:lnTo>
                    <a:pt x="373" y="262"/>
                  </a:lnTo>
                  <a:lnTo>
                    <a:pt x="379" y="279"/>
                  </a:lnTo>
                  <a:lnTo>
                    <a:pt x="378" y="287"/>
                  </a:lnTo>
                  <a:lnTo>
                    <a:pt x="365" y="286"/>
                  </a:lnTo>
                  <a:lnTo>
                    <a:pt x="344" y="291"/>
                  </a:lnTo>
                  <a:lnTo>
                    <a:pt x="347" y="306"/>
                  </a:lnTo>
                  <a:lnTo>
                    <a:pt x="339" y="319"/>
                  </a:lnTo>
                  <a:lnTo>
                    <a:pt x="315" y="333"/>
                  </a:lnTo>
                  <a:lnTo>
                    <a:pt x="298" y="357"/>
                  </a:lnTo>
                  <a:lnTo>
                    <a:pt x="286" y="370"/>
                  </a:lnTo>
                  <a:lnTo>
                    <a:pt x="270" y="384"/>
                  </a:lnTo>
                  <a:lnTo>
                    <a:pt x="271" y="394"/>
                  </a:lnTo>
                  <a:lnTo>
                    <a:pt x="262" y="399"/>
                  </a:lnTo>
                  <a:lnTo>
                    <a:pt x="246" y="406"/>
                  </a:lnTo>
                  <a:lnTo>
                    <a:pt x="238" y="407"/>
                  </a:lnTo>
                  <a:lnTo>
                    <a:pt x="234" y="423"/>
                  </a:lnTo>
                  <a:lnTo>
                    <a:pt x="241" y="450"/>
                  </a:lnTo>
                  <a:lnTo>
                    <a:pt x="243" y="467"/>
                  </a:lnTo>
                  <a:lnTo>
                    <a:pt x="237" y="487"/>
                  </a:lnTo>
                  <a:lnTo>
                    <a:pt x="239" y="522"/>
                  </a:lnTo>
                  <a:lnTo>
                    <a:pt x="230" y="523"/>
                  </a:lnTo>
                  <a:lnTo>
                    <a:pt x="222" y="539"/>
                  </a:lnTo>
                  <a:lnTo>
                    <a:pt x="228" y="546"/>
                  </a:lnTo>
                  <a:lnTo>
                    <a:pt x="212" y="552"/>
                  </a:lnTo>
                  <a:lnTo>
                    <a:pt x="206" y="566"/>
                  </a:lnTo>
                  <a:lnTo>
                    <a:pt x="199" y="572"/>
                  </a:lnTo>
                  <a:lnTo>
                    <a:pt x="181" y="553"/>
                  </a:lnTo>
                  <a:lnTo>
                    <a:pt x="171" y="523"/>
                  </a:lnTo>
                  <a:lnTo>
                    <a:pt x="163" y="503"/>
                  </a:lnTo>
                  <a:lnTo>
                    <a:pt x="156" y="493"/>
                  </a:lnTo>
                  <a:lnTo>
                    <a:pt x="144" y="473"/>
                  </a:lnTo>
                  <a:lnTo>
                    <a:pt x="138" y="447"/>
                  </a:lnTo>
                  <a:lnTo>
                    <a:pt x="134" y="434"/>
                  </a:lnTo>
                  <a:lnTo>
                    <a:pt x="115" y="405"/>
                  </a:lnTo>
                  <a:lnTo>
                    <a:pt x="103" y="365"/>
                  </a:lnTo>
                  <a:lnTo>
                    <a:pt x="95" y="338"/>
                  </a:lnTo>
                  <a:lnTo>
                    <a:pt x="92" y="313"/>
                  </a:lnTo>
                  <a:lnTo>
                    <a:pt x="86" y="294"/>
                  </a:lnTo>
                  <a:lnTo>
                    <a:pt x="61" y="306"/>
                  </a:lnTo>
                  <a:lnTo>
                    <a:pt x="48" y="304"/>
                  </a:lnTo>
                  <a:lnTo>
                    <a:pt x="22" y="279"/>
                  </a:lnTo>
                  <a:lnTo>
                    <a:pt x="29" y="271"/>
                  </a:lnTo>
                  <a:lnTo>
                    <a:pt x="23" y="263"/>
                  </a:lnTo>
                  <a:lnTo>
                    <a:pt x="0" y="245"/>
                  </a:lnTo>
                  <a:lnTo>
                    <a:pt x="10" y="231"/>
                  </a:lnTo>
                  <a:lnTo>
                    <a:pt x="49" y="231"/>
                  </a:lnTo>
                  <a:lnTo>
                    <a:pt x="43" y="213"/>
                  </a:lnTo>
                  <a:lnTo>
                    <a:pt x="31" y="203"/>
                  </a:lnTo>
                  <a:lnTo>
                    <a:pt x="27" y="187"/>
                  </a:lnTo>
                  <a:lnTo>
                    <a:pt x="13" y="178"/>
                  </a:lnTo>
                  <a:lnTo>
                    <a:pt x="29" y="156"/>
                  </a:lnTo>
                  <a:lnTo>
                    <a:pt x="50" y="158"/>
                  </a:lnTo>
                  <a:lnTo>
                    <a:pt x="65" y="136"/>
                  </a:lnTo>
                  <a:lnTo>
                    <a:pt x="72" y="115"/>
                  </a:lnTo>
                  <a:lnTo>
                    <a:pt x="85" y="94"/>
                  </a:lnTo>
                  <a:lnTo>
                    <a:pt x="81" y="79"/>
                  </a:lnTo>
                  <a:lnTo>
                    <a:pt x="94" y="67"/>
                  </a:lnTo>
                  <a:lnTo>
                    <a:pt x="77" y="57"/>
                  </a:lnTo>
                  <a:lnTo>
                    <a:pt x="68" y="43"/>
                  </a:lnTo>
                  <a:lnTo>
                    <a:pt x="58" y="25"/>
                  </a:lnTo>
                  <a:lnTo>
                    <a:pt x="64" y="16"/>
                  </a:lnTo>
                  <a:lnTo>
                    <a:pt x="92" y="21"/>
                  </a:lnTo>
                  <a:lnTo>
                    <a:pt x="110" y="18"/>
                  </a:lnTo>
                  <a:lnTo>
                    <a:pt x="122" y="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39" name="Freeform 88"/>
            <p:cNvSpPr>
              <a:spLocks/>
            </p:cNvSpPr>
            <p:nvPr/>
          </p:nvSpPr>
          <p:spPr bwMode="auto">
            <a:xfrm>
              <a:off x="4059543" y="3040346"/>
              <a:ext cx="100013" cy="109538"/>
            </a:xfrm>
            <a:custGeom>
              <a:avLst/>
              <a:gdLst>
                <a:gd name="T0" fmla="*/ 61 w 63"/>
                <a:gd name="T1" fmla="*/ 25 h 69"/>
                <a:gd name="T2" fmla="*/ 63 w 63"/>
                <a:gd name="T3" fmla="*/ 40 h 69"/>
                <a:gd name="T4" fmla="*/ 51 w 63"/>
                <a:gd name="T5" fmla="*/ 57 h 69"/>
                <a:gd name="T6" fmla="*/ 22 w 63"/>
                <a:gd name="T7" fmla="*/ 69 h 69"/>
                <a:gd name="T8" fmla="*/ 0 w 63"/>
                <a:gd name="T9" fmla="*/ 66 h 69"/>
                <a:gd name="T10" fmla="*/ 14 w 63"/>
                <a:gd name="T11" fmla="*/ 45 h 69"/>
                <a:gd name="T12" fmla="*/ 7 w 63"/>
                <a:gd name="T13" fmla="*/ 25 h 69"/>
                <a:gd name="T14" fmla="*/ 29 w 63"/>
                <a:gd name="T15" fmla="*/ 10 h 69"/>
                <a:gd name="T16" fmla="*/ 41 w 63"/>
                <a:gd name="T17" fmla="*/ 0 h 69"/>
                <a:gd name="T18" fmla="*/ 44 w 63"/>
                <a:gd name="T19" fmla="*/ 11 h 69"/>
                <a:gd name="T20" fmla="*/ 40 w 63"/>
                <a:gd name="T21" fmla="*/ 22 h 69"/>
                <a:gd name="T22" fmla="*/ 50 w 63"/>
                <a:gd name="T23" fmla="*/ 21 h 69"/>
                <a:gd name="T24" fmla="*/ 61 w 63"/>
                <a:gd name="T25" fmla="*/ 2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9">
                  <a:moveTo>
                    <a:pt x="61" y="25"/>
                  </a:moveTo>
                  <a:lnTo>
                    <a:pt x="63" y="40"/>
                  </a:lnTo>
                  <a:lnTo>
                    <a:pt x="51" y="57"/>
                  </a:lnTo>
                  <a:lnTo>
                    <a:pt x="22" y="69"/>
                  </a:lnTo>
                  <a:lnTo>
                    <a:pt x="0" y="66"/>
                  </a:lnTo>
                  <a:lnTo>
                    <a:pt x="14" y="45"/>
                  </a:lnTo>
                  <a:lnTo>
                    <a:pt x="7" y="25"/>
                  </a:lnTo>
                  <a:lnTo>
                    <a:pt x="29" y="10"/>
                  </a:lnTo>
                  <a:lnTo>
                    <a:pt x="41" y="0"/>
                  </a:lnTo>
                  <a:lnTo>
                    <a:pt x="44" y="11"/>
                  </a:lnTo>
                  <a:lnTo>
                    <a:pt x="40" y="22"/>
                  </a:lnTo>
                  <a:lnTo>
                    <a:pt x="50" y="21"/>
                  </a:lnTo>
                  <a:lnTo>
                    <a:pt x="61" y="2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40" name="Freeform 89"/>
            <p:cNvSpPr>
              <a:spLocks/>
            </p:cNvSpPr>
            <p:nvPr/>
          </p:nvSpPr>
          <p:spPr bwMode="auto">
            <a:xfrm>
              <a:off x="5497818" y="3537234"/>
              <a:ext cx="598488" cy="481013"/>
            </a:xfrm>
            <a:custGeom>
              <a:avLst/>
              <a:gdLst>
                <a:gd name="T0" fmla="*/ 190 w 377"/>
                <a:gd name="T1" fmla="*/ 48 h 303"/>
                <a:gd name="T2" fmla="*/ 211 w 377"/>
                <a:gd name="T3" fmla="*/ 37 h 303"/>
                <a:gd name="T4" fmla="*/ 231 w 377"/>
                <a:gd name="T5" fmla="*/ 35 h 303"/>
                <a:gd name="T6" fmla="*/ 266 w 377"/>
                <a:gd name="T7" fmla="*/ 48 h 303"/>
                <a:gd name="T8" fmla="*/ 302 w 377"/>
                <a:gd name="T9" fmla="*/ 67 h 303"/>
                <a:gd name="T10" fmla="*/ 306 w 377"/>
                <a:gd name="T11" fmla="*/ 110 h 303"/>
                <a:gd name="T12" fmla="*/ 312 w 377"/>
                <a:gd name="T13" fmla="*/ 128 h 303"/>
                <a:gd name="T14" fmla="*/ 315 w 377"/>
                <a:gd name="T15" fmla="*/ 156 h 303"/>
                <a:gd name="T16" fmla="*/ 333 w 377"/>
                <a:gd name="T17" fmla="*/ 173 h 303"/>
                <a:gd name="T18" fmla="*/ 324 w 377"/>
                <a:gd name="T19" fmla="*/ 205 h 303"/>
                <a:gd name="T20" fmla="*/ 343 w 377"/>
                <a:gd name="T21" fmla="*/ 228 h 303"/>
                <a:gd name="T22" fmla="*/ 365 w 377"/>
                <a:gd name="T23" fmla="*/ 256 h 303"/>
                <a:gd name="T24" fmla="*/ 377 w 377"/>
                <a:gd name="T25" fmla="*/ 268 h 303"/>
                <a:gd name="T26" fmla="*/ 349 w 377"/>
                <a:gd name="T27" fmla="*/ 303 h 303"/>
                <a:gd name="T28" fmla="*/ 295 w 377"/>
                <a:gd name="T29" fmla="*/ 292 h 303"/>
                <a:gd name="T30" fmla="*/ 264 w 377"/>
                <a:gd name="T31" fmla="*/ 264 h 303"/>
                <a:gd name="T32" fmla="*/ 241 w 377"/>
                <a:gd name="T33" fmla="*/ 264 h 303"/>
                <a:gd name="T34" fmla="*/ 202 w 377"/>
                <a:gd name="T35" fmla="*/ 268 h 303"/>
                <a:gd name="T36" fmla="*/ 164 w 377"/>
                <a:gd name="T37" fmla="*/ 246 h 303"/>
                <a:gd name="T38" fmla="*/ 133 w 377"/>
                <a:gd name="T39" fmla="*/ 198 h 303"/>
                <a:gd name="T40" fmla="*/ 112 w 377"/>
                <a:gd name="T41" fmla="*/ 195 h 303"/>
                <a:gd name="T42" fmla="*/ 96 w 377"/>
                <a:gd name="T43" fmla="*/ 192 h 303"/>
                <a:gd name="T44" fmla="*/ 88 w 377"/>
                <a:gd name="T45" fmla="*/ 181 h 303"/>
                <a:gd name="T46" fmla="*/ 78 w 377"/>
                <a:gd name="T47" fmla="*/ 150 h 303"/>
                <a:gd name="T48" fmla="*/ 40 w 377"/>
                <a:gd name="T49" fmla="*/ 119 h 303"/>
                <a:gd name="T50" fmla="*/ 49 w 377"/>
                <a:gd name="T51" fmla="*/ 96 h 303"/>
                <a:gd name="T52" fmla="*/ 34 w 377"/>
                <a:gd name="T53" fmla="*/ 77 h 303"/>
                <a:gd name="T54" fmla="*/ 7 w 377"/>
                <a:gd name="T55" fmla="*/ 36 h 303"/>
                <a:gd name="T56" fmla="*/ 0 w 377"/>
                <a:gd name="T57" fmla="*/ 6 h 303"/>
                <a:gd name="T58" fmla="*/ 15 w 377"/>
                <a:gd name="T59" fmla="*/ 8 h 303"/>
                <a:gd name="T60" fmla="*/ 37 w 377"/>
                <a:gd name="T61" fmla="*/ 20 h 303"/>
                <a:gd name="T62" fmla="*/ 60 w 377"/>
                <a:gd name="T63" fmla="*/ 5 h 303"/>
                <a:gd name="T64" fmla="*/ 73 w 377"/>
                <a:gd name="T65" fmla="*/ 9 h 303"/>
                <a:gd name="T66" fmla="*/ 81 w 377"/>
                <a:gd name="T67" fmla="*/ 30 h 303"/>
                <a:gd name="T68" fmla="*/ 93 w 377"/>
                <a:gd name="T69" fmla="*/ 44 h 303"/>
                <a:gd name="T70" fmla="*/ 124 w 377"/>
                <a:gd name="T71" fmla="*/ 59 h 303"/>
                <a:gd name="T72" fmla="*/ 175 w 377"/>
                <a:gd name="T73" fmla="*/ 5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7" h="303">
                  <a:moveTo>
                    <a:pt x="176" y="52"/>
                  </a:moveTo>
                  <a:lnTo>
                    <a:pt x="190" y="48"/>
                  </a:lnTo>
                  <a:lnTo>
                    <a:pt x="200" y="36"/>
                  </a:lnTo>
                  <a:lnTo>
                    <a:pt x="211" y="37"/>
                  </a:lnTo>
                  <a:lnTo>
                    <a:pt x="218" y="33"/>
                  </a:lnTo>
                  <a:lnTo>
                    <a:pt x="231" y="35"/>
                  </a:lnTo>
                  <a:lnTo>
                    <a:pt x="252" y="45"/>
                  </a:lnTo>
                  <a:lnTo>
                    <a:pt x="266" y="48"/>
                  </a:lnTo>
                  <a:lnTo>
                    <a:pt x="289" y="66"/>
                  </a:lnTo>
                  <a:lnTo>
                    <a:pt x="302" y="67"/>
                  </a:lnTo>
                  <a:lnTo>
                    <a:pt x="308" y="84"/>
                  </a:lnTo>
                  <a:lnTo>
                    <a:pt x="306" y="110"/>
                  </a:lnTo>
                  <a:lnTo>
                    <a:pt x="304" y="125"/>
                  </a:lnTo>
                  <a:lnTo>
                    <a:pt x="312" y="128"/>
                  </a:lnTo>
                  <a:lnTo>
                    <a:pt x="307" y="139"/>
                  </a:lnTo>
                  <a:lnTo>
                    <a:pt x="315" y="156"/>
                  </a:lnTo>
                  <a:lnTo>
                    <a:pt x="319" y="169"/>
                  </a:lnTo>
                  <a:lnTo>
                    <a:pt x="333" y="173"/>
                  </a:lnTo>
                  <a:lnTo>
                    <a:pt x="337" y="186"/>
                  </a:lnTo>
                  <a:lnTo>
                    <a:pt x="324" y="205"/>
                  </a:lnTo>
                  <a:lnTo>
                    <a:pt x="334" y="216"/>
                  </a:lnTo>
                  <a:lnTo>
                    <a:pt x="343" y="228"/>
                  </a:lnTo>
                  <a:lnTo>
                    <a:pt x="362" y="237"/>
                  </a:lnTo>
                  <a:lnTo>
                    <a:pt x="365" y="256"/>
                  </a:lnTo>
                  <a:lnTo>
                    <a:pt x="374" y="259"/>
                  </a:lnTo>
                  <a:lnTo>
                    <a:pt x="377" y="268"/>
                  </a:lnTo>
                  <a:lnTo>
                    <a:pt x="353" y="279"/>
                  </a:lnTo>
                  <a:lnTo>
                    <a:pt x="349" y="303"/>
                  </a:lnTo>
                  <a:lnTo>
                    <a:pt x="315" y="297"/>
                  </a:lnTo>
                  <a:lnTo>
                    <a:pt x="295" y="292"/>
                  </a:lnTo>
                  <a:lnTo>
                    <a:pt x="274" y="290"/>
                  </a:lnTo>
                  <a:lnTo>
                    <a:pt x="264" y="264"/>
                  </a:lnTo>
                  <a:lnTo>
                    <a:pt x="255" y="260"/>
                  </a:lnTo>
                  <a:lnTo>
                    <a:pt x="241" y="264"/>
                  </a:lnTo>
                  <a:lnTo>
                    <a:pt x="225" y="274"/>
                  </a:lnTo>
                  <a:lnTo>
                    <a:pt x="202" y="268"/>
                  </a:lnTo>
                  <a:lnTo>
                    <a:pt x="182" y="251"/>
                  </a:lnTo>
                  <a:lnTo>
                    <a:pt x="164" y="246"/>
                  </a:lnTo>
                  <a:lnTo>
                    <a:pt x="150" y="226"/>
                  </a:lnTo>
                  <a:lnTo>
                    <a:pt x="133" y="198"/>
                  </a:lnTo>
                  <a:lnTo>
                    <a:pt x="124" y="202"/>
                  </a:lnTo>
                  <a:lnTo>
                    <a:pt x="112" y="195"/>
                  </a:lnTo>
                  <a:lnTo>
                    <a:pt x="107" y="203"/>
                  </a:lnTo>
                  <a:lnTo>
                    <a:pt x="96" y="192"/>
                  </a:lnTo>
                  <a:lnTo>
                    <a:pt x="94" y="181"/>
                  </a:lnTo>
                  <a:lnTo>
                    <a:pt x="88" y="181"/>
                  </a:lnTo>
                  <a:lnTo>
                    <a:pt x="89" y="166"/>
                  </a:lnTo>
                  <a:lnTo>
                    <a:pt x="78" y="150"/>
                  </a:lnTo>
                  <a:lnTo>
                    <a:pt x="55" y="139"/>
                  </a:lnTo>
                  <a:lnTo>
                    <a:pt x="40" y="119"/>
                  </a:lnTo>
                  <a:lnTo>
                    <a:pt x="42" y="103"/>
                  </a:lnTo>
                  <a:lnTo>
                    <a:pt x="49" y="96"/>
                  </a:lnTo>
                  <a:lnTo>
                    <a:pt x="46" y="84"/>
                  </a:lnTo>
                  <a:lnTo>
                    <a:pt x="34" y="77"/>
                  </a:lnTo>
                  <a:lnTo>
                    <a:pt x="19" y="53"/>
                  </a:lnTo>
                  <a:lnTo>
                    <a:pt x="7" y="36"/>
                  </a:lnTo>
                  <a:lnTo>
                    <a:pt x="9" y="30"/>
                  </a:lnTo>
                  <a:lnTo>
                    <a:pt x="0" y="6"/>
                  </a:lnTo>
                  <a:lnTo>
                    <a:pt x="11" y="0"/>
                  </a:lnTo>
                  <a:lnTo>
                    <a:pt x="15" y="8"/>
                  </a:lnTo>
                  <a:lnTo>
                    <a:pt x="25" y="18"/>
                  </a:lnTo>
                  <a:lnTo>
                    <a:pt x="37" y="20"/>
                  </a:lnTo>
                  <a:lnTo>
                    <a:pt x="43" y="20"/>
                  </a:lnTo>
                  <a:lnTo>
                    <a:pt x="60" y="5"/>
                  </a:lnTo>
                  <a:lnTo>
                    <a:pt x="67" y="3"/>
                  </a:lnTo>
                  <a:lnTo>
                    <a:pt x="73" y="9"/>
                  </a:lnTo>
                  <a:lnTo>
                    <a:pt x="69" y="19"/>
                  </a:lnTo>
                  <a:lnTo>
                    <a:pt x="81" y="30"/>
                  </a:lnTo>
                  <a:lnTo>
                    <a:pt x="85" y="29"/>
                  </a:lnTo>
                  <a:lnTo>
                    <a:pt x="93" y="44"/>
                  </a:lnTo>
                  <a:lnTo>
                    <a:pt x="110" y="49"/>
                  </a:lnTo>
                  <a:lnTo>
                    <a:pt x="124" y="59"/>
                  </a:lnTo>
                  <a:lnTo>
                    <a:pt x="149" y="63"/>
                  </a:lnTo>
                  <a:lnTo>
                    <a:pt x="175" y="57"/>
                  </a:lnTo>
                  <a:lnTo>
                    <a:pt x="176" y="5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41" name="Freeform 90"/>
            <p:cNvSpPr>
              <a:spLocks/>
            </p:cNvSpPr>
            <p:nvPr/>
          </p:nvSpPr>
          <p:spPr bwMode="auto">
            <a:xfrm>
              <a:off x="5381931" y="3613434"/>
              <a:ext cx="285750" cy="273050"/>
            </a:xfrm>
            <a:custGeom>
              <a:avLst/>
              <a:gdLst>
                <a:gd name="T0" fmla="*/ 107 w 180"/>
                <a:gd name="T1" fmla="*/ 29 h 172"/>
                <a:gd name="T2" fmla="*/ 119 w 180"/>
                <a:gd name="T3" fmla="*/ 36 h 172"/>
                <a:gd name="T4" fmla="*/ 122 w 180"/>
                <a:gd name="T5" fmla="*/ 48 h 172"/>
                <a:gd name="T6" fmla="*/ 115 w 180"/>
                <a:gd name="T7" fmla="*/ 55 h 172"/>
                <a:gd name="T8" fmla="*/ 113 w 180"/>
                <a:gd name="T9" fmla="*/ 71 h 172"/>
                <a:gd name="T10" fmla="*/ 128 w 180"/>
                <a:gd name="T11" fmla="*/ 91 h 172"/>
                <a:gd name="T12" fmla="*/ 151 w 180"/>
                <a:gd name="T13" fmla="*/ 102 h 172"/>
                <a:gd name="T14" fmla="*/ 162 w 180"/>
                <a:gd name="T15" fmla="*/ 118 h 172"/>
                <a:gd name="T16" fmla="*/ 161 w 180"/>
                <a:gd name="T17" fmla="*/ 133 h 172"/>
                <a:gd name="T18" fmla="*/ 167 w 180"/>
                <a:gd name="T19" fmla="*/ 133 h 172"/>
                <a:gd name="T20" fmla="*/ 169 w 180"/>
                <a:gd name="T21" fmla="*/ 144 h 172"/>
                <a:gd name="T22" fmla="*/ 180 w 180"/>
                <a:gd name="T23" fmla="*/ 155 h 172"/>
                <a:gd name="T24" fmla="*/ 169 w 180"/>
                <a:gd name="T25" fmla="*/ 154 h 172"/>
                <a:gd name="T26" fmla="*/ 157 w 180"/>
                <a:gd name="T27" fmla="*/ 152 h 172"/>
                <a:gd name="T28" fmla="*/ 147 w 180"/>
                <a:gd name="T29" fmla="*/ 172 h 172"/>
                <a:gd name="T30" fmla="*/ 114 w 180"/>
                <a:gd name="T31" fmla="*/ 170 h 172"/>
                <a:gd name="T32" fmla="*/ 59 w 180"/>
                <a:gd name="T33" fmla="*/ 129 h 172"/>
                <a:gd name="T34" fmla="*/ 31 w 180"/>
                <a:gd name="T35" fmla="*/ 114 h 172"/>
                <a:gd name="T36" fmla="*/ 10 w 180"/>
                <a:gd name="T37" fmla="*/ 109 h 172"/>
                <a:gd name="T38" fmla="*/ 0 w 180"/>
                <a:gd name="T39" fmla="*/ 83 h 172"/>
                <a:gd name="T40" fmla="*/ 35 w 180"/>
                <a:gd name="T41" fmla="*/ 62 h 172"/>
                <a:gd name="T42" fmla="*/ 38 w 180"/>
                <a:gd name="T43" fmla="*/ 37 h 172"/>
                <a:gd name="T44" fmla="*/ 35 w 180"/>
                <a:gd name="T45" fmla="*/ 22 h 172"/>
                <a:gd name="T46" fmla="*/ 43 w 180"/>
                <a:gd name="T47" fmla="*/ 17 h 172"/>
                <a:gd name="T48" fmla="*/ 50 w 180"/>
                <a:gd name="T49" fmla="*/ 4 h 172"/>
                <a:gd name="T50" fmla="*/ 57 w 180"/>
                <a:gd name="T51" fmla="*/ 0 h 172"/>
                <a:gd name="T52" fmla="*/ 78 w 180"/>
                <a:gd name="T53" fmla="*/ 3 h 172"/>
                <a:gd name="T54" fmla="*/ 84 w 180"/>
                <a:gd name="T55" fmla="*/ 8 h 172"/>
                <a:gd name="T56" fmla="*/ 92 w 180"/>
                <a:gd name="T57" fmla="*/ 5 h 172"/>
                <a:gd name="T58" fmla="*/ 107 w 180"/>
                <a:gd name="T59" fmla="*/ 2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172">
                  <a:moveTo>
                    <a:pt x="107" y="29"/>
                  </a:moveTo>
                  <a:lnTo>
                    <a:pt x="119" y="36"/>
                  </a:lnTo>
                  <a:lnTo>
                    <a:pt x="122" y="48"/>
                  </a:lnTo>
                  <a:lnTo>
                    <a:pt x="115" y="55"/>
                  </a:lnTo>
                  <a:lnTo>
                    <a:pt x="113" y="71"/>
                  </a:lnTo>
                  <a:lnTo>
                    <a:pt x="128" y="91"/>
                  </a:lnTo>
                  <a:lnTo>
                    <a:pt x="151" y="102"/>
                  </a:lnTo>
                  <a:lnTo>
                    <a:pt x="162" y="118"/>
                  </a:lnTo>
                  <a:lnTo>
                    <a:pt x="161" y="133"/>
                  </a:lnTo>
                  <a:lnTo>
                    <a:pt x="167" y="133"/>
                  </a:lnTo>
                  <a:lnTo>
                    <a:pt x="169" y="144"/>
                  </a:lnTo>
                  <a:lnTo>
                    <a:pt x="180" y="155"/>
                  </a:lnTo>
                  <a:lnTo>
                    <a:pt x="169" y="154"/>
                  </a:lnTo>
                  <a:lnTo>
                    <a:pt x="157" y="152"/>
                  </a:lnTo>
                  <a:lnTo>
                    <a:pt x="147" y="172"/>
                  </a:lnTo>
                  <a:lnTo>
                    <a:pt x="114" y="170"/>
                  </a:lnTo>
                  <a:lnTo>
                    <a:pt x="59" y="129"/>
                  </a:lnTo>
                  <a:lnTo>
                    <a:pt x="31" y="114"/>
                  </a:lnTo>
                  <a:lnTo>
                    <a:pt x="10" y="109"/>
                  </a:lnTo>
                  <a:lnTo>
                    <a:pt x="0" y="83"/>
                  </a:lnTo>
                  <a:lnTo>
                    <a:pt x="35" y="62"/>
                  </a:lnTo>
                  <a:lnTo>
                    <a:pt x="38" y="37"/>
                  </a:lnTo>
                  <a:lnTo>
                    <a:pt x="35" y="22"/>
                  </a:lnTo>
                  <a:lnTo>
                    <a:pt x="43" y="17"/>
                  </a:lnTo>
                  <a:lnTo>
                    <a:pt x="50" y="4"/>
                  </a:lnTo>
                  <a:lnTo>
                    <a:pt x="57" y="0"/>
                  </a:lnTo>
                  <a:lnTo>
                    <a:pt x="78" y="3"/>
                  </a:lnTo>
                  <a:lnTo>
                    <a:pt x="84" y="8"/>
                  </a:lnTo>
                  <a:lnTo>
                    <a:pt x="92" y="5"/>
                  </a:lnTo>
                  <a:lnTo>
                    <a:pt x="107" y="2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42" name="Freeform 91"/>
            <p:cNvSpPr>
              <a:spLocks/>
            </p:cNvSpPr>
            <p:nvPr/>
          </p:nvSpPr>
          <p:spPr bwMode="auto">
            <a:xfrm>
              <a:off x="3773793" y="2695859"/>
              <a:ext cx="234950" cy="88900"/>
            </a:xfrm>
            <a:custGeom>
              <a:avLst/>
              <a:gdLst>
                <a:gd name="T0" fmla="*/ 138 w 148"/>
                <a:gd name="T1" fmla="*/ 1 h 56"/>
                <a:gd name="T2" fmla="*/ 133 w 148"/>
                <a:gd name="T3" fmla="*/ 13 h 56"/>
                <a:gd name="T4" fmla="*/ 148 w 148"/>
                <a:gd name="T5" fmla="*/ 25 h 56"/>
                <a:gd name="T6" fmla="*/ 128 w 148"/>
                <a:gd name="T7" fmla="*/ 39 h 56"/>
                <a:gd name="T8" fmla="*/ 85 w 148"/>
                <a:gd name="T9" fmla="*/ 52 h 56"/>
                <a:gd name="T10" fmla="*/ 73 w 148"/>
                <a:gd name="T11" fmla="*/ 56 h 56"/>
                <a:gd name="T12" fmla="*/ 54 w 148"/>
                <a:gd name="T13" fmla="*/ 53 h 56"/>
                <a:gd name="T14" fmla="*/ 16 w 148"/>
                <a:gd name="T15" fmla="*/ 47 h 56"/>
                <a:gd name="T16" fmla="*/ 31 w 148"/>
                <a:gd name="T17" fmla="*/ 39 h 56"/>
                <a:gd name="T18" fmla="*/ 2 w 148"/>
                <a:gd name="T19" fmla="*/ 30 h 56"/>
                <a:gd name="T20" fmla="*/ 28 w 148"/>
                <a:gd name="T21" fmla="*/ 26 h 56"/>
                <a:gd name="T22" fmla="*/ 28 w 148"/>
                <a:gd name="T23" fmla="*/ 21 h 56"/>
                <a:gd name="T24" fmla="*/ 0 w 148"/>
                <a:gd name="T25" fmla="*/ 17 h 56"/>
                <a:gd name="T26" fmla="*/ 12 w 148"/>
                <a:gd name="T27" fmla="*/ 5 h 56"/>
                <a:gd name="T28" fmla="*/ 33 w 148"/>
                <a:gd name="T29" fmla="*/ 2 h 56"/>
                <a:gd name="T30" fmla="*/ 52 w 148"/>
                <a:gd name="T31" fmla="*/ 14 h 56"/>
                <a:gd name="T32" fmla="*/ 75 w 148"/>
                <a:gd name="T33" fmla="*/ 4 h 56"/>
                <a:gd name="T34" fmla="*/ 91 w 148"/>
                <a:gd name="T35" fmla="*/ 9 h 56"/>
                <a:gd name="T36" fmla="*/ 115 w 148"/>
                <a:gd name="T37" fmla="*/ 0 h 56"/>
                <a:gd name="T38" fmla="*/ 138 w 148"/>
                <a:gd name="T39"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56">
                  <a:moveTo>
                    <a:pt x="138" y="1"/>
                  </a:moveTo>
                  <a:lnTo>
                    <a:pt x="133" y="13"/>
                  </a:lnTo>
                  <a:lnTo>
                    <a:pt x="148" y="25"/>
                  </a:lnTo>
                  <a:lnTo>
                    <a:pt x="128" y="39"/>
                  </a:lnTo>
                  <a:lnTo>
                    <a:pt x="85" y="52"/>
                  </a:lnTo>
                  <a:lnTo>
                    <a:pt x="73" y="56"/>
                  </a:lnTo>
                  <a:lnTo>
                    <a:pt x="54" y="53"/>
                  </a:lnTo>
                  <a:lnTo>
                    <a:pt x="16" y="47"/>
                  </a:lnTo>
                  <a:lnTo>
                    <a:pt x="31" y="39"/>
                  </a:lnTo>
                  <a:lnTo>
                    <a:pt x="2" y="30"/>
                  </a:lnTo>
                  <a:lnTo>
                    <a:pt x="28" y="26"/>
                  </a:lnTo>
                  <a:lnTo>
                    <a:pt x="28" y="21"/>
                  </a:lnTo>
                  <a:lnTo>
                    <a:pt x="0" y="17"/>
                  </a:lnTo>
                  <a:lnTo>
                    <a:pt x="12" y="5"/>
                  </a:lnTo>
                  <a:lnTo>
                    <a:pt x="33" y="2"/>
                  </a:lnTo>
                  <a:lnTo>
                    <a:pt x="52" y="14"/>
                  </a:lnTo>
                  <a:lnTo>
                    <a:pt x="75" y="4"/>
                  </a:lnTo>
                  <a:lnTo>
                    <a:pt x="91" y="9"/>
                  </a:lnTo>
                  <a:lnTo>
                    <a:pt x="115" y="0"/>
                  </a:lnTo>
                  <a:lnTo>
                    <a:pt x="138" y="1"/>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43" name="Freeform 92"/>
            <p:cNvSpPr>
              <a:spLocks/>
            </p:cNvSpPr>
            <p:nvPr/>
          </p:nvSpPr>
          <p:spPr bwMode="auto">
            <a:xfrm>
              <a:off x="5262868" y="3748371"/>
              <a:ext cx="38100" cy="125413"/>
            </a:xfrm>
            <a:custGeom>
              <a:avLst/>
              <a:gdLst>
                <a:gd name="T0" fmla="*/ 23 w 24"/>
                <a:gd name="T1" fmla="*/ 12 h 79"/>
                <a:gd name="T2" fmla="*/ 20 w 24"/>
                <a:gd name="T3" fmla="*/ 19 h 79"/>
                <a:gd name="T4" fmla="*/ 14 w 24"/>
                <a:gd name="T5" fmla="*/ 16 h 79"/>
                <a:gd name="T6" fmla="*/ 11 w 24"/>
                <a:gd name="T7" fmla="*/ 30 h 79"/>
                <a:gd name="T8" fmla="*/ 16 w 24"/>
                <a:gd name="T9" fmla="*/ 32 h 79"/>
                <a:gd name="T10" fmla="*/ 12 w 24"/>
                <a:gd name="T11" fmla="*/ 35 h 79"/>
                <a:gd name="T12" fmla="*/ 12 w 24"/>
                <a:gd name="T13" fmla="*/ 40 h 79"/>
                <a:gd name="T14" fmla="*/ 20 w 24"/>
                <a:gd name="T15" fmla="*/ 37 h 79"/>
                <a:gd name="T16" fmla="*/ 21 w 24"/>
                <a:gd name="T17" fmla="*/ 45 h 79"/>
                <a:gd name="T18" fmla="*/ 15 w 24"/>
                <a:gd name="T19" fmla="*/ 79 h 79"/>
                <a:gd name="T20" fmla="*/ 0 w 24"/>
                <a:gd name="T21" fmla="*/ 43 h 79"/>
                <a:gd name="T22" fmla="*/ 5 w 24"/>
                <a:gd name="T23" fmla="*/ 36 h 79"/>
                <a:gd name="T24" fmla="*/ 3 w 24"/>
                <a:gd name="T25" fmla="*/ 35 h 79"/>
                <a:gd name="T26" fmla="*/ 7 w 24"/>
                <a:gd name="T27" fmla="*/ 25 h 79"/>
                <a:gd name="T28" fmla="*/ 9 w 24"/>
                <a:gd name="T29" fmla="*/ 10 h 79"/>
                <a:gd name="T30" fmla="*/ 11 w 24"/>
                <a:gd name="T31" fmla="*/ 4 h 79"/>
                <a:gd name="T32" fmla="*/ 11 w 24"/>
                <a:gd name="T33" fmla="*/ 4 h 79"/>
                <a:gd name="T34" fmla="*/ 17 w 24"/>
                <a:gd name="T35" fmla="*/ 4 h 79"/>
                <a:gd name="T36" fmla="*/ 18 w 24"/>
                <a:gd name="T37" fmla="*/ 1 h 79"/>
                <a:gd name="T38" fmla="*/ 23 w 24"/>
                <a:gd name="T39" fmla="*/ 0 h 79"/>
                <a:gd name="T40" fmla="*/ 24 w 24"/>
                <a:gd name="T41" fmla="*/ 9 h 79"/>
                <a:gd name="T42" fmla="*/ 22 w 24"/>
                <a:gd name="T43" fmla="*/ 12 h 79"/>
                <a:gd name="T44" fmla="*/ 23 w 24"/>
                <a:gd name="T45"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79">
                  <a:moveTo>
                    <a:pt x="23" y="12"/>
                  </a:moveTo>
                  <a:lnTo>
                    <a:pt x="20" y="19"/>
                  </a:lnTo>
                  <a:lnTo>
                    <a:pt x="14" y="16"/>
                  </a:lnTo>
                  <a:lnTo>
                    <a:pt x="11" y="30"/>
                  </a:lnTo>
                  <a:lnTo>
                    <a:pt x="16" y="32"/>
                  </a:lnTo>
                  <a:lnTo>
                    <a:pt x="12" y="35"/>
                  </a:lnTo>
                  <a:lnTo>
                    <a:pt x="12" y="40"/>
                  </a:lnTo>
                  <a:lnTo>
                    <a:pt x="20" y="37"/>
                  </a:lnTo>
                  <a:lnTo>
                    <a:pt x="21" y="45"/>
                  </a:lnTo>
                  <a:lnTo>
                    <a:pt x="15" y="79"/>
                  </a:lnTo>
                  <a:lnTo>
                    <a:pt x="0" y="43"/>
                  </a:lnTo>
                  <a:lnTo>
                    <a:pt x="5" y="36"/>
                  </a:lnTo>
                  <a:lnTo>
                    <a:pt x="3" y="35"/>
                  </a:lnTo>
                  <a:lnTo>
                    <a:pt x="7" y="25"/>
                  </a:lnTo>
                  <a:lnTo>
                    <a:pt x="9" y="10"/>
                  </a:lnTo>
                  <a:lnTo>
                    <a:pt x="11" y="4"/>
                  </a:lnTo>
                  <a:lnTo>
                    <a:pt x="11" y="4"/>
                  </a:lnTo>
                  <a:lnTo>
                    <a:pt x="17" y="4"/>
                  </a:lnTo>
                  <a:lnTo>
                    <a:pt x="18" y="1"/>
                  </a:lnTo>
                  <a:lnTo>
                    <a:pt x="23" y="0"/>
                  </a:lnTo>
                  <a:lnTo>
                    <a:pt x="24" y="9"/>
                  </a:lnTo>
                  <a:lnTo>
                    <a:pt x="22" y="12"/>
                  </a:lnTo>
                  <a:lnTo>
                    <a:pt x="23" y="1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44" name="Freeform 93"/>
            <p:cNvSpPr>
              <a:spLocks/>
            </p:cNvSpPr>
            <p:nvPr/>
          </p:nvSpPr>
          <p:spPr bwMode="auto">
            <a:xfrm>
              <a:off x="4646918" y="3586446"/>
              <a:ext cx="82550" cy="52388"/>
            </a:xfrm>
            <a:custGeom>
              <a:avLst/>
              <a:gdLst>
                <a:gd name="T0" fmla="*/ 52 w 52"/>
                <a:gd name="T1" fmla="*/ 0 h 33"/>
                <a:gd name="T2" fmla="*/ 47 w 52"/>
                <a:gd name="T3" fmla="*/ 16 h 33"/>
                <a:gd name="T4" fmla="*/ 50 w 52"/>
                <a:gd name="T5" fmla="*/ 23 h 33"/>
                <a:gd name="T6" fmla="*/ 47 w 52"/>
                <a:gd name="T7" fmla="*/ 33 h 33"/>
                <a:gd name="T8" fmla="*/ 33 w 52"/>
                <a:gd name="T9" fmla="*/ 25 h 33"/>
                <a:gd name="T10" fmla="*/ 24 w 52"/>
                <a:gd name="T11" fmla="*/ 23 h 33"/>
                <a:gd name="T12" fmla="*/ 0 w 52"/>
                <a:gd name="T13" fmla="*/ 13 h 33"/>
                <a:gd name="T14" fmla="*/ 2 w 52"/>
                <a:gd name="T15" fmla="*/ 2 h 33"/>
                <a:gd name="T16" fmla="*/ 22 w 52"/>
                <a:gd name="T17" fmla="*/ 4 h 33"/>
                <a:gd name="T18" fmla="*/ 39 w 52"/>
                <a:gd name="T19" fmla="*/ 2 h 33"/>
                <a:gd name="T20" fmla="*/ 52 w 5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3">
                  <a:moveTo>
                    <a:pt x="52" y="0"/>
                  </a:moveTo>
                  <a:lnTo>
                    <a:pt x="47" y="16"/>
                  </a:lnTo>
                  <a:lnTo>
                    <a:pt x="50" y="23"/>
                  </a:lnTo>
                  <a:lnTo>
                    <a:pt x="47" y="33"/>
                  </a:lnTo>
                  <a:lnTo>
                    <a:pt x="33" y="25"/>
                  </a:lnTo>
                  <a:lnTo>
                    <a:pt x="24" y="23"/>
                  </a:lnTo>
                  <a:lnTo>
                    <a:pt x="0" y="13"/>
                  </a:lnTo>
                  <a:lnTo>
                    <a:pt x="2" y="2"/>
                  </a:lnTo>
                  <a:lnTo>
                    <a:pt x="22" y="4"/>
                  </a:lnTo>
                  <a:lnTo>
                    <a:pt x="39" y="2"/>
                  </a:lnTo>
                  <a:lnTo>
                    <a:pt x="52" y="0"/>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45" name="Freeform 94"/>
            <p:cNvSpPr>
              <a:spLocks/>
            </p:cNvSpPr>
            <p:nvPr/>
          </p:nvSpPr>
          <p:spPr bwMode="auto">
            <a:xfrm>
              <a:off x="4527856" y="3488021"/>
              <a:ext cx="44450" cy="76200"/>
            </a:xfrm>
            <a:custGeom>
              <a:avLst/>
              <a:gdLst>
                <a:gd name="T0" fmla="*/ 17 w 28"/>
                <a:gd name="T1" fmla="*/ 0 h 48"/>
                <a:gd name="T2" fmla="*/ 28 w 28"/>
                <a:gd name="T3" fmla="*/ 15 h 48"/>
                <a:gd name="T4" fmla="*/ 27 w 28"/>
                <a:gd name="T5" fmla="*/ 42 h 48"/>
                <a:gd name="T6" fmla="*/ 19 w 28"/>
                <a:gd name="T7" fmla="*/ 41 h 48"/>
                <a:gd name="T8" fmla="*/ 12 w 28"/>
                <a:gd name="T9" fmla="*/ 48 h 48"/>
                <a:gd name="T10" fmla="*/ 6 w 28"/>
                <a:gd name="T11" fmla="*/ 43 h 48"/>
                <a:gd name="T12" fmla="*/ 4 w 28"/>
                <a:gd name="T13" fmla="*/ 18 h 48"/>
                <a:gd name="T14" fmla="*/ 0 w 28"/>
                <a:gd name="T15" fmla="*/ 6 h 48"/>
                <a:gd name="T16" fmla="*/ 9 w 28"/>
                <a:gd name="T17" fmla="*/ 7 h 48"/>
                <a:gd name="T18" fmla="*/ 17 w 2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17" y="0"/>
                  </a:moveTo>
                  <a:lnTo>
                    <a:pt x="28" y="15"/>
                  </a:lnTo>
                  <a:lnTo>
                    <a:pt x="27" y="42"/>
                  </a:lnTo>
                  <a:lnTo>
                    <a:pt x="19" y="41"/>
                  </a:lnTo>
                  <a:lnTo>
                    <a:pt x="12" y="48"/>
                  </a:lnTo>
                  <a:lnTo>
                    <a:pt x="6" y="43"/>
                  </a:lnTo>
                  <a:lnTo>
                    <a:pt x="4" y="18"/>
                  </a:lnTo>
                  <a:lnTo>
                    <a:pt x="0" y="6"/>
                  </a:lnTo>
                  <a:lnTo>
                    <a:pt x="9" y="7"/>
                  </a:lnTo>
                  <a:lnTo>
                    <a:pt x="17" y="0"/>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46" name="Freeform 95"/>
            <p:cNvSpPr>
              <a:spLocks/>
            </p:cNvSpPr>
            <p:nvPr/>
          </p:nvSpPr>
          <p:spPr bwMode="auto">
            <a:xfrm>
              <a:off x="4486581" y="3297521"/>
              <a:ext cx="319088" cy="298450"/>
            </a:xfrm>
            <a:custGeom>
              <a:avLst/>
              <a:gdLst>
                <a:gd name="T0" fmla="*/ 114 w 201"/>
                <a:gd name="T1" fmla="*/ 12 h 188"/>
                <a:gd name="T2" fmla="*/ 117 w 201"/>
                <a:gd name="T3" fmla="*/ 31 h 188"/>
                <a:gd name="T4" fmla="*/ 91 w 201"/>
                <a:gd name="T5" fmla="*/ 35 h 188"/>
                <a:gd name="T6" fmla="*/ 91 w 201"/>
                <a:gd name="T7" fmla="*/ 51 h 188"/>
                <a:gd name="T8" fmla="*/ 113 w 201"/>
                <a:gd name="T9" fmla="*/ 72 h 188"/>
                <a:gd name="T10" fmla="*/ 142 w 201"/>
                <a:gd name="T11" fmla="*/ 105 h 188"/>
                <a:gd name="T12" fmla="*/ 160 w 201"/>
                <a:gd name="T13" fmla="*/ 110 h 188"/>
                <a:gd name="T14" fmla="*/ 171 w 201"/>
                <a:gd name="T15" fmla="*/ 121 h 188"/>
                <a:gd name="T16" fmla="*/ 199 w 201"/>
                <a:gd name="T17" fmla="*/ 138 h 188"/>
                <a:gd name="T18" fmla="*/ 198 w 201"/>
                <a:gd name="T19" fmla="*/ 149 h 188"/>
                <a:gd name="T20" fmla="*/ 173 w 201"/>
                <a:gd name="T21" fmla="*/ 136 h 188"/>
                <a:gd name="T22" fmla="*/ 180 w 201"/>
                <a:gd name="T23" fmla="*/ 157 h 188"/>
                <a:gd name="T24" fmla="*/ 172 w 201"/>
                <a:gd name="T25" fmla="*/ 169 h 188"/>
                <a:gd name="T26" fmla="*/ 156 w 201"/>
                <a:gd name="T27" fmla="*/ 188 h 188"/>
                <a:gd name="T28" fmla="*/ 159 w 201"/>
                <a:gd name="T29" fmla="*/ 171 h 188"/>
                <a:gd name="T30" fmla="*/ 155 w 201"/>
                <a:gd name="T31" fmla="*/ 155 h 188"/>
                <a:gd name="T32" fmla="*/ 142 w 201"/>
                <a:gd name="T33" fmla="*/ 142 h 188"/>
                <a:gd name="T34" fmla="*/ 125 w 201"/>
                <a:gd name="T35" fmla="*/ 129 h 188"/>
                <a:gd name="T36" fmla="*/ 105 w 201"/>
                <a:gd name="T37" fmla="*/ 120 h 188"/>
                <a:gd name="T38" fmla="*/ 76 w 201"/>
                <a:gd name="T39" fmla="*/ 97 h 188"/>
                <a:gd name="T40" fmla="*/ 58 w 201"/>
                <a:gd name="T41" fmla="*/ 65 h 188"/>
                <a:gd name="T42" fmla="*/ 35 w 201"/>
                <a:gd name="T43" fmla="*/ 56 h 188"/>
                <a:gd name="T44" fmla="*/ 19 w 201"/>
                <a:gd name="T45" fmla="*/ 68 h 188"/>
                <a:gd name="T46" fmla="*/ 13 w 201"/>
                <a:gd name="T47" fmla="*/ 61 h 188"/>
                <a:gd name="T48" fmla="*/ 0 w 201"/>
                <a:gd name="T49" fmla="*/ 42 h 188"/>
                <a:gd name="T50" fmla="*/ 0 w 201"/>
                <a:gd name="T51" fmla="*/ 28 h 188"/>
                <a:gd name="T52" fmla="*/ 8 w 201"/>
                <a:gd name="T53" fmla="*/ 27 h 188"/>
                <a:gd name="T54" fmla="*/ 25 w 201"/>
                <a:gd name="T55" fmla="*/ 19 h 188"/>
                <a:gd name="T56" fmla="*/ 35 w 201"/>
                <a:gd name="T57" fmla="*/ 22 h 188"/>
                <a:gd name="T58" fmla="*/ 51 w 201"/>
                <a:gd name="T59" fmla="*/ 16 h 188"/>
                <a:gd name="T60" fmla="*/ 58 w 201"/>
                <a:gd name="T61" fmla="*/ 4 h 188"/>
                <a:gd name="T62" fmla="*/ 70 w 201"/>
                <a:gd name="T63" fmla="*/ 3 h 188"/>
                <a:gd name="T64" fmla="*/ 90 w 201"/>
                <a:gd name="T65" fmla="*/ 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188">
                  <a:moveTo>
                    <a:pt x="90" y="7"/>
                  </a:moveTo>
                  <a:lnTo>
                    <a:pt x="114" y="12"/>
                  </a:lnTo>
                  <a:lnTo>
                    <a:pt x="113" y="22"/>
                  </a:lnTo>
                  <a:lnTo>
                    <a:pt x="117" y="31"/>
                  </a:lnTo>
                  <a:lnTo>
                    <a:pt x="104" y="28"/>
                  </a:lnTo>
                  <a:lnTo>
                    <a:pt x="91" y="35"/>
                  </a:lnTo>
                  <a:lnTo>
                    <a:pt x="93" y="45"/>
                  </a:lnTo>
                  <a:lnTo>
                    <a:pt x="91" y="51"/>
                  </a:lnTo>
                  <a:lnTo>
                    <a:pt x="97" y="61"/>
                  </a:lnTo>
                  <a:lnTo>
                    <a:pt x="113" y="72"/>
                  </a:lnTo>
                  <a:lnTo>
                    <a:pt x="122" y="89"/>
                  </a:lnTo>
                  <a:lnTo>
                    <a:pt x="142" y="105"/>
                  </a:lnTo>
                  <a:lnTo>
                    <a:pt x="155" y="105"/>
                  </a:lnTo>
                  <a:lnTo>
                    <a:pt x="160" y="110"/>
                  </a:lnTo>
                  <a:lnTo>
                    <a:pt x="155" y="114"/>
                  </a:lnTo>
                  <a:lnTo>
                    <a:pt x="171" y="121"/>
                  </a:lnTo>
                  <a:lnTo>
                    <a:pt x="183" y="127"/>
                  </a:lnTo>
                  <a:lnTo>
                    <a:pt x="199" y="138"/>
                  </a:lnTo>
                  <a:lnTo>
                    <a:pt x="201" y="142"/>
                  </a:lnTo>
                  <a:lnTo>
                    <a:pt x="198" y="149"/>
                  </a:lnTo>
                  <a:lnTo>
                    <a:pt x="188" y="140"/>
                  </a:lnTo>
                  <a:lnTo>
                    <a:pt x="173" y="136"/>
                  </a:lnTo>
                  <a:lnTo>
                    <a:pt x="167" y="150"/>
                  </a:lnTo>
                  <a:lnTo>
                    <a:pt x="180" y="157"/>
                  </a:lnTo>
                  <a:lnTo>
                    <a:pt x="179" y="168"/>
                  </a:lnTo>
                  <a:lnTo>
                    <a:pt x="172" y="169"/>
                  </a:lnTo>
                  <a:lnTo>
                    <a:pt x="163" y="187"/>
                  </a:lnTo>
                  <a:lnTo>
                    <a:pt x="156" y="188"/>
                  </a:lnTo>
                  <a:lnTo>
                    <a:pt x="156" y="182"/>
                  </a:lnTo>
                  <a:lnTo>
                    <a:pt x="159" y="171"/>
                  </a:lnTo>
                  <a:lnTo>
                    <a:pt x="162" y="167"/>
                  </a:lnTo>
                  <a:lnTo>
                    <a:pt x="155" y="155"/>
                  </a:lnTo>
                  <a:lnTo>
                    <a:pt x="149" y="144"/>
                  </a:lnTo>
                  <a:lnTo>
                    <a:pt x="142" y="142"/>
                  </a:lnTo>
                  <a:lnTo>
                    <a:pt x="136" y="133"/>
                  </a:lnTo>
                  <a:lnTo>
                    <a:pt x="125" y="129"/>
                  </a:lnTo>
                  <a:lnTo>
                    <a:pt x="118" y="121"/>
                  </a:lnTo>
                  <a:lnTo>
                    <a:pt x="105" y="120"/>
                  </a:lnTo>
                  <a:lnTo>
                    <a:pt x="91" y="110"/>
                  </a:lnTo>
                  <a:lnTo>
                    <a:pt x="76" y="97"/>
                  </a:lnTo>
                  <a:lnTo>
                    <a:pt x="64" y="85"/>
                  </a:lnTo>
                  <a:lnTo>
                    <a:pt x="58" y="65"/>
                  </a:lnTo>
                  <a:lnTo>
                    <a:pt x="49" y="63"/>
                  </a:lnTo>
                  <a:lnTo>
                    <a:pt x="35" y="56"/>
                  </a:lnTo>
                  <a:lnTo>
                    <a:pt x="28" y="58"/>
                  </a:lnTo>
                  <a:lnTo>
                    <a:pt x="19" y="68"/>
                  </a:lnTo>
                  <a:lnTo>
                    <a:pt x="12" y="69"/>
                  </a:lnTo>
                  <a:lnTo>
                    <a:pt x="13" y="61"/>
                  </a:lnTo>
                  <a:lnTo>
                    <a:pt x="4" y="58"/>
                  </a:lnTo>
                  <a:lnTo>
                    <a:pt x="0" y="42"/>
                  </a:lnTo>
                  <a:lnTo>
                    <a:pt x="5" y="36"/>
                  </a:lnTo>
                  <a:lnTo>
                    <a:pt x="0" y="28"/>
                  </a:lnTo>
                  <a:lnTo>
                    <a:pt x="0" y="23"/>
                  </a:lnTo>
                  <a:lnTo>
                    <a:pt x="8" y="27"/>
                  </a:lnTo>
                  <a:lnTo>
                    <a:pt x="16" y="26"/>
                  </a:lnTo>
                  <a:lnTo>
                    <a:pt x="25" y="19"/>
                  </a:lnTo>
                  <a:lnTo>
                    <a:pt x="27" y="22"/>
                  </a:lnTo>
                  <a:lnTo>
                    <a:pt x="35" y="22"/>
                  </a:lnTo>
                  <a:lnTo>
                    <a:pt x="38" y="13"/>
                  </a:lnTo>
                  <a:lnTo>
                    <a:pt x="51" y="16"/>
                  </a:lnTo>
                  <a:lnTo>
                    <a:pt x="58" y="12"/>
                  </a:lnTo>
                  <a:lnTo>
                    <a:pt x="58" y="4"/>
                  </a:lnTo>
                  <a:lnTo>
                    <a:pt x="68" y="7"/>
                  </a:lnTo>
                  <a:lnTo>
                    <a:pt x="70" y="3"/>
                  </a:lnTo>
                  <a:lnTo>
                    <a:pt x="86" y="0"/>
                  </a:lnTo>
                  <a:lnTo>
                    <a:pt x="90" y="7"/>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47" name="Freeform 96"/>
            <p:cNvSpPr>
              <a:spLocks/>
            </p:cNvSpPr>
            <p:nvPr/>
          </p:nvSpPr>
          <p:spPr bwMode="auto">
            <a:xfrm>
              <a:off x="2057706" y="4235734"/>
              <a:ext cx="60325" cy="26988"/>
            </a:xfrm>
            <a:custGeom>
              <a:avLst/>
              <a:gdLst>
                <a:gd name="T0" fmla="*/ 14 w 38"/>
                <a:gd name="T1" fmla="*/ 0 h 17"/>
                <a:gd name="T2" fmla="*/ 26 w 38"/>
                <a:gd name="T3" fmla="*/ 2 h 17"/>
                <a:gd name="T4" fmla="*/ 35 w 38"/>
                <a:gd name="T5" fmla="*/ 7 h 17"/>
                <a:gd name="T6" fmla="*/ 38 w 38"/>
                <a:gd name="T7" fmla="*/ 13 h 17"/>
                <a:gd name="T8" fmla="*/ 25 w 38"/>
                <a:gd name="T9" fmla="*/ 13 h 17"/>
                <a:gd name="T10" fmla="*/ 19 w 38"/>
                <a:gd name="T11" fmla="*/ 17 h 17"/>
                <a:gd name="T12" fmla="*/ 9 w 38"/>
                <a:gd name="T13" fmla="*/ 13 h 17"/>
                <a:gd name="T14" fmla="*/ 0 w 38"/>
                <a:gd name="T15" fmla="*/ 6 h 17"/>
                <a:gd name="T16" fmla="*/ 2 w 38"/>
                <a:gd name="T17" fmla="*/ 1 h 17"/>
                <a:gd name="T18" fmla="*/ 10 w 38"/>
                <a:gd name="T19" fmla="*/ 0 h 17"/>
                <a:gd name="T20" fmla="*/ 14 w 38"/>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17">
                  <a:moveTo>
                    <a:pt x="14" y="0"/>
                  </a:moveTo>
                  <a:lnTo>
                    <a:pt x="26" y="2"/>
                  </a:lnTo>
                  <a:lnTo>
                    <a:pt x="35" y="7"/>
                  </a:lnTo>
                  <a:lnTo>
                    <a:pt x="38" y="13"/>
                  </a:lnTo>
                  <a:lnTo>
                    <a:pt x="25" y="13"/>
                  </a:lnTo>
                  <a:lnTo>
                    <a:pt x="19" y="17"/>
                  </a:lnTo>
                  <a:lnTo>
                    <a:pt x="9" y="13"/>
                  </a:lnTo>
                  <a:lnTo>
                    <a:pt x="0" y="6"/>
                  </a:lnTo>
                  <a:lnTo>
                    <a:pt x="2" y="1"/>
                  </a:lnTo>
                  <a:lnTo>
                    <a:pt x="10" y="0"/>
                  </a:lnTo>
                  <a:lnTo>
                    <a:pt x="14" y="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48" name="Freeform 97"/>
            <p:cNvSpPr>
              <a:spLocks/>
            </p:cNvSpPr>
            <p:nvPr/>
          </p:nvSpPr>
          <p:spPr bwMode="auto">
            <a:xfrm>
              <a:off x="5286681" y="3745196"/>
              <a:ext cx="111125" cy="138113"/>
            </a:xfrm>
            <a:custGeom>
              <a:avLst/>
              <a:gdLst>
                <a:gd name="T0" fmla="*/ 5 w 70"/>
                <a:gd name="T1" fmla="*/ 21 h 87"/>
                <a:gd name="T2" fmla="*/ 8 w 70"/>
                <a:gd name="T3" fmla="*/ 14 h 87"/>
                <a:gd name="T4" fmla="*/ 28 w 70"/>
                <a:gd name="T5" fmla="*/ 22 h 87"/>
                <a:gd name="T6" fmla="*/ 60 w 70"/>
                <a:gd name="T7" fmla="*/ 0 h 87"/>
                <a:gd name="T8" fmla="*/ 70 w 70"/>
                <a:gd name="T9" fmla="*/ 26 h 87"/>
                <a:gd name="T10" fmla="*/ 67 w 70"/>
                <a:gd name="T11" fmla="*/ 29 h 87"/>
                <a:gd name="T12" fmla="*/ 33 w 70"/>
                <a:gd name="T13" fmla="*/ 39 h 87"/>
                <a:gd name="T14" fmla="*/ 52 w 70"/>
                <a:gd name="T15" fmla="*/ 60 h 87"/>
                <a:gd name="T16" fmla="*/ 47 w 70"/>
                <a:gd name="T17" fmla="*/ 63 h 87"/>
                <a:gd name="T18" fmla="*/ 45 w 70"/>
                <a:gd name="T19" fmla="*/ 70 h 87"/>
                <a:gd name="T20" fmla="*/ 32 w 70"/>
                <a:gd name="T21" fmla="*/ 73 h 87"/>
                <a:gd name="T22" fmla="*/ 28 w 70"/>
                <a:gd name="T23" fmla="*/ 81 h 87"/>
                <a:gd name="T24" fmla="*/ 21 w 70"/>
                <a:gd name="T25" fmla="*/ 87 h 87"/>
                <a:gd name="T26" fmla="*/ 1 w 70"/>
                <a:gd name="T27" fmla="*/ 84 h 87"/>
                <a:gd name="T28" fmla="*/ 0 w 70"/>
                <a:gd name="T29" fmla="*/ 81 h 87"/>
                <a:gd name="T30" fmla="*/ 6 w 70"/>
                <a:gd name="T31" fmla="*/ 47 h 87"/>
                <a:gd name="T32" fmla="*/ 5 w 70"/>
                <a:gd name="T33" fmla="*/ 39 h 87"/>
                <a:gd name="T34" fmla="*/ 7 w 70"/>
                <a:gd name="T35" fmla="*/ 33 h 87"/>
                <a:gd name="T36" fmla="*/ 5 w 70"/>
                <a:gd name="T37"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7">
                  <a:moveTo>
                    <a:pt x="5" y="21"/>
                  </a:moveTo>
                  <a:lnTo>
                    <a:pt x="8" y="14"/>
                  </a:lnTo>
                  <a:lnTo>
                    <a:pt x="28" y="22"/>
                  </a:lnTo>
                  <a:lnTo>
                    <a:pt x="60" y="0"/>
                  </a:lnTo>
                  <a:lnTo>
                    <a:pt x="70" y="26"/>
                  </a:lnTo>
                  <a:lnTo>
                    <a:pt x="67" y="29"/>
                  </a:lnTo>
                  <a:lnTo>
                    <a:pt x="33" y="39"/>
                  </a:lnTo>
                  <a:lnTo>
                    <a:pt x="52" y="60"/>
                  </a:lnTo>
                  <a:lnTo>
                    <a:pt x="47" y="63"/>
                  </a:lnTo>
                  <a:lnTo>
                    <a:pt x="45" y="70"/>
                  </a:lnTo>
                  <a:lnTo>
                    <a:pt x="32" y="73"/>
                  </a:lnTo>
                  <a:lnTo>
                    <a:pt x="28" y="81"/>
                  </a:lnTo>
                  <a:lnTo>
                    <a:pt x="21" y="87"/>
                  </a:lnTo>
                  <a:lnTo>
                    <a:pt x="1" y="84"/>
                  </a:lnTo>
                  <a:lnTo>
                    <a:pt x="0" y="81"/>
                  </a:lnTo>
                  <a:lnTo>
                    <a:pt x="6" y="47"/>
                  </a:lnTo>
                  <a:lnTo>
                    <a:pt x="5" y="39"/>
                  </a:lnTo>
                  <a:lnTo>
                    <a:pt x="7" y="33"/>
                  </a:lnTo>
                  <a:lnTo>
                    <a:pt x="5" y="2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49" name="Freeform 98"/>
            <p:cNvSpPr>
              <a:spLocks/>
            </p:cNvSpPr>
            <p:nvPr/>
          </p:nvSpPr>
          <p:spPr bwMode="auto">
            <a:xfrm>
              <a:off x="7966381" y="3713446"/>
              <a:ext cx="60325" cy="53975"/>
            </a:xfrm>
            <a:custGeom>
              <a:avLst/>
              <a:gdLst>
                <a:gd name="T0" fmla="*/ 33 w 38"/>
                <a:gd name="T1" fmla="*/ 4 h 34"/>
                <a:gd name="T2" fmla="*/ 38 w 38"/>
                <a:gd name="T3" fmla="*/ 11 h 34"/>
                <a:gd name="T4" fmla="*/ 34 w 38"/>
                <a:gd name="T5" fmla="*/ 24 h 34"/>
                <a:gd name="T6" fmla="*/ 24 w 38"/>
                <a:gd name="T7" fmla="*/ 17 h 34"/>
                <a:gd name="T8" fmla="*/ 17 w 38"/>
                <a:gd name="T9" fmla="*/ 22 h 34"/>
                <a:gd name="T10" fmla="*/ 17 w 38"/>
                <a:gd name="T11" fmla="*/ 34 h 34"/>
                <a:gd name="T12" fmla="*/ 4 w 38"/>
                <a:gd name="T13" fmla="*/ 28 h 34"/>
                <a:gd name="T14" fmla="*/ 0 w 38"/>
                <a:gd name="T15" fmla="*/ 18 h 34"/>
                <a:gd name="T16" fmla="*/ 4 w 38"/>
                <a:gd name="T17" fmla="*/ 6 h 34"/>
                <a:gd name="T18" fmla="*/ 15 w 38"/>
                <a:gd name="T19" fmla="*/ 8 h 34"/>
                <a:gd name="T20" fmla="*/ 19 w 38"/>
                <a:gd name="T21" fmla="*/ 0 h 34"/>
                <a:gd name="T22" fmla="*/ 33 w 38"/>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33" y="4"/>
                  </a:moveTo>
                  <a:lnTo>
                    <a:pt x="38" y="11"/>
                  </a:lnTo>
                  <a:lnTo>
                    <a:pt x="34" y="24"/>
                  </a:lnTo>
                  <a:lnTo>
                    <a:pt x="24" y="17"/>
                  </a:lnTo>
                  <a:lnTo>
                    <a:pt x="17" y="22"/>
                  </a:lnTo>
                  <a:lnTo>
                    <a:pt x="17" y="34"/>
                  </a:lnTo>
                  <a:lnTo>
                    <a:pt x="4" y="28"/>
                  </a:lnTo>
                  <a:lnTo>
                    <a:pt x="0" y="18"/>
                  </a:lnTo>
                  <a:lnTo>
                    <a:pt x="4" y="6"/>
                  </a:lnTo>
                  <a:lnTo>
                    <a:pt x="15" y="8"/>
                  </a:lnTo>
                  <a:lnTo>
                    <a:pt x="19" y="0"/>
                  </a:lnTo>
                  <a:lnTo>
                    <a:pt x="33" y="4"/>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50" name="Freeform 99"/>
            <p:cNvSpPr>
              <a:spLocks/>
            </p:cNvSpPr>
            <p:nvPr/>
          </p:nvSpPr>
          <p:spPr bwMode="auto">
            <a:xfrm>
              <a:off x="7887006" y="3483259"/>
              <a:ext cx="276225" cy="339725"/>
            </a:xfrm>
            <a:custGeom>
              <a:avLst/>
              <a:gdLst>
                <a:gd name="T0" fmla="*/ 164 w 174"/>
                <a:gd name="T1" fmla="*/ 87 h 214"/>
                <a:gd name="T2" fmla="*/ 166 w 174"/>
                <a:gd name="T3" fmla="*/ 104 h 214"/>
                <a:gd name="T4" fmla="*/ 174 w 174"/>
                <a:gd name="T5" fmla="*/ 114 h 214"/>
                <a:gd name="T6" fmla="*/ 171 w 174"/>
                <a:gd name="T7" fmla="*/ 129 h 214"/>
                <a:gd name="T8" fmla="*/ 154 w 174"/>
                <a:gd name="T9" fmla="*/ 139 h 214"/>
                <a:gd name="T10" fmla="*/ 124 w 174"/>
                <a:gd name="T11" fmla="*/ 140 h 214"/>
                <a:gd name="T12" fmla="*/ 109 w 174"/>
                <a:gd name="T13" fmla="*/ 163 h 214"/>
                <a:gd name="T14" fmla="*/ 94 w 174"/>
                <a:gd name="T15" fmla="*/ 155 h 214"/>
                <a:gd name="T16" fmla="*/ 87 w 174"/>
                <a:gd name="T17" fmla="*/ 140 h 214"/>
                <a:gd name="T18" fmla="*/ 59 w 174"/>
                <a:gd name="T19" fmla="*/ 145 h 214"/>
                <a:gd name="T20" fmla="*/ 42 w 174"/>
                <a:gd name="T21" fmla="*/ 154 h 214"/>
                <a:gd name="T22" fmla="*/ 22 w 174"/>
                <a:gd name="T23" fmla="*/ 155 h 214"/>
                <a:gd name="T24" fmla="*/ 46 w 174"/>
                <a:gd name="T25" fmla="*/ 170 h 214"/>
                <a:gd name="T26" fmla="*/ 48 w 174"/>
                <a:gd name="T27" fmla="*/ 205 h 214"/>
                <a:gd name="T28" fmla="*/ 40 w 174"/>
                <a:gd name="T29" fmla="*/ 214 h 214"/>
                <a:gd name="T30" fmla="*/ 28 w 174"/>
                <a:gd name="T31" fmla="*/ 206 h 214"/>
                <a:gd name="T32" fmla="*/ 26 w 174"/>
                <a:gd name="T33" fmla="*/ 187 h 214"/>
                <a:gd name="T34" fmla="*/ 12 w 174"/>
                <a:gd name="T35" fmla="*/ 181 h 214"/>
                <a:gd name="T36" fmla="*/ 0 w 174"/>
                <a:gd name="T37" fmla="*/ 167 h 214"/>
                <a:gd name="T38" fmla="*/ 14 w 174"/>
                <a:gd name="T39" fmla="*/ 160 h 214"/>
                <a:gd name="T40" fmla="*/ 17 w 174"/>
                <a:gd name="T41" fmla="*/ 148 h 214"/>
                <a:gd name="T42" fmla="*/ 30 w 174"/>
                <a:gd name="T43" fmla="*/ 137 h 214"/>
                <a:gd name="T44" fmla="*/ 37 w 174"/>
                <a:gd name="T45" fmla="*/ 123 h 214"/>
                <a:gd name="T46" fmla="*/ 68 w 174"/>
                <a:gd name="T47" fmla="*/ 117 h 214"/>
                <a:gd name="T48" fmla="*/ 89 w 174"/>
                <a:gd name="T49" fmla="*/ 121 h 214"/>
                <a:gd name="T50" fmla="*/ 89 w 174"/>
                <a:gd name="T51" fmla="*/ 84 h 214"/>
                <a:gd name="T52" fmla="*/ 106 w 174"/>
                <a:gd name="T53" fmla="*/ 94 h 214"/>
                <a:gd name="T54" fmla="*/ 120 w 174"/>
                <a:gd name="T55" fmla="*/ 73 h 214"/>
                <a:gd name="T56" fmla="*/ 126 w 174"/>
                <a:gd name="T57" fmla="*/ 65 h 214"/>
                <a:gd name="T58" fmla="*/ 123 w 174"/>
                <a:gd name="T59" fmla="*/ 40 h 214"/>
                <a:gd name="T60" fmla="*/ 108 w 174"/>
                <a:gd name="T61" fmla="*/ 17 h 214"/>
                <a:gd name="T62" fmla="*/ 107 w 174"/>
                <a:gd name="T63" fmla="*/ 4 h 214"/>
                <a:gd name="T64" fmla="*/ 123 w 174"/>
                <a:gd name="T65" fmla="*/ 0 h 214"/>
                <a:gd name="T66" fmla="*/ 149 w 174"/>
                <a:gd name="T67" fmla="*/ 29 h 214"/>
                <a:gd name="T68" fmla="*/ 157 w 174"/>
                <a:gd name="T69" fmla="*/ 45 h 214"/>
                <a:gd name="T70" fmla="*/ 153 w 174"/>
                <a:gd name="T71" fmla="*/ 66 h 214"/>
                <a:gd name="T72" fmla="*/ 164 w 174"/>
                <a:gd name="T73" fmla="*/ 8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4">
                  <a:moveTo>
                    <a:pt x="164" y="87"/>
                  </a:moveTo>
                  <a:lnTo>
                    <a:pt x="166" y="104"/>
                  </a:lnTo>
                  <a:lnTo>
                    <a:pt x="174" y="114"/>
                  </a:lnTo>
                  <a:lnTo>
                    <a:pt x="171" y="129"/>
                  </a:lnTo>
                  <a:lnTo>
                    <a:pt x="154" y="139"/>
                  </a:lnTo>
                  <a:lnTo>
                    <a:pt x="124" y="140"/>
                  </a:lnTo>
                  <a:lnTo>
                    <a:pt x="109" y="163"/>
                  </a:lnTo>
                  <a:lnTo>
                    <a:pt x="94" y="155"/>
                  </a:lnTo>
                  <a:lnTo>
                    <a:pt x="87" y="140"/>
                  </a:lnTo>
                  <a:lnTo>
                    <a:pt x="59" y="145"/>
                  </a:lnTo>
                  <a:lnTo>
                    <a:pt x="42" y="154"/>
                  </a:lnTo>
                  <a:lnTo>
                    <a:pt x="22" y="155"/>
                  </a:lnTo>
                  <a:lnTo>
                    <a:pt x="46" y="170"/>
                  </a:lnTo>
                  <a:lnTo>
                    <a:pt x="48" y="205"/>
                  </a:lnTo>
                  <a:lnTo>
                    <a:pt x="40" y="214"/>
                  </a:lnTo>
                  <a:lnTo>
                    <a:pt x="28" y="206"/>
                  </a:lnTo>
                  <a:lnTo>
                    <a:pt x="26" y="187"/>
                  </a:lnTo>
                  <a:lnTo>
                    <a:pt x="12" y="181"/>
                  </a:lnTo>
                  <a:lnTo>
                    <a:pt x="0" y="167"/>
                  </a:lnTo>
                  <a:lnTo>
                    <a:pt x="14" y="160"/>
                  </a:lnTo>
                  <a:lnTo>
                    <a:pt x="17" y="148"/>
                  </a:lnTo>
                  <a:lnTo>
                    <a:pt x="30" y="137"/>
                  </a:lnTo>
                  <a:lnTo>
                    <a:pt x="37" y="123"/>
                  </a:lnTo>
                  <a:lnTo>
                    <a:pt x="68" y="117"/>
                  </a:lnTo>
                  <a:lnTo>
                    <a:pt x="89" y="121"/>
                  </a:lnTo>
                  <a:lnTo>
                    <a:pt x="89" y="84"/>
                  </a:lnTo>
                  <a:lnTo>
                    <a:pt x="106" y="94"/>
                  </a:lnTo>
                  <a:lnTo>
                    <a:pt x="120" y="73"/>
                  </a:lnTo>
                  <a:lnTo>
                    <a:pt x="126" y="65"/>
                  </a:lnTo>
                  <a:lnTo>
                    <a:pt x="123" y="40"/>
                  </a:lnTo>
                  <a:lnTo>
                    <a:pt x="108" y="17"/>
                  </a:lnTo>
                  <a:lnTo>
                    <a:pt x="107" y="4"/>
                  </a:lnTo>
                  <a:lnTo>
                    <a:pt x="123" y="0"/>
                  </a:lnTo>
                  <a:lnTo>
                    <a:pt x="149" y="29"/>
                  </a:lnTo>
                  <a:lnTo>
                    <a:pt x="157" y="45"/>
                  </a:lnTo>
                  <a:lnTo>
                    <a:pt x="153" y="66"/>
                  </a:lnTo>
                  <a:lnTo>
                    <a:pt x="164" y="8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51" name="Freeform 100"/>
            <p:cNvSpPr>
              <a:spLocks/>
            </p:cNvSpPr>
            <p:nvPr/>
          </p:nvSpPr>
          <p:spPr bwMode="auto">
            <a:xfrm>
              <a:off x="8012418" y="3346734"/>
              <a:ext cx="142875" cy="130175"/>
            </a:xfrm>
            <a:custGeom>
              <a:avLst/>
              <a:gdLst>
                <a:gd name="T0" fmla="*/ 51 w 90"/>
                <a:gd name="T1" fmla="*/ 29 h 82"/>
                <a:gd name="T2" fmla="*/ 65 w 90"/>
                <a:gd name="T3" fmla="*/ 33 h 82"/>
                <a:gd name="T4" fmla="*/ 71 w 90"/>
                <a:gd name="T5" fmla="*/ 24 h 82"/>
                <a:gd name="T6" fmla="*/ 90 w 90"/>
                <a:gd name="T7" fmla="*/ 47 h 82"/>
                <a:gd name="T8" fmla="*/ 69 w 90"/>
                <a:gd name="T9" fmla="*/ 53 h 82"/>
                <a:gd name="T10" fmla="*/ 67 w 90"/>
                <a:gd name="T11" fmla="*/ 73 h 82"/>
                <a:gd name="T12" fmla="*/ 32 w 90"/>
                <a:gd name="T13" fmla="*/ 59 h 82"/>
                <a:gd name="T14" fmla="*/ 36 w 90"/>
                <a:gd name="T15" fmla="*/ 82 h 82"/>
                <a:gd name="T16" fmla="*/ 18 w 90"/>
                <a:gd name="T17" fmla="*/ 82 h 82"/>
                <a:gd name="T18" fmla="*/ 3 w 90"/>
                <a:gd name="T19" fmla="*/ 62 h 82"/>
                <a:gd name="T20" fmla="*/ 2 w 90"/>
                <a:gd name="T21" fmla="*/ 46 h 82"/>
                <a:gd name="T22" fmla="*/ 19 w 90"/>
                <a:gd name="T23" fmla="*/ 45 h 82"/>
                <a:gd name="T24" fmla="*/ 6 w 90"/>
                <a:gd name="T25" fmla="*/ 16 h 82"/>
                <a:gd name="T26" fmla="*/ 0 w 90"/>
                <a:gd name="T27" fmla="*/ 0 h 82"/>
                <a:gd name="T28" fmla="*/ 33 w 90"/>
                <a:gd name="T29" fmla="*/ 22 h 82"/>
                <a:gd name="T30" fmla="*/ 51 w 90"/>
                <a:gd name="T31" fmla="*/ 2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82">
                  <a:moveTo>
                    <a:pt x="51" y="29"/>
                  </a:moveTo>
                  <a:lnTo>
                    <a:pt x="65" y="33"/>
                  </a:lnTo>
                  <a:lnTo>
                    <a:pt x="71" y="24"/>
                  </a:lnTo>
                  <a:lnTo>
                    <a:pt x="90" y="47"/>
                  </a:lnTo>
                  <a:lnTo>
                    <a:pt x="69" y="53"/>
                  </a:lnTo>
                  <a:lnTo>
                    <a:pt x="67" y="73"/>
                  </a:lnTo>
                  <a:lnTo>
                    <a:pt x="32" y="59"/>
                  </a:lnTo>
                  <a:lnTo>
                    <a:pt x="36" y="82"/>
                  </a:lnTo>
                  <a:lnTo>
                    <a:pt x="18" y="82"/>
                  </a:lnTo>
                  <a:lnTo>
                    <a:pt x="3" y="62"/>
                  </a:lnTo>
                  <a:lnTo>
                    <a:pt x="2" y="46"/>
                  </a:lnTo>
                  <a:lnTo>
                    <a:pt x="19" y="45"/>
                  </a:lnTo>
                  <a:lnTo>
                    <a:pt x="6" y="16"/>
                  </a:lnTo>
                  <a:lnTo>
                    <a:pt x="0" y="0"/>
                  </a:lnTo>
                  <a:lnTo>
                    <a:pt x="33" y="22"/>
                  </a:lnTo>
                  <a:lnTo>
                    <a:pt x="51" y="2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52" name="Freeform 101"/>
            <p:cNvSpPr>
              <a:spLocks/>
            </p:cNvSpPr>
            <p:nvPr/>
          </p:nvSpPr>
          <p:spPr bwMode="auto">
            <a:xfrm>
              <a:off x="5499406" y="3032409"/>
              <a:ext cx="1035050" cy="474663"/>
            </a:xfrm>
            <a:custGeom>
              <a:avLst/>
              <a:gdLst>
                <a:gd name="T0" fmla="*/ 429 w 652"/>
                <a:gd name="T1" fmla="*/ 270 h 299"/>
                <a:gd name="T2" fmla="*/ 408 w 652"/>
                <a:gd name="T3" fmla="*/ 299 h 299"/>
                <a:gd name="T4" fmla="*/ 395 w 652"/>
                <a:gd name="T5" fmla="*/ 289 h 299"/>
                <a:gd name="T6" fmla="*/ 365 w 652"/>
                <a:gd name="T7" fmla="*/ 272 h 299"/>
                <a:gd name="T8" fmla="*/ 352 w 652"/>
                <a:gd name="T9" fmla="*/ 251 h 299"/>
                <a:gd name="T10" fmla="*/ 300 w 652"/>
                <a:gd name="T11" fmla="*/ 237 h 299"/>
                <a:gd name="T12" fmla="*/ 260 w 652"/>
                <a:gd name="T13" fmla="*/ 222 h 299"/>
                <a:gd name="T14" fmla="*/ 215 w 652"/>
                <a:gd name="T15" fmla="*/ 200 h 299"/>
                <a:gd name="T16" fmla="*/ 172 w 652"/>
                <a:gd name="T17" fmla="*/ 210 h 299"/>
                <a:gd name="T18" fmla="*/ 183 w 652"/>
                <a:gd name="T19" fmla="*/ 286 h 299"/>
                <a:gd name="T20" fmla="*/ 155 w 652"/>
                <a:gd name="T21" fmla="*/ 265 h 299"/>
                <a:gd name="T22" fmla="*/ 131 w 652"/>
                <a:gd name="T23" fmla="*/ 276 h 299"/>
                <a:gd name="T24" fmla="*/ 131 w 652"/>
                <a:gd name="T25" fmla="*/ 262 h 299"/>
                <a:gd name="T26" fmla="*/ 106 w 652"/>
                <a:gd name="T27" fmla="*/ 248 h 299"/>
                <a:gd name="T28" fmla="*/ 84 w 652"/>
                <a:gd name="T29" fmla="*/ 224 h 299"/>
                <a:gd name="T30" fmla="*/ 98 w 652"/>
                <a:gd name="T31" fmla="*/ 220 h 299"/>
                <a:gd name="T32" fmla="*/ 108 w 652"/>
                <a:gd name="T33" fmla="*/ 201 h 299"/>
                <a:gd name="T34" fmla="*/ 121 w 652"/>
                <a:gd name="T35" fmla="*/ 184 h 299"/>
                <a:gd name="T36" fmla="*/ 99 w 652"/>
                <a:gd name="T37" fmla="*/ 173 h 299"/>
                <a:gd name="T38" fmla="*/ 67 w 652"/>
                <a:gd name="T39" fmla="*/ 177 h 299"/>
                <a:gd name="T40" fmla="*/ 44 w 652"/>
                <a:gd name="T41" fmla="*/ 178 h 299"/>
                <a:gd name="T42" fmla="*/ 29 w 652"/>
                <a:gd name="T43" fmla="*/ 154 h 299"/>
                <a:gd name="T44" fmla="*/ 0 w 652"/>
                <a:gd name="T45" fmla="*/ 140 h 299"/>
                <a:gd name="T46" fmla="*/ 0 w 652"/>
                <a:gd name="T47" fmla="*/ 121 h 299"/>
                <a:gd name="T48" fmla="*/ 26 w 652"/>
                <a:gd name="T49" fmla="*/ 110 h 299"/>
                <a:gd name="T50" fmla="*/ 51 w 652"/>
                <a:gd name="T51" fmla="*/ 74 h 299"/>
                <a:gd name="T52" fmla="*/ 115 w 652"/>
                <a:gd name="T53" fmla="*/ 87 h 299"/>
                <a:gd name="T54" fmla="*/ 150 w 652"/>
                <a:gd name="T55" fmla="*/ 87 h 299"/>
                <a:gd name="T56" fmla="*/ 199 w 652"/>
                <a:gd name="T57" fmla="*/ 97 h 299"/>
                <a:gd name="T58" fmla="*/ 224 w 652"/>
                <a:gd name="T59" fmla="*/ 92 h 299"/>
                <a:gd name="T60" fmla="*/ 194 w 652"/>
                <a:gd name="T61" fmla="*/ 69 h 299"/>
                <a:gd name="T62" fmla="*/ 201 w 652"/>
                <a:gd name="T63" fmla="*/ 53 h 299"/>
                <a:gd name="T64" fmla="*/ 198 w 652"/>
                <a:gd name="T65" fmla="*/ 34 h 299"/>
                <a:gd name="T66" fmla="*/ 257 w 652"/>
                <a:gd name="T67" fmla="*/ 21 h 299"/>
                <a:gd name="T68" fmla="*/ 298 w 652"/>
                <a:gd name="T69" fmla="*/ 9 h 299"/>
                <a:gd name="T70" fmla="*/ 338 w 652"/>
                <a:gd name="T71" fmla="*/ 5 h 299"/>
                <a:gd name="T72" fmla="*/ 366 w 652"/>
                <a:gd name="T73" fmla="*/ 20 h 299"/>
                <a:gd name="T74" fmla="*/ 393 w 652"/>
                <a:gd name="T75" fmla="*/ 38 h 299"/>
                <a:gd name="T76" fmla="*/ 437 w 652"/>
                <a:gd name="T77" fmla="*/ 18 h 299"/>
                <a:gd name="T78" fmla="*/ 462 w 652"/>
                <a:gd name="T79" fmla="*/ 39 h 299"/>
                <a:gd name="T80" fmla="*/ 524 w 652"/>
                <a:gd name="T81" fmla="*/ 80 h 299"/>
                <a:gd name="T82" fmla="*/ 571 w 652"/>
                <a:gd name="T83" fmla="*/ 86 h 299"/>
                <a:gd name="T84" fmla="*/ 595 w 652"/>
                <a:gd name="T85" fmla="*/ 102 h 299"/>
                <a:gd name="T86" fmla="*/ 619 w 652"/>
                <a:gd name="T87" fmla="*/ 114 h 299"/>
                <a:gd name="T88" fmla="*/ 652 w 652"/>
                <a:gd name="T89" fmla="*/ 124 h 299"/>
                <a:gd name="T90" fmla="*/ 634 w 652"/>
                <a:gd name="T91" fmla="*/ 139 h 299"/>
                <a:gd name="T92" fmla="*/ 637 w 652"/>
                <a:gd name="T93" fmla="*/ 169 h 299"/>
                <a:gd name="T94" fmla="*/ 605 w 652"/>
                <a:gd name="T95" fmla="*/ 199 h 299"/>
                <a:gd name="T96" fmla="*/ 569 w 652"/>
                <a:gd name="T97" fmla="*/ 211 h 299"/>
                <a:gd name="T98" fmla="*/ 588 w 652"/>
                <a:gd name="T99" fmla="*/ 252 h 299"/>
                <a:gd name="T100" fmla="*/ 581 w 652"/>
                <a:gd name="T101" fmla="*/ 261 h 299"/>
                <a:gd name="T102" fmla="*/ 545 w 652"/>
                <a:gd name="T103" fmla="*/ 252 h 299"/>
                <a:gd name="T104" fmla="*/ 512 w 652"/>
                <a:gd name="T105" fmla="*/ 253 h 299"/>
                <a:gd name="T106" fmla="*/ 477 w 652"/>
                <a:gd name="T107" fmla="*/ 249 h 299"/>
                <a:gd name="T108" fmla="*/ 449 w 652"/>
                <a:gd name="T109" fmla="*/ 254 h 299"/>
                <a:gd name="T110" fmla="*/ 438 w 652"/>
                <a:gd name="T111" fmla="*/ 26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2" h="299">
                  <a:moveTo>
                    <a:pt x="438" y="266"/>
                  </a:moveTo>
                  <a:lnTo>
                    <a:pt x="429" y="270"/>
                  </a:lnTo>
                  <a:lnTo>
                    <a:pt x="412" y="284"/>
                  </a:lnTo>
                  <a:lnTo>
                    <a:pt x="408" y="299"/>
                  </a:lnTo>
                  <a:lnTo>
                    <a:pt x="402" y="299"/>
                  </a:lnTo>
                  <a:lnTo>
                    <a:pt x="395" y="289"/>
                  </a:lnTo>
                  <a:lnTo>
                    <a:pt x="373" y="288"/>
                  </a:lnTo>
                  <a:lnTo>
                    <a:pt x="365" y="272"/>
                  </a:lnTo>
                  <a:lnTo>
                    <a:pt x="357" y="271"/>
                  </a:lnTo>
                  <a:lnTo>
                    <a:pt x="352" y="251"/>
                  </a:lnTo>
                  <a:lnTo>
                    <a:pt x="328" y="236"/>
                  </a:lnTo>
                  <a:lnTo>
                    <a:pt x="300" y="237"/>
                  </a:lnTo>
                  <a:lnTo>
                    <a:pt x="281" y="240"/>
                  </a:lnTo>
                  <a:lnTo>
                    <a:pt x="260" y="222"/>
                  </a:lnTo>
                  <a:lnTo>
                    <a:pt x="245" y="214"/>
                  </a:lnTo>
                  <a:lnTo>
                    <a:pt x="215" y="200"/>
                  </a:lnTo>
                  <a:lnTo>
                    <a:pt x="211" y="198"/>
                  </a:lnTo>
                  <a:lnTo>
                    <a:pt x="172" y="210"/>
                  </a:lnTo>
                  <a:lnTo>
                    <a:pt x="192" y="285"/>
                  </a:lnTo>
                  <a:lnTo>
                    <a:pt x="183" y="286"/>
                  </a:lnTo>
                  <a:lnTo>
                    <a:pt x="168" y="270"/>
                  </a:lnTo>
                  <a:lnTo>
                    <a:pt x="155" y="265"/>
                  </a:lnTo>
                  <a:lnTo>
                    <a:pt x="137" y="269"/>
                  </a:lnTo>
                  <a:lnTo>
                    <a:pt x="131" y="276"/>
                  </a:lnTo>
                  <a:lnTo>
                    <a:pt x="129" y="271"/>
                  </a:lnTo>
                  <a:lnTo>
                    <a:pt x="131" y="262"/>
                  </a:lnTo>
                  <a:lnTo>
                    <a:pt x="127" y="255"/>
                  </a:lnTo>
                  <a:lnTo>
                    <a:pt x="106" y="248"/>
                  </a:lnTo>
                  <a:lnTo>
                    <a:pt x="94" y="230"/>
                  </a:lnTo>
                  <a:lnTo>
                    <a:pt x="84" y="224"/>
                  </a:lnTo>
                  <a:lnTo>
                    <a:pt x="81" y="218"/>
                  </a:lnTo>
                  <a:lnTo>
                    <a:pt x="98" y="220"/>
                  </a:lnTo>
                  <a:lnTo>
                    <a:pt x="95" y="205"/>
                  </a:lnTo>
                  <a:lnTo>
                    <a:pt x="108" y="201"/>
                  </a:lnTo>
                  <a:lnTo>
                    <a:pt x="123" y="204"/>
                  </a:lnTo>
                  <a:lnTo>
                    <a:pt x="121" y="184"/>
                  </a:lnTo>
                  <a:lnTo>
                    <a:pt x="115" y="172"/>
                  </a:lnTo>
                  <a:lnTo>
                    <a:pt x="99" y="173"/>
                  </a:lnTo>
                  <a:lnTo>
                    <a:pt x="84" y="168"/>
                  </a:lnTo>
                  <a:lnTo>
                    <a:pt x="67" y="177"/>
                  </a:lnTo>
                  <a:lnTo>
                    <a:pt x="53" y="181"/>
                  </a:lnTo>
                  <a:lnTo>
                    <a:pt x="44" y="178"/>
                  </a:lnTo>
                  <a:lnTo>
                    <a:pt x="43" y="167"/>
                  </a:lnTo>
                  <a:lnTo>
                    <a:pt x="29" y="154"/>
                  </a:lnTo>
                  <a:lnTo>
                    <a:pt x="17" y="154"/>
                  </a:lnTo>
                  <a:lnTo>
                    <a:pt x="0" y="140"/>
                  </a:lnTo>
                  <a:lnTo>
                    <a:pt x="6" y="125"/>
                  </a:lnTo>
                  <a:lnTo>
                    <a:pt x="0" y="121"/>
                  </a:lnTo>
                  <a:lnTo>
                    <a:pt x="7" y="99"/>
                  </a:lnTo>
                  <a:lnTo>
                    <a:pt x="26" y="110"/>
                  </a:lnTo>
                  <a:lnTo>
                    <a:pt x="25" y="96"/>
                  </a:lnTo>
                  <a:lnTo>
                    <a:pt x="51" y="74"/>
                  </a:lnTo>
                  <a:lnTo>
                    <a:pt x="76" y="73"/>
                  </a:lnTo>
                  <a:lnTo>
                    <a:pt x="115" y="87"/>
                  </a:lnTo>
                  <a:lnTo>
                    <a:pt x="136" y="95"/>
                  </a:lnTo>
                  <a:lnTo>
                    <a:pt x="150" y="87"/>
                  </a:lnTo>
                  <a:lnTo>
                    <a:pt x="175" y="87"/>
                  </a:lnTo>
                  <a:lnTo>
                    <a:pt x="199" y="97"/>
                  </a:lnTo>
                  <a:lnTo>
                    <a:pt x="202" y="91"/>
                  </a:lnTo>
                  <a:lnTo>
                    <a:pt x="224" y="92"/>
                  </a:lnTo>
                  <a:lnTo>
                    <a:pt x="225" y="82"/>
                  </a:lnTo>
                  <a:lnTo>
                    <a:pt x="194" y="69"/>
                  </a:lnTo>
                  <a:lnTo>
                    <a:pt x="206" y="59"/>
                  </a:lnTo>
                  <a:lnTo>
                    <a:pt x="201" y="53"/>
                  </a:lnTo>
                  <a:lnTo>
                    <a:pt x="214" y="48"/>
                  </a:lnTo>
                  <a:lnTo>
                    <a:pt x="198" y="34"/>
                  </a:lnTo>
                  <a:lnTo>
                    <a:pt x="202" y="28"/>
                  </a:lnTo>
                  <a:lnTo>
                    <a:pt x="257" y="21"/>
                  </a:lnTo>
                  <a:lnTo>
                    <a:pt x="263" y="16"/>
                  </a:lnTo>
                  <a:lnTo>
                    <a:pt x="298" y="9"/>
                  </a:lnTo>
                  <a:lnTo>
                    <a:pt x="309" y="0"/>
                  </a:lnTo>
                  <a:lnTo>
                    <a:pt x="338" y="5"/>
                  </a:lnTo>
                  <a:lnTo>
                    <a:pt x="352" y="25"/>
                  </a:lnTo>
                  <a:lnTo>
                    <a:pt x="366" y="20"/>
                  </a:lnTo>
                  <a:lnTo>
                    <a:pt x="389" y="27"/>
                  </a:lnTo>
                  <a:lnTo>
                    <a:pt x="393" y="38"/>
                  </a:lnTo>
                  <a:lnTo>
                    <a:pt x="407" y="37"/>
                  </a:lnTo>
                  <a:lnTo>
                    <a:pt x="437" y="18"/>
                  </a:lnTo>
                  <a:lnTo>
                    <a:pt x="434" y="24"/>
                  </a:lnTo>
                  <a:lnTo>
                    <a:pt x="462" y="39"/>
                  </a:lnTo>
                  <a:lnTo>
                    <a:pt x="520" y="90"/>
                  </a:lnTo>
                  <a:lnTo>
                    <a:pt x="524" y="80"/>
                  </a:lnTo>
                  <a:lnTo>
                    <a:pt x="551" y="92"/>
                  </a:lnTo>
                  <a:lnTo>
                    <a:pt x="571" y="86"/>
                  </a:lnTo>
                  <a:lnTo>
                    <a:pt x="582" y="90"/>
                  </a:lnTo>
                  <a:lnTo>
                    <a:pt x="595" y="102"/>
                  </a:lnTo>
                  <a:lnTo>
                    <a:pt x="608" y="106"/>
                  </a:lnTo>
                  <a:lnTo>
                    <a:pt x="619" y="114"/>
                  </a:lnTo>
                  <a:lnTo>
                    <a:pt x="638" y="111"/>
                  </a:lnTo>
                  <a:lnTo>
                    <a:pt x="652" y="124"/>
                  </a:lnTo>
                  <a:lnTo>
                    <a:pt x="647" y="137"/>
                  </a:lnTo>
                  <a:lnTo>
                    <a:pt x="634" y="139"/>
                  </a:lnTo>
                  <a:lnTo>
                    <a:pt x="642" y="160"/>
                  </a:lnTo>
                  <a:lnTo>
                    <a:pt x="637" y="169"/>
                  </a:lnTo>
                  <a:lnTo>
                    <a:pt x="602" y="162"/>
                  </a:lnTo>
                  <a:lnTo>
                    <a:pt x="605" y="199"/>
                  </a:lnTo>
                  <a:lnTo>
                    <a:pt x="599" y="203"/>
                  </a:lnTo>
                  <a:lnTo>
                    <a:pt x="569" y="211"/>
                  </a:lnTo>
                  <a:lnTo>
                    <a:pt x="597" y="247"/>
                  </a:lnTo>
                  <a:lnTo>
                    <a:pt x="588" y="252"/>
                  </a:lnTo>
                  <a:lnTo>
                    <a:pt x="593" y="264"/>
                  </a:lnTo>
                  <a:lnTo>
                    <a:pt x="581" y="261"/>
                  </a:lnTo>
                  <a:lnTo>
                    <a:pt x="571" y="254"/>
                  </a:lnTo>
                  <a:lnTo>
                    <a:pt x="545" y="252"/>
                  </a:lnTo>
                  <a:lnTo>
                    <a:pt x="517" y="251"/>
                  </a:lnTo>
                  <a:lnTo>
                    <a:pt x="512" y="253"/>
                  </a:lnTo>
                  <a:lnTo>
                    <a:pt x="485" y="245"/>
                  </a:lnTo>
                  <a:lnTo>
                    <a:pt x="477" y="249"/>
                  </a:lnTo>
                  <a:lnTo>
                    <a:pt x="479" y="261"/>
                  </a:lnTo>
                  <a:lnTo>
                    <a:pt x="449" y="254"/>
                  </a:lnTo>
                  <a:lnTo>
                    <a:pt x="439" y="257"/>
                  </a:lnTo>
                  <a:lnTo>
                    <a:pt x="438" y="266"/>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53" name="Freeform 102"/>
            <p:cNvSpPr>
              <a:spLocks/>
            </p:cNvSpPr>
            <p:nvPr/>
          </p:nvSpPr>
          <p:spPr bwMode="auto">
            <a:xfrm>
              <a:off x="5297793" y="4664359"/>
              <a:ext cx="231775" cy="336550"/>
            </a:xfrm>
            <a:custGeom>
              <a:avLst/>
              <a:gdLst>
                <a:gd name="T0" fmla="*/ 131 w 146"/>
                <a:gd name="T1" fmla="*/ 132 h 212"/>
                <a:gd name="T2" fmla="*/ 141 w 146"/>
                <a:gd name="T3" fmla="*/ 149 h 212"/>
                <a:gd name="T4" fmla="*/ 128 w 146"/>
                <a:gd name="T5" fmla="*/ 158 h 212"/>
                <a:gd name="T6" fmla="*/ 124 w 146"/>
                <a:gd name="T7" fmla="*/ 166 h 212"/>
                <a:gd name="T8" fmla="*/ 117 w 146"/>
                <a:gd name="T9" fmla="*/ 168 h 212"/>
                <a:gd name="T10" fmla="*/ 114 w 146"/>
                <a:gd name="T11" fmla="*/ 183 h 212"/>
                <a:gd name="T12" fmla="*/ 108 w 146"/>
                <a:gd name="T13" fmla="*/ 191 h 212"/>
                <a:gd name="T14" fmla="*/ 104 w 146"/>
                <a:gd name="T15" fmla="*/ 205 h 212"/>
                <a:gd name="T16" fmla="*/ 97 w 146"/>
                <a:gd name="T17" fmla="*/ 212 h 212"/>
                <a:gd name="T18" fmla="*/ 71 w 146"/>
                <a:gd name="T19" fmla="*/ 191 h 212"/>
                <a:gd name="T20" fmla="*/ 70 w 146"/>
                <a:gd name="T21" fmla="*/ 179 h 212"/>
                <a:gd name="T22" fmla="*/ 3 w 146"/>
                <a:gd name="T23" fmla="*/ 136 h 212"/>
                <a:gd name="T24" fmla="*/ 0 w 146"/>
                <a:gd name="T25" fmla="*/ 134 h 212"/>
                <a:gd name="T26" fmla="*/ 0 w 146"/>
                <a:gd name="T27" fmla="*/ 112 h 212"/>
                <a:gd name="T28" fmla="*/ 5 w 146"/>
                <a:gd name="T29" fmla="*/ 104 h 212"/>
                <a:gd name="T30" fmla="*/ 14 w 146"/>
                <a:gd name="T31" fmla="*/ 90 h 212"/>
                <a:gd name="T32" fmla="*/ 21 w 146"/>
                <a:gd name="T33" fmla="*/ 75 h 212"/>
                <a:gd name="T34" fmla="*/ 13 w 146"/>
                <a:gd name="T35" fmla="*/ 51 h 212"/>
                <a:gd name="T36" fmla="*/ 11 w 146"/>
                <a:gd name="T37" fmla="*/ 41 h 212"/>
                <a:gd name="T38" fmla="*/ 2 w 146"/>
                <a:gd name="T39" fmla="*/ 26 h 212"/>
                <a:gd name="T40" fmla="*/ 13 w 146"/>
                <a:gd name="T41" fmla="*/ 14 h 212"/>
                <a:gd name="T42" fmla="*/ 25 w 146"/>
                <a:gd name="T43" fmla="*/ 0 h 212"/>
                <a:gd name="T44" fmla="*/ 35 w 146"/>
                <a:gd name="T45" fmla="*/ 4 h 212"/>
                <a:gd name="T46" fmla="*/ 35 w 146"/>
                <a:gd name="T47" fmla="*/ 15 h 212"/>
                <a:gd name="T48" fmla="*/ 41 w 146"/>
                <a:gd name="T49" fmla="*/ 22 h 212"/>
                <a:gd name="T50" fmla="*/ 54 w 146"/>
                <a:gd name="T51" fmla="*/ 22 h 212"/>
                <a:gd name="T52" fmla="*/ 77 w 146"/>
                <a:gd name="T53" fmla="*/ 40 h 212"/>
                <a:gd name="T54" fmla="*/ 83 w 146"/>
                <a:gd name="T55" fmla="*/ 40 h 212"/>
                <a:gd name="T56" fmla="*/ 88 w 146"/>
                <a:gd name="T57" fmla="*/ 39 h 212"/>
                <a:gd name="T58" fmla="*/ 92 w 146"/>
                <a:gd name="T59" fmla="*/ 42 h 212"/>
                <a:gd name="T60" fmla="*/ 104 w 146"/>
                <a:gd name="T61" fmla="*/ 43 h 212"/>
                <a:gd name="T62" fmla="*/ 109 w 146"/>
                <a:gd name="T63" fmla="*/ 35 h 212"/>
                <a:gd name="T64" fmla="*/ 126 w 146"/>
                <a:gd name="T65" fmla="*/ 26 h 212"/>
                <a:gd name="T66" fmla="*/ 133 w 146"/>
                <a:gd name="T67" fmla="*/ 33 h 212"/>
                <a:gd name="T68" fmla="*/ 146 w 146"/>
                <a:gd name="T69" fmla="*/ 33 h 212"/>
                <a:gd name="T70" fmla="*/ 130 w 146"/>
                <a:gd name="T71" fmla="*/ 56 h 212"/>
                <a:gd name="T72" fmla="*/ 131 w 146"/>
                <a:gd name="T73" fmla="*/ 13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 h="212">
                  <a:moveTo>
                    <a:pt x="131" y="132"/>
                  </a:moveTo>
                  <a:lnTo>
                    <a:pt x="141" y="149"/>
                  </a:lnTo>
                  <a:lnTo>
                    <a:pt x="128" y="158"/>
                  </a:lnTo>
                  <a:lnTo>
                    <a:pt x="124" y="166"/>
                  </a:lnTo>
                  <a:lnTo>
                    <a:pt x="117" y="168"/>
                  </a:lnTo>
                  <a:lnTo>
                    <a:pt x="114" y="183"/>
                  </a:lnTo>
                  <a:lnTo>
                    <a:pt x="108" y="191"/>
                  </a:lnTo>
                  <a:lnTo>
                    <a:pt x="104" y="205"/>
                  </a:lnTo>
                  <a:lnTo>
                    <a:pt x="97" y="212"/>
                  </a:lnTo>
                  <a:lnTo>
                    <a:pt x="71" y="191"/>
                  </a:lnTo>
                  <a:lnTo>
                    <a:pt x="70" y="179"/>
                  </a:lnTo>
                  <a:lnTo>
                    <a:pt x="3" y="136"/>
                  </a:lnTo>
                  <a:lnTo>
                    <a:pt x="0" y="134"/>
                  </a:lnTo>
                  <a:lnTo>
                    <a:pt x="0" y="112"/>
                  </a:lnTo>
                  <a:lnTo>
                    <a:pt x="5" y="104"/>
                  </a:lnTo>
                  <a:lnTo>
                    <a:pt x="14" y="90"/>
                  </a:lnTo>
                  <a:lnTo>
                    <a:pt x="21" y="75"/>
                  </a:lnTo>
                  <a:lnTo>
                    <a:pt x="13" y="51"/>
                  </a:lnTo>
                  <a:lnTo>
                    <a:pt x="11" y="41"/>
                  </a:lnTo>
                  <a:lnTo>
                    <a:pt x="2" y="26"/>
                  </a:lnTo>
                  <a:lnTo>
                    <a:pt x="13" y="14"/>
                  </a:lnTo>
                  <a:lnTo>
                    <a:pt x="25" y="0"/>
                  </a:lnTo>
                  <a:lnTo>
                    <a:pt x="35" y="4"/>
                  </a:lnTo>
                  <a:lnTo>
                    <a:pt x="35" y="15"/>
                  </a:lnTo>
                  <a:lnTo>
                    <a:pt x="41" y="22"/>
                  </a:lnTo>
                  <a:lnTo>
                    <a:pt x="54" y="22"/>
                  </a:lnTo>
                  <a:lnTo>
                    <a:pt x="77" y="40"/>
                  </a:lnTo>
                  <a:lnTo>
                    <a:pt x="83" y="40"/>
                  </a:lnTo>
                  <a:lnTo>
                    <a:pt x="88" y="39"/>
                  </a:lnTo>
                  <a:lnTo>
                    <a:pt x="92" y="42"/>
                  </a:lnTo>
                  <a:lnTo>
                    <a:pt x="104" y="43"/>
                  </a:lnTo>
                  <a:lnTo>
                    <a:pt x="109" y="35"/>
                  </a:lnTo>
                  <a:lnTo>
                    <a:pt x="126" y="26"/>
                  </a:lnTo>
                  <a:lnTo>
                    <a:pt x="133" y="33"/>
                  </a:lnTo>
                  <a:lnTo>
                    <a:pt x="146" y="33"/>
                  </a:lnTo>
                  <a:lnTo>
                    <a:pt x="130" y="56"/>
                  </a:lnTo>
                  <a:lnTo>
                    <a:pt x="131" y="13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54" name="Freeform 103"/>
            <p:cNvSpPr>
              <a:spLocks/>
            </p:cNvSpPr>
            <p:nvPr/>
          </p:nvSpPr>
          <p:spPr bwMode="auto">
            <a:xfrm>
              <a:off x="6177268" y="3421346"/>
              <a:ext cx="263525" cy="130175"/>
            </a:xfrm>
            <a:custGeom>
              <a:avLst/>
              <a:gdLst>
                <a:gd name="T0" fmla="*/ 11 w 166"/>
                <a:gd name="T1" fmla="*/ 21 h 82"/>
                <a:gd name="T2" fmla="*/ 12 w 166"/>
                <a:gd name="T3" fmla="*/ 12 h 82"/>
                <a:gd name="T4" fmla="*/ 22 w 166"/>
                <a:gd name="T5" fmla="*/ 9 h 82"/>
                <a:gd name="T6" fmla="*/ 52 w 166"/>
                <a:gd name="T7" fmla="*/ 16 h 82"/>
                <a:gd name="T8" fmla="*/ 50 w 166"/>
                <a:gd name="T9" fmla="*/ 4 h 82"/>
                <a:gd name="T10" fmla="*/ 58 w 166"/>
                <a:gd name="T11" fmla="*/ 0 h 82"/>
                <a:gd name="T12" fmla="*/ 85 w 166"/>
                <a:gd name="T13" fmla="*/ 8 h 82"/>
                <a:gd name="T14" fmla="*/ 90 w 166"/>
                <a:gd name="T15" fmla="*/ 6 h 82"/>
                <a:gd name="T16" fmla="*/ 118 w 166"/>
                <a:gd name="T17" fmla="*/ 7 h 82"/>
                <a:gd name="T18" fmla="*/ 144 w 166"/>
                <a:gd name="T19" fmla="*/ 9 h 82"/>
                <a:gd name="T20" fmla="*/ 154 w 166"/>
                <a:gd name="T21" fmla="*/ 16 h 82"/>
                <a:gd name="T22" fmla="*/ 166 w 166"/>
                <a:gd name="T23" fmla="*/ 19 h 82"/>
                <a:gd name="T24" fmla="*/ 165 w 166"/>
                <a:gd name="T25" fmla="*/ 24 h 82"/>
                <a:gd name="T26" fmla="*/ 142 w 166"/>
                <a:gd name="T27" fmla="*/ 35 h 82"/>
                <a:gd name="T28" fmla="*/ 139 w 166"/>
                <a:gd name="T29" fmla="*/ 43 h 82"/>
                <a:gd name="T30" fmla="*/ 118 w 166"/>
                <a:gd name="T31" fmla="*/ 46 h 82"/>
                <a:gd name="T32" fmla="*/ 116 w 166"/>
                <a:gd name="T33" fmla="*/ 58 h 82"/>
                <a:gd name="T34" fmla="*/ 97 w 166"/>
                <a:gd name="T35" fmla="*/ 56 h 82"/>
                <a:gd name="T36" fmla="*/ 87 w 166"/>
                <a:gd name="T37" fmla="*/ 60 h 82"/>
                <a:gd name="T38" fmla="*/ 74 w 166"/>
                <a:gd name="T39" fmla="*/ 70 h 82"/>
                <a:gd name="T40" fmla="*/ 77 w 166"/>
                <a:gd name="T41" fmla="*/ 74 h 82"/>
                <a:gd name="T42" fmla="*/ 74 w 166"/>
                <a:gd name="T43" fmla="*/ 79 h 82"/>
                <a:gd name="T44" fmla="*/ 43 w 166"/>
                <a:gd name="T45" fmla="*/ 82 h 82"/>
                <a:gd name="T46" fmla="*/ 20 w 166"/>
                <a:gd name="T47" fmla="*/ 76 h 82"/>
                <a:gd name="T48" fmla="*/ 2 w 166"/>
                <a:gd name="T49" fmla="*/ 77 h 82"/>
                <a:gd name="T50" fmla="*/ 0 w 166"/>
                <a:gd name="T51" fmla="*/ 65 h 82"/>
                <a:gd name="T52" fmla="*/ 20 w 166"/>
                <a:gd name="T53" fmla="*/ 69 h 82"/>
                <a:gd name="T54" fmla="*/ 24 w 166"/>
                <a:gd name="T55" fmla="*/ 62 h 82"/>
                <a:gd name="T56" fmla="*/ 37 w 166"/>
                <a:gd name="T57" fmla="*/ 64 h 82"/>
                <a:gd name="T58" fmla="*/ 55 w 166"/>
                <a:gd name="T59" fmla="*/ 49 h 82"/>
                <a:gd name="T60" fmla="*/ 31 w 166"/>
                <a:gd name="T61" fmla="*/ 39 h 82"/>
                <a:gd name="T62" fmla="*/ 21 w 166"/>
                <a:gd name="T63" fmla="*/ 44 h 82"/>
                <a:gd name="T64" fmla="*/ 6 w 166"/>
                <a:gd name="T65" fmla="*/ 36 h 82"/>
                <a:gd name="T66" fmla="*/ 16 w 166"/>
                <a:gd name="T67" fmla="*/ 23 h 82"/>
                <a:gd name="T68" fmla="*/ 11 w 166"/>
                <a:gd name="T69"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82">
                  <a:moveTo>
                    <a:pt x="11" y="21"/>
                  </a:moveTo>
                  <a:lnTo>
                    <a:pt x="12" y="12"/>
                  </a:lnTo>
                  <a:lnTo>
                    <a:pt x="22" y="9"/>
                  </a:lnTo>
                  <a:lnTo>
                    <a:pt x="52" y="16"/>
                  </a:lnTo>
                  <a:lnTo>
                    <a:pt x="50" y="4"/>
                  </a:lnTo>
                  <a:lnTo>
                    <a:pt x="58" y="0"/>
                  </a:lnTo>
                  <a:lnTo>
                    <a:pt x="85" y="8"/>
                  </a:lnTo>
                  <a:lnTo>
                    <a:pt x="90" y="6"/>
                  </a:lnTo>
                  <a:lnTo>
                    <a:pt x="118" y="7"/>
                  </a:lnTo>
                  <a:lnTo>
                    <a:pt x="144" y="9"/>
                  </a:lnTo>
                  <a:lnTo>
                    <a:pt x="154" y="16"/>
                  </a:lnTo>
                  <a:lnTo>
                    <a:pt x="166" y="19"/>
                  </a:lnTo>
                  <a:lnTo>
                    <a:pt x="165" y="24"/>
                  </a:lnTo>
                  <a:lnTo>
                    <a:pt x="142" y="35"/>
                  </a:lnTo>
                  <a:lnTo>
                    <a:pt x="139" y="43"/>
                  </a:lnTo>
                  <a:lnTo>
                    <a:pt x="118" y="46"/>
                  </a:lnTo>
                  <a:lnTo>
                    <a:pt x="116" y="58"/>
                  </a:lnTo>
                  <a:lnTo>
                    <a:pt x="97" y="56"/>
                  </a:lnTo>
                  <a:lnTo>
                    <a:pt x="87" y="60"/>
                  </a:lnTo>
                  <a:lnTo>
                    <a:pt x="74" y="70"/>
                  </a:lnTo>
                  <a:lnTo>
                    <a:pt x="77" y="74"/>
                  </a:lnTo>
                  <a:lnTo>
                    <a:pt x="74" y="79"/>
                  </a:lnTo>
                  <a:lnTo>
                    <a:pt x="43" y="82"/>
                  </a:lnTo>
                  <a:lnTo>
                    <a:pt x="20" y="76"/>
                  </a:lnTo>
                  <a:lnTo>
                    <a:pt x="2" y="77"/>
                  </a:lnTo>
                  <a:lnTo>
                    <a:pt x="0" y="65"/>
                  </a:lnTo>
                  <a:lnTo>
                    <a:pt x="20" y="69"/>
                  </a:lnTo>
                  <a:lnTo>
                    <a:pt x="24" y="62"/>
                  </a:lnTo>
                  <a:lnTo>
                    <a:pt x="37" y="64"/>
                  </a:lnTo>
                  <a:lnTo>
                    <a:pt x="55" y="49"/>
                  </a:lnTo>
                  <a:lnTo>
                    <a:pt x="31" y="39"/>
                  </a:lnTo>
                  <a:lnTo>
                    <a:pt x="21" y="44"/>
                  </a:lnTo>
                  <a:lnTo>
                    <a:pt x="6" y="36"/>
                  </a:lnTo>
                  <a:lnTo>
                    <a:pt x="16" y="23"/>
                  </a:lnTo>
                  <a:lnTo>
                    <a:pt x="11" y="2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55" name="Freeform 104"/>
            <p:cNvSpPr>
              <a:spLocks/>
            </p:cNvSpPr>
            <p:nvPr/>
          </p:nvSpPr>
          <p:spPr bwMode="auto">
            <a:xfrm>
              <a:off x="7271056" y="4365909"/>
              <a:ext cx="153988" cy="134938"/>
            </a:xfrm>
            <a:custGeom>
              <a:avLst/>
              <a:gdLst>
                <a:gd name="T0" fmla="*/ 27 w 97"/>
                <a:gd name="T1" fmla="*/ 81 h 85"/>
                <a:gd name="T2" fmla="*/ 18 w 97"/>
                <a:gd name="T3" fmla="*/ 71 h 85"/>
                <a:gd name="T4" fmla="*/ 7 w 97"/>
                <a:gd name="T5" fmla="*/ 49 h 85"/>
                <a:gd name="T6" fmla="*/ 0 w 97"/>
                <a:gd name="T7" fmla="*/ 24 h 85"/>
                <a:gd name="T8" fmla="*/ 10 w 97"/>
                <a:gd name="T9" fmla="*/ 7 h 85"/>
                <a:gd name="T10" fmla="*/ 33 w 97"/>
                <a:gd name="T11" fmla="*/ 3 h 85"/>
                <a:gd name="T12" fmla="*/ 51 w 97"/>
                <a:gd name="T13" fmla="*/ 6 h 85"/>
                <a:gd name="T14" fmla="*/ 67 w 97"/>
                <a:gd name="T15" fmla="*/ 14 h 85"/>
                <a:gd name="T16" fmla="*/ 73 w 97"/>
                <a:gd name="T17" fmla="*/ 0 h 85"/>
                <a:gd name="T18" fmla="*/ 90 w 97"/>
                <a:gd name="T19" fmla="*/ 7 h 85"/>
                <a:gd name="T20" fmla="*/ 96 w 97"/>
                <a:gd name="T21" fmla="*/ 21 h 85"/>
                <a:gd name="T22" fmla="*/ 97 w 97"/>
                <a:gd name="T23" fmla="*/ 46 h 85"/>
                <a:gd name="T24" fmla="*/ 68 w 97"/>
                <a:gd name="T25" fmla="*/ 62 h 85"/>
                <a:gd name="T26" fmla="*/ 77 w 97"/>
                <a:gd name="T27" fmla="*/ 75 h 85"/>
                <a:gd name="T28" fmla="*/ 58 w 97"/>
                <a:gd name="T29" fmla="*/ 76 h 85"/>
                <a:gd name="T30" fmla="*/ 42 w 97"/>
                <a:gd name="T31" fmla="*/ 85 h 85"/>
                <a:gd name="T32" fmla="*/ 27 w 97"/>
                <a:gd name="T33" fmla="*/ 8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85">
                  <a:moveTo>
                    <a:pt x="27" y="81"/>
                  </a:moveTo>
                  <a:lnTo>
                    <a:pt x="18" y="71"/>
                  </a:lnTo>
                  <a:lnTo>
                    <a:pt x="7" y="49"/>
                  </a:lnTo>
                  <a:lnTo>
                    <a:pt x="0" y="24"/>
                  </a:lnTo>
                  <a:lnTo>
                    <a:pt x="10" y="7"/>
                  </a:lnTo>
                  <a:lnTo>
                    <a:pt x="33" y="3"/>
                  </a:lnTo>
                  <a:lnTo>
                    <a:pt x="51" y="6"/>
                  </a:lnTo>
                  <a:lnTo>
                    <a:pt x="67" y="14"/>
                  </a:lnTo>
                  <a:lnTo>
                    <a:pt x="73" y="0"/>
                  </a:lnTo>
                  <a:lnTo>
                    <a:pt x="90" y="7"/>
                  </a:lnTo>
                  <a:lnTo>
                    <a:pt x="96" y="21"/>
                  </a:lnTo>
                  <a:lnTo>
                    <a:pt x="97" y="46"/>
                  </a:lnTo>
                  <a:lnTo>
                    <a:pt x="68" y="62"/>
                  </a:lnTo>
                  <a:lnTo>
                    <a:pt x="77" y="75"/>
                  </a:lnTo>
                  <a:lnTo>
                    <a:pt x="58" y="76"/>
                  </a:lnTo>
                  <a:lnTo>
                    <a:pt x="42" y="85"/>
                  </a:lnTo>
                  <a:lnTo>
                    <a:pt x="27" y="8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56" name="Freeform 105"/>
            <p:cNvSpPr>
              <a:spLocks/>
            </p:cNvSpPr>
            <p:nvPr/>
          </p:nvSpPr>
          <p:spPr bwMode="auto">
            <a:xfrm>
              <a:off x="7734606" y="3573746"/>
              <a:ext cx="122238" cy="138113"/>
            </a:xfrm>
            <a:custGeom>
              <a:avLst/>
              <a:gdLst>
                <a:gd name="T0" fmla="*/ 29 w 77"/>
                <a:gd name="T1" fmla="*/ 0 h 87"/>
                <a:gd name="T2" fmla="*/ 55 w 77"/>
                <a:gd name="T3" fmla="*/ 24 h 87"/>
                <a:gd name="T4" fmla="*/ 66 w 77"/>
                <a:gd name="T5" fmla="*/ 38 h 87"/>
                <a:gd name="T6" fmla="*/ 77 w 77"/>
                <a:gd name="T7" fmla="*/ 62 h 87"/>
                <a:gd name="T8" fmla="*/ 75 w 77"/>
                <a:gd name="T9" fmla="*/ 73 h 87"/>
                <a:gd name="T10" fmla="*/ 61 w 77"/>
                <a:gd name="T11" fmla="*/ 77 h 87"/>
                <a:gd name="T12" fmla="*/ 51 w 77"/>
                <a:gd name="T13" fmla="*/ 85 h 87"/>
                <a:gd name="T14" fmla="*/ 36 w 77"/>
                <a:gd name="T15" fmla="*/ 87 h 87"/>
                <a:gd name="T16" fmla="*/ 29 w 77"/>
                <a:gd name="T17" fmla="*/ 76 h 87"/>
                <a:gd name="T18" fmla="*/ 26 w 77"/>
                <a:gd name="T19" fmla="*/ 61 h 87"/>
                <a:gd name="T20" fmla="*/ 9 w 77"/>
                <a:gd name="T21" fmla="*/ 39 h 87"/>
                <a:gd name="T22" fmla="*/ 20 w 77"/>
                <a:gd name="T23" fmla="*/ 35 h 87"/>
                <a:gd name="T24" fmla="*/ 0 w 77"/>
                <a:gd name="T25" fmla="*/ 18 h 87"/>
                <a:gd name="T26" fmla="*/ 1 w 77"/>
                <a:gd name="T27" fmla="*/ 16 h 87"/>
                <a:gd name="T28" fmla="*/ 8 w 77"/>
                <a:gd name="T29" fmla="*/ 17 h 87"/>
                <a:gd name="T30" fmla="*/ 11 w 77"/>
                <a:gd name="T31" fmla="*/ 7 h 87"/>
                <a:gd name="T32" fmla="*/ 22 w 77"/>
                <a:gd name="T33" fmla="*/ 6 h 87"/>
                <a:gd name="T34" fmla="*/ 29 w 77"/>
                <a:gd name="T35" fmla="*/ 5 h 87"/>
                <a:gd name="T36" fmla="*/ 29 w 77"/>
                <a:gd name="T3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29" y="0"/>
                  </a:moveTo>
                  <a:lnTo>
                    <a:pt x="55" y="24"/>
                  </a:lnTo>
                  <a:lnTo>
                    <a:pt x="66" y="38"/>
                  </a:lnTo>
                  <a:lnTo>
                    <a:pt x="77" y="62"/>
                  </a:lnTo>
                  <a:lnTo>
                    <a:pt x="75" y="73"/>
                  </a:lnTo>
                  <a:lnTo>
                    <a:pt x="61" y="77"/>
                  </a:lnTo>
                  <a:lnTo>
                    <a:pt x="51" y="85"/>
                  </a:lnTo>
                  <a:lnTo>
                    <a:pt x="36" y="87"/>
                  </a:lnTo>
                  <a:lnTo>
                    <a:pt x="29" y="76"/>
                  </a:lnTo>
                  <a:lnTo>
                    <a:pt x="26" y="61"/>
                  </a:lnTo>
                  <a:lnTo>
                    <a:pt x="9" y="39"/>
                  </a:lnTo>
                  <a:lnTo>
                    <a:pt x="20" y="35"/>
                  </a:lnTo>
                  <a:lnTo>
                    <a:pt x="0" y="18"/>
                  </a:lnTo>
                  <a:lnTo>
                    <a:pt x="1" y="16"/>
                  </a:lnTo>
                  <a:lnTo>
                    <a:pt x="8" y="17"/>
                  </a:lnTo>
                  <a:lnTo>
                    <a:pt x="11" y="7"/>
                  </a:lnTo>
                  <a:lnTo>
                    <a:pt x="22" y="6"/>
                  </a:lnTo>
                  <a:lnTo>
                    <a:pt x="29" y="5"/>
                  </a:lnTo>
                  <a:lnTo>
                    <a:pt x="29" y="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57" name="Freeform 106"/>
            <p:cNvSpPr>
              <a:spLocks/>
            </p:cNvSpPr>
            <p:nvPr/>
          </p:nvSpPr>
          <p:spPr bwMode="auto">
            <a:xfrm>
              <a:off x="4842181" y="3421346"/>
              <a:ext cx="44450" cy="46038"/>
            </a:xfrm>
            <a:custGeom>
              <a:avLst/>
              <a:gdLst>
                <a:gd name="T0" fmla="*/ 12 w 28"/>
                <a:gd name="T1" fmla="*/ 25 h 29"/>
                <a:gd name="T2" fmla="*/ 12 w 28"/>
                <a:gd name="T3" fmla="*/ 29 h 29"/>
                <a:gd name="T4" fmla="*/ 10 w 28"/>
                <a:gd name="T5" fmla="*/ 29 h 29"/>
                <a:gd name="T6" fmla="*/ 8 w 28"/>
                <a:gd name="T7" fmla="*/ 22 h 29"/>
                <a:gd name="T8" fmla="*/ 4 w 28"/>
                <a:gd name="T9" fmla="*/ 20 h 29"/>
                <a:gd name="T10" fmla="*/ 0 w 28"/>
                <a:gd name="T11" fmla="*/ 14 h 29"/>
                <a:gd name="T12" fmla="*/ 2 w 28"/>
                <a:gd name="T13" fmla="*/ 9 h 29"/>
                <a:gd name="T14" fmla="*/ 6 w 28"/>
                <a:gd name="T15" fmla="*/ 8 h 29"/>
                <a:gd name="T16" fmla="*/ 8 w 28"/>
                <a:gd name="T17" fmla="*/ 1 h 29"/>
                <a:gd name="T18" fmla="*/ 11 w 28"/>
                <a:gd name="T19" fmla="*/ 0 h 29"/>
                <a:gd name="T20" fmla="*/ 13 w 28"/>
                <a:gd name="T21" fmla="*/ 3 h 29"/>
                <a:gd name="T22" fmla="*/ 17 w 28"/>
                <a:gd name="T23" fmla="*/ 4 h 29"/>
                <a:gd name="T24" fmla="*/ 19 w 28"/>
                <a:gd name="T25" fmla="*/ 7 h 29"/>
                <a:gd name="T26" fmla="*/ 22 w 28"/>
                <a:gd name="T27" fmla="*/ 8 h 29"/>
                <a:gd name="T28" fmla="*/ 26 w 28"/>
                <a:gd name="T29" fmla="*/ 12 h 29"/>
                <a:gd name="T30" fmla="*/ 28 w 28"/>
                <a:gd name="T31" fmla="*/ 12 h 29"/>
                <a:gd name="T32" fmla="*/ 27 w 28"/>
                <a:gd name="T33" fmla="*/ 17 h 29"/>
                <a:gd name="T34" fmla="*/ 25 w 28"/>
                <a:gd name="T35" fmla="*/ 20 h 29"/>
                <a:gd name="T36" fmla="*/ 25 w 28"/>
                <a:gd name="T37" fmla="*/ 21 h 29"/>
                <a:gd name="T38" fmla="*/ 22 w 28"/>
                <a:gd name="T39" fmla="*/ 22 h 29"/>
                <a:gd name="T40" fmla="*/ 12 w 28"/>
                <a:gd name="T41"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9">
                  <a:moveTo>
                    <a:pt x="12" y="25"/>
                  </a:moveTo>
                  <a:lnTo>
                    <a:pt x="12" y="29"/>
                  </a:lnTo>
                  <a:lnTo>
                    <a:pt x="10" y="29"/>
                  </a:lnTo>
                  <a:lnTo>
                    <a:pt x="8" y="22"/>
                  </a:lnTo>
                  <a:lnTo>
                    <a:pt x="4" y="20"/>
                  </a:lnTo>
                  <a:lnTo>
                    <a:pt x="0" y="14"/>
                  </a:lnTo>
                  <a:lnTo>
                    <a:pt x="2" y="9"/>
                  </a:lnTo>
                  <a:lnTo>
                    <a:pt x="6" y="8"/>
                  </a:lnTo>
                  <a:lnTo>
                    <a:pt x="8" y="1"/>
                  </a:lnTo>
                  <a:lnTo>
                    <a:pt x="11" y="0"/>
                  </a:lnTo>
                  <a:lnTo>
                    <a:pt x="13" y="3"/>
                  </a:lnTo>
                  <a:lnTo>
                    <a:pt x="17" y="4"/>
                  </a:lnTo>
                  <a:lnTo>
                    <a:pt x="19" y="7"/>
                  </a:lnTo>
                  <a:lnTo>
                    <a:pt x="22" y="8"/>
                  </a:lnTo>
                  <a:lnTo>
                    <a:pt x="26" y="12"/>
                  </a:lnTo>
                  <a:lnTo>
                    <a:pt x="28" y="12"/>
                  </a:lnTo>
                  <a:lnTo>
                    <a:pt x="27" y="17"/>
                  </a:lnTo>
                  <a:lnTo>
                    <a:pt x="25" y="20"/>
                  </a:lnTo>
                  <a:lnTo>
                    <a:pt x="25" y="21"/>
                  </a:lnTo>
                  <a:lnTo>
                    <a:pt x="22" y="22"/>
                  </a:lnTo>
                  <a:lnTo>
                    <a:pt x="12" y="2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58" name="Freeform 107"/>
            <p:cNvSpPr>
              <a:spLocks/>
            </p:cNvSpPr>
            <p:nvPr/>
          </p:nvSpPr>
          <p:spPr bwMode="auto">
            <a:xfrm>
              <a:off x="5615293" y="3854734"/>
              <a:ext cx="53975" cy="50800"/>
            </a:xfrm>
            <a:custGeom>
              <a:avLst/>
              <a:gdLst>
                <a:gd name="T0" fmla="*/ 22 w 34"/>
                <a:gd name="T1" fmla="*/ 2 h 32"/>
                <a:gd name="T2" fmla="*/ 27 w 34"/>
                <a:gd name="T3" fmla="*/ 11 h 32"/>
                <a:gd name="T4" fmla="*/ 26 w 34"/>
                <a:gd name="T5" fmla="*/ 16 h 32"/>
                <a:gd name="T6" fmla="*/ 34 w 34"/>
                <a:gd name="T7" fmla="*/ 31 h 32"/>
                <a:gd name="T8" fmla="*/ 21 w 34"/>
                <a:gd name="T9" fmla="*/ 32 h 32"/>
                <a:gd name="T10" fmla="*/ 16 w 34"/>
                <a:gd name="T11" fmla="*/ 22 h 32"/>
                <a:gd name="T12" fmla="*/ 0 w 34"/>
                <a:gd name="T13" fmla="*/ 20 h 32"/>
                <a:gd name="T14" fmla="*/ 10 w 34"/>
                <a:gd name="T15" fmla="*/ 0 h 32"/>
                <a:gd name="T16" fmla="*/ 22 w 34"/>
                <a:gd name="T1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2">
                  <a:moveTo>
                    <a:pt x="22" y="2"/>
                  </a:moveTo>
                  <a:lnTo>
                    <a:pt x="27" y="11"/>
                  </a:lnTo>
                  <a:lnTo>
                    <a:pt x="26" y="16"/>
                  </a:lnTo>
                  <a:lnTo>
                    <a:pt x="34" y="31"/>
                  </a:lnTo>
                  <a:lnTo>
                    <a:pt x="21" y="32"/>
                  </a:lnTo>
                  <a:lnTo>
                    <a:pt x="16" y="22"/>
                  </a:lnTo>
                  <a:lnTo>
                    <a:pt x="0" y="20"/>
                  </a:lnTo>
                  <a:lnTo>
                    <a:pt x="10" y="0"/>
                  </a:lnTo>
                  <a:lnTo>
                    <a:pt x="22" y="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59" name="Freeform 108"/>
            <p:cNvSpPr>
              <a:spLocks/>
            </p:cNvSpPr>
            <p:nvPr/>
          </p:nvSpPr>
          <p:spPr bwMode="auto">
            <a:xfrm>
              <a:off x="7175806" y="4105559"/>
              <a:ext cx="239713" cy="282575"/>
            </a:xfrm>
            <a:custGeom>
              <a:avLst/>
              <a:gdLst>
                <a:gd name="T0" fmla="*/ 111 w 151"/>
                <a:gd name="T1" fmla="*/ 170 h 178"/>
                <a:gd name="T2" fmla="*/ 116 w 151"/>
                <a:gd name="T3" fmla="*/ 161 h 178"/>
                <a:gd name="T4" fmla="*/ 114 w 151"/>
                <a:gd name="T5" fmla="*/ 143 h 178"/>
                <a:gd name="T6" fmla="*/ 97 w 151"/>
                <a:gd name="T7" fmla="*/ 125 h 178"/>
                <a:gd name="T8" fmla="*/ 93 w 151"/>
                <a:gd name="T9" fmla="*/ 104 h 178"/>
                <a:gd name="T10" fmla="*/ 77 w 151"/>
                <a:gd name="T11" fmla="*/ 87 h 178"/>
                <a:gd name="T12" fmla="*/ 63 w 151"/>
                <a:gd name="T13" fmla="*/ 86 h 178"/>
                <a:gd name="T14" fmla="*/ 60 w 151"/>
                <a:gd name="T15" fmla="*/ 93 h 178"/>
                <a:gd name="T16" fmla="*/ 50 w 151"/>
                <a:gd name="T17" fmla="*/ 94 h 178"/>
                <a:gd name="T18" fmla="*/ 44 w 151"/>
                <a:gd name="T19" fmla="*/ 90 h 178"/>
                <a:gd name="T20" fmla="*/ 26 w 151"/>
                <a:gd name="T21" fmla="*/ 103 h 178"/>
                <a:gd name="T22" fmla="*/ 23 w 151"/>
                <a:gd name="T23" fmla="*/ 84 h 178"/>
                <a:gd name="T24" fmla="*/ 24 w 151"/>
                <a:gd name="T25" fmla="*/ 62 h 178"/>
                <a:gd name="T26" fmla="*/ 12 w 151"/>
                <a:gd name="T27" fmla="*/ 61 h 178"/>
                <a:gd name="T28" fmla="*/ 9 w 151"/>
                <a:gd name="T29" fmla="*/ 49 h 178"/>
                <a:gd name="T30" fmla="*/ 0 w 151"/>
                <a:gd name="T31" fmla="*/ 42 h 178"/>
                <a:gd name="T32" fmla="*/ 3 w 151"/>
                <a:gd name="T33" fmla="*/ 34 h 178"/>
                <a:gd name="T34" fmla="*/ 16 w 151"/>
                <a:gd name="T35" fmla="*/ 21 h 178"/>
                <a:gd name="T36" fmla="*/ 18 w 151"/>
                <a:gd name="T37" fmla="*/ 26 h 178"/>
                <a:gd name="T38" fmla="*/ 28 w 151"/>
                <a:gd name="T39" fmla="*/ 26 h 178"/>
                <a:gd name="T40" fmla="*/ 21 w 151"/>
                <a:gd name="T41" fmla="*/ 3 h 178"/>
                <a:gd name="T42" fmla="*/ 30 w 151"/>
                <a:gd name="T43" fmla="*/ 0 h 178"/>
                <a:gd name="T44" fmla="*/ 43 w 151"/>
                <a:gd name="T45" fmla="*/ 16 h 178"/>
                <a:gd name="T46" fmla="*/ 55 w 151"/>
                <a:gd name="T47" fmla="*/ 35 h 178"/>
                <a:gd name="T48" fmla="*/ 77 w 151"/>
                <a:gd name="T49" fmla="*/ 35 h 178"/>
                <a:gd name="T50" fmla="*/ 87 w 151"/>
                <a:gd name="T51" fmla="*/ 53 h 178"/>
                <a:gd name="T52" fmla="*/ 76 w 151"/>
                <a:gd name="T53" fmla="*/ 59 h 178"/>
                <a:gd name="T54" fmla="*/ 72 w 151"/>
                <a:gd name="T55" fmla="*/ 66 h 178"/>
                <a:gd name="T56" fmla="*/ 96 w 151"/>
                <a:gd name="T57" fmla="*/ 79 h 178"/>
                <a:gd name="T58" fmla="*/ 115 w 151"/>
                <a:gd name="T59" fmla="*/ 103 h 178"/>
                <a:gd name="T60" fmla="*/ 129 w 151"/>
                <a:gd name="T61" fmla="*/ 122 h 178"/>
                <a:gd name="T62" fmla="*/ 145 w 151"/>
                <a:gd name="T63" fmla="*/ 136 h 178"/>
                <a:gd name="T64" fmla="*/ 151 w 151"/>
                <a:gd name="T65" fmla="*/ 151 h 178"/>
                <a:gd name="T66" fmla="*/ 150 w 151"/>
                <a:gd name="T67" fmla="*/ 171 h 178"/>
                <a:gd name="T68" fmla="*/ 133 w 151"/>
                <a:gd name="T69" fmla="*/ 164 h 178"/>
                <a:gd name="T70" fmla="*/ 127 w 151"/>
                <a:gd name="T71" fmla="*/ 178 h 178"/>
                <a:gd name="T72" fmla="*/ 111 w 151"/>
                <a:gd name="T73"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178">
                  <a:moveTo>
                    <a:pt x="111" y="170"/>
                  </a:moveTo>
                  <a:lnTo>
                    <a:pt x="116" y="161"/>
                  </a:lnTo>
                  <a:lnTo>
                    <a:pt x="114" y="143"/>
                  </a:lnTo>
                  <a:lnTo>
                    <a:pt x="97" y="125"/>
                  </a:lnTo>
                  <a:lnTo>
                    <a:pt x="93" y="104"/>
                  </a:lnTo>
                  <a:lnTo>
                    <a:pt x="77" y="87"/>
                  </a:lnTo>
                  <a:lnTo>
                    <a:pt x="63" y="86"/>
                  </a:lnTo>
                  <a:lnTo>
                    <a:pt x="60" y="93"/>
                  </a:lnTo>
                  <a:lnTo>
                    <a:pt x="50" y="94"/>
                  </a:lnTo>
                  <a:lnTo>
                    <a:pt x="44" y="90"/>
                  </a:lnTo>
                  <a:lnTo>
                    <a:pt x="26" y="103"/>
                  </a:lnTo>
                  <a:lnTo>
                    <a:pt x="23" y="84"/>
                  </a:lnTo>
                  <a:lnTo>
                    <a:pt x="24" y="62"/>
                  </a:lnTo>
                  <a:lnTo>
                    <a:pt x="12" y="61"/>
                  </a:lnTo>
                  <a:lnTo>
                    <a:pt x="9" y="49"/>
                  </a:lnTo>
                  <a:lnTo>
                    <a:pt x="0" y="42"/>
                  </a:lnTo>
                  <a:lnTo>
                    <a:pt x="3" y="34"/>
                  </a:lnTo>
                  <a:lnTo>
                    <a:pt x="16" y="21"/>
                  </a:lnTo>
                  <a:lnTo>
                    <a:pt x="18" y="26"/>
                  </a:lnTo>
                  <a:lnTo>
                    <a:pt x="28" y="26"/>
                  </a:lnTo>
                  <a:lnTo>
                    <a:pt x="21" y="3"/>
                  </a:lnTo>
                  <a:lnTo>
                    <a:pt x="30" y="0"/>
                  </a:lnTo>
                  <a:lnTo>
                    <a:pt x="43" y="16"/>
                  </a:lnTo>
                  <a:lnTo>
                    <a:pt x="55" y="35"/>
                  </a:lnTo>
                  <a:lnTo>
                    <a:pt x="77" y="35"/>
                  </a:lnTo>
                  <a:lnTo>
                    <a:pt x="87" y="53"/>
                  </a:lnTo>
                  <a:lnTo>
                    <a:pt x="76" y="59"/>
                  </a:lnTo>
                  <a:lnTo>
                    <a:pt x="72" y="66"/>
                  </a:lnTo>
                  <a:lnTo>
                    <a:pt x="96" y="79"/>
                  </a:lnTo>
                  <a:lnTo>
                    <a:pt x="115" y="103"/>
                  </a:lnTo>
                  <a:lnTo>
                    <a:pt x="129" y="122"/>
                  </a:lnTo>
                  <a:lnTo>
                    <a:pt x="145" y="136"/>
                  </a:lnTo>
                  <a:lnTo>
                    <a:pt x="151" y="151"/>
                  </a:lnTo>
                  <a:lnTo>
                    <a:pt x="150" y="171"/>
                  </a:lnTo>
                  <a:lnTo>
                    <a:pt x="133" y="164"/>
                  </a:lnTo>
                  <a:lnTo>
                    <a:pt x="127" y="178"/>
                  </a:lnTo>
                  <a:lnTo>
                    <a:pt x="111" y="17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60" name="Freeform 109"/>
            <p:cNvSpPr>
              <a:spLocks/>
            </p:cNvSpPr>
            <p:nvPr/>
          </p:nvSpPr>
          <p:spPr bwMode="auto">
            <a:xfrm>
              <a:off x="5280331" y="3703921"/>
              <a:ext cx="38100" cy="50800"/>
            </a:xfrm>
            <a:custGeom>
              <a:avLst/>
              <a:gdLst>
                <a:gd name="T0" fmla="*/ 12 w 24"/>
                <a:gd name="T1" fmla="*/ 28 h 32"/>
                <a:gd name="T2" fmla="*/ 7 w 24"/>
                <a:gd name="T3" fmla="*/ 29 h 32"/>
                <a:gd name="T4" fmla="*/ 6 w 24"/>
                <a:gd name="T5" fmla="*/ 32 h 32"/>
                <a:gd name="T6" fmla="*/ 0 w 24"/>
                <a:gd name="T7" fmla="*/ 32 h 32"/>
                <a:gd name="T8" fmla="*/ 5 w 24"/>
                <a:gd name="T9" fmla="*/ 15 h 32"/>
                <a:gd name="T10" fmla="*/ 12 w 24"/>
                <a:gd name="T11" fmla="*/ 1 h 32"/>
                <a:gd name="T12" fmla="*/ 12 w 24"/>
                <a:gd name="T13" fmla="*/ 0 h 32"/>
                <a:gd name="T14" fmla="*/ 20 w 24"/>
                <a:gd name="T15" fmla="*/ 1 h 32"/>
                <a:gd name="T16" fmla="*/ 24 w 24"/>
                <a:gd name="T17" fmla="*/ 9 h 32"/>
                <a:gd name="T18" fmla="*/ 15 w 24"/>
                <a:gd name="T19" fmla="*/ 17 h 32"/>
                <a:gd name="T20" fmla="*/ 12 w 24"/>
                <a:gd name="T2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2" y="28"/>
                  </a:moveTo>
                  <a:lnTo>
                    <a:pt x="7" y="29"/>
                  </a:lnTo>
                  <a:lnTo>
                    <a:pt x="6" y="32"/>
                  </a:lnTo>
                  <a:lnTo>
                    <a:pt x="0" y="32"/>
                  </a:lnTo>
                  <a:lnTo>
                    <a:pt x="5" y="15"/>
                  </a:lnTo>
                  <a:lnTo>
                    <a:pt x="12" y="1"/>
                  </a:lnTo>
                  <a:lnTo>
                    <a:pt x="12" y="0"/>
                  </a:lnTo>
                  <a:lnTo>
                    <a:pt x="20" y="1"/>
                  </a:lnTo>
                  <a:lnTo>
                    <a:pt x="24" y="9"/>
                  </a:lnTo>
                  <a:lnTo>
                    <a:pt x="15" y="17"/>
                  </a:lnTo>
                  <a:lnTo>
                    <a:pt x="12" y="2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61" name="Freeform 110"/>
            <p:cNvSpPr>
              <a:spLocks/>
            </p:cNvSpPr>
            <p:nvPr/>
          </p:nvSpPr>
          <p:spPr bwMode="auto">
            <a:xfrm>
              <a:off x="3976993" y="4564347"/>
              <a:ext cx="112713" cy="138113"/>
            </a:xfrm>
            <a:custGeom>
              <a:avLst/>
              <a:gdLst>
                <a:gd name="T0" fmla="*/ 68 w 71"/>
                <a:gd name="T1" fmla="*/ 87 h 87"/>
                <a:gd name="T2" fmla="*/ 63 w 71"/>
                <a:gd name="T3" fmla="*/ 87 h 87"/>
                <a:gd name="T4" fmla="*/ 44 w 71"/>
                <a:gd name="T5" fmla="*/ 77 h 87"/>
                <a:gd name="T6" fmla="*/ 27 w 71"/>
                <a:gd name="T7" fmla="*/ 61 h 87"/>
                <a:gd name="T8" fmla="*/ 12 w 71"/>
                <a:gd name="T9" fmla="*/ 50 h 87"/>
                <a:gd name="T10" fmla="*/ 0 w 71"/>
                <a:gd name="T11" fmla="*/ 37 h 87"/>
                <a:gd name="T12" fmla="*/ 4 w 71"/>
                <a:gd name="T13" fmla="*/ 30 h 87"/>
                <a:gd name="T14" fmla="*/ 5 w 71"/>
                <a:gd name="T15" fmla="*/ 24 h 87"/>
                <a:gd name="T16" fmla="*/ 13 w 71"/>
                <a:gd name="T17" fmla="*/ 12 h 87"/>
                <a:gd name="T18" fmla="*/ 22 w 71"/>
                <a:gd name="T19" fmla="*/ 3 h 87"/>
                <a:gd name="T20" fmla="*/ 26 w 71"/>
                <a:gd name="T21" fmla="*/ 2 h 87"/>
                <a:gd name="T22" fmla="*/ 31 w 71"/>
                <a:gd name="T23" fmla="*/ 0 h 87"/>
                <a:gd name="T24" fmla="*/ 38 w 71"/>
                <a:gd name="T25" fmla="*/ 13 h 87"/>
                <a:gd name="T26" fmla="*/ 37 w 71"/>
                <a:gd name="T27" fmla="*/ 21 h 87"/>
                <a:gd name="T28" fmla="*/ 41 w 71"/>
                <a:gd name="T29" fmla="*/ 26 h 87"/>
                <a:gd name="T30" fmla="*/ 46 w 71"/>
                <a:gd name="T31" fmla="*/ 26 h 87"/>
                <a:gd name="T32" fmla="*/ 49 w 71"/>
                <a:gd name="T33" fmla="*/ 17 h 87"/>
                <a:gd name="T34" fmla="*/ 55 w 71"/>
                <a:gd name="T35" fmla="*/ 18 h 87"/>
                <a:gd name="T36" fmla="*/ 54 w 71"/>
                <a:gd name="T37" fmla="*/ 24 h 87"/>
                <a:gd name="T38" fmla="*/ 55 w 71"/>
                <a:gd name="T39" fmla="*/ 34 h 87"/>
                <a:gd name="T40" fmla="*/ 52 w 71"/>
                <a:gd name="T41" fmla="*/ 43 h 87"/>
                <a:gd name="T42" fmla="*/ 57 w 71"/>
                <a:gd name="T43" fmla="*/ 49 h 87"/>
                <a:gd name="T44" fmla="*/ 63 w 71"/>
                <a:gd name="T45" fmla="*/ 50 h 87"/>
                <a:gd name="T46" fmla="*/ 70 w 71"/>
                <a:gd name="T47" fmla="*/ 59 h 87"/>
                <a:gd name="T48" fmla="*/ 71 w 71"/>
                <a:gd name="T49" fmla="*/ 67 h 87"/>
                <a:gd name="T50" fmla="*/ 69 w 71"/>
                <a:gd name="T51" fmla="*/ 70 h 87"/>
                <a:gd name="T52" fmla="*/ 68 w 71"/>
                <a:gd name="T5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87">
                  <a:moveTo>
                    <a:pt x="68" y="87"/>
                  </a:moveTo>
                  <a:lnTo>
                    <a:pt x="63" y="87"/>
                  </a:lnTo>
                  <a:lnTo>
                    <a:pt x="44" y="77"/>
                  </a:lnTo>
                  <a:lnTo>
                    <a:pt x="27" y="61"/>
                  </a:lnTo>
                  <a:lnTo>
                    <a:pt x="12" y="50"/>
                  </a:lnTo>
                  <a:lnTo>
                    <a:pt x="0" y="37"/>
                  </a:lnTo>
                  <a:lnTo>
                    <a:pt x="4" y="30"/>
                  </a:lnTo>
                  <a:lnTo>
                    <a:pt x="5" y="24"/>
                  </a:lnTo>
                  <a:lnTo>
                    <a:pt x="13" y="12"/>
                  </a:lnTo>
                  <a:lnTo>
                    <a:pt x="22" y="3"/>
                  </a:lnTo>
                  <a:lnTo>
                    <a:pt x="26" y="2"/>
                  </a:lnTo>
                  <a:lnTo>
                    <a:pt x="31" y="0"/>
                  </a:lnTo>
                  <a:lnTo>
                    <a:pt x="38" y="13"/>
                  </a:lnTo>
                  <a:lnTo>
                    <a:pt x="37" y="21"/>
                  </a:lnTo>
                  <a:lnTo>
                    <a:pt x="41" y="26"/>
                  </a:lnTo>
                  <a:lnTo>
                    <a:pt x="46" y="26"/>
                  </a:lnTo>
                  <a:lnTo>
                    <a:pt x="49" y="17"/>
                  </a:lnTo>
                  <a:lnTo>
                    <a:pt x="55" y="18"/>
                  </a:lnTo>
                  <a:lnTo>
                    <a:pt x="54" y="24"/>
                  </a:lnTo>
                  <a:lnTo>
                    <a:pt x="55" y="34"/>
                  </a:lnTo>
                  <a:lnTo>
                    <a:pt x="52" y="43"/>
                  </a:lnTo>
                  <a:lnTo>
                    <a:pt x="57" y="49"/>
                  </a:lnTo>
                  <a:lnTo>
                    <a:pt x="63" y="50"/>
                  </a:lnTo>
                  <a:lnTo>
                    <a:pt x="70" y="59"/>
                  </a:lnTo>
                  <a:lnTo>
                    <a:pt x="71" y="67"/>
                  </a:lnTo>
                  <a:lnTo>
                    <a:pt x="69" y="70"/>
                  </a:lnTo>
                  <a:lnTo>
                    <a:pt x="68" y="8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62" name="Freeform 111"/>
            <p:cNvSpPr>
              <a:spLocks/>
            </p:cNvSpPr>
            <p:nvPr/>
          </p:nvSpPr>
          <p:spPr bwMode="auto">
            <a:xfrm>
              <a:off x="4572306" y="3753134"/>
              <a:ext cx="454025" cy="447675"/>
            </a:xfrm>
            <a:custGeom>
              <a:avLst/>
              <a:gdLst>
                <a:gd name="T0" fmla="*/ 101 w 286"/>
                <a:gd name="T1" fmla="*/ 213 h 282"/>
                <a:gd name="T2" fmla="*/ 88 w 286"/>
                <a:gd name="T3" fmla="*/ 221 h 282"/>
                <a:gd name="T4" fmla="*/ 78 w 286"/>
                <a:gd name="T5" fmla="*/ 210 h 282"/>
                <a:gd name="T6" fmla="*/ 49 w 286"/>
                <a:gd name="T7" fmla="*/ 201 h 282"/>
                <a:gd name="T8" fmla="*/ 41 w 286"/>
                <a:gd name="T9" fmla="*/ 188 h 282"/>
                <a:gd name="T10" fmla="*/ 27 w 286"/>
                <a:gd name="T11" fmla="*/ 178 h 282"/>
                <a:gd name="T12" fmla="*/ 19 w 286"/>
                <a:gd name="T13" fmla="*/ 182 h 282"/>
                <a:gd name="T14" fmla="*/ 12 w 286"/>
                <a:gd name="T15" fmla="*/ 170 h 282"/>
                <a:gd name="T16" fmla="*/ 11 w 286"/>
                <a:gd name="T17" fmla="*/ 162 h 282"/>
                <a:gd name="T18" fmla="*/ 0 w 286"/>
                <a:gd name="T19" fmla="*/ 146 h 282"/>
                <a:gd name="T20" fmla="*/ 7 w 286"/>
                <a:gd name="T21" fmla="*/ 138 h 282"/>
                <a:gd name="T22" fmla="*/ 5 w 286"/>
                <a:gd name="T23" fmla="*/ 125 h 282"/>
                <a:gd name="T24" fmla="*/ 7 w 286"/>
                <a:gd name="T25" fmla="*/ 113 h 282"/>
                <a:gd name="T26" fmla="*/ 6 w 286"/>
                <a:gd name="T27" fmla="*/ 104 h 282"/>
                <a:gd name="T28" fmla="*/ 9 w 286"/>
                <a:gd name="T29" fmla="*/ 87 h 282"/>
                <a:gd name="T30" fmla="*/ 7 w 286"/>
                <a:gd name="T31" fmla="*/ 77 h 282"/>
                <a:gd name="T32" fmla="*/ 1 w 286"/>
                <a:gd name="T33" fmla="*/ 59 h 282"/>
                <a:gd name="T34" fmla="*/ 10 w 286"/>
                <a:gd name="T35" fmla="*/ 54 h 282"/>
                <a:gd name="T36" fmla="*/ 11 w 286"/>
                <a:gd name="T37" fmla="*/ 45 h 282"/>
                <a:gd name="T38" fmla="*/ 9 w 286"/>
                <a:gd name="T39" fmla="*/ 37 h 282"/>
                <a:gd name="T40" fmla="*/ 21 w 286"/>
                <a:gd name="T41" fmla="*/ 29 h 282"/>
                <a:gd name="T42" fmla="*/ 26 w 286"/>
                <a:gd name="T43" fmla="*/ 22 h 282"/>
                <a:gd name="T44" fmla="*/ 34 w 286"/>
                <a:gd name="T45" fmla="*/ 16 h 282"/>
                <a:gd name="T46" fmla="*/ 35 w 286"/>
                <a:gd name="T47" fmla="*/ 0 h 282"/>
                <a:gd name="T48" fmla="*/ 55 w 286"/>
                <a:gd name="T49" fmla="*/ 7 h 282"/>
                <a:gd name="T50" fmla="*/ 63 w 286"/>
                <a:gd name="T51" fmla="*/ 6 h 282"/>
                <a:gd name="T52" fmla="*/ 77 w 286"/>
                <a:gd name="T53" fmla="*/ 9 h 282"/>
                <a:gd name="T54" fmla="*/ 101 w 286"/>
                <a:gd name="T55" fmla="*/ 18 h 282"/>
                <a:gd name="T56" fmla="*/ 110 w 286"/>
                <a:gd name="T57" fmla="*/ 37 h 282"/>
                <a:gd name="T58" fmla="*/ 126 w 286"/>
                <a:gd name="T59" fmla="*/ 41 h 282"/>
                <a:gd name="T60" fmla="*/ 151 w 286"/>
                <a:gd name="T61" fmla="*/ 50 h 282"/>
                <a:gd name="T62" fmla="*/ 170 w 286"/>
                <a:gd name="T63" fmla="*/ 60 h 282"/>
                <a:gd name="T64" fmla="*/ 178 w 286"/>
                <a:gd name="T65" fmla="*/ 54 h 282"/>
                <a:gd name="T66" fmla="*/ 186 w 286"/>
                <a:gd name="T67" fmla="*/ 45 h 282"/>
                <a:gd name="T68" fmla="*/ 181 w 286"/>
                <a:gd name="T69" fmla="*/ 29 h 282"/>
                <a:gd name="T70" fmla="*/ 186 w 286"/>
                <a:gd name="T71" fmla="*/ 19 h 282"/>
                <a:gd name="T72" fmla="*/ 198 w 286"/>
                <a:gd name="T73" fmla="*/ 9 h 282"/>
                <a:gd name="T74" fmla="*/ 210 w 286"/>
                <a:gd name="T75" fmla="*/ 6 h 282"/>
                <a:gd name="T76" fmla="*/ 234 w 286"/>
                <a:gd name="T77" fmla="*/ 11 h 282"/>
                <a:gd name="T78" fmla="*/ 241 w 286"/>
                <a:gd name="T79" fmla="*/ 20 h 282"/>
                <a:gd name="T80" fmla="*/ 247 w 286"/>
                <a:gd name="T81" fmla="*/ 20 h 282"/>
                <a:gd name="T82" fmla="*/ 253 w 286"/>
                <a:gd name="T83" fmla="*/ 23 h 282"/>
                <a:gd name="T84" fmla="*/ 270 w 286"/>
                <a:gd name="T85" fmla="*/ 26 h 282"/>
                <a:gd name="T86" fmla="*/ 275 w 286"/>
                <a:gd name="T87" fmla="*/ 33 h 282"/>
                <a:gd name="T88" fmla="*/ 270 w 286"/>
                <a:gd name="T89" fmla="*/ 43 h 282"/>
                <a:gd name="T90" fmla="*/ 273 w 286"/>
                <a:gd name="T91" fmla="*/ 51 h 282"/>
                <a:gd name="T92" fmla="*/ 269 w 286"/>
                <a:gd name="T93" fmla="*/ 64 h 282"/>
                <a:gd name="T94" fmla="*/ 275 w 286"/>
                <a:gd name="T95" fmla="*/ 81 h 282"/>
                <a:gd name="T96" fmla="*/ 280 w 286"/>
                <a:gd name="T97" fmla="*/ 155 h 282"/>
                <a:gd name="T98" fmla="*/ 284 w 286"/>
                <a:gd name="T99" fmla="*/ 231 h 282"/>
                <a:gd name="T100" fmla="*/ 286 w 286"/>
                <a:gd name="T101" fmla="*/ 273 h 282"/>
                <a:gd name="T102" fmla="*/ 265 w 286"/>
                <a:gd name="T103" fmla="*/ 273 h 282"/>
                <a:gd name="T104" fmla="*/ 265 w 286"/>
                <a:gd name="T105" fmla="*/ 282 h 282"/>
                <a:gd name="T106" fmla="*/ 192 w 286"/>
                <a:gd name="T107" fmla="*/ 242 h 282"/>
                <a:gd name="T108" fmla="*/ 119 w 286"/>
                <a:gd name="T109" fmla="*/ 202 h 282"/>
                <a:gd name="T110" fmla="*/ 101 w 286"/>
                <a:gd name="T111" fmla="*/ 21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 h="282">
                  <a:moveTo>
                    <a:pt x="101" y="213"/>
                  </a:moveTo>
                  <a:lnTo>
                    <a:pt x="88" y="221"/>
                  </a:lnTo>
                  <a:lnTo>
                    <a:pt x="78" y="210"/>
                  </a:lnTo>
                  <a:lnTo>
                    <a:pt x="49" y="201"/>
                  </a:lnTo>
                  <a:lnTo>
                    <a:pt x="41" y="188"/>
                  </a:lnTo>
                  <a:lnTo>
                    <a:pt x="27" y="178"/>
                  </a:lnTo>
                  <a:lnTo>
                    <a:pt x="19" y="182"/>
                  </a:lnTo>
                  <a:lnTo>
                    <a:pt x="12" y="170"/>
                  </a:lnTo>
                  <a:lnTo>
                    <a:pt x="11" y="162"/>
                  </a:lnTo>
                  <a:lnTo>
                    <a:pt x="0" y="146"/>
                  </a:lnTo>
                  <a:lnTo>
                    <a:pt x="7" y="138"/>
                  </a:lnTo>
                  <a:lnTo>
                    <a:pt x="5" y="125"/>
                  </a:lnTo>
                  <a:lnTo>
                    <a:pt x="7" y="113"/>
                  </a:lnTo>
                  <a:lnTo>
                    <a:pt x="6" y="104"/>
                  </a:lnTo>
                  <a:lnTo>
                    <a:pt x="9" y="87"/>
                  </a:lnTo>
                  <a:lnTo>
                    <a:pt x="7" y="77"/>
                  </a:lnTo>
                  <a:lnTo>
                    <a:pt x="1" y="59"/>
                  </a:lnTo>
                  <a:lnTo>
                    <a:pt x="10" y="54"/>
                  </a:lnTo>
                  <a:lnTo>
                    <a:pt x="11" y="45"/>
                  </a:lnTo>
                  <a:lnTo>
                    <a:pt x="9" y="37"/>
                  </a:lnTo>
                  <a:lnTo>
                    <a:pt x="21" y="29"/>
                  </a:lnTo>
                  <a:lnTo>
                    <a:pt x="26" y="22"/>
                  </a:lnTo>
                  <a:lnTo>
                    <a:pt x="34" y="16"/>
                  </a:lnTo>
                  <a:lnTo>
                    <a:pt x="35" y="0"/>
                  </a:lnTo>
                  <a:lnTo>
                    <a:pt x="55" y="7"/>
                  </a:lnTo>
                  <a:lnTo>
                    <a:pt x="63" y="6"/>
                  </a:lnTo>
                  <a:lnTo>
                    <a:pt x="77" y="9"/>
                  </a:lnTo>
                  <a:lnTo>
                    <a:pt x="101" y="18"/>
                  </a:lnTo>
                  <a:lnTo>
                    <a:pt x="110" y="37"/>
                  </a:lnTo>
                  <a:lnTo>
                    <a:pt x="126" y="41"/>
                  </a:lnTo>
                  <a:lnTo>
                    <a:pt x="151" y="50"/>
                  </a:lnTo>
                  <a:lnTo>
                    <a:pt x="170" y="60"/>
                  </a:lnTo>
                  <a:lnTo>
                    <a:pt x="178" y="54"/>
                  </a:lnTo>
                  <a:lnTo>
                    <a:pt x="186" y="45"/>
                  </a:lnTo>
                  <a:lnTo>
                    <a:pt x="181" y="29"/>
                  </a:lnTo>
                  <a:lnTo>
                    <a:pt x="186" y="19"/>
                  </a:lnTo>
                  <a:lnTo>
                    <a:pt x="198" y="9"/>
                  </a:lnTo>
                  <a:lnTo>
                    <a:pt x="210" y="6"/>
                  </a:lnTo>
                  <a:lnTo>
                    <a:pt x="234" y="11"/>
                  </a:lnTo>
                  <a:lnTo>
                    <a:pt x="241" y="20"/>
                  </a:lnTo>
                  <a:lnTo>
                    <a:pt x="247" y="20"/>
                  </a:lnTo>
                  <a:lnTo>
                    <a:pt x="253" y="23"/>
                  </a:lnTo>
                  <a:lnTo>
                    <a:pt x="270" y="26"/>
                  </a:lnTo>
                  <a:lnTo>
                    <a:pt x="275" y="33"/>
                  </a:lnTo>
                  <a:lnTo>
                    <a:pt x="270" y="43"/>
                  </a:lnTo>
                  <a:lnTo>
                    <a:pt x="273" y="51"/>
                  </a:lnTo>
                  <a:lnTo>
                    <a:pt x="269" y="64"/>
                  </a:lnTo>
                  <a:lnTo>
                    <a:pt x="275" y="81"/>
                  </a:lnTo>
                  <a:lnTo>
                    <a:pt x="280" y="155"/>
                  </a:lnTo>
                  <a:lnTo>
                    <a:pt x="284" y="231"/>
                  </a:lnTo>
                  <a:lnTo>
                    <a:pt x="286" y="273"/>
                  </a:lnTo>
                  <a:lnTo>
                    <a:pt x="265" y="273"/>
                  </a:lnTo>
                  <a:lnTo>
                    <a:pt x="265" y="282"/>
                  </a:lnTo>
                  <a:lnTo>
                    <a:pt x="192" y="242"/>
                  </a:lnTo>
                  <a:lnTo>
                    <a:pt x="119" y="202"/>
                  </a:lnTo>
                  <a:lnTo>
                    <a:pt x="101" y="213"/>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63" name="Freeform 112"/>
            <p:cNvSpPr>
              <a:spLocks/>
            </p:cNvSpPr>
            <p:nvPr/>
          </p:nvSpPr>
          <p:spPr bwMode="auto">
            <a:xfrm>
              <a:off x="6628118" y="4521484"/>
              <a:ext cx="61913" cy="127000"/>
            </a:xfrm>
            <a:custGeom>
              <a:avLst/>
              <a:gdLst>
                <a:gd name="T0" fmla="*/ 39 w 39"/>
                <a:gd name="T1" fmla="*/ 48 h 80"/>
                <a:gd name="T2" fmla="*/ 37 w 39"/>
                <a:gd name="T3" fmla="*/ 70 h 80"/>
                <a:gd name="T4" fmla="*/ 29 w 39"/>
                <a:gd name="T5" fmla="*/ 76 h 80"/>
                <a:gd name="T6" fmla="*/ 14 w 39"/>
                <a:gd name="T7" fmla="*/ 80 h 80"/>
                <a:gd name="T8" fmla="*/ 4 w 39"/>
                <a:gd name="T9" fmla="*/ 64 h 80"/>
                <a:gd name="T10" fmla="*/ 0 w 39"/>
                <a:gd name="T11" fmla="*/ 34 h 80"/>
                <a:gd name="T12" fmla="*/ 6 w 39"/>
                <a:gd name="T13" fmla="*/ 0 h 80"/>
                <a:gd name="T14" fmla="*/ 19 w 39"/>
                <a:gd name="T15" fmla="*/ 12 h 80"/>
                <a:gd name="T16" fmla="*/ 29 w 39"/>
                <a:gd name="T17" fmla="*/ 26 h 80"/>
                <a:gd name="T18" fmla="*/ 39 w 39"/>
                <a:gd name="T19"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0">
                  <a:moveTo>
                    <a:pt x="39" y="48"/>
                  </a:moveTo>
                  <a:lnTo>
                    <a:pt x="37" y="70"/>
                  </a:lnTo>
                  <a:lnTo>
                    <a:pt x="29" y="76"/>
                  </a:lnTo>
                  <a:lnTo>
                    <a:pt x="14" y="80"/>
                  </a:lnTo>
                  <a:lnTo>
                    <a:pt x="4" y="64"/>
                  </a:lnTo>
                  <a:lnTo>
                    <a:pt x="0" y="34"/>
                  </a:lnTo>
                  <a:lnTo>
                    <a:pt x="6" y="0"/>
                  </a:lnTo>
                  <a:lnTo>
                    <a:pt x="19" y="12"/>
                  </a:lnTo>
                  <a:lnTo>
                    <a:pt x="29" y="26"/>
                  </a:lnTo>
                  <a:lnTo>
                    <a:pt x="39" y="4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64" name="Freeform 113"/>
            <p:cNvSpPr>
              <a:spLocks/>
            </p:cNvSpPr>
            <p:nvPr/>
          </p:nvSpPr>
          <p:spPr bwMode="auto">
            <a:xfrm>
              <a:off x="5064431" y="5791484"/>
              <a:ext cx="66675" cy="65088"/>
            </a:xfrm>
            <a:custGeom>
              <a:avLst/>
              <a:gdLst>
                <a:gd name="T0" fmla="*/ 36 w 42"/>
                <a:gd name="T1" fmla="*/ 6 h 41"/>
                <a:gd name="T2" fmla="*/ 42 w 42"/>
                <a:gd name="T3" fmla="*/ 12 h 41"/>
                <a:gd name="T4" fmla="*/ 36 w 42"/>
                <a:gd name="T5" fmla="*/ 22 h 41"/>
                <a:gd name="T6" fmla="*/ 32 w 42"/>
                <a:gd name="T7" fmla="*/ 29 h 41"/>
                <a:gd name="T8" fmla="*/ 22 w 42"/>
                <a:gd name="T9" fmla="*/ 32 h 41"/>
                <a:gd name="T10" fmla="*/ 18 w 42"/>
                <a:gd name="T11" fmla="*/ 39 h 41"/>
                <a:gd name="T12" fmla="*/ 12 w 42"/>
                <a:gd name="T13" fmla="*/ 41 h 41"/>
                <a:gd name="T14" fmla="*/ 0 w 42"/>
                <a:gd name="T15" fmla="*/ 25 h 41"/>
                <a:gd name="T16" fmla="*/ 10 w 42"/>
                <a:gd name="T17" fmla="*/ 12 h 41"/>
                <a:gd name="T18" fmla="*/ 20 w 42"/>
                <a:gd name="T19" fmla="*/ 4 h 41"/>
                <a:gd name="T20" fmla="*/ 29 w 42"/>
                <a:gd name="T21" fmla="*/ 0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42" y="12"/>
                  </a:lnTo>
                  <a:lnTo>
                    <a:pt x="36" y="22"/>
                  </a:lnTo>
                  <a:lnTo>
                    <a:pt x="32" y="29"/>
                  </a:lnTo>
                  <a:lnTo>
                    <a:pt x="22" y="32"/>
                  </a:lnTo>
                  <a:lnTo>
                    <a:pt x="18" y="39"/>
                  </a:lnTo>
                  <a:lnTo>
                    <a:pt x="12" y="41"/>
                  </a:lnTo>
                  <a:lnTo>
                    <a:pt x="0" y="25"/>
                  </a:lnTo>
                  <a:lnTo>
                    <a:pt x="10" y="12"/>
                  </a:lnTo>
                  <a:lnTo>
                    <a:pt x="20" y="4"/>
                  </a:lnTo>
                  <a:lnTo>
                    <a:pt x="29" y="0"/>
                  </a:lnTo>
                  <a:lnTo>
                    <a:pt x="36" y="6"/>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65" name="Freeform 114"/>
            <p:cNvSpPr>
              <a:spLocks/>
            </p:cNvSpPr>
            <p:nvPr/>
          </p:nvSpPr>
          <p:spPr bwMode="auto">
            <a:xfrm>
              <a:off x="4818368" y="3002246"/>
              <a:ext cx="139700" cy="76200"/>
            </a:xfrm>
            <a:custGeom>
              <a:avLst/>
              <a:gdLst>
                <a:gd name="T0" fmla="*/ 31 w 88"/>
                <a:gd name="T1" fmla="*/ 40 h 48"/>
                <a:gd name="T2" fmla="*/ 29 w 88"/>
                <a:gd name="T3" fmla="*/ 35 h 48"/>
                <a:gd name="T4" fmla="*/ 30 w 88"/>
                <a:gd name="T5" fmla="*/ 30 h 48"/>
                <a:gd name="T6" fmla="*/ 22 w 88"/>
                <a:gd name="T7" fmla="*/ 27 h 48"/>
                <a:gd name="T8" fmla="*/ 6 w 88"/>
                <a:gd name="T9" fmla="*/ 23 h 48"/>
                <a:gd name="T10" fmla="*/ 0 w 88"/>
                <a:gd name="T11" fmla="*/ 7 h 48"/>
                <a:gd name="T12" fmla="*/ 17 w 88"/>
                <a:gd name="T13" fmla="*/ 0 h 48"/>
                <a:gd name="T14" fmla="*/ 42 w 88"/>
                <a:gd name="T15" fmla="*/ 2 h 48"/>
                <a:gd name="T16" fmla="*/ 57 w 88"/>
                <a:gd name="T17" fmla="*/ 0 h 48"/>
                <a:gd name="T18" fmla="*/ 60 w 88"/>
                <a:gd name="T19" fmla="*/ 4 h 48"/>
                <a:gd name="T20" fmla="*/ 68 w 88"/>
                <a:gd name="T21" fmla="*/ 5 h 48"/>
                <a:gd name="T22" fmla="*/ 85 w 88"/>
                <a:gd name="T23" fmla="*/ 15 h 48"/>
                <a:gd name="T24" fmla="*/ 88 w 88"/>
                <a:gd name="T25" fmla="*/ 24 h 48"/>
                <a:gd name="T26" fmla="*/ 76 w 88"/>
                <a:gd name="T27" fmla="*/ 30 h 48"/>
                <a:gd name="T28" fmla="*/ 74 w 88"/>
                <a:gd name="T29" fmla="*/ 41 h 48"/>
                <a:gd name="T30" fmla="*/ 58 w 88"/>
                <a:gd name="T31" fmla="*/ 48 h 48"/>
                <a:gd name="T32" fmla="*/ 44 w 88"/>
                <a:gd name="T33" fmla="*/ 48 h 48"/>
                <a:gd name="T34" fmla="*/ 39 w 88"/>
                <a:gd name="T35" fmla="*/ 42 h 48"/>
                <a:gd name="T36" fmla="*/ 31 w 88"/>
                <a:gd name="T3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48">
                  <a:moveTo>
                    <a:pt x="31" y="40"/>
                  </a:moveTo>
                  <a:lnTo>
                    <a:pt x="29" y="35"/>
                  </a:lnTo>
                  <a:lnTo>
                    <a:pt x="30" y="30"/>
                  </a:lnTo>
                  <a:lnTo>
                    <a:pt x="22" y="27"/>
                  </a:lnTo>
                  <a:lnTo>
                    <a:pt x="6" y="23"/>
                  </a:lnTo>
                  <a:lnTo>
                    <a:pt x="0" y="7"/>
                  </a:lnTo>
                  <a:lnTo>
                    <a:pt x="17" y="0"/>
                  </a:lnTo>
                  <a:lnTo>
                    <a:pt x="42" y="2"/>
                  </a:lnTo>
                  <a:lnTo>
                    <a:pt x="57" y="0"/>
                  </a:lnTo>
                  <a:lnTo>
                    <a:pt x="60" y="4"/>
                  </a:lnTo>
                  <a:lnTo>
                    <a:pt x="68" y="5"/>
                  </a:lnTo>
                  <a:lnTo>
                    <a:pt x="85" y="15"/>
                  </a:lnTo>
                  <a:lnTo>
                    <a:pt x="88" y="24"/>
                  </a:lnTo>
                  <a:lnTo>
                    <a:pt x="76" y="30"/>
                  </a:lnTo>
                  <a:lnTo>
                    <a:pt x="74" y="41"/>
                  </a:lnTo>
                  <a:lnTo>
                    <a:pt x="58" y="48"/>
                  </a:lnTo>
                  <a:lnTo>
                    <a:pt x="44" y="48"/>
                  </a:lnTo>
                  <a:lnTo>
                    <a:pt x="39" y="42"/>
                  </a:lnTo>
                  <a:lnTo>
                    <a:pt x="31" y="40"/>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66" name="Freeform 115"/>
            <p:cNvSpPr>
              <a:spLocks/>
            </p:cNvSpPr>
            <p:nvPr/>
          </p:nvSpPr>
          <p:spPr bwMode="auto">
            <a:xfrm>
              <a:off x="4453243" y="3199096"/>
              <a:ext cx="14288" cy="22225"/>
            </a:xfrm>
            <a:custGeom>
              <a:avLst/>
              <a:gdLst>
                <a:gd name="T0" fmla="*/ 6 w 9"/>
                <a:gd name="T1" fmla="*/ 0 h 14"/>
                <a:gd name="T2" fmla="*/ 9 w 9"/>
                <a:gd name="T3" fmla="*/ 5 h 14"/>
                <a:gd name="T4" fmla="*/ 8 w 9"/>
                <a:gd name="T5" fmla="*/ 14 h 14"/>
                <a:gd name="T6" fmla="*/ 4 w 9"/>
                <a:gd name="T7" fmla="*/ 14 h 14"/>
                <a:gd name="T8" fmla="*/ 0 w 9"/>
                <a:gd name="T9" fmla="*/ 13 h 14"/>
                <a:gd name="T10" fmla="*/ 2 w 9"/>
                <a:gd name="T11" fmla="*/ 1 h 14"/>
                <a:gd name="T12" fmla="*/ 6 w 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6" y="0"/>
                  </a:moveTo>
                  <a:lnTo>
                    <a:pt x="9" y="5"/>
                  </a:lnTo>
                  <a:lnTo>
                    <a:pt x="8" y="14"/>
                  </a:lnTo>
                  <a:lnTo>
                    <a:pt x="4" y="14"/>
                  </a:lnTo>
                  <a:lnTo>
                    <a:pt x="0" y="13"/>
                  </a:lnTo>
                  <a:lnTo>
                    <a:pt x="2" y="1"/>
                  </a:lnTo>
                  <a:lnTo>
                    <a:pt x="6" y="0"/>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67" name="Freeform 116"/>
            <p:cNvSpPr>
              <a:spLocks/>
            </p:cNvSpPr>
            <p:nvPr/>
          </p:nvSpPr>
          <p:spPr bwMode="auto">
            <a:xfrm>
              <a:off x="4816781" y="2951446"/>
              <a:ext cx="173038" cy="74613"/>
            </a:xfrm>
            <a:custGeom>
              <a:avLst/>
              <a:gdLst>
                <a:gd name="T0" fmla="*/ 1 w 109"/>
                <a:gd name="T1" fmla="*/ 39 h 47"/>
                <a:gd name="T2" fmla="*/ 0 w 109"/>
                <a:gd name="T3" fmla="*/ 24 h 47"/>
                <a:gd name="T4" fmla="*/ 5 w 109"/>
                <a:gd name="T5" fmla="*/ 11 h 47"/>
                <a:gd name="T6" fmla="*/ 18 w 109"/>
                <a:gd name="T7" fmla="*/ 5 h 47"/>
                <a:gd name="T8" fmla="*/ 33 w 109"/>
                <a:gd name="T9" fmla="*/ 19 h 47"/>
                <a:gd name="T10" fmla="*/ 45 w 109"/>
                <a:gd name="T11" fmla="*/ 19 h 47"/>
                <a:gd name="T12" fmla="*/ 45 w 109"/>
                <a:gd name="T13" fmla="*/ 4 h 47"/>
                <a:gd name="T14" fmla="*/ 57 w 109"/>
                <a:gd name="T15" fmla="*/ 0 h 47"/>
                <a:gd name="T16" fmla="*/ 64 w 109"/>
                <a:gd name="T17" fmla="*/ 3 h 47"/>
                <a:gd name="T18" fmla="*/ 79 w 109"/>
                <a:gd name="T19" fmla="*/ 10 h 47"/>
                <a:gd name="T20" fmla="*/ 91 w 109"/>
                <a:gd name="T21" fmla="*/ 10 h 47"/>
                <a:gd name="T22" fmla="*/ 99 w 109"/>
                <a:gd name="T23" fmla="*/ 15 h 47"/>
                <a:gd name="T24" fmla="*/ 102 w 109"/>
                <a:gd name="T25" fmla="*/ 24 h 47"/>
                <a:gd name="T26" fmla="*/ 109 w 109"/>
                <a:gd name="T27" fmla="*/ 36 h 47"/>
                <a:gd name="T28" fmla="*/ 94 w 109"/>
                <a:gd name="T29" fmla="*/ 43 h 47"/>
                <a:gd name="T30" fmla="*/ 86 w 109"/>
                <a:gd name="T31" fmla="*/ 47 h 47"/>
                <a:gd name="T32" fmla="*/ 69 w 109"/>
                <a:gd name="T33" fmla="*/ 37 h 47"/>
                <a:gd name="T34" fmla="*/ 61 w 109"/>
                <a:gd name="T35" fmla="*/ 36 h 47"/>
                <a:gd name="T36" fmla="*/ 58 w 109"/>
                <a:gd name="T37" fmla="*/ 32 h 47"/>
                <a:gd name="T38" fmla="*/ 43 w 109"/>
                <a:gd name="T39" fmla="*/ 34 h 47"/>
                <a:gd name="T40" fmla="*/ 18 w 109"/>
                <a:gd name="T41" fmla="*/ 32 h 47"/>
                <a:gd name="T42" fmla="*/ 1 w 109"/>
                <a:gd name="T4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47">
                  <a:moveTo>
                    <a:pt x="1" y="39"/>
                  </a:moveTo>
                  <a:lnTo>
                    <a:pt x="0" y="24"/>
                  </a:lnTo>
                  <a:lnTo>
                    <a:pt x="5" y="11"/>
                  </a:lnTo>
                  <a:lnTo>
                    <a:pt x="18" y="5"/>
                  </a:lnTo>
                  <a:lnTo>
                    <a:pt x="33" y="19"/>
                  </a:lnTo>
                  <a:lnTo>
                    <a:pt x="45" y="19"/>
                  </a:lnTo>
                  <a:lnTo>
                    <a:pt x="45" y="4"/>
                  </a:lnTo>
                  <a:lnTo>
                    <a:pt x="57" y="0"/>
                  </a:lnTo>
                  <a:lnTo>
                    <a:pt x="64" y="3"/>
                  </a:lnTo>
                  <a:lnTo>
                    <a:pt x="79" y="10"/>
                  </a:lnTo>
                  <a:lnTo>
                    <a:pt x="91" y="10"/>
                  </a:lnTo>
                  <a:lnTo>
                    <a:pt x="99" y="15"/>
                  </a:lnTo>
                  <a:lnTo>
                    <a:pt x="102" y="24"/>
                  </a:lnTo>
                  <a:lnTo>
                    <a:pt x="109" y="36"/>
                  </a:lnTo>
                  <a:lnTo>
                    <a:pt x="94" y="43"/>
                  </a:lnTo>
                  <a:lnTo>
                    <a:pt x="86" y="47"/>
                  </a:lnTo>
                  <a:lnTo>
                    <a:pt x="69" y="37"/>
                  </a:lnTo>
                  <a:lnTo>
                    <a:pt x="61" y="36"/>
                  </a:lnTo>
                  <a:lnTo>
                    <a:pt x="58" y="32"/>
                  </a:lnTo>
                  <a:lnTo>
                    <a:pt x="43" y="34"/>
                  </a:lnTo>
                  <a:lnTo>
                    <a:pt x="18" y="32"/>
                  </a:lnTo>
                  <a:lnTo>
                    <a:pt x="1" y="39"/>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68" name="Freeform 117"/>
            <p:cNvSpPr>
              <a:spLocks/>
            </p:cNvSpPr>
            <p:nvPr/>
          </p:nvSpPr>
          <p:spPr bwMode="auto">
            <a:xfrm>
              <a:off x="3823006" y="3667409"/>
              <a:ext cx="455613" cy="471488"/>
            </a:xfrm>
            <a:custGeom>
              <a:avLst/>
              <a:gdLst>
                <a:gd name="T0" fmla="*/ 227 w 287"/>
                <a:gd name="T1" fmla="*/ 9 h 297"/>
                <a:gd name="T2" fmla="*/ 261 w 287"/>
                <a:gd name="T3" fmla="*/ 12 h 297"/>
                <a:gd name="T4" fmla="*/ 275 w 287"/>
                <a:gd name="T5" fmla="*/ 25 h 297"/>
                <a:gd name="T6" fmla="*/ 282 w 287"/>
                <a:gd name="T7" fmla="*/ 60 h 297"/>
                <a:gd name="T8" fmla="*/ 284 w 287"/>
                <a:gd name="T9" fmla="*/ 72 h 297"/>
                <a:gd name="T10" fmla="*/ 253 w 287"/>
                <a:gd name="T11" fmla="*/ 84 h 297"/>
                <a:gd name="T12" fmla="*/ 242 w 287"/>
                <a:gd name="T13" fmla="*/ 101 h 297"/>
                <a:gd name="T14" fmla="*/ 214 w 287"/>
                <a:gd name="T15" fmla="*/ 119 h 297"/>
                <a:gd name="T16" fmla="*/ 182 w 287"/>
                <a:gd name="T17" fmla="*/ 128 h 297"/>
                <a:gd name="T18" fmla="*/ 153 w 287"/>
                <a:gd name="T19" fmla="*/ 168 h 297"/>
                <a:gd name="T20" fmla="*/ 150 w 287"/>
                <a:gd name="T21" fmla="*/ 168 h 297"/>
                <a:gd name="T22" fmla="*/ 139 w 287"/>
                <a:gd name="T23" fmla="*/ 180 h 297"/>
                <a:gd name="T24" fmla="*/ 125 w 287"/>
                <a:gd name="T25" fmla="*/ 184 h 297"/>
                <a:gd name="T26" fmla="*/ 104 w 287"/>
                <a:gd name="T27" fmla="*/ 184 h 297"/>
                <a:gd name="T28" fmla="*/ 92 w 287"/>
                <a:gd name="T29" fmla="*/ 202 h 297"/>
                <a:gd name="T30" fmla="*/ 58 w 287"/>
                <a:gd name="T31" fmla="*/ 250 h 297"/>
                <a:gd name="T32" fmla="*/ 43 w 287"/>
                <a:gd name="T33" fmla="*/ 288 h 297"/>
                <a:gd name="T34" fmla="*/ 0 w 287"/>
                <a:gd name="T35" fmla="*/ 297 h 297"/>
                <a:gd name="T36" fmla="*/ 1 w 287"/>
                <a:gd name="T37" fmla="*/ 288 h 297"/>
                <a:gd name="T38" fmla="*/ 14 w 287"/>
                <a:gd name="T39" fmla="*/ 271 h 297"/>
                <a:gd name="T40" fmla="*/ 20 w 287"/>
                <a:gd name="T41" fmla="*/ 249 h 297"/>
                <a:gd name="T42" fmla="*/ 37 w 287"/>
                <a:gd name="T43" fmla="*/ 233 h 297"/>
                <a:gd name="T44" fmla="*/ 42 w 287"/>
                <a:gd name="T45" fmla="*/ 210 h 297"/>
                <a:gd name="T46" fmla="*/ 61 w 287"/>
                <a:gd name="T47" fmla="*/ 189 h 297"/>
                <a:gd name="T48" fmla="*/ 74 w 287"/>
                <a:gd name="T49" fmla="*/ 168 h 297"/>
                <a:gd name="T50" fmla="*/ 99 w 287"/>
                <a:gd name="T51" fmla="*/ 158 h 297"/>
                <a:gd name="T52" fmla="*/ 123 w 287"/>
                <a:gd name="T53" fmla="*/ 138 h 297"/>
                <a:gd name="T54" fmla="*/ 134 w 287"/>
                <a:gd name="T55" fmla="*/ 95 h 297"/>
                <a:gd name="T56" fmla="*/ 144 w 287"/>
                <a:gd name="T57" fmla="*/ 66 h 297"/>
                <a:gd name="T58" fmla="*/ 173 w 287"/>
                <a:gd name="T59" fmla="*/ 43 h 297"/>
                <a:gd name="T60" fmla="*/ 198 w 287"/>
                <a:gd name="T61" fmla="*/ 13 h 297"/>
                <a:gd name="T62" fmla="*/ 217 w 287"/>
                <a:gd name="T6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7" h="297">
                  <a:moveTo>
                    <a:pt x="217" y="0"/>
                  </a:moveTo>
                  <a:lnTo>
                    <a:pt x="227" y="9"/>
                  </a:lnTo>
                  <a:lnTo>
                    <a:pt x="244" y="7"/>
                  </a:lnTo>
                  <a:lnTo>
                    <a:pt x="261" y="12"/>
                  </a:lnTo>
                  <a:lnTo>
                    <a:pt x="269" y="12"/>
                  </a:lnTo>
                  <a:lnTo>
                    <a:pt x="275" y="25"/>
                  </a:lnTo>
                  <a:lnTo>
                    <a:pt x="276" y="38"/>
                  </a:lnTo>
                  <a:lnTo>
                    <a:pt x="282" y="60"/>
                  </a:lnTo>
                  <a:lnTo>
                    <a:pt x="287" y="64"/>
                  </a:lnTo>
                  <a:lnTo>
                    <a:pt x="284" y="72"/>
                  </a:lnTo>
                  <a:lnTo>
                    <a:pt x="261" y="76"/>
                  </a:lnTo>
                  <a:lnTo>
                    <a:pt x="253" y="84"/>
                  </a:lnTo>
                  <a:lnTo>
                    <a:pt x="242" y="85"/>
                  </a:lnTo>
                  <a:lnTo>
                    <a:pt x="242" y="101"/>
                  </a:lnTo>
                  <a:lnTo>
                    <a:pt x="221" y="109"/>
                  </a:lnTo>
                  <a:lnTo>
                    <a:pt x="214" y="119"/>
                  </a:lnTo>
                  <a:lnTo>
                    <a:pt x="200" y="125"/>
                  </a:lnTo>
                  <a:lnTo>
                    <a:pt x="182" y="128"/>
                  </a:lnTo>
                  <a:lnTo>
                    <a:pt x="153" y="143"/>
                  </a:lnTo>
                  <a:lnTo>
                    <a:pt x="153" y="168"/>
                  </a:lnTo>
                  <a:lnTo>
                    <a:pt x="150" y="168"/>
                  </a:lnTo>
                  <a:lnTo>
                    <a:pt x="150" y="168"/>
                  </a:lnTo>
                  <a:lnTo>
                    <a:pt x="150" y="179"/>
                  </a:lnTo>
                  <a:lnTo>
                    <a:pt x="139" y="180"/>
                  </a:lnTo>
                  <a:lnTo>
                    <a:pt x="133" y="184"/>
                  </a:lnTo>
                  <a:lnTo>
                    <a:pt x="125" y="184"/>
                  </a:lnTo>
                  <a:lnTo>
                    <a:pt x="119" y="182"/>
                  </a:lnTo>
                  <a:lnTo>
                    <a:pt x="104" y="184"/>
                  </a:lnTo>
                  <a:lnTo>
                    <a:pt x="98" y="200"/>
                  </a:lnTo>
                  <a:lnTo>
                    <a:pt x="92" y="202"/>
                  </a:lnTo>
                  <a:lnTo>
                    <a:pt x="83" y="228"/>
                  </a:lnTo>
                  <a:lnTo>
                    <a:pt x="58" y="250"/>
                  </a:lnTo>
                  <a:lnTo>
                    <a:pt x="51" y="279"/>
                  </a:lnTo>
                  <a:lnTo>
                    <a:pt x="43" y="288"/>
                  </a:lnTo>
                  <a:lnTo>
                    <a:pt x="41" y="296"/>
                  </a:lnTo>
                  <a:lnTo>
                    <a:pt x="0" y="297"/>
                  </a:lnTo>
                  <a:lnTo>
                    <a:pt x="0" y="297"/>
                  </a:lnTo>
                  <a:lnTo>
                    <a:pt x="1" y="288"/>
                  </a:lnTo>
                  <a:lnTo>
                    <a:pt x="8" y="282"/>
                  </a:lnTo>
                  <a:lnTo>
                    <a:pt x="14" y="271"/>
                  </a:lnTo>
                  <a:lnTo>
                    <a:pt x="13" y="264"/>
                  </a:lnTo>
                  <a:lnTo>
                    <a:pt x="20" y="249"/>
                  </a:lnTo>
                  <a:lnTo>
                    <a:pt x="30" y="236"/>
                  </a:lnTo>
                  <a:lnTo>
                    <a:pt x="37" y="233"/>
                  </a:lnTo>
                  <a:lnTo>
                    <a:pt x="42" y="221"/>
                  </a:lnTo>
                  <a:lnTo>
                    <a:pt x="42" y="210"/>
                  </a:lnTo>
                  <a:lnTo>
                    <a:pt x="49" y="197"/>
                  </a:lnTo>
                  <a:lnTo>
                    <a:pt x="61" y="189"/>
                  </a:lnTo>
                  <a:lnTo>
                    <a:pt x="73" y="168"/>
                  </a:lnTo>
                  <a:lnTo>
                    <a:pt x="74" y="168"/>
                  </a:lnTo>
                  <a:lnTo>
                    <a:pt x="83" y="160"/>
                  </a:lnTo>
                  <a:lnTo>
                    <a:pt x="99" y="158"/>
                  </a:lnTo>
                  <a:lnTo>
                    <a:pt x="114" y="144"/>
                  </a:lnTo>
                  <a:lnTo>
                    <a:pt x="123" y="138"/>
                  </a:lnTo>
                  <a:lnTo>
                    <a:pt x="138" y="121"/>
                  </a:lnTo>
                  <a:lnTo>
                    <a:pt x="134" y="95"/>
                  </a:lnTo>
                  <a:lnTo>
                    <a:pt x="141" y="77"/>
                  </a:lnTo>
                  <a:lnTo>
                    <a:pt x="144" y="66"/>
                  </a:lnTo>
                  <a:lnTo>
                    <a:pt x="156" y="52"/>
                  </a:lnTo>
                  <a:lnTo>
                    <a:pt x="173" y="43"/>
                  </a:lnTo>
                  <a:lnTo>
                    <a:pt x="186" y="34"/>
                  </a:lnTo>
                  <a:lnTo>
                    <a:pt x="198" y="13"/>
                  </a:lnTo>
                  <a:lnTo>
                    <a:pt x="204" y="0"/>
                  </a:lnTo>
                  <a:lnTo>
                    <a:pt x="217" y="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69" name="Freeform 118"/>
            <p:cNvSpPr>
              <a:spLocks/>
            </p:cNvSpPr>
            <p:nvPr/>
          </p:nvSpPr>
          <p:spPr bwMode="auto">
            <a:xfrm>
              <a:off x="4992993" y="3253071"/>
              <a:ext cx="95250" cy="96838"/>
            </a:xfrm>
            <a:custGeom>
              <a:avLst/>
              <a:gdLst>
                <a:gd name="T0" fmla="*/ 0 w 60"/>
                <a:gd name="T1" fmla="*/ 5 h 61"/>
                <a:gd name="T2" fmla="*/ 3 w 60"/>
                <a:gd name="T3" fmla="*/ 2 h 61"/>
                <a:gd name="T4" fmla="*/ 13 w 60"/>
                <a:gd name="T5" fmla="*/ 0 h 61"/>
                <a:gd name="T6" fmla="*/ 26 w 60"/>
                <a:gd name="T7" fmla="*/ 6 h 61"/>
                <a:gd name="T8" fmla="*/ 33 w 60"/>
                <a:gd name="T9" fmla="*/ 7 h 61"/>
                <a:gd name="T10" fmla="*/ 41 w 60"/>
                <a:gd name="T11" fmla="*/ 12 h 61"/>
                <a:gd name="T12" fmla="*/ 41 w 60"/>
                <a:gd name="T13" fmla="*/ 20 h 61"/>
                <a:gd name="T14" fmla="*/ 47 w 60"/>
                <a:gd name="T15" fmla="*/ 23 h 61"/>
                <a:gd name="T16" fmla="*/ 51 w 60"/>
                <a:gd name="T17" fmla="*/ 31 h 61"/>
                <a:gd name="T18" fmla="*/ 57 w 60"/>
                <a:gd name="T19" fmla="*/ 37 h 61"/>
                <a:gd name="T20" fmla="*/ 57 w 60"/>
                <a:gd name="T21" fmla="*/ 40 h 61"/>
                <a:gd name="T22" fmla="*/ 60 w 60"/>
                <a:gd name="T23" fmla="*/ 42 h 61"/>
                <a:gd name="T24" fmla="*/ 56 w 60"/>
                <a:gd name="T25" fmla="*/ 43 h 61"/>
                <a:gd name="T26" fmla="*/ 46 w 60"/>
                <a:gd name="T27" fmla="*/ 42 h 61"/>
                <a:gd name="T28" fmla="*/ 44 w 60"/>
                <a:gd name="T29" fmla="*/ 40 h 61"/>
                <a:gd name="T30" fmla="*/ 41 w 60"/>
                <a:gd name="T31" fmla="*/ 41 h 61"/>
                <a:gd name="T32" fmla="*/ 43 w 60"/>
                <a:gd name="T33" fmla="*/ 45 h 61"/>
                <a:gd name="T34" fmla="*/ 39 w 60"/>
                <a:gd name="T35" fmla="*/ 52 h 61"/>
                <a:gd name="T36" fmla="*/ 37 w 60"/>
                <a:gd name="T37" fmla="*/ 59 h 61"/>
                <a:gd name="T38" fmla="*/ 33 w 60"/>
                <a:gd name="T39" fmla="*/ 61 h 61"/>
                <a:gd name="T40" fmla="*/ 29 w 60"/>
                <a:gd name="T41" fmla="*/ 52 h 61"/>
                <a:gd name="T42" fmla="*/ 30 w 60"/>
                <a:gd name="T43" fmla="*/ 43 h 61"/>
                <a:gd name="T44" fmla="*/ 28 w 60"/>
                <a:gd name="T45" fmla="*/ 34 h 61"/>
                <a:gd name="T46" fmla="*/ 17 w 60"/>
                <a:gd name="T47" fmla="*/ 22 h 61"/>
                <a:gd name="T48" fmla="*/ 10 w 60"/>
                <a:gd name="T49" fmla="*/ 13 h 61"/>
                <a:gd name="T50" fmla="*/ 5 w 60"/>
                <a:gd name="T51" fmla="*/ 7 h 61"/>
                <a:gd name="T52" fmla="*/ 0 w 60"/>
                <a:gd name="T5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61">
                  <a:moveTo>
                    <a:pt x="0" y="5"/>
                  </a:moveTo>
                  <a:lnTo>
                    <a:pt x="3" y="2"/>
                  </a:lnTo>
                  <a:lnTo>
                    <a:pt x="13" y="0"/>
                  </a:lnTo>
                  <a:lnTo>
                    <a:pt x="26" y="6"/>
                  </a:lnTo>
                  <a:lnTo>
                    <a:pt x="33" y="7"/>
                  </a:lnTo>
                  <a:lnTo>
                    <a:pt x="41" y="12"/>
                  </a:lnTo>
                  <a:lnTo>
                    <a:pt x="41" y="20"/>
                  </a:lnTo>
                  <a:lnTo>
                    <a:pt x="47" y="23"/>
                  </a:lnTo>
                  <a:lnTo>
                    <a:pt x="51" y="31"/>
                  </a:lnTo>
                  <a:lnTo>
                    <a:pt x="57" y="37"/>
                  </a:lnTo>
                  <a:lnTo>
                    <a:pt x="57" y="40"/>
                  </a:lnTo>
                  <a:lnTo>
                    <a:pt x="60" y="42"/>
                  </a:lnTo>
                  <a:lnTo>
                    <a:pt x="56" y="43"/>
                  </a:lnTo>
                  <a:lnTo>
                    <a:pt x="46" y="42"/>
                  </a:lnTo>
                  <a:lnTo>
                    <a:pt x="44" y="40"/>
                  </a:lnTo>
                  <a:lnTo>
                    <a:pt x="41" y="41"/>
                  </a:lnTo>
                  <a:lnTo>
                    <a:pt x="43" y="45"/>
                  </a:lnTo>
                  <a:lnTo>
                    <a:pt x="39" y="52"/>
                  </a:lnTo>
                  <a:lnTo>
                    <a:pt x="37" y="59"/>
                  </a:lnTo>
                  <a:lnTo>
                    <a:pt x="33" y="61"/>
                  </a:lnTo>
                  <a:lnTo>
                    <a:pt x="29" y="52"/>
                  </a:lnTo>
                  <a:lnTo>
                    <a:pt x="30" y="43"/>
                  </a:lnTo>
                  <a:lnTo>
                    <a:pt x="28" y="34"/>
                  </a:lnTo>
                  <a:lnTo>
                    <a:pt x="17" y="22"/>
                  </a:lnTo>
                  <a:lnTo>
                    <a:pt x="10" y="13"/>
                  </a:lnTo>
                  <a:lnTo>
                    <a:pt x="5" y="7"/>
                  </a:lnTo>
                  <a:lnTo>
                    <a:pt x="0" y="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70" name="Freeform 119"/>
            <p:cNvSpPr>
              <a:spLocks/>
            </p:cNvSpPr>
            <p:nvPr/>
          </p:nvSpPr>
          <p:spPr bwMode="auto">
            <a:xfrm>
              <a:off x="5543856" y="5243797"/>
              <a:ext cx="223838" cy="446088"/>
            </a:xfrm>
            <a:custGeom>
              <a:avLst/>
              <a:gdLst>
                <a:gd name="T0" fmla="*/ 127 w 141"/>
                <a:gd name="T1" fmla="*/ 8 h 281"/>
                <a:gd name="T2" fmla="*/ 131 w 141"/>
                <a:gd name="T3" fmla="*/ 17 h 281"/>
                <a:gd name="T4" fmla="*/ 135 w 141"/>
                <a:gd name="T5" fmla="*/ 31 h 281"/>
                <a:gd name="T6" fmla="*/ 136 w 141"/>
                <a:gd name="T7" fmla="*/ 56 h 281"/>
                <a:gd name="T8" fmla="*/ 141 w 141"/>
                <a:gd name="T9" fmla="*/ 66 h 281"/>
                <a:gd name="T10" fmla="*/ 138 w 141"/>
                <a:gd name="T11" fmla="*/ 76 h 281"/>
                <a:gd name="T12" fmla="*/ 134 w 141"/>
                <a:gd name="T13" fmla="*/ 82 h 281"/>
                <a:gd name="T14" fmla="*/ 129 w 141"/>
                <a:gd name="T15" fmla="*/ 70 h 281"/>
                <a:gd name="T16" fmla="*/ 125 w 141"/>
                <a:gd name="T17" fmla="*/ 76 h 281"/>
                <a:gd name="T18" fmla="*/ 128 w 141"/>
                <a:gd name="T19" fmla="*/ 91 h 281"/>
                <a:gd name="T20" fmla="*/ 126 w 141"/>
                <a:gd name="T21" fmla="*/ 100 h 281"/>
                <a:gd name="T22" fmla="*/ 120 w 141"/>
                <a:gd name="T23" fmla="*/ 105 h 281"/>
                <a:gd name="T24" fmla="*/ 118 w 141"/>
                <a:gd name="T25" fmla="*/ 122 h 281"/>
                <a:gd name="T26" fmla="*/ 109 w 141"/>
                <a:gd name="T27" fmla="*/ 147 h 281"/>
                <a:gd name="T28" fmla="*/ 98 w 141"/>
                <a:gd name="T29" fmla="*/ 175 h 281"/>
                <a:gd name="T30" fmla="*/ 83 w 141"/>
                <a:gd name="T31" fmla="*/ 215 h 281"/>
                <a:gd name="T32" fmla="*/ 74 w 141"/>
                <a:gd name="T33" fmla="*/ 244 h 281"/>
                <a:gd name="T34" fmla="*/ 63 w 141"/>
                <a:gd name="T35" fmla="*/ 268 h 281"/>
                <a:gd name="T36" fmla="*/ 49 w 141"/>
                <a:gd name="T37" fmla="*/ 272 h 281"/>
                <a:gd name="T38" fmla="*/ 32 w 141"/>
                <a:gd name="T39" fmla="*/ 281 h 281"/>
                <a:gd name="T40" fmla="*/ 22 w 141"/>
                <a:gd name="T41" fmla="*/ 276 h 281"/>
                <a:gd name="T42" fmla="*/ 9 w 141"/>
                <a:gd name="T43" fmla="*/ 268 h 281"/>
                <a:gd name="T44" fmla="*/ 5 w 141"/>
                <a:gd name="T45" fmla="*/ 258 h 281"/>
                <a:gd name="T46" fmla="*/ 5 w 141"/>
                <a:gd name="T47" fmla="*/ 239 h 281"/>
                <a:gd name="T48" fmla="*/ 0 w 141"/>
                <a:gd name="T49" fmla="*/ 223 h 281"/>
                <a:gd name="T50" fmla="*/ 0 w 141"/>
                <a:gd name="T51" fmla="*/ 208 h 281"/>
                <a:gd name="T52" fmla="*/ 4 w 141"/>
                <a:gd name="T53" fmla="*/ 193 h 281"/>
                <a:gd name="T54" fmla="*/ 13 w 141"/>
                <a:gd name="T55" fmla="*/ 189 h 281"/>
                <a:gd name="T56" fmla="*/ 13 w 141"/>
                <a:gd name="T57" fmla="*/ 182 h 281"/>
                <a:gd name="T58" fmla="*/ 23 w 141"/>
                <a:gd name="T59" fmla="*/ 166 h 281"/>
                <a:gd name="T60" fmla="*/ 26 w 141"/>
                <a:gd name="T61" fmla="*/ 153 h 281"/>
                <a:gd name="T62" fmla="*/ 22 w 141"/>
                <a:gd name="T63" fmla="*/ 143 h 281"/>
                <a:gd name="T64" fmla="*/ 20 w 141"/>
                <a:gd name="T65" fmla="*/ 130 h 281"/>
                <a:gd name="T66" fmla="*/ 19 w 141"/>
                <a:gd name="T67" fmla="*/ 111 h 281"/>
                <a:gd name="T68" fmla="*/ 27 w 141"/>
                <a:gd name="T69" fmla="*/ 99 h 281"/>
                <a:gd name="T70" fmla="*/ 30 w 141"/>
                <a:gd name="T71" fmla="*/ 86 h 281"/>
                <a:gd name="T72" fmla="*/ 39 w 141"/>
                <a:gd name="T73" fmla="*/ 85 h 281"/>
                <a:gd name="T74" fmla="*/ 49 w 141"/>
                <a:gd name="T75" fmla="*/ 81 h 281"/>
                <a:gd name="T76" fmla="*/ 56 w 141"/>
                <a:gd name="T77" fmla="*/ 77 h 281"/>
                <a:gd name="T78" fmla="*/ 64 w 141"/>
                <a:gd name="T79" fmla="*/ 77 h 281"/>
                <a:gd name="T80" fmla="*/ 75 w 141"/>
                <a:gd name="T81" fmla="*/ 65 h 281"/>
                <a:gd name="T82" fmla="*/ 91 w 141"/>
                <a:gd name="T83" fmla="*/ 53 h 281"/>
                <a:gd name="T84" fmla="*/ 97 w 141"/>
                <a:gd name="T85" fmla="*/ 42 h 281"/>
                <a:gd name="T86" fmla="*/ 95 w 141"/>
                <a:gd name="T87" fmla="*/ 33 h 281"/>
                <a:gd name="T88" fmla="*/ 102 w 141"/>
                <a:gd name="T89" fmla="*/ 36 h 281"/>
                <a:gd name="T90" fmla="*/ 113 w 141"/>
                <a:gd name="T91" fmla="*/ 21 h 281"/>
                <a:gd name="T92" fmla="*/ 114 w 141"/>
                <a:gd name="T93" fmla="*/ 9 h 281"/>
                <a:gd name="T94" fmla="*/ 121 w 141"/>
                <a:gd name="T95" fmla="*/ 0 h 281"/>
                <a:gd name="T96" fmla="*/ 127 w 141"/>
                <a:gd name="T97" fmla="*/ 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 h="281">
                  <a:moveTo>
                    <a:pt x="127" y="8"/>
                  </a:moveTo>
                  <a:lnTo>
                    <a:pt x="131" y="17"/>
                  </a:lnTo>
                  <a:lnTo>
                    <a:pt x="135" y="31"/>
                  </a:lnTo>
                  <a:lnTo>
                    <a:pt x="136" y="56"/>
                  </a:lnTo>
                  <a:lnTo>
                    <a:pt x="141" y="66"/>
                  </a:lnTo>
                  <a:lnTo>
                    <a:pt x="138" y="76"/>
                  </a:lnTo>
                  <a:lnTo>
                    <a:pt x="134" y="82"/>
                  </a:lnTo>
                  <a:lnTo>
                    <a:pt x="129" y="70"/>
                  </a:lnTo>
                  <a:lnTo>
                    <a:pt x="125" y="76"/>
                  </a:lnTo>
                  <a:lnTo>
                    <a:pt x="128" y="91"/>
                  </a:lnTo>
                  <a:lnTo>
                    <a:pt x="126" y="100"/>
                  </a:lnTo>
                  <a:lnTo>
                    <a:pt x="120" y="105"/>
                  </a:lnTo>
                  <a:lnTo>
                    <a:pt x="118" y="122"/>
                  </a:lnTo>
                  <a:lnTo>
                    <a:pt x="109" y="147"/>
                  </a:lnTo>
                  <a:lnTo>
                    <a:pt x="98" y="175"/>
                  </a:lnTo>
                  <a:lnTo>
                    <a:pt x="83" y="215"/>
                  </a:lnTo>
                  <a:lnTo>
                    <a:pt x="74" y="244"/>
                  </a:lnTo>
                  <a:lnTo>
                    <a:pt x="63" y="268"/>
                  </a:lnTo>
                  <a:lnTo>
                    <a:pt x="49" y="272"/>
                  </a:lnTo>
                  <a:lnTo>
                    <a:pt x="32" y="281"/>
                  </a:lnTo>
                  <a:lnTo>
                    <a:pt x="22" y="276"/>
                  </a:lnTo>
                  <a:lnTo>
                    <a:pt x="9" y="268"/>
                  </a:lnTo>
                  <a:lnTo>
                    <a:pt x="5" y="258"/>
                  </a:lnTo>
                  <a:lnTo>
                    <a:pt x="5" y="239"/>
                  </a:lnTo>
                  <a:lnTo>
                    <a:pt x="0" y="223"/>
                  </a:lnTo>
                  <a:lnTo>
                    <a:pt x="0" y="208"/>
                  </a:lnTo>
                  <a:lnTo>
                    <a:pt x="4" y="193"/>
                  </a:lnTo>
                  <a:lnTo>
                    <a:pt x="13" y="189"/>
                  </a:lnTo>
                  <a:lnTo>
                    <a:pt x="13" y="182"/>
                  </a:lnTo>
                  <a:lnTo>
                    <a:pt x="23" y="166"/>
                  </a:lnTo>
                  <a:lnTo>
                    <a:pt x="26" y="153"/>
                  </a:lnTo>
                  <a:lnTo>
                    <a:pt x="22" y="143"/>
                  </a:lnTo>
                  <a:lnTo>
                    <a:pt x="20" y="130"/>
                  </a:lnTo>
                  <a:lnTo>
                    <a:pt x="19" y="111"/>
                  </a:lnTo>
                  <a:lnTo>
                    <a:pt x="27" y="99"/>
                  </a:lnTo>
                  <a:lnTo>
                    <a:pt x="30" y="86"/>
                  </a:lnTo>
                  <a:lnTo>
                    <a:pt x="39" y="85"/>
                  </a:lnTo>
                  <a:lnTo>
                    <a:pt x="49" y="81"/>
                  </a:lnTo>
                  <a:lnTo>
                    <a:pt x="56" y="77"/>
                  </a:lnTo>
                  <a:lnTo>
                    <a:pt x="64" y="77"/>
                  </a:lnTo>
                  <a:lnTo>
                    <a:pt x="75" y="65"/>
                  </a:lnTo>
                  <a:lnTo>
                    <a:pt x="91" y="53"/>
                  </a:lnTo>
                  <a:lnTo>
                    <a:pt x="97" y="42"/>
                  </a:lnTo>
                  <a:lnTo>
                    <a:pt x="95" y="33"/>
                  </a:lnTo>
                  <a:lnTo>
                    <a:pt x="102" y="36"/>
                  </a:lnTo>
                  <a:lnTo>
                    <a:pt x="113" y="21"/>
                  </a:lnTo>
                  <a:lnTo>
                    <a:pt x="114" y="9"/>
                  </a:lnTo>
                  <a:lnTo>
                    <a:pt x="121" y="0"/>
                  </a:lnTo>
                  <a:lnTo>
                    <a:pt x="127" y="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71" name="Freeform 120"/>
            <p:cNvSpPr>
              <a:spLocks/>
            </p:cNvSpPr>
            <p:nvPr/>
          </p:nvSpPr>
          <p:spPr bwMode="auto">
            <a:xfrm>
              <a:off x="1062343" y="3767421"/>
              <a:ext cx="765175" cy="598488"/>
            </a:xfrm>
            <a:custGeom>
              <a:avLst/>
              <a:gdLst>
                <a:gd name="T0" fmla="*/ 298 w 482"/>
                <a:gd name="T1" fmla="*/ 175 h 377"/>
                <a:gd name="T2" fmla="*/ 288 w 482"/>
                <a:gd name="T3" fmla="*/ 225 h 377"/>
                <a:gd name="T4" fmla="*/ 303 w 482"/>
                <a:gd name="T5" fmla="*/ 266 h 377"/>
                <a:gd name="T6" fmla="*/ 329 w 482"/>
                <a:gd name="T7" fmla="*/ 294 h 377"/>
                <a:gd name="T8" fmla="*/ 366 w 482"/>
                <a:gd name="T9" fmla="*/ 295 h 377"/>
                <a:gd name="T10" fmla="*/ 405 w 482"/>
                <a:gd name="T11" fmla="*/ 279 h 377"/>
                <a:gd name="T12" fmla="*/ 419 w 482"/>
                <a:gd name="T13" fmla="*/ 243 h 377"/>
                <a:gd name="T14" fmla="*/ 468 w 482"/>
                <a:gd name="T15" fmla="*/ 234 h 377"/>
                <a:gd name="T16" fmla="*/ 480 w 482"/>
                <a:gd name="T17" fmla="*/ 246 h 377"/>
                <a:gd name="T18" fmla="*/ 465 w 482"/>
                <a:gd name="T19" fmla="*/ 275 h 377"/>
                <a:gd name="T20" fmla="*/ 451 w 482"/>
                <a:gd name="T21" fmla="*/ 295 h 377"/>
                <a:gd name="T22" fmla="*/ 436 w 482"/>
                <a:gd name="T23" fmla="*/ 308 h 377"/>
                <a:gd name="T24" fmla="*/ 430 w 482"/>
                <a:gd name="T25" fmla="*/ 309 h 377"/>
                <a:gd name="T26" fmla="*/ 395 w 482"/>
                <a:gd name="T27" fmla="*/ 321 h 377"/>
                <a:gd name="T28" fmla="*/ 399 w 482"/>
                <a:gd name="T29" fmla="*/ 333 h 377"/>
                <a:gd name="T30" fmla="*/ 402 w 482"/>
                <a:gd name="T31" fmla="*/ 346 h 377"/>
                <a:gd name="T32" fmla="*/ 370 w 482"/>
                <a:gd name="T33" fmla="*/ 367 h 377"/>
                <a:gd name="T34" fmla="*/ 348 w 482"/>
                <a:gd name="T35" fmla="*/ 355 h 377"/>
                <a:gd name="T36" fmla="*/ 315 w 482"/>
                <a:gd name="T37" fmla="*/ 344 h 377"/>
                <a:gd name="T38" fmla="*/ 278 w 482"/>
                <a:gd name="T39" fmla="*/ 349 h 377"/>
                <a:gd name="T40" fmla="*/ 236 w 482"/>
                <a:gd name="T41" fmla="*/ 332 h 377"/>
                <a:gd name="T42" fmla="*/ 199 w 482"/>
                <a:gd name="T43" fmla="*/ 307 h 377"/>
                <a:gd name="T44" fmla="*/ 165 w 482"/>
                <a:gd name="T45" fmla="*/ 290 h 377"/>
                <a:gd name="T46" fmla="*/ 138 w 482"/>
                <a:gd name="T47" fmla="*/ 255 h 377"/>
                <a:gd name="T48" fmla="*/ 149 w 482"/>
                <a:gd name="T49" fmla="*/ 242 h 377"/>
                <a:gd name="T50" fmla="*/ 146 w 482"/>
                <a:gd name="T51" fmla="*/ 217 h 377"/>
                <a:gd name="T52" fmla="*/ 116 w 482"/>
                <a:gd name="T53" fmla="*/ 169 h 377"/>
                <a:gd name="T54" fmla="*/ 95 w 482"/>
                <a:gd name="T55" fmla="*/ 143 h 377"/>
                <a:gd name="T56" fmla="*/ 85 w 482"/>
                <a:gd name="T57" fmla="*/ 115 h 377"/>
                <a:gd name="T58" fmla="*/ 68 w 482"/>
                <a:gd name="T59" fmla="*/ 88 h 377"/>
                <a:gd name="T60" fmla="*/ 59 w 482"/>
                <a:gd name="T61" fmla="*/ 56 h 377"/>
                <a:gd name="T62" fmla="*/ 50 w 482"/>
                <a:gd name="T63" fmla="*/ 24 h 377"/>
                <a:gd name="T64" fmla="*/ 31 w 482"/>
                <a:gd name="T65" fmla="*/ 27 h 377"/>
                <a:gd name="T66" fmla="*/ 31 w 482"/>
                <a:gd name="T67" fmla="*/ 62 h 377"/>
                <a:gd name="T68" fmla="*/ 43 w 482"/>
                <a:gd name="T69" fmla="*/ 82 h 377"/>
                <a:gd name="T70" fmla="*/ 46 w 482"/>
                <a:gd name="T71" fmla="*/ 102 h 377"/>
                <a:gd name="T72" fmla="*/ 61 w 482"/>
                <a:gd name="T73" fmla="*/ 125 h 377"/>
                <a:gd name="T74" fmla="*/ 67 w 482"/>
                <a:gd name="T75" fmla="*/ 164 h 377"/>
                <a:gd name="T76" fmla="*/ 80 w 482"/>
                <a:gd name="T77" fmla="*/ 185 h 377"/>
                <a:gd name="T78" fmla="*/ 74 w 482"/>
                <a:gd name="T79" fmla="*/ 205 h 377"/>
                <a:gd name="T80" fmla="*/ 59 w 482"/>
                <a:gd name="T81" fmla="*/ 181 h 377"/>
                <a:gd name="T82" fmla="*/ 45 w 482"/>
                <a:gd name="T83" fmla="*/ 150 h 377"/>
                <a:gd name="T84" fmla="*/ 28 w 482"/>
                <a:gd name="T85" fmla="*/ 123 h 377"/>
                <a:gd name="T86" fmla="*/ 13 w 482"/>
                <a:gd name="T87" fmla="*/ 115 h 377"/>
                <a:gd name="T88" fmla="*/ 14 w 482"/>
                <a:gd name="T89" fmla="*/ 103 h 377"/>
                <a:gd name="T90" fmla="*/ 17 w 482"/>
                <a:gd name="T91" fmla="*/ 71 h 377"/>
                <a:gd name="T92" fmla="*/ 4 w 482"/>
                <a:gd name="T93" fmla="*/ 39 h 377"/>
                <a:gd name="T94" fmla="*/ 21 w 482"/>
                <a:gd name="T95" fmla="*/ 2 h 377"/>
                <a:gd name="T96" fmla="*/ 64 w 482"/>
                <a:gd name="T97" fmla="*/ 14 h 377"/>
                <a:gd name="T98" fmla="*/ 148 w 482"/>
                <a:gd name="T99" fmla="*/ 28 h 377"/>
                <a:gd name="T100" fmla="*/ 185 w 482"/>
                <a:gd name="T101" fmla="*/ 27 h 377"/>
                <a:gd name="T102" fmla="*/ 202 w 482"/>
                <a:gd name="T103" fmla="*/ 54 h 377"/>
                <a:gd name="T104" fmla="*/ 224 w 482"/>
                <a:gd name="T105" fmla="*/ 78 h 377"/>
                <a:gd name="T106" fmla="*/ 264 w 482"/>
                <a:gd name="T107" fmla="*/ 69 h 377"/>
                <a:gd name="T108" fmla="*/ 280 w 482"/>
                <a:gd name="T109" fmla="*/ 107 h 377"/>
                <a:gd name="T110" fmla="*/ 296 w 482"/>
                <a:gd name="T111" fmla="*/ 13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2" h="377">
                  <a:moveTo>
                    <a:pt x="315" y="142"/>
                  </a:moveTo>
                  <a:lnTo>
                    <a:pt x="304" y="160"/>
                  </a:lnTo>
                  <a:lnTo>
                    <a:pt x="298" y="175"/>
                  </a:lnTo>
                  <a:lnTo>
                    <a:pt x="291" y="203"/>
                  </a:lnTo>
                  <a:lnTo>
                    <a:pt x="287" y="213"/>
                  </a:lnTo>
                  <a:lnTo>
                    <a:pt x="288" y="225"/>
                  </a:lnTo>
                  <a:lnTo>
                    <a:pt x="292" y="235"/>
                  </a:lnTo>
                  <a:lnTo>
                    <a:pt x="293" y="251"/>
                  </a:lnTo>
                  <a:lnTo>
                    <a:pt x="303" y="266"/>
                  </a:lnTo>
                  <a:lnTo>
                    <a:pt x="305" y="278"/>
                  </a:lnTo>
                  <a:lnTo>
                    <a:pt x="311" y="288"/>
                  </a:lnTo>
                  <a:lnTo>
                    <a:pt x="329" y="294"/>
                  </a:lnTo>
                  <a:lnTo>
                    <a:pt x="335" y="302"/>
                  </a:lnTo>
                  <a:lnTo>
                    <a:pt x="352" y="297"/>
                  </a:lnTo>
                  <a:lnTo>
                    <a:pt x="366" y="295"/>
                  </a:lnTo>
                  <a:lnTo>
                    <a:pt x="380" y="291"/>
                  </a:lnTo>
                  <a:lnTo>
                    <a:pt x="392" y="287"/>
                  </a:lnTo>
                  <a:lnTo>
                    <a:pt x="405" y="279"/>
                  </a:lnTo>
                  <a:lnTo>
                    <a:pt x="411" y="267"/>
                  </a:lnTo>
                  <a:lnTo>
                    <a:pt x="415" y="249"/>
                  </a:lnTo>
                  <a:lnTo>
                    <a:pt x="419" y="243"/>
                  </a:lnTo>
                  <a:lnTo>
                    <a:pt x="432" y="238"/>
                  </a:lnTo>
                  <a:lnTo>
                    <a:pt x="452" y="233"/>
                  </a:lnTo>
                  <a:lnTo>
                    <a:pt x="468" y="234"/>
                  </a:lnTo>
                  <a:lnTo>
                    <a:pt x="479" y="232"/>
                  </a:lnTo>
                  <a:lnTo>
                    <a:pt x="482" y="236"/>
                  </a:lnTo>
                  <a:lnTo>
                    <a:pt x="480" y="246"/>
                  </a:lnTo>
                  <a:lnTo>
                    <a:pt x="469" y="259"/>
                  </a:lnTo>
                  <a:lnTo>
                    <a:pt x="463" y="271"/>
                  </a:lnTo>
                  <a:lnTo>
                    <a:pt x="465" y="275"/>
                  </a:lnTo>
                  <a:lnTo>
                    <a:pt x="461" y="284"/>
                  </a:lnTo>
                  <a:lnTo>
                    <a:pt x="455" y="300"/>
                  </a:lnTo>
                  <a:lnTo>
                    <a:pt x="451" y="295"/>
                  </a:lnTo>
                  <a:lnTo>
                    <a:pt x="447" y="295"/>
                  </a:lnTo>
                  <a:lnTo>
                    <a:pt x="444" y="295"/>
                  </a:lnTo>
                  <a:lnTo>
                    <a:pt x="436" y="308"/>
                  </a:lnTo>
                  <a:lnTo>
                    <a:pt x="433" y="306"/>
                  </a:lnTo>
                  <a:lnTo>
                    <a:pt x="430" y="306"/>
                  </a:lnTo>
                  <a:lnTo>
                    <a:pt x="430" y="309"/>
                  </a:lnTo>
                  <a:lnTo>
                    <a:pt x="413" y="309"/>
                  </a:lnTo>
                  <a:lnTo>
                    <a:pt x="396" y="309"/>
                  </a:lnTo>
                  <a:lnTo>
                    <a:pt x="395" y="321"/>
                  </a:lnTo>
                  <a:lnTo>
                    <a:pt x="387" y="321"/>
                  </a:lnTo>
                  <a:lnTo>
                    <a:pt x="393" y="328"/>
                  </a:lnTo>
                  <a:lnTo>
                    <a:pt x="399" y="333"/>
                  </a:lnTo>
                  <a:lnTo>
                    <a:pt x="400" y="337"/>
                  </a:lnTo>
                  <a:lnTo>
                    <a:pt x="403" y="338"/>
                  </a:lnTo>
                  <a:lnTo>
                    <a:pt x="402" y="346"/>
                  </a:lnTo>
                  <a:lnTo>
                    <a:pt x="378" y="346"/>
                  </a:lnTo>
                  <a:lnTo>
                    <a:pt x="368" y="363"/>
                  </a:lnTo>
                  <a:lnTo>
                    <a:pt x="370" y="367"/>
                  </a:lnTo>
                  <a:lnTo>
                    <a:pt x="367" y="371"/>
                  </a:lnTo>
                  <a:lnTo>
                    <a:pt x="366" y="377"/>
                  </a:lnTo>
                  <a:lnTo>
                    <a:pt x="348" y="355"/>
                  </a:lnTo>
                  <a:lnTo>
                    <a:pt x="339" y="348"/>
                  </a:lnTo>
                  <a:lnTo>
                    <a:pt x="325" y="343"/>
                  </a:lnTo>
                  <a:lnTo>
                    <a:pt x="315" y="344"/>
                  </a:lnTo>
                  <a:lnTo>
                    <a:pt x="299" y="352"/>
                  </a:lnTo>
                  <a:lnTo>
                    <a:pt x="290" y="354"/>
                  </a:lnTo>
                  <a:lnTo>
                    <a:pt x="278" y="349"/>
                  </a:lnTo>
                  <a:lnTo>
                    <a:pt x="265" y="345"/>
                  </a:lnTo>
                  <a:lnTo>
                    <a:pt x="249" y="335"/>
                  </a:lnTo>
                  <a:lnTo>
                    <a:pt x="236" y="332"/>
                  </a:lnTo>
                  <a:lnTo>
                    <a:pt x="216" y="323"/>
                  </a:lnTo>
                  <a:lnTo>
                    <a:pt x="203" y="313"/>
                  </a:lnTo>
                  <a:lnTo>
                    <a:pt x="199" y="307"/>
                  </a:lnTo>
                  <a:lnTo>
                    <a:pt x="189" y="306"/>
                  </a:lnTo>
                  <a:lnTo>
                    <a:pt x="171" y="299"/>
                  </a:lnTo>
                  <a:lnTo>
                    <a:pt x="165" y="290"/>
                  </a:lnTo>
                  <a:lnTo>
                    <a:pt x="148" y="278"/>
                  </a:lnTo>
                  <a:lnTo>
                    <a:pt x="141" y="265"/>
                  </a:lnTo>
                  <a:lnTo>
                    <a:pt x="138" y="255"/>
                  </a:lnTo>
                  <a:lnTo>
                    <a:pt x="145" y="253"/>
                  </a:lnTo>
                  <a:lnTo>
                    <a:pt x="144" y="247"/>
                  </a:lnTo>
                  <a:lnTo>
                    <a:pt x="149" y="242"/>
                  </a:lnTo>
                  <a:lnTo>
                    <a:pt x="150" y="234"/>
                  </a:lnTo>
                  <a:lnTo>
                    <a:pt x="146" y="225"/>
                  </a:lnTo>
                  <a:lnTo>
                    <a:pt x="146" y="217"/>
                  </a:lnTo>
                  <a:lnTo>
                    <a:pt x="142" y="206"/>
                  </a:lnTo>
                  <a:lnTo>
                    <a:pt x="131" y="186"/>
                  </a:lnTo>
                  <a:lnTo>
                    <a:pt x="116" y="169"/>
                  </a:lnTo>
                  <a:lnTo>
                    <a:pt x="110" y="156"/>
                  </a:lnTo>
                  <a:lnTo>
                    <a:pt x="97" y="148"/>
                  </a:lnTo>
                  <a:lnTo>
                    <a:pt x="95" y="143"/>
                  </a:lnTo>
                  <a:lnTo>
                    <a:pt x="101" y="130"/>
                  </a:lnTo>
                  <a:lnTo>
                    <a:pt x="93" y="125"/>
                  </a:lnTo>
                  <a:lnTo>
                    <a:pt x="85" y="115"/>
                  </a:lnTo>
                  <a:lnTo>
                    <a:pt x="85" y="101"/>
                  </a:lnTo>
                  <a:lnTo>
                    <a:pt x="75" y="99"/>
                  </a:lnTo>
                  <a:lnTo>
                    <a:pt x="68" y="88"/>
                  </a:lnTo>
                  <a:lnTo>
                    <a:pt x="63" y="78"/>
                  </a:lnTo>
                  <a:lnTo>
                    <a:pt x="64" y="72"/>
                  </a:lnTo>
                  <a:lnTo>
                    <a:pt x="59" y="56"/>
                  </a:lnTo>
                  <a:lnTo>
                    <a:pt x="58" y="40"/>
                  </a:lnTo>
                  <a:lnTo>
                    <a:pt x="61" y="32"/>
                  </a:lnTo>
                  <a:lnTo>
                    <a:pt x="50" y="24"/>
                  </a:lnTo>
                  <a:lnTo>
                    <a:pt x="44" y="25"/>
                  </a:lnTo>
                  <a:lnTo>
                    <a:pt x="36" y="19"/>
                  </a:lnTo>
                  <a:lnTo>
                    <a:pt x="31" y="27"/>
                  </a:lnTo>
                  <a:lnTo>
                    <a:pt x="30" y="37"/>
                  </a:lnTo>
                  <a:lnTo>
                    <a:pt x="27" y="53"/>
                  </a:lnTo>
                  <a:lnTo>
                    <a:pt x="31" y="62"/>
                  </a:lnTo>
                  <a:lnTo>
                    <a:pt x="39" y="76"/>
                  </a:lnTo>
                  <a:lnTo>
                    <a:pt x="41" y="81"/>
                  </a:lnTo>
                  <a:lnTo>
                    <a:pt x="43" y="82"/>
                  </a:lnTo>
                  <a:lnTo>
                    <a:pt x="43" y="89"/>
                  </a:lnTo>
                  <a:lnTo>
                    <a:pt x="47" y="89"/>
                  </a:lnTo>
                  <a:lnTo>
                    <a:pt x="46" y="102"/>
                  </a:lnTo>
                  <a:lnTo>
                    <a:pt x="51" y="108"/>
                  </a:lnTo>
                  <a:lnTo>
                    <a:pt x="52" y="115"/>
                  </a:lnTo>
                  <a:lnTo>
                    <a:pt x="61" y="125"/>
                  </a:lnTo>
                  <a:lnTo>
                    <a:pt x="62" y="145"/>
                  </a:lnTo>
                  <a:lnTo>
                    <a:pt x="65" y="154"/>
                  </a:lnTo>
                  <a:lnTo>
                    <a:pt x="67" y="164"/>
                  </a:lnTo>
                  <a:lnTo>
                    <a:pt x="66" y="174"/>
                  </a:lnTo>
                  <a:lnTo>
                    <a:pt x="74" y="175"/>
                  </a:lnTo>
                  <a:lnTo>
                    <a:pt x="80" y="185"/>
                  </a:lnTo>
                  <a:lnTo>
                    <a:pt x="84" y="194"/>
                  </a:lnTo>
                  <a:lnTo>
                    <a:pt x="83" y="198"/>
                  </a:lnTo>
                  <a:lnTo>
                    <a:pt x="74" y="205"/>
                  </a:lnTo>
                  <a:lnTo>
                    <a:pt x="71" y="205"/>
                  </a:lnTo>
                  <a:lnTo>
                    <a:pt x="68" y="193"/>
                  </a:lnTo>
                  <a:lnTo>
                    <a:pt x="59" y="181"/>
                  </a:lnTo>
                  <a:lnTo>
                    <a:pt x="49" y="171"/>
                  </a:lnTo>
                  <a:lnTo>
                    <a:pt x="41" y="165"/>
                  </a:lnTo>
                  <a:lnTo>
                    <a:pt x="45" y="150"/>
                  </a:lnTo>
                  <a:lnTo>
                    <a:pt x="45" y="139"/>
                  </a:lnTo>
                  <a:lnTo>
                    <a:pt x="38" y="133"/>
                  </a:lnTo>
                  <a:lnTo>
                    <a:pt x="28" y="123"/>
                  </a:lnTo>
                  <a:lnTo>
                    <a:pt x="25" y="126"/>
                  </a:lnTo>
                  <a:lnTo>
                    <a:pt x="22" y="121"/>
                  </a:lnTo>
                  <a:lnTo>
                    <a:pt x="13" y="115"/>
                  </a:lnTo>
                  <a:lnTo>
                    <a:pt x="6" y="103"/>
                  </a:lnTo>
                  <a:lnTo>
                    <a:pt x="7" y="102"/>
                  </a:lnTo>
                  <a:lnTo>
                    <a:pt x="14" y="103"/>
                  </a:lnTo>
                  <a:lnTo>
                    <a:pt x="23" y="95"/>
                  </a:lnTo>
                  <a:lnTo>
                    <a:pt x="26" y="86"/>
                  </a:lnTo>
                  <a:lnTo>
                    <a:pt x="17" y="71"/>
                  </a:lnTo>
                  <a:lnTo>
                    <a:pt x="8" y="65"/>
                  </a:lnTo>
                  <a:lnTo>
                    <a:pt x="6" y="52"/>
                  </a:lnTo>
                  <a:lnTo>
                    <a:pt x="4" y="39"/>
                  </a:lnTo>
                  <a:lnTo>
                    <a:pt x="1" y="22"/>
                  </a:lnTo>
                  <a:lnTo>
                    <a:pt x="0" y="4"/>
                  </a:lnTo>
                  <a:lnTo>
                    <a:pt x="21" y="2"/>
                  </a:lnTo>
                  <a:lnTo>
                    <a:pt x="43" y="0"/>
                  </a:lnTo>
                  <a:lnTo>
                    <a:pt x="41" y="4"/>
                  </a:lnTo>
                  <a:lnTo>
                    <a:pt x="64" y="14"/>
                  </a:lnTo>
                  <a:lnTo>
                    <a:pt x="99" y="29"/>
                  </a:lnTo>
                  <a:lnTo>
                    <a:pt x="134" y="28"/>
                  </a:lnTo>
                  <a:lnTo>
                    <a:pt x="148" y="28"/>
                  </a:lnTo>
                  <a:lnTo>
                    <a:pt x="150" y="20"/>
                  </a:lnTo>
                  <a:lnTo>
                    <a:pt x="181" y="20"/>
                  </a:lnTo>
                  <a:lnTo>
                    <a:pt x="185" y="27"/>
                  </a:lnTo>
                  <a:lnTo>
                    <a:pt x="192" y="34"/>
                  </a:lnTo>
                  <a:lnTo>
                    <a:pt x="200" y="43"/>
                  </a:lnTo>
                  <a:lnTo>
                    <a:pt x="202" y="54"/>
                  </a:lnTo>
                  <a:lnTo>
                    <a:pt x="203" y="65"/>
                  </a:lnTo>
                  <a:lnTo>
                    <a:pt x="211" y="71"/>
                  </a:lnTo>
                  <a:lnTo>
                    <a:pt x="224" y="78"/>
                  </a:lnTo>
                  <a:lnTo>
                    <a:pt x="240" y="61"/>
                  </a:lnTo>
                  <a:lnTo>
                    <a:pt x="254" y="61"/>
                  </a:lnTo>
                  <a:lnTo>
                    <a:pt x="264" y="69"/>
                  </a:lnTo>
                  <a:lnTo>
                    <a:pt x="269" y="83"/>
                  </a:lnTo>
                  <a:lnTo>
                    <a:pt x="273" y="95"/>
                  </a:lnTo>
                  <a:lnTo>
                    <a:pt x="280" y="107"/>
                  </a:lnTo>
                  <a:lnTo>
                    <a:pt x="281" y="122"/>
                  </a:lnTo>
                  <a:lnTo>
                    <a:pt x="283" y="132"/>
                  </a:lnTo>
                  <a:lnTo>
                    <a:pt x="296" y="138"/>
                  </a:lnTo>
                  <a:lnTo>
                    <a:pt x="307" y="143"/>
                  </a:lnTo>
                  <a:lnTo>
                    <a:pt x="315" y="14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72" name="Freeform 121"/>
            <p:cNvSpPr>
              <a:spLocks/>
            </p:cNvSpPr>
            <p:nvPr/>
          </p:nvSpPr>
          <p:spPr bwMode="auto">
            <a:xfrm>
              <a:off x="4854881" y="3453096"/>
              <a:ext cx="66675" cy="47625"/>
            </a:xfrm>
            <a:custGeom>
              <a:avLst/>
              <a:gdLst>
                <a:gd name="T0" fmla="*/ 2 w 42"/>
                <a:gd name="T1" fmla="*/ 9 h 30"/>
                <a:gd name="T2" fmla="*/ 4 w 42"/>
                <a:gd name="T3" fmla="*/ 9 h 30"/>
                <a:gd name="T4" fmla="*/ 4 w 42"/>
                <a:gd name="T5" fmla="*/ 5 h 30"/>
                <a:gd name="T6" fmla="*/ 14 w 42"/>
                <a:gd name="T7" fmla="*/ 2 h 30"/>
                <a:gd name="T8" fmla="*/ 17 w 42"/>
                <a:gd name="T9" fmla="*/ 1 h 30"/>
                <a:gd name="T10" fmla="*/ 23 w 42"/>
                <a:gd name="T11" fmla="*/ 0 h 30"/>
                <a:gd name="T12" fmla="*/ 31 w 42"/>
                <a:gd name="T13" fmla="*/ 0 h 30"/>
                <a:gd name="T14" fmla="*/ 40 w 42"/>
                <a:gd name="T15" fmla="*/ 6 h 30"/>
                <a:gd name="T16" fmla="*/ 42 w 42"/>
                <a:gd name="T17" fmla="*/ 20 h 30"/>
                <a:gd name="T18" fmla="*/ 39 w 42"/>
                <a:gd name="T19" fmla="*/ 20 h 30"/>
                <a:gd name="T20" fmla="*/ 37 w 42"/>
                <a:gd name="T21" fmla="*/ 24 h 30"/>
                <a:gd name="T22" fmla="*/ 28 w 42"/>
                <a:gd name="T23" fmla="*/ 24 h 30"/>
                <a:gd name="T24" fmla="*/ 22 w 42"/>
                <a:gd name="T25" fmla="*/ 28 h 30"/>
                <a:gd name="T26" fmla="*/ 11 w 42"/>
                <a:gd name="T27" fmla="*/ 30 h 30"/>
                <a:gd name="T28" fmla="*/ 3 w 42"/>
                <a:gd name="T29" fmla="*/ 25 h 30"/>
                <a:gd name="T30" fmla="*/ 0 w 42"/>
                <a:gd name="T31" fmla="*/ 16 h 30"/>
                <a:gd name="T32" fmla="*/ 2 w 42"/>
                <a:gd name="T3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0">
                  <a:moveTo>
                    <a:pt x="2" y="9"/>
                  </a:moveTo>
                  <a:lnTo>
                    <a:pt x="4" y="9"/>
                  </a:lnTo>
                  <a:lnTo>
                    <a:pt x="4" y="5"/>
                  </a:lnTo>
                  <a:lnTo>
                    <a:pt x="14" y="2"/>
                  </a:lnTo>
                  <a:lnTo>
                    <a:pt x="17" y="1"/>
                  </a:lnTo>
                  <a:lnTo>
                    <a:pt x="23" y="0"/>
                  </a:lnTo>
                  <a:lnTo>
                    <a:pt x="31" y="0"/>
                  </a:lnTo>
                  <a:lnTo>
                    <a:pt x="40" y="6"/>
                  </a:lnTo>
                  <a:lnTo>
                    <a:pt x="42" y="20"/>
                  </a:lnTo>
                  <a:lnTo>
                    <a:pt x="39" y="20"/>
                  </a:lnTo>
                  <a:lnTo>
                    <a:pt x="37" y="24"/>
                  </a:lnTo>
                  <a:lnTo>
                    <a:pt x="28" y="24"/>
                  </a:lnTo>
                  <a:lnTo>
                    <a:pt x="22" y="28"/>
                  </a:lnTo>
                  <a:lnTo>
                    <a:pt x="11" y="30"/>
                  </a:lnTo>
                  <a:lnTo>
                    <a:pt x="3" y="25"/>
                  </a:lnTo>
                  <a:lnTo>
                    <a:pt x="0" y="16"/>
                  </a:lnTo>
                  <a:lnTo>
                    <a:pt x="2" y="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73" name="Freeform 122"/>
            <p:cNvSpPr>
              <a:spLocks/>
            </p:cNvSpPr>
            <p:nvPr/>
          </p:nvSpPr>
          <p:spPr bwMode="auto">
            <a:xfrm>
              <a:off x="3957943" y="4023009"/>
              <a:ext cx="474663" cy="490538"/>
            </a:xfrm>
            <a:custGeom>
              <a:avLst/>
              <a:gdLst>
                <a:gd name="T0" fmla="*/ 6 w 299"/>
                <a:gd name="T1" fmla="*/ 211 h 309"/>
                <a:gd name="T2" fmla="*/ 15 w 299"/>
                <a:gd name="T3" fmla="*/ 198 h 309"/>
                <a:gd name="T4" fmla="*/ 38 w 299"/>
                <a:gd name="T5" fmla="*/ 200 h 309"/>
                <a:gd name="T6" fmla="*/ 48 w 299"/>
                <a:gd name="T7" fmla="*/ 197 h 309"/>
                <a:gd name="T8" fmla="*/ 125 w 299"/>
                <a:gd name="T9" fmla="*/ 182 h 309"/>
                <a:gd name="T10" fmla="*/ 114 w 299"/>
                <a:gd name="T11" fmla="*/ 90 h 309"/>
                <a:gd name="T12" fmla="*/ 133 w 299"/>
                <a:gd name="T13" fmla="*/ 0 h 309"/>
                <a:gd name="T14" fmla="*/ 254 w 299"/>
                <a:gd name="T15" fmla="*/ 90 h 309"/>
                <a:gd name="T16" fmla="*/ 270 w 299"/>
                <a:gd name="T17" fmla="*/ 106 h 309"/>
                <a:gd name="T18" fmla="*/ 278 w 299"/>
                <a:gd name="T19" fmla="*/ 123 h 309"/>
                <a:gd name="T20" fmla="*/ 299 w 299"/>
                <a:gd name="T21" fmla="*/ 168 h 309"/>
                <a:gd name="T22" fmla="*/ 287 w 299"/>
                <a:gd name="T23" fmla="*/ 195 h 309"/>
                <a:gd name="T24" fmla="*/ 246 w 299"/>
                <a:gd name="T25" fmla="*/ 200 h 309"/>
                <a:gd name="T26" fmla="*/ 228 w 299"/>
                <a:gd name="T27" fmla="*/ 208 h 309"/>
                <a:gd name="T28" fmla="*/ 212 w 299"/>
                <a:gd name="T29" fmla="*/ 204 h 309"/>
                <a:gd name="T30" fmla="*/ 185 w 299"/>
                <a:gd name="T31" fmla="*/ 216 h 309"/>
                <a:gd name="T32" fmla="*/ 167 w 299"/>
                <a:gd name="T33" fmla="*/ 232 h 309"/>
                <a:gd name="T34" fmla="*/ 157 w 299"/>
                <a:gd name="T35" fmla="*/ 241 h 309"/>
                <a:gd name="T36" fmla="*/ 143 w 299"/>
                <a:gd name="T37" fmla="*/ 244 h 309"/>
                <a:gd name="T38" fmla="*/ 126 w 299"/>
                <a:gd name="T39" fmla="*/ 275 h 309"/>
                <a:gd name="T40" fmla="*/ 121 w 299"/>
                <a:gd name="T41" fmla="*/ 291 h 309"/>
                <a:gd name="T42" fmla="*/ 115 w 299"/>
                <a:gd name="T43" fmla="*/ 306 h 309"/>
                <a:gd name="T44" fmla="*/ 108 w 299"/>
                <a:gd name="T45" fmla="*/ 300 h 309"/>
                <a:gd name="T46" fmla="*/ 99 w 299"/>
                <a:gd name="T47" fmla="*/ 302 h 309"/>
                <a:gd name="T48" fmla="*/ 82 w 299"/>
                <a:gd name="T49" fmla="*/ 307 h 309"/>
                <a:gd name="T50" fmla="*/ 75 w 299"/>
                <a:gd name="T51" fmla="*/ 306 h 309"/>
                <a:gd name="T52" fmla="*/ 70 w 299"/>
                <a:gd name="T53" fmla="*/ 294 h 309"/>
                <a:gd name="T54" fmla="*/ 64 w 299"/>
                <a:gd name="T55" fmla="*/ 294 h 309"/>
                <a:gd name="T56" fmla="*/ 68 w 299"/>
                <a:gd name="T57" fmla="*/ 282 h 309"/>
                <a:gd name="T58" fmla="*/ 59 w 299"/>
                <a:gd name="T59" fmla="*/ 267 h 309"/>
                <a:gd name="T60" fmla="*/ 51 w 299"/>
                <a:gd name="T61" fmla="*/ 262 h 309"/>
                <a:gd name="T62" fmla="*/ 41 w 299"/>
                <a:gd name="T63" fmla="*/ 268 h 309"/>
                <a:gd name="T64" fmla="*/ 28 w 299"/>
                <a:gd name="T65" fmla="*/ 271 h 309"/>
                <a:gd name="T66" fmla="*/ 20 w 299"/>
                <a:gd name="T67" fmla="*/ 265 h 309"/>
                <a:gd name="T68" fmla="*/ 12 w 299"/>
                <a:gd name="T69" fmla="*/ 267 h 309"/>
                <a:gd name="T70" fmla="*/ 12 w 299"/>
                <a:gd name="T71" fmla="*/ 253 h 309"/>
                <a:gd name="T72" fmla="*/ 4 w 299"/>
                <a:gd name="T73" fmla="*/ 240 h 309"/>
                <a:gd name="T74" fmla="*/ 0 w 299"/>
                <a:gd name="T75" fmla="*/ 21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09">
                  <a:moveTo>
                    <a:pt x="0" y="215"/>
                  </a:moveTo>
                  <a:lnTo>
                    <a:pt x="6" y="211"/>
                  </a:lnTo>
                  <a:lnTo>
                    <a:pt x="9" y="199"/>
                  </a:lnTo>
                  <a:lnTo>
                    <a:pt x="15" y="198"/>
                  </a:lnTo>
                  <a:lnTo>
                    <a:pt x="28" y="204"/>
                  </a:lnTo>
                  <a:lnTo>
                    <a:pt x="38" y="200"/>
                  </a:lnTo>
                  <a:lnTo>
                    <a:pt x="45" y="201"/>
                  </a:lnTo>
                  <a:lnTo>
                    <a:pt x="48" y="197"/>
                  </a:lnTo>
                  <a:lnTo>
                    <a:pt x="121" y="196"/>
                  </a:lnTo>
                  <a:lnTo>
                    <a:pt x="125" y="182"/>
                  </a:lnTo>
                  <a:lnTo>
                    <a:pt x="122" y="179"/>
                  </a:lnTo>
                  <a:lnTo>
                    <a:pt x="114" y="90"/>
                  </a:lnTo>
                  <a:lnTo>
                    <a:pt x="106" y="0"/>
                  </a:lnTo>
                  <a:lnTo>
                    <a:pt x="133" y="0"/>
                  </a:lnTo>
                  <a:lnTo>
                    <a:pt x="193" y="45"/>
                  </a:lnTo>
                  <a:lnTo>
                    <a:pt x="254" y="90"/>
                  </a:lnTo>
                  <a:lnTo>
                    <a:pt x="258" y="100"/>
                  </a:lnTo>
                  <a:lnTo>
                    <a:pt x="270" y="106"/>
                  </a:lnTo>
                  <a:lnTo>
                    <a:pt x="278" y="109"/>
                  </a:lnTo>
                  <a:lnTo>
                    <a:pt x="278" y="123"/>
                  </a:lnTo>
                  <a:lnTo>
                    <a:pt x="298" y="120"/>
                  </a:lnTo>
                  <a:lnTo>
                    <a:pt x="299" y="168"/>
                  </a:lnTo>
                  <a:lnTo>
                    <a:pt x="289" y="182"/>
                  </a:lnTo>
                  <a:lnTo>
                    <a:pt x="287" y="195"/>
                  </a:lnTo>
                  <a:lnTo>
                    <a:pt x="271" y="198"/>
                  </a:lnTo>
                  <a:lnTo>
                    <a:pt x="246" y="200"/>
                  </a:lnTo>
                  <a:lnTo>
                    <a:pt x="240" y="207"/>
                  </a:lnTo>
                  <a:lnTo>
                    <a:pt x="228" y="208"/>
                  </a:lnTo>
                  <a:lnTo>
                    <a:pt x="216" y="208"/>
                  </a:lnTo>
                  <a:lnTo>
                    <a:pt x="212" y="204"/>
                  </a:lnTo>
                  <a:lnTo>
                    <a:pt x="202" y="207"/>
                  </a:lnTo>
                  <a:lnTo>
                    <a:pt x="185" y="216"/>
                  </a:lnTo>
                  <a:lnTo>
                    <a:pt x="182" y="222"/>
                  </a:lnTo>
                  <a:lnTo>
                    <a:pt x="167" y="232"/>
                  </a:lnTo>
                  <a:lnTo>
                    <a:pt x="165" y="237"/>
                  </a:lnTo>
                  <a:lnTo>
                    <a:pt x="157" y="241"/>
                  </a:lnTo>
                  <a:lnTo>
                    <a:pt x="148" y="238"/>
                  </a:lnTo>
                  <a:lnTo>
                    <a:pt x="143" y="244"/>
                  </a:lnTo>
                  <a:lnTo>
                    <a:pt x="140" y="258"/>
                  </a:lnTo>
                  <a:lnTo>
                    <a:pt x="126" y="275"/>
                  </a:lnTo>
                  <a:lnTo>
                    <a:pt x="126" y="282"/>
                  </a:lnTo>
                  <a:lnTo>
                    <a:pt x="121" y="291"/>
                  </a:lnTo>
                  <a:lnTo>
                    <a:pt x="122" y="303"/>
                  </a:lnTo>
                  <a:lnTo>
                    <a:pt x="115" y="306"/>
                  </a:lnTo>
                  <a:lnTo>
                    <a:pt x="111" y="309"/>
                  </a:lnTo>
                  <a:lnTo>
                    <a:pt x="108" y="300"/>
                  </a:lnTo>
                  <a:lnTo>
                    <a:pt x="103" y="302"/>
                  </a:lnTo>
                  <a:lnTo>
                    <a:pt x="99" y="302"/>
                  </a:lnTo>
                  <a:lnTo>
                    <a:pt x="96" y="308"/>
                  </a:lnTo>
                  <a:lnTo>
                    <a:pt x="82" y="307"/>
                  </a:lnTo>
                  <a:lnTo>
                    <a:pt x="77" y="305"/>
                  </a:lnTo>
                  <a:lnTo>
                    <a:pt x="75" y="306"/>
                  </a:lnTo>
                  <a:lnTo>
                    <a:pt x="69" y="300"/>
                  </a:lnTo>
                  <a:lnTo>
                    <a:pt x="70" y="294"/>
                  </a:lnTo>
                  <a:lnTo>
                    <a:pt x="68" y="292"/>
                  </a:lnTo>
                  <a:lnTo>
                    <a:pt x="64" y="294"/>
                  </a:lnTo>
                  <a:lnTo>
                    <a:pt x="65" y="287"/>
                  </a:lnTo>
                  <a:lnTo>
                    <a:pt x="68" y="282"/>
                  </a:lnTo>
                  <a:lnTo>
                    <a:pt x="61" y="273"/>
                  </a:lnTo>
                  <a:lnTo>
                    <a:pt x="59" y="267"/>
                  </a:lnTo>
                  <a:lnTo>
                    <a:pt x="55" y="263"/>
                  </a:lnTo>
                  <a:lnTo>
                    <a:pt x="51" y="262"/>
                  </a:lnTo>
                  <a:lnTo>
                    <a:pt x="47" y="265"/>
                  </a:lnTo>
                  <a:lnTo>
                    <a:pt x="41" y="268"/>
                  </a:lnTo>
                  <a:lnTo>
                    <a:pt x="36" y="272"/>
                  </a:lnTo>
                  <a:lnTo>
                    <a:pt x="28" y="271"/>
                  </a:lnTo>
                  <a:lnTo>
                    <a:pt x="23" y="265"/>
                  </a:lnTo>
                  <a:lnTo>
                    <a:pt x="20" y="265"/>
                  </a:lnTo>
                  <a:lnTo>
                    <a:pt x="15" y="267"/>
                  </a:lnTo>
                  <a:lnTo>
                    <a:pt x="12" y="267"/>
                  </a:lnTo>
                  <a:lnTo>
                    <a:pt x="11" y="260"/>
                  </a:lnTo>
                  <a:lnTo>
                    <a:pt x="12" y="253"/>
                  </a:lnTo>
                  <a:lnTo>
                    <a:pt x="11" y="245"/>
                  </a:lnTo>
                  <a:lnTo>
                    <a:pt x="4" y="240"/>
                  </a:lnTo>
                  <a:lnTo>
                    <a:pt x="0" y="228"/>
                  </a:lnTo>
                  <a:lnTo>
                    <a:pt x="0" y="21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74" name="Freeform 123"/>
            <p:cNvSpPr>
              <a:spLocks/>
            </p:cNvSpPr>
            <p:nvPr/>
          </p:nvSpPr>
          <p:spPr bwMode="auto">
            <a:xfrm>
              <a:off x="6947206" y="3911884"/>
              <a:ext cx="254000" cy="606425"/>
            </a:xfrm>
            <a:custGeom>
              <a:avLst/>
              <a:gdLst>
                <a:gd name="T0" fmla="*/ 126 w 160"/>
                <a:gd name="T1" fmla="*/ 178 h 382"/>
                <a:gd name="T2" fmla="*/ 108 w 160"/>
                <a:gd name="T3" fmla="*/ 201 h 382"/>
                <a:gd name="T4" fmla="*/ 112 w 160"/>
                <a:gd name="T5" fmla="*/ 223 h 382"/>
                <a:gd name="T6" fmla="*/ 135 w 160"/>
                <a:gd name="T7" fmla="*/ 252 h 382"/>
                <a:gd name="T8" fmla="*/ 125 w 160"/>
                <a:gd name="T9" fmla="*/ 274 h 382"/>
                <a:gd name="T10" fmla="*/ 144 w 160"/>
                <a:gd name="T11" fmla="*/ 301 h 382"/>
                <a:gd name="T12" fmla="*/ 148 w 160"/>
                <a:gd name="T13" fmla="*/ 322 h 382"/>
                <a:gd name="T14" fmla="*/ 149 w 160"/>
                <a:gd name="T15" fmla="*/ 361 h 382"/>
                <a:gd name="T16" fmla="*/ 139 w 160"/>
                <a:gd name="T17" fmla="*/ 367 h 382"/>
                <a:gd name="T18" fmla="*/ 136 w 160"/>
                <a:gd name="T19" fmla="*/ 338 h 382"/>
                <a:gd name="T20" fmla="*/ 126 w 160"/>
                <a:gd name="T21" fmla="*/ 305 h 382"/>
                <a:gd name="T22" fmla="*/ 112 w 160"/>
                <a:gd name="T23" fmla="*/ 254 h 382"/>
                <a:gd name="T24" fmla="*/ 91 w 160"/>
                <a:gd name="T25" fmla="*/ 247 h 382"/>
                <a:gd name="T26" fmla="*/ 62 w 160"/>
                <a:gd name="T27" fmla="*/ 260 h 382"/>
                <a:gd name="T28" fmla="*/ 53 w 160"/>
                <a:gd name="T29" fmla="*/ 229 h 382"/>
                <a:gd name="T30" fmla="*/ 29 w 160"/>
                <a:gd name="T31" fmla="*/ 186 h 382"/>
                <a:gd name="T32" fmla="*/ 19 w 160"/>
                <a:gd name="T33" fmla="*/ 176 h 382"/>
                <a:gd name="T34" fmla="*/ 0 w 160"/>
                <a:gd name="T35" fmla="*/ 142 h 382"/>
                <a:gd name="T36" fmla="*/ 4 w 160"/>
                <a:gd name="T37" fmla="*/ 131 h 382"/>
                <a:gd name="T38" fmla="*/ 9 w 160"/>
                <a:gd name="T39" fmla="*/ 117 h 382"/>
                <a:gd name="T40" fmla="*/ 9 w 160"/>
                <a:gd name="T41" fmla="*/ 88 h 382"/>
                <a:gd name="T42" fmla="*/ 28 w 160"/>
                <a:gd name="T43" fmla="*/ 76 h 382"/>
                <a:gd name="T44" fmla="*/ 33 w 160"/>
                <a:gd name="T45" fmla="*/ 48 h 382"/>
                <a:gd name="T46" fmla="*/ 50 w 160"/>
                <a:gd name="T47" fmla="*/ 22 h 382"/>
                <a:gd name="T48" fmla="*/ 59 w 160"/>
                <a:gd name="T49" fmla="*/ 13 h 382"/>
                <a:gd name="T50" fmla="*/ 61 w 160"/>
                <a:gd name="T51" fmla="*/ 1 h 382"/>
                <a:gd name="T52" fmla="*/ 80 w 160"/>
                <a:gd name="T53" fmla="*/ 12 h 382"/>
                <a:gd name="T54" fmla="*/ 93 w 160"/>
                <a:gd name="T55" fmla="*/ 33 h 382"/>
                <a:gd name="T56" fmla="*/ 83 w 160"/>
                <a:gd name="T57" fmla="*/ 67 h 382"/>
                <a:gd name="T58" fmla="*/ 104 w 160"/>
                <a:gd name="T59" fmla="*/ 89 h 382"/>
                <a:gd name="T60" fmla="*/ 124 w 160"/>
                <a:gd name="T61" fmla="*/ 112 h 382"/>
                <a:gd name="T62" fmla="*/ 137 w 160"/>
                <a:gd name="T63" fmla="*/ 137 h 382"/>
                <a:gd name="T64" fmla="*/ 158 w 160"/>
                <a:gd name="T65" fmla="*/ 134 h 382"/>
                <a:gd name="T66" fmla="*/ 147 w 160"/>
                <a:gd name="T67" fmla="*/ 156 h 382"/>
                <a:gd name="T68" fmla="*/ 135 w 160"/>
                <a:gd name="T69" fmla="*/ 16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382">
                  <a:moveTo>
                    <a:pt x="135" y="169"/>
                  </a:moveTo>
                  <a:lnTo>
                    <a:pt x="126" y="178"/>
                  </a:lnTo>
                  <a:lnTo>
                    <a:pt x="113" y="179"/>
                  </a:lnTo>
                  <a:lnTo>
                    <a:pt x="108" y="201"/>
                  </a:lnTo>
                  <a:lnTo>
                    <a:pt x="101" y="205"/>
                  </a:lnTo>
                  <a:lnTo>
                    <a:pt x="112" y="223"/>
                  </a:lnTo>
                  <a:lnTo>
                    <a:pt x="126" y="239"/>
                  </a:lnTo>
                  <a:lnTo>
                    <a:pt x="135" y="252"/>
                  </a:lnTo>
                  <a:lnTo>
                    <a:pt x="131" y="270"/>
                  </a:lnTo>
                  <a:lnTo>
                    <a:pt x="125" y="274"/>
                  </a:lnTo>
                  <a:lnTo>
                    <a:pt x="130" y="285"/>
                  </a:lnTo>
                  <a:lnTo>
                    <a:pt x="144" y="301"/>
                  </a:lnTo>
                  <a:lnTo>
                    <a:pt x="147" y="313"/>
                  </a:lnTo>
                  <a:lnTo>
                    <a:pt x="148" y="322"/>
                  </a:lnTo>
                  <a:lnTo>
                    <a:pt x="157" y="341"/>
                  </a:lnTo>
                  <a:lnTo>
                    <a:pt x="149" y="361"/>
                  </a:lnTo>
                  <a:lnTo>
                    <a:pt x="142" y="382"/>
                  </a:lnTo>
                  <a:lnTo>
                    <a:pt x="139" y="367"/>
                  </a:lnTo>
                  <a:lnTo>
                    <a:pt x="143" y="351"/>
                  </a:lnTo>
                  <a:lnTo>
                    <a:pt x="136" y="338"/>
                  </a:lnTo>
                  <a:lnTo>
                    <a:pt x="135" y="316"/>
                  </a:lnTo>
                  <a:lnTo>
                    <a:pt x="126" y="305"/>
                  </a:lnTo>
                  <a:lnTo>
                    <a:pt x="118" y="280"/>
                  </a:lnTo>
                  <a:lnTo>
                    <a:pt x="112" y="254"/>
                  </a:lnTo>
                  <a:lnTo>
                    <a:pt x="102" y="237"/>
                  </a:lnTo>
                  <a:lnTo>
                    <a:pt x="91" y="247"/>
                  </a:lnTo>
                  <a:lnTo>
                    <a:pt x="72" y="262"/>
                  </a:lnTo>
                  <a:lnTo>
                    <a:pt x="62" y="260"/>
                  </a:lnTo>
                  <a:lnTo>
                    <a:pt x="50" y="255"/>
                  </a:lnTo>
                  <a:lnTo>
                    <a:pt x="53" y="229"/>
                  </a:lnTo>
                  <a:lnTo>
                    <a:pt x="46" y="210"/>
                  </a:lnTo>
                  <a:lnTo>
                    <a:pt x="29" y="186"/>
                  </a:lnTo>
                  <a:lnTo>
                    <a:pt x="30" y="179"/>
                  </a:lnTo>
                  <a:lnTo>
                    <a:pt x="19" y="176"/>
                  </a:lnTo>
                  <a:lnTo>
                    <a:pt x="4" y="159"/>
                  </a:lnTo>
                  <a:lnTo>
                    <a:pt x="0" y="142"/>
                  </a:lnTo>
                  <a:lnTo>
                    <a:pt x="7" y="145"/>
                  </a:lnTo>
                  <a:lnTo>
                    <a:pt x="4" y="131"/>
                  </a:lnTo>
                  <a:lnTo>
                    <a:pt x="12" y="125"/>
                  </a:lnTo>
                  <a:lnTo>
                    <a:pt x="9" y="117"/>
                  </a:lnTo>
                  <a:lnTo>
                    <a:pt x="12" y="110"/>
                  </a:lnTo>
                  <a:lnTo>
                    <a:pt x="9" y="88"/>
                  </a:lnTo>
                  <a:lnTo>
                    <a:pt x="23" y="93"/>
                  </a:lnTo>
                  <a:lnTo>
                    <a:pt x="28" y="76"/>
                  </a:lnTo>
                  <a:lnTo>
                    <a:pt x="27" y="66"/>
                  </a:lnTo>
                  <a:lnTo>
                    <a:pt x="33" y="48"/>
                  </a:lnTo>
                  <a:lnTo>
                    <a:pt x="30" y="36"/>
                  </a:lnTo>
                  <a:lnTo>
                    <a:pt x="50" y="22"/>
                  </a:lnTo>
                  <a:lnTo>
                    <a:pt x="64" y="26"/>
                  </a:lnTo>
                  <a:lnTo>
                    <a:pt x="59" y="13"/>
                  </a:lnTo>
                  <a:lnTo>
                    <a:pt x="64" y="9"/>
                  </a:lnTo>
                  <a:lnTo>
                    <a:pt x="61" y="1"/>
                  </a:lnTo>
                  <a:lnTo>
                    <a:pt x="71" y="0"/>
                  </a:lnTo>
                  <a:lnTo>
                    <a:pt x="80" y="12"/>
                  </a:lnTo>
                  <a:lnTo>
                    <a:pt x="89" y="17"/>
                  </a:lnTo>
                  <a:lnTo>
                    <a:pt x="93" y="33"/>
                  </a:lnTo>
                  <a:lnTo>
                    <a:pt x="96" y="50"/>
                  </a:lnTo>
                  <a:lnTo>
                    <a:pt x="83" y="67"/>
                  </a:lnTo>
                  <a:lnTo>
                    <a:pt x="86" y="92"/>
                  </a:lnTo>
                  <a:lnTo>
                    <a:pt x="104" y="89"/>
                  </a:lnTo>
                  <a:lnTo>
                    <a:pt x="112" y="108"/>
                  </a:lnTo>
                  <a:lnTo>
                    <a:pt x="124" y="112"/>
                  </a:lnTo>
                  <a:lnTo>
                    <a:pt x="122" y="129"/>
                  </a:lnTo>
                  <a:lnTo>
                    <a:pt x="137" y="137"/>
                  </a:lnTo>
                  <a:lnTo>
                    <a:pt x="146" y="141"/>
                  </a:lnTo>
                  <a:lnTo>
                    <a:pt x="158" y="134"/>
                  </a:lnTo>
                  <a:lnTo>
                    <a:pt x="160" y="143"/>
                  </a:lnTo>
                  <a:lnTo>
                    <a:pt x="147" y="156"/>
                  </a:lnTo>
                  <a:lnTo>
                    <a:pt x="144" y="164"/>
                  </a:lnTo>
                  <a:lnTo>
                    <a:pt x="135" y="16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75" name="Freeform 124"/>
            <p:cNvSpPr>
              <a:spLocks/>
            </p:cNvSpPr>
            <p:nvPr/>
          </p:nvSpPr>
          <p:spPr bwMode="auto">
            <a:xfrm>
              <a:off x="4799318" y="3413409"/>
              <a:ext cx="49213" cy="53975"/>
            </a:xfrm>
            <a:custGeom>
              <a:avLst/>
              <a:gdLst>
                <a:gd name="T0" fmla="*/ 22 w 31"/>
                <a:gd name="T1" fmla="*/ 21 h 34"/>
                <a:gd name="T2" fmla="*/ 21 w 31"/>
                <a:gd name="T3" fmla="*/ 17 h 34"/>
                <a:gd name="T4" fmla="*/ 15 w 31"/>
                <a:gd name="T5" fmla="*/ 27 h 34"/>
                <a:gd name="T6" fmla="*/ 16 w 31"/>
                <a:gd name="T7" fmla="*/ 34 h 34"/>
                <a:gd name="T8" fmla="*/ 13 w 31"/>
                <a:gd name="T9" fmla="*/ 32 h 34"/>
                <a:gd name="T10" fmla="*/ 7 w 31"/>
                <a:gd name="T11" fmla="*/ 25 h 34"/>
                <a:gd name="T12" fmla="*/ 0 w 31"/>
                <a:gd name="T13" fmla="*/ 21 h 34"/>
                <a:gd name="T14" fmla="*/ 1 w 31"/>
                <a:gd name="T15" fmla="*/ 18 h 34"/>
                <a:gd name="T16" fmla="*/ 3 w 31"/>
                <a:gd name="T17" fmla="*/ 7 h 34"/>
                <a:gd name="T18" fmla="*/ 8 w 31"/>
                <a:gd name="T19" fmla="*/ 2 h 34"/>
                <a:gd name="T20" fmla="*/ 11 w 31"/>
                <a:gd name="T21" fmla="*/ 0 h 34"/>
                <a:gd name="T22" fmla="*/ 16 w 31"/>
                <a:gd name="T23" fmla="*/ 3 h 34"/>
                <a:gd name="T24" fmla="*/ 18 w 31"/>
                <a:gd name="T25" fmla="*/ 6 h 34"/>
                <a:gd name="T26" fmla="*/ 24 w 31"/>
                <a:gd name="T27" fmla="*/ 9 h 34"/>
                <a:gd name="T28" fmla="*/ 31 w 31"/>
                <a:gd name="T29" fmla="*/ 13 h 34"/>
                <a:gd name="T30" fmla="*/ 29 w 31"/>
                <a:gd name="T31" fmla="*/ 14 h 34"/>
                <a:gd name="T32" fmla="*/ 27 w 31"/>
                <a:gd name="T33" fmla="*/ 19 h 34"/>
                <a:gd name="T34" fmla="*/ 22 w 31"/>
                <a:gd name="T35"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4">
                  <a:moveTo>
                    <a:pt x="22" y="21"/>
                  </a:moveTo>
                  <a:lnTo>
                    <a:pt x="21" y="17"/>
                  </a:lnTo>
                  <a:lnTo>
                    <a:pt x="15" y="27"/>
                  </a:lnTo>
                  <a:lnTo>
                    <a:pt x="16" y="34"/>
                  </a:lnTo>
                  <a:lnTo>
                    <a:pt x="13" y="32"/>
                  </a:lnTo>
                  <a:lnTo>
                    <a:pt x="7" y="25"/>
                  </a:lnTo>
                  <a:lnTo>
                    <a:pt x="0" y="21"/>
                  </a:lnTo>
                  <a:lnTo>
                    <a:pt x="1" y="18"/>
                  </a:lnTo>
                  <a:lnTo>
                    <a:pt x="3" y="7"/>
                  </a:lnTo>
                  <a:lnTo>
                    <a:pt x="8" y="2"/>
                  </a:lnTo>
                  <a:lnTo>
                    <a:pt x="11" y="0"/>
                  </a:lnTo>
                  <a:lnTo>
                    <a:pt x="16" y="3"/>
                  </a:lnTo>
                  <a:lnTo>
                    <a:pt x="18" y="6"/>
                  </a:lnTo>
                  <a:lnTo>
                    <a:pt x="24" y="9"/>
                  </a:lnTo>
                  <a:lnTo>
                    <a:pt x="31" y="13"/>
                  </a:lnTo>
                  <a:lnTo>
                    <a:pt x="29" y="14"/>
                  </a:lnTo>
                  <a:lnTo>
                    <a:pt x="27" y="19"/>
                  </a:lnTo>
                  <a:lnTo>
                    <a:pt x="22" y="2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76" name="Freeform 125"/>
            <p:cNvSpPr>
              <a:spLocks/>
            </p:cNvSpPr>
            <p:nvPr/>
          </p:nvSpPr>
          <p:spPr bwMode="auto">
            <a:xfrm>
              <a:off x="6543981" y="3138771"/>
              <a:ext cx="865188" cy="338138"/>
            </a:xfrm>
            <a:custGeom>
              <a:avLst/>
              <a:gdLst>
                <a:gd name="T0" fmla="*/ 15 w 545"/>
                <a:gd name="T1" fmla="*/ 52 h 213"/>
                <a:gd name="T2" fmla="*/ 57 w 545"/>
                <a:gd name="T3" fmla="*/ 25 h 213"/>
                <a:gd name="T4" fmla="*/ 90 w 545"/>
                <a:gd name="T5" fmla="*/ 31 h 213"/>
                <a:gd name="T6" fmla="*/ 122 w 545"/>
                <a:gd name="T7" fmla="*/ 42 h 213"/>
                <a:gd name="T8" fmla="*/ 156 w 545"/>
                <a:gd name="T9" fmla="*/ 33 h 213"/>
                <a:gd name="T10" fmla="*/ 148 w 545"/>
                <a:gd name="T11" fmla="*/ 0 h 213"/>
                <a:gd name="T12" fmla="*/ 186 w 545"/>
                <a:gd name="T13" fmla="*/ 10 h 213"/>
                <a:gd name="T14" fmla="*/ 219 w 545"/>
                <a:gd name="T15" fmla="*/ 31 h 213"/>
                <a:gd name="T16" fmla="*/ 259 w 545"/>
                <a:gd name="T17" fmla="*/ 35 h 213"/>
                <a:gd name="T18" fmla="*/ 296 w 545"/>
                <a:gd name="T19" fmla="*/ 35 h 213"/>
                <a:gd name="T20" fmla="*/ 333 w 545"/>
                <a:gd name="T21" fmla="*/ 55 h 213"/>
                <a:gd name="T22" fmla="*/ 370 w 545"/>
                <a:gd name="T23" fmla="*/ 59 h 213"/>
                <a:gd name="T24" fmla="*/ 400 w 545"/>
                <a:gd name="T25" fmla="*/ 50 h 213"/>
                <a:gd name="T26" fmla="*/ 426 w 545"/>
                <a:gd name="T27" fmla="*/ 38 h 213"/>
                <a:gd name="T28" fmla="*/ 456 w 545"/>
                <a:gd name="T29" fmla="*/ 43 h 213"/>
                <a:gd name="T30" fmla="*/ 459 w 545"/>
                <a:gd name="T31" fmla="*/ 79 h 213"/>
                <a:gd name="T32" fmla="*/ 476 w 545"/>
                <a:gd name="T33" fmla="*/ 84 h 213"/>
                <a:gd name="T34" fmla="*/ 502 w 545"/>
                <a:gd name="T35" fmla="*/ 80 h 213"/>
                <a:gd name="T36" fmla="*/ 542 w 545"/>
                <a:gd name="T37" fmla="*/ 101 h 213"/>
                <a:gd name="T38" fmla="*/ 530 w 545"/>
                <a:gd name="T39" fmla="*/ 106 h 213"/>
                <a:gd name="T40" fmla="*/ 500 w 545"/>
                <a:gd name="T41" fmla="*/ 114 h 213"/>
                <a:gd name="T42" fmla="*/ 475 w 545"/>
                <a:gd name="T43" fmla="*/ 136 h 213"/>
                <a:gd name="T44" fmla="*/ 445 w 545"/>
                <a:gd name="T45" fmla="*/ 143 h 213"/>
                <a:gd name="T46" fmla="*/ 433 w 545"/>
                <a:gd name="T47" fmla="*/ 154 h 213"/>
                <a:gd name="T48" fmla="*/ 449 w 545"/>
                <a:gd name="T49" fmla="*/ 168 h 213"/>
                <a:gd name="T50" fmla="*/ 434 w 545"/>
                <a:gd name="T51" fmla="*/ 186 h 213"/>
                <a:gd name="T52" fmla="*/ 393 w 545"/>
                <a:gd name="T53" fmla="*/ 194 h 213"/>
                <a:gd name="T54" fmla="*/ 355 w 545"/>
                <a:gd name="T55" fmla="*/ 213 h 213"/>
                <a:gd name="T56" fmla="*/ 324 w 545"/>
                <a:gd name="T57" fmla="*/ 206 h 213"/>
                <a:gd name="T58" fmla="*/ 276 w 545"/>
                <a:gd name="T59" fmla="*/ 191 h 213"/>
                <a:gd name="T60" fmla="*/ 219 w 545"/>
                <a:gd name="T61" fmla="*/ 189 h 213"/>
                <a:gd name="T62" fmla="*/ 186 w 545"/>
                <a:gd name="T63" fmla="*/ 177 h 213"/>
                <a:gd name="T64" fmla="*/ 159 w 545"/>
                <a:gd name="T65" fmla="*/ 156 h 213"/>
                <a:gd name="T66" fmla="*/ 110 w 545"/>
                <a:gd name="T67" fmla="*/ 140 h 213"/>
                <a:gd name="T68" fmla="*/ 79 w 545"/>
                <a:gd name="T69" fmla="*/ 128 h 213"/>
                <a:gd name="T70" fmla="*/ 56 w 545"/>
                <a:gd name="T71" fmla="*/ 88 h 213"/>
                <a:gd name="T72" fmla="*/ 11 w 545"/>
                <a:gd name="T73" fmla="*/ 6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5" h="213">
                  <a:moveTo>
                    <a:pt x="0" y="55"/>
                  </a:moveTo>
                  <a:lnTo>
                    <a:pt x="15" y="52"/>
                  </a:lnTo>
                  <a:lnTo>
                    <a:pt x="37" y="34"/>
                  </a:lnTo>
                  <a:lnTo>
                    <a:pt x="57" y="25"/>
                  </a:lnTo>
                  <a:lnTo>
                    <a:pt x="74" y="31"/>
                  </a:lnTo>
                  <a:lnTo>
                    <a:pt x="90" y="31"/>
                  </a:lnTo>
                  <a:lnTo>
                    <a:pt x="106" y="41"/>
                  </a:lnTo>
                  <a:lnTo>
                    <a:pt x="122" y="42"/>
                  </a:lnTo>
                  <a:lnTo>
                    <a:pt x="148" y="46"/>
                  </a:lnTo>
                  <a:lnTo>
                    <a:pt x="156" y="33"/>
                  </a:lnTo>
                  <a:lnTo>
                    <a:pt x="143" y="21"/>
                  </a:lnTo>
                  <a:lnTo>
                    <a:pt x="148" y="0"/>
                  </a:lnTo>
                  <a:lnTo>
                    <a:pt x="170" y="8"/>
                  </a:lnTo>
                  <a:lnTo>
                    <a:pt x="186" y="10"/>
                  </a:lnTo>
                  <a:lnTo>
                    <a:pt x="207" y="16"/>
                  </a:lnTo>
                  <a:lnTo>
                    <a:pt x="219" y="31"/>
                  </a:lnTo>
                  <a:lnTo>
                    <a:pt x="246" y="39"/>
                  </a:lnTo>
                  <a:lnTo>
                    <a:pt x="259" y="35"/>
                  </a:lnTo>
                  <a:lnTo>
                    <a:pt x="278" y="33"/>
                  </a:lnTo>
                  <a:lnTo>
                    <a:pt x="296" y="35"/>
                  </a:lnTo>
                  <a:lnTo>
                    <a:pt x="317" y="45"/>
                  </a:lnTo>
                  <a:lnTo>
                    <a:pt x="333" y="55"/>
                  </a:lnTo>
                  <a:lnTo>
                    <a:pt x="348" y="55"/>
                  </a:lnTo>
                  <a:lnTo>
                    <a:pt x="370" y="59"/>
                  </a:lnTo>
                  <a:lnTo>
                    <a:pt x="381" y="53"/>
                  </a:lnTo>
                  <a:lnTo>
                    <a:pt x="400" y="50"/>
                  </a:lnTo>
                  <a:lnTo>
                    <a:pt x="415" y="36"/>
                  </a:lnTo>
                  <a:lnTo>
                    <a:pt x="426" y="38"/>
                  </a:lnTo>
                  <a:lnTo>
                    <a:pt x="439" y="45"/>
                  </a:lnTo>
                  <a:lnTo>
                    <a:pt x="456" y="43"/>
                  </a:lnTo>
                  <a:lnTo>
                    <a:pt x="458" y="59"/>
                  </a:lnTo>
                  <a:lnTo>
                    <a:pt x="459" y="79"/>
                  </a:lnTo>
                  <a:lnTo>
                    <a:pt x="468" y="87"/>
                  </a:lnTo>
                  <a:lnTo>
                    <a:pt x="476" y="84"/>
                  </a:lnTo>
                  <a:lnTo>
                    <a:pt x="494" y="88"/>
                  </a:lnTo>
                  <a:lnTo>
                    <a:pt x="502" y="80"/>
                  </a:lnTo>
                  <a:lnTo>
                    <a:pt x="519" y="87"/>
                  </a:lnTo>
                  <a:lnTo>
                    <a:pt x="542" y="101"/>
                  </a:lnTo>
                  <a:lnTo>
                    <a:pt x="545" y="108"/>
                  </a:lnTo>
                  <a:lnTo>
                    <a:pt x="530" y="106"/>
                  </a:lnTo>
                  <a:lnTo>
                    <a:pt x="508" y="109"/>
                  </a:lnTo>
                  <a:lnTo>
                    <a:pt x="500" y="114"/>
                  </a:lnTo>
                  <a:lnTo>
                    <a:pt x="496" y="128"/>
                  </a:lnTo>
                  <a:lnTo>
                    <a:pt x="475" y="136"/>
                  </a:lnTo>
                  <a:lnTo>
                    <a:pt x="464" y="147"/>
                  </a:lnTo>
                  <a:lnTo>
                    <a:pt x="445" y="143"/>
                  </a:lnTo>
                  <a:lnTo>
                    <a:pt x="435" y="141"/>
                  </a:lnTo>
                  <a:lnTo>
                    <a:pt x="433" y="154"/>
                  </a:lnTo>
                  <a:lnTo>
                    <a:pt x="443" y="162"/>
                  </a:lnTo>
                  <a:lnTo>
                    <a:pt x="449" y="168"/>
                  </a:lnTo>
                  <a:lnTo>
                    <a:pt x="441" y="175"/>
                  </a:lnTo>
                  <a:lnTo>
                    <a:pt x="434" y="186"/>
                  </a:lnTo>
                  <a:lnTo>
                    <a:pt x="418" y="194"/>
                  </a:lnTo>
                  <a:lnTo>
                    <a:pt x="393" y="194"/>
                  </a:lnTo>
                  <a:lnTo>
                    <a:pt x="370" y="202"/>
                  </a:lnTo>
                  <a:lnTo>
                    <a:pt x="355" y="213"/>
                  </a:lnTo>
                  <a:lnTo>
                    <a:pt x="345" y="206"/>
                  </a:lnTo>
                  <a:lnTo>
                    <a:pt x="324" y="206"/>
                  </a:lnTo>
                  <a:lnTo>
                    <a:pt x="294" y="194"/>
                  </a:lnTo>
                  <a:lnTo>
                    <a:pt x="276" y="191"/>
                  </a:lnTo>
                  <a:lnTo>
                    <a:pt x="255" y="194"/>
                  </a:lnTo>
                  <a:lnTo>
                    <a:pt x="219" y="189"/>
                  </a:lnTo>
                  <a:lnTo>
                    <a:pt x="201" y="189"/>
                  </a:lnTo>
                  <a:lnTo>
                    <a:pt x="186" y="177"/>
                  </a:lnTo>
                  <a:lnTo>
                    <a:pt x="170" y="158"/>
                  </a:lnTo>
                  <a:lnTo>
                    <a:pt x="159" y="156"/>
                  </a:lnTo>
                  <a:lnTo>
                    <a:pt x="133" y="143"/>
                  </a:lnTo>
                  <a:lnTo>
                    <a:pt x="110" y="140"/>
                  </a:lnTo>
                  <a:lnTo>
                    <a:pt x="89" y="137"/>
                  </a:lnTo>
                  <a:lnTo>
                    <a:pt x="79" y="128"/>
                  </a:lnTo>
                  <a:lnTo>
                    <a:pt x="75" y="104"/>
                  </a:lnTo>
                  <a:lnTo>
                    <a:pt x="56" y="88"/>
                  </a:lnTo>
                  <a:lnTo>
                    <a:pt x="29" y="80"/>
                  </a:lnTo>
                  <a:lnTo>
                    <a:pt x="11" y="69"/>
                  </a:lnTo>
                  <a:lnTo>
                    <a:pt x="0" y="5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77" name="Freeform 126"/>
            <p:cNvSpPr>
              <a:spLocks/>
            </p:cNvSpPr>
            <p:nvPr/>
          </p:nvSpPr>
          <p:spPr bwMode="auto">
            <a:xfrm>
              <a:off x="5181906" y="5186647"/>
              <a:ext cx="306388" cy="541338"/>
            </a:xfrm>
            <a:custGeom>
              <a:avLst/>
              <a:gdLst>
                <a:gd name="T0" fmla="*/ 96 w 193"/>
                <a:gd name="T1" fmla="*/ 23 h 341"/>
                <a:gd name="T2" fmla="*/ 122 w 193"/>
                <a:gd name="T3" fmla="*/ 26 h 341"/>
                <a:gd name="T4" fmla="*/ 142 w 193"/>
                <a:gd name="T5" fmla="*/ 20 h 341"/>
                <a:gd name="T6" fmla="*/ 173 w 193"/>
                <a:gd name="T7" fmla="*/ 12 h 341"/>
                <a:gd name="T8" fmla="*/ 190 w 193"/>
                <a:gd name="T9" fmla="*/ 9 h 341"/>
                <a:gd name="T10" fmla="*/ 191 w 193"/>
                <a:gd name="T11" fmla="*/ 48 h 341"/>
                <a:gd name="T12" fmla="*/ 193 w 193"/>
                <a:gd name="T13" fmla="*/ 91 h 341"/>
                <a:gd name="T14" fmla="*/ 179 w 193"/>
                <a:gd name="T15" fmla="*/ 120 h 341"/>
                <a:gd name="T16" fmla="*/ 150 w 193"/>
                <a:gd name="T17" fmla="*/ 141 h 341"/>
                <a:gd name="T18" fmla="*/ 107 w 193"/>
                <a:gd name="T19" fmla="*/ 173 h 341"/>
                <a:gd name="T20" fmla="*/ 86 w 193"/>
                <a:gd name="T21" fmla="*/ 192 h 341"/>
                <a:gd name="T22" fmla="*/ 76 w 193"/>
                <a:gd name="T23" fmla="*/ 211 h 341"/>
                <a:gd name="T24" fmla="*/ 87 w 193"/>
                <a:gd name="T25" fmla="*/ 239 h 341"/>
                <a:gd name="T26" fmla="*/ 90 w 193"/>
                <a:gd name="T27" fmla="*/ 244 h 341"/>
                <a:gd name="T28" fmla="*/ 84 w 193"/>
                <a:gd name="T29" fmla="*/ 274 h 341"/>
                <a:gd name="T30" fmla="*/ 85 w 193"/>
                <a:gd name="T31" fmla="*/ 287 h 341"/>
                <a:gd name="T32" fmla="*/ 62 w 193"/>
                <a:gd name="T33" fmla="*/ 301 h 341"/>
                <a:gd name="T34" fmla="*/ 31 w 193"/>
                <a:gd name="T35" fmla="*/ 320 h 341"/>
                <a:gd name="T36" fmla="*/ 36 w 193"/>
                <a:gd name="T37" fmla="*/ 330 h 341"/>
                <a:gd name="T38" fmla="*/ 20 w 193"/>
                <a:gd name="T39" fmla="*/ 341 h 341"/>
                <a:gd name="T40" fmla="*/ 18 w 193"/>
                <a:gd name="T41" fmla="*/ 322 h 341"/>
                <a:gd name="T42" fmla="*/ 21 w 193"/>
                <a:gd name="T43" fmla="*/ 292 h 341"/>
                <a:gd name="T44" fmla="*/ 11 w 193"/>
                <a:gd name="T45" fmla="*/ 248 h 341"/>
                <a:gd name="T46" fmla="*/ 37 w 193"/>
                <a:gd name="T47" fmla="*/ 209 h 341"/>
                <a:gd name="T48" fmla="*/ 42 w 193"/>
                <a:gd name="T49" fmla="*/ 195 h 341"/>
                <a:gd name="T50" fmla="*/ 41 w 193"/>
                <a:gd name="T51" fmla="*/ 173 h 341"/>
                <a:gd name="T52" fmla="*/ 47 w 193"/>
                <a:gd name="T53" fmla="*/ 133 h 341"/>
                <a:gd name="T54" fmla="*/ 29 w 193"/>
                <a:gd name="T55" fmla="*/ 124 h 341"/>
                <a:gd name="T56" fmla="*/ 17 w 193"/>
                <a:gd name="T57" fmla="*/ 115 h 341"/>
                <a:gd name="T58" fmla="*/ 1 w 193"/>
                <a:gd name="T59" fmla="*/ 108 h 341"/>
                <a:gd name="T60" fmla="*/ 56 w 193"/>
                <a:gd name="T61" fmla="*/ 76 h 341"/>
                <a:gd name="T62" fmla="*/ 71 w 193"/>
                <a:gd name="T63" fmla="*/ 84 h 341"/>
                <a:gd name="T64" fmla="*/ 79 w 193"/>
                <a:gd name="T65" fmla="*/ 97 h 341"/>
                <a:gd name="T66" fmla="*/ 75 w 193"/>
                <a:gd name="T67" fmla="*/ 122 h 341"/>
                <a:gd name="T68" fmla="*/ 92 w 193"/>
                <a:gd name="T69" fmla="*/ 120 h 341"/>
                <a:gd name="T70" fmla="*/ 100 w 193"/>
                <a:gd name="T71" fmla="*/ 89 h 341"/>
                <a:gd name="T72" fmla="*/ 87 w 193"/>
                <a:gd name="T73" fmla="*/ 67 h 341"/>
                <a:gd name="T74" fmla="*/ 76 w 193"/>
                <a:gd name="T75" fmla="*/ 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341">
                  <a:moveTo>
                    <a:pt x="82" y="25"/>
                  </a:moveTo>
                  <a:lnTo>
                    <a:pt x="96" y="23"/>
                  </a:lnTo>
                  <a:lnTo>
                    <a:pt x="117" y="29"/>
                  </a:lnTo>
                  <a:lnTo>
                    <a:pt x="122" y="26"/>
                  </a:lnTo>
                  <a:lnTo>
                    <a:pt x="135" y="26"/>
                  </a:lnTo>
                  <a:lnTo>
                    <a:pt x="142" y="20"/>
                  </a:lnTo>
                  <a:lnTo>
                    <a:pt x="153" y="20"/>
                  </a:lnTo>
                  <a:lnTo>
                    <a:pt x="173" y="12"/>
                  </a:lnTo>
                  <a:lnTo>
                    <a:pt x="188" y="0"/>
                  </a:lnTo>
                  <a:lnTo>
                    <a:pt x="190" y="9"/>
                  </a:lnTo>
                  <a:lnTo>
                    <a:pt x="189" y="30"/>
                  </a:lnTo>
                  <a:lnTo>
                    <a:pt x="191" y="48"/>
                  </a:lnTo>
                  <a:lnTo>
                    <a:pt x="190" y="81"/>
                  </a:lnTo>
                  <a:lnTo>
                    <a:pt x="193" y="91"/>
                  </a:lnTo>
                  <a:lnTo>
                    <a:pt x="186" y="105"/>
                  </a:lnTo>
                  <a:lnTo>
                    <a:pt x="179" y="120"/>
                  </a:lnTo>
                  <a:lnTo>
                    <a:pt x="166" y="133"/>
                  </a:lnTo>
                  <a:lnTo>
                    <a:pt x="150" y="141"/>
                  </a:lnTo>
                  <a:lnTo>
                    <a:pt x="129" y="151"/>
                  </a:lnTo>
                  <a:lnTo>
                    <a:pt x="107" y="173"/>
                  </a:lnTo>
                  <a:lnTo>
                    <a:pt x="100" y="177"/>
                  </a:lnTo>
                  <a:lnTo>
                    <a:pt x="86" y="192"/>
                  </a:lnTo>
                  <a:lnTo>
                    <a:pt x="79" y="196"/>
                  </a:lnTo>
                  <a:lnTo>
                    <a:pt x="76" y="211"/>
                  </a:lnTo>
                  <a:lnTo>
                    <a:pt x="84" y="227"/>
                  </a:lnTo>
                  <a:lnTo>
                    <a:pt x="87" y="239"/>
                  </a:lnTo>
                  <a:lnTo>
                    <a:pt x="86" y="245"/>
                  </a:lnTo>
                  <a:lnTo>
                    <a:pt x="90" y="244"/>
                  </a:lnTo>
                  <a:lnTo>
                    <a:pt x="88" y="265"/>
                  </a:lnTo>
                  <a:lnTo>
                    <a:pt x="84" y="274"/>
                  </a:lnTo>
                  <a:lnTo>
                    <a:pt x="88" y="278"/>
                  </a:lnTo>
                  <a:lnTo>
                    <a:pt x="85" y="287"/>
                  </a:lnTo>
                  <a:lnTo>
                    <a:pt x="77" y="294"/>
                  </a:lnTo>
                  <a:lnTo>
                    <a:pt x="62" y="301"/>
                  </a:lnTo>
                  <a:lnTo>
                    <a:pt x="39" y="312"/>
                  </a:lnTo>
                  <a:lnTo>
                    <a:pt x="31" y="320"/>
                  </a:lnTo>
                  <a:lnTo>
                    <a:pt x="32" y="329"/>
                  </a:lnTo>
                  <a:lnTo>
                    <a:pt x="36" y="330"/>
                  </a:lnTo>
                  <a:lnTo>
                    <a:pt x="34" y="341"/>
                  </a:lnTo>
                  <a:lnTo>
                    <a:pt x="20" y="341"/>
                  </a:lnTo>
                  <a:lnTo>
                    <a:pt x="20" y="332"/>
                  </a:lnTo>
                  <a:lnTo>
                    <a:pt x="18" y="322"/>
                  </a:lnTo>
                  <a:lnTo>
                    <a:pt x="17" y="315"/>
                  </a:lnTo>
                  <a:lnTo>
                    <a:pt x="21" y="292"/>
                  </a:lnTo>
                  <a:lnTo>
                    <a:pt x="18" y="277"/>
                  </a:lnTo>
                  <a:lnTo>
                    <a:pt x="11" y="248"/>
                  </a:lnTo>
                  <a:lnTo>
                    <a:pt x="31" y="224"/>
                  </a:lnTo>
                  <a:lnTo>
                    <a:pt x="37" y="209"/>
                  </a:lnTo>
                  <a:lnTo>
                    <a:pt x="39" y="207"/>
                  </a:lnTo>
                  <a:lnTo>
                    <a:pt x="42" y="195"/>
                  </a:lnTo>
                  <a:lnTo>
                    <a:pt x="40" y="189"/>
                  </a:lnTo>
                  <a:lnTo>
                    <a:pt x="41" y="173"/>
                  </a:lnTo>
                  <a:lnTo>
                    <a:pt x="46" y="159"/>
                  </a:lnTo>
                  <a:lnTo>
                    <a:pt x="47" y="133"/>
                  </a:lnTo>
                  <a:lnTo>
                    <a:pt x="38" y="126"/>
                  </a:lnTo>
                  <a:lnTo>
                    <a:pt x="29" y="124"/>
                  </a:lnTo>
                  <a:lnTo>
                    <a:pt x="25" y="119"/>
                  </a:lnTo>
                  <a:lnTo>
                    <a:pt x="17" y="115"/>
                  </a:lnTo>
                  <a:lnTo>
                    <a:pt x="2" y="115"/>
                  </a:lnTo>
                  <a:lnTo>
                    <a:pt x="1" y="108"/>
                  </a:lnTo>
                  <a:lnTo>
                    <a:pt x="0" y="93"/>
                  </a:lnTo>
                  <a:lnTo>
                    <a:pt x="56" y="76"/>
                  </a:lnTo>
                  <a:lnTo>
                    <a:pt x="66" y="86"/>
                  </a:lnTo>
                  <a:lnTo>
                    <a:pt x="71" y="84"/>
                  </a:lnTo>
                  <a:lnTo>
                    <a:pt x="78" y="89"/>
                  </a:lnTo>
                  <a:lnTo>
                    <a:pt x="79" y="97"/>
                  </a:lnTo>
                  <a:lnTo>
                    <a:pt x="74" y="107"/>
                  </a:lnTo>
                  <a:lnTo>
                    <a:pt x="75" y="122"/>
                  </a:lnTo>
                  <a:lnTo>
                    <a:pt x="86" y="134"/>
                  </a:lnTo>
                  <a:lnTo>
                    <a:pt x="92" y="120"/>
                  </a:lnTo>
                  <a:lnTo>
                    <a:pt x="100" y="116"/>
                  </a:lnTo>
                  <a:lnTo>
                    <a:pt x="100" y="89"/>
                  </a:lnTo>
                  <a:lnTo>
                    <a:pt x="93" y="74"/>
                  </a:lnTo>
                  <a:lnTo>
                    <a:pt x="87" y="67"/>
                  </a:lnTo>
                  <a:lnTo>
                    <a:pt x="80" y="68"/>
                  </a:lnTo>
                  <a:lnTo>
                    <a:pt x="76" y="40"/>
                  </a:lnTo>
                  <a:lnTo>
                    <a:pt x="82" y="2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78" name="Freeform 127"/>
            <p:cNvSpPr>
              <a:spLocks/>
            </p:cNvSpPr>
            <p:nvPr/>
          </p:nvSpPr>
          <p:spPr bwMode="auto">
            <a:xfrm>
              <a:off x="3821418" y="3942046"/>
              <a:ext cx="347663" cy="422275"/>
            </a:xfrm>
            <a:custGeom>
              <a:avLst/>
              <a:gdLst>
                <a:gd name="T0" fmla="*/ 86 w 219"/>
                <a:gd name="T1" fmla="*/ 266 h 266"/>
                <a:gd name="T2" fmla="*/ 74 w 219"/>
                <a:gd name="T3" fmla="*/ 251 h 266"/>
                <a:gd name="T4" fmla="*/ 63 w 219"/>
                <a:gd name="T5" fmla="*/ 236 h 266"/>
                <a:gd name="T6" fmla="*/ 51 w 219"/>
                <a:gd name="T7" fmla="*/ 231 h 266"/>
                <a:gd name="T8" fmla="*/ 43 w 219"/>
                <a:gd name="T9" fmla="*/ 225 h 266"/>
                <a:gd name="T10" fmla="*/ 33 w 219"/>
                <a:gd name="T11" fmla="*/ 225 h 266"/>
                <a:gd name="T12" fmla="*/ 24 w 219"/>
                <a:gd name="T13" fmla="*/ 229 h 266"/>
                <a:gd name="T14" fmla="*/ 15 w 219"/>
                <a:gd name="T15" fmla="*/ 227 h 266"/>
                <a:gd name="T16" fmla="*/ 8 w 219"/>
                <a:gd name="T17" fmla="*/ 234 h 266"/>
                <a:gd name="T18" fmla="*/ 7 w 219"/>
                <a:gd name="T19" fmla="*/ 223 h 266"/>
                <a:gd name="T20" fmla="*/ 12 w 219"/>
                <a:gd name="T21" fmla="*/ 213 h 266"/>
                <a:gd name="T22" fmla="*/ 15 w 219"/>
                <a:gd name="T23" fmla="*/ 193 h 266"/>
                <a:gd name="T24" fmla="*/ 13 w 219"/>
                <a:gd name="T25" fmla="*/ 173 h 266"/>
                <a:gd name="T26" fmla="*/ 11 w 219"/>
                <a:gd name="T27" fmla="*/ 162 h 266"/>
                <a:gd name="T28" fmla="*/ 14 w 219"/>
                <a:gd name="T29" fmla="*/ 152 h 266"/>
                <a:gd name="T30" fmla="*/ 9 w 219"/>
                <a:gd name="T31" fmla="*/ 142 h 266"/>
                <a:gd name="T32" fmla="*/ 0 w 219"/>
                <a:gd name="T33" fmla="*/ 133 h 266"/>
                <a:gd name="T34" fmla="*/ 4 w 219"/>
                <a:gd name="T35" fmla="*/ 126 h 266"/>
                <a:gd name="T36" fmla="*/ 75 w 219"/>
                <a:gd name="T37" fmla="*/ 126 h 266"/>
                <a:gd name="T38" fmla="*/ 72 w 219"/>
                <a:gd name="T39" fmla="*/ 96 h 266"/>
                <a:gd name="T40" fmla="*/ 77 w 219"/>
                <a:gd name="T41" fmla="*/ 86 h 266"/>
                <a:gd name="T42" fmla="*/ 93 w 219"/>
                <a:gd name="T43" fmla="*/ 84 h 266"/>
                <a:gd name="T44" fmla="*/ 94 w 219"/>
                <a:gd name="T45" fmla="*/ 31 h 266"/>
                <a:gd name="T46" fmla="*/ 153 w 219"/>
                <a:gd name="T47" fmla="*/ 32 h 266"/>
                <a:gd name="T48" fmla="*/ 153 w 219"/>
                <a:gd name="T49" fmla="*/ 0 h 266"/>
                <a:gd name="T50" fmla="*/ 219 w 219"/>
                <a:gd name="T51" fmla="*/ 51 h 266"/>
                <a:gd name="T52" fmla="*/ 192 w 219"/>
                <a:gd name="T53" fmla="*/ 51 h 266"/>
                <a:gd name="T54" fmla="*/ 200 w 219"/>
                <a:gd name="T55" fmla="*/ 141 h 266"/>
                <a:gd name="T56" fmla="*/ 208 w 219"/>
                <a:gd name="T57" fmla="*/ 230 h 266"/>
                <a:gd name="T58" fmla="*/ 211 w 219"/>
                <a:gd name="T59" fmla="*/ 233 h 266"/>
                <a:gd name="T60" fmla="*/ 207 w 219"/>
                <a:gd name="T61" fmla="*/ 247 h 266"/>
                <a:gd name="T62" fmla="*/ 134 w 219"/>
                <a:gd name="T63" fmla="*/ 248 h 266"/>
                <a:gd name="T64" fmla="*/ 131 w 219"/>
                <a:gd name="T65" fmla="*/ 252 h 266"/>
                <a:gd name="T66" fmla="*/ 124 w 219"/>
                <a:gd name="T67" fmla="*/ 251 h 266"/>
                <a:gd name="T68" fmla="*/ 114 w 219"/>
                <a:gd name="T69" fmla="*/ 255 h 266"/>
                <a:gd name="T70" fmla="*/ 101 w 219"/>
                <a:gd name="T71" fmla="*/ 249 h 266"/>
                <a:gd name="T72" fmla="*/ 95 w 219"/>
                <a:gd name="T73" fmla="*/ 250 h 266"/>
                <a:gd name="T74" fmla="*/ 92 w 219"/>
                <a:gd name="T75" fmla="*/ 262 h 266"/>
                <a:gd name="T76" fmla="*/ 86 w 219"/>
                <a:gd name="T77"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 h="266">
                  <a:moveTo>
                    <a:pt x="86" y="266"/>
                  </a:moveTo>
                  <a:lnTo>
                    <a:pt x="74" y="251"/>
                  </a:lnTo>
                  <a:lnTo>
                    <a:pt x="63" y="236"/>
                  </a:lnTo>
                  <a:lnTo>
                    <a:pt x="51" y="231"/>
                  </a:lnTo>
                  <a:lnTo>
                    <a:pt x="43" y="225"/>
                  </a:lnTo>
                  <a:lnTo>
                    <a:pt x="33" y="225"/>
                  </a:lnTo>
                  <a:lnTo>
                    <a:pt x="24" y="229"/>
                  </a:lnTo>
                  <a:lnTo>
                    <a:pt x="15" y="227"/>
                  </a:lnTo>
                  <a:lnTo>
                    <a:pt x="8" y="234"/>
                  </a:lnTo>
                  <a:lnTo>
                    <a:pt x="7" y="223"/>
                  </a:lnTo>
                  <a:lnTo>
                    <a:pt x="12" y="213"/>
                  </a:lnTo>
                  <a:lnTo>
                    <a:pt x="15" y="193"/>
                  </a:lnTo>
                  <a:lnTo>
                    <a:pt x="13" y="173"/>
                  </a:lnTo>
                  <a:lnTo>
                    <a:pt x="11" y="162"/>
                  </a:lnTo>
                  <a:lnTo>
                    <a:pt x="14" y="152"/>
                  </a:lnTo>
                  <a:lnTo>
                    <a:pt x="9" y="142"/>
                  </a:lnTo>
                  <a:lnTo>
                    <a:pt x="0" y="133"/>
                  </a:lnTo>
                  <a:lnTo>
                    <a:pt x="4" y="126"/>
                  </a:lnTo>
                  <a:lnTo>
                    <a:pt x="75" y="126"/>
                  </a:lnTo>
                  <a:lnTo>
                    <a:pt x="72" y="96"/>
                  </a:lnTo>
                  <a:lnTo>
                    <a:pt x="77" y="86"/>
                  </a:lnTo>
                  <a:lnTo>
                    <a:pt x="93" y="84"/>
                  </a:lnTo>
                  <a:lnTo>
                    <a:pt x="94" y="31"/>
                  </a:lnTo>
                  <a:lnTo>
                    <a:pt x="153" y="32"/>
                  </a:lnTo>
                  <a:lnTo>
                    <a:pt x="153" y="0"/>
                  </a:lnTo>
                  <a:lnTo>
                    <a:pt x="219" y="51"/>
                  </a:lnTo>
                  <a:lnTo>
                    <a:pt x="192" y="51"/>
                  </a:lnTo>
                  <a:lnTo>
                    <a:pt x="200" y="141"/>
                  </a:lnTo>
                  <a:lnTo>
                    <a:pt x="208" y="230"/>
                  </a:lnTo>
                  <a:lnTo>
                    <a:pt x="211" y="233"/>
                  </a:lnTo>
                  <a:lnTo>
                    <a:pt x="207" y="247"/>
                  </a:lnTo>
                  <a:lnTo>
                    <a:pt x="134" y="248"/>
                  </a:lnTo>
                  <a:lnTo>
                    <a:pt x="131" y="252"/>
                  </a:lnTo>
                  <a:lnTo>
                    <a:pt x="124" y="251"/>
                  </a:lnTo>
                  <a:lnTo>
                    <a:pt x="114" y="255"/>
                  </a:lnTo>
                  <a:lnTo>
                    <a:pt x="101" y="249"/>
                  </a:lnTo>
                  <a:lnTo>
                    <a:pt x="95" y="250"/>
                  </a:lnTo>
                  <a:lnTo>
                    <a:pt x="92" y="262"/>
                  </a:lnTo>
                  <a:lnTo>
                    <a:pt x="86" y="266"/>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79" name="Freeform 128"/>
            <p:cNvSpPr>
              <a:spLocks/>
            </p:cNvSpPr>
            <p:nvPr/>
          </p:nvSpPr>
          <p:spPr bwMode="auto">
            <a:xfrm>
              <a:off x="5254931" y="5150134"/>
              <a:ext cx="85725" cy="249238"/>
            </a:xfrm>
            <a:custGeom>
              <a:avLst/>
              <a:gdLst>
                <a:gd name="T0" fmla="*/ 36 w 54"/>
                <a:gd name="T1" fmla="*/ 48 h 157"/>
                <a:gd name="T2" fmla="*/ 30 w 54"/>
                <a:gd name="T3" fmla="*/ 63 h 157"/>
                <a:gd name="T4" fmla="*/ 34 w 54"/>
                <a:gd name="T5" fmla="*/ 91 h 157"/>
                <a:gd name="T6" fmla="*/ 41 w 54"/>
                <a:gd name="T7" fmla="*/ 90 h 157"/>
                <a:gd name="T8" fmla="*/ 47 w 54"/>
                <a:gd name="T9" fmla="*/ 97 h 157"/>
                <a:gd name="T10" fmla="*/ 54 w 54"/>
                <a:gd name="T11" fmla="*/ 112 h 157"/>
                <a:gd name="T12" fmla="*/ 54 w 54"/>
                <a:gd name="T13" fmla="*/ 139 h 157"/>
                <a:gd name="T14" fmla="*/ 46 w 54"/>
                <a:gd name="T15" fmla="*/ 143 h 157"/>
                <a:gd name="T16" fmla="*/ 40 w 54"/>
                <a:gd name="T17" fmla="*/ 157 h 157"/>
                <a:gd name="T18" fmla="*/ 29 w 54"/>
                <a:gd name="T19" fmla="*/ 145 h 157"/>
                <a:gd name="T20" fmla="*/ 28 w 54"/>
                <a:gd name="T21" fmla="*/ 130 h 157"/>
                <a:gd name="T22" fmla="*/ 33 w 54"/>
                <a:gd name="T23" fmla="*/ 120 h 157"/>
                <a:gd name="T24" fmla="*/ 32 w 54"/>
                <a:gd name="T25" fmla="*/ 112 h 157"/>
                <a:gd name="T26" fmla="*/ 25 w 54"/>
                <a:gd name="T27" fmla="*/ 107 h 157"/>
                <a:gd name="T28" fmla="*/ 20 w 54"/>
                <a:gd name="T29" fmla="*/ 109 h 157"/>
                <a:gd name="T30" fmla="*/ 10 w 54"/>
                <a:gd name="T31" fmla="*/ 99 h 157"/>
                <a:gd name="T32" fmla="*/ 0 w 54"/>
                <a:gd name="T33" fmla="*/ 93 h 157"/>
                <a:gd name="T34" fmla="*/ 6 w 54"/>
                <a:gd name="T35" fmla="*/ 74 h 157"/>
                <a:gd name="T36" fmla="*/ 12 w 54"/>
                <a:gd name="T37" fmla="*/ 67 h 157"/>
                <a:gd name="T38" fmla="*/ 9 w 54"/>
                <a:gd name="T39" fmla="*/ 50 h 157"/>
                <a:gd name="T40" fmla="*/ 13 w 54"/>
                <a:gd name="T41" fmla="*/ 33 h 157"/>
                <a:gd name="T42" fmla="*/ 17 w 54"/>
                <a:gd name="T43" fmla="*/ 27 h 157"/>
                <a:gd name="T44" fmla="*/ 13 w 54"/>
                <a:gd name="T45" fmla="*/ 10 h 157"/>
                <a:gd name="T46" fmla="*/ 4 w 54"/>
                <a:gd name="T47" fmla="*/ 0 h 157"/>
                <a:gd name="T48" fmla="*/ 22 w 54"/>
                <a:gd name="T49" fmla="*/ 4 h 157"/>
                <a:gd name="T50" fmla="*/ 25 w 54"/>
                <a:gd name="T51" fmla="*/ 10 h 157"/>
                <a:gd name="T52" fmla="*/ 32 w 54"/>
                <a:gd name="T53" fmla="*/ 20 h 157"/>
                <a:gd name="T54" fmla="*/ 36 w 54"/>
                <a:gd name="T55" fmla="*/ 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157">
                  <a:moveTo>
                    <a:pt x="36" y="48"/>
                  </a:moveTo>
                  <a:lnTo>
                    <a:pt x="30" y="63"/>
                  </a:lnTo>
                  <a:lnTo>
                    <a:pt x="34" y="91"/>
                  </a:lnTo>
                  <a:lnTo>
                    <a:pt x="41" y="90"/>
                  </a:lnTo>
                  <a:lnTo>
                    <a:pt x="47" y="97"/>
                  </a:lnTo>
                  <a:lnTo>
                    <a:pt x="54" y="112"/>
                  </a:lnTo>
                  <a:lnTo>
                    <a:pt x="54" y="139"/>
                  </a:lnTo>
                  <a:lnTo>
                    <a:pt x="46" y="143"/>
                  </a:lnTo>
                  <a:lnTo>
                    <a:pt x="40" y="157"/>
                  </a:lnTo>
                  <a:lnTo>
                    <a:pt x="29" y="145"/>
                  </a:lnTo>
                  <a:lnTo>
                    <a:pt x="28" y="130"/>
                  </a:lnTo>
                  <a:lnTo>
                    <a:pt x="33" y="120"/>
                  </a:lnTo>
                  <a:lnTo>
                    <a:pt x="32" y="112"/>
                  </a:lnTo>
                  <a:lnTo>
                    <a:pt x="25" y="107"/>
                  </a:lnTo>
                  <a:lnTo>
                    <a:pt x="20" y="109"/>
                  </a:lnTo>
                  <a:lnTo>
                    <a:pt x="10" y="99"/>
                  </a:lnTo>
                  <a:lnTo>
                    <a:pt x="0" y="93"/>
                  </a:lnTo>
                  <a:lnTo>
                    <a:pt x="6" y="74"/>
                  </a:lnTo>
                  <a:lnTo>
                    <a:pt x="12" y="67"/>
                  </a:lnTo>
                  <a:lnTo>
                    <a:pt x="9" y="50"/>
                  </a:lnTo>
                  <a:lnTo>
                    <a:pt x="13" y="33"/>
                  </a:lnTo>
                  <a:lnTo>
                    <a:pt x="17" y="27"/>
                  </a:lnTo>
                  <a:lnTo>
                    <a:pt x="13" y="10"/>
                  </a:lnTo>
                  <a:lnTo>
                    <a:pt x="4" y="0"/>
                  </a:lnTo>
                  <a:lnTo>
                    <a:pt x="22" y="4"/>
                  </a:lnTo>
                  <a:lnTo>
                    <a:pt x="25" y="10"/>
                  </a:lnTo>
                  <a:lnTo>
                    <a:pt x="32" y="20"/>
                  </a:lnTo>
                  <a:lnTo>
                    <a:pt x="36" y="4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80" name="Freeform 129"/>
            <p:cNvSpPr>
              <a:spLocks noEditPoints="1"/>
            </p:cNvSpPr>
            <p:nvPr/>
          </p:nvSpPr>
          <p:spPr bwMode="auto">
            <a:xfrm>
              <a:off x="7223431" y="4618322"/>
              <a:ext cx="557213" cy="201613"/>
            </a:xfrm>
            <a:custGeom>
              <a:avLst/>
              <a:gdLst>
                <a:gd name="T0" fmla="*/ 1401 w 1439"/>
                <a:gd name="T1" fmla="*/ 208 h 524"/>
                <a:gd name="T2" fmla="*/ 1346 w 1439"/>
                <a:gd name="T3" fmla="*/ 237 h 524"/>
                <a:gd name="T4" fmla="*/ 1281 w 1439"/>
                <a:gd name="T5" fmla="*/ 223 h 524"/>
                <a:gd name="T6" fmla="*/ 1194 w 1439"/>
                <a:gd name="T7" fmla="*/ 223 h 524"/>
                <a:gd name="T8" fmla="*/ 1171 w 1439"/>
                <a:gd name="T9" fmla="*/ 320 h 524"/>
                <a:gd name="T10" fmla="*/ 1143 w 1439"/>
                <a:gd name="T11" fmla="*/ 349 h 524"/>
                <a:gd name="T12" fmla="*/ 1107 w 1439"/>
                <a:gd name="T13" fmla="*/ 468 h 524"/>
                <a:gd name="T14" fmla="*/ 1045 w 1439"/>
                <a:gd name="T15" fmla="*/ 486 h 524"/>
                <a:gd name="T16" fmla="*/ 974 w 1439"/>
                <a:gd name="T17" fmla="*/ 462 h 524"/>
                <a:gd name="T18" fmla="*/ 938 w 1439"/>
                <a:gd name="T19" fmla="*/ 469 h 524"/>
                <a:gd name="T20" fmla="*/ 894 w 1439"/>
                <a:gd name="T21" fmla="*/ 512 h 524"/>
                <a:gd name="T22" fmla="*/ 846 w 1439"/>
                <a:gd name="T23" fmla="*/ 506 h 524"/>
                <a:gd name="T24" fmla="*/ 798 w 1439"/>
                <a:gd name="T25" fmla="*/ 524 h 524"/>
                <a:gd name="T26" fmla="*/ 746 w 1439"/>
                <a:gd name="T27" fmla="*/ 476 h 524"/>
                <a:gd name="T28" fmla="*/ 733 w 1439"/>
                <a:gd name="T29" fmla="*/ 419 h 524"/>
                <a:gd name="T30" fmla="*/ 788 w 1439"/>
                <a:gd name="T31" fmla="*/ 448 h 524"/>
                <a:gd name="T32" fmla="*/ 846 w 1439"/>
                <a:gd name="T33" fmla="*/ 432 h 524"/>
                <a:gd name="T34" fmla="*/ 860 w 1439"/>
                <a:gd name="T35" fmla="*/ 360 h 524"/>
                <a:gd name="T36" fmla="*/ 892 w 1439"/>
                <a:gd name="T37" fmla="*/ 344 h 524"/>
                <a:gd name="T38" fmla="*/ 981 w 1439"/>
                <a:gd name="T39" fmla="*/ 325 h 524"/>
                <a:gd name="T40" fmla="*/ 1033 w 1439"/>
                <a:gd name="T41" fmla="*/ 258 h 524"/>
                <a:gd name="T42" fmla="*/ 1068 w 1439"/>
                <a:gd name="T43" fmla="*/ 204 h 524"/>
                <a:gd name="T44" fmla="*/ 1104 w 1439"/>
                <a:gd name="T45" fmla="*/ 248 h 524"/>
                <a:gd name="T46" fmla="*/ 1119 w 1439"/>
                <a:gd name="T47" fmla="*/ 219 h 524"/>
                <a:gd name="T48" fmla="*/ 1155 w 1439"/>
                <a:gd name="T49" fmla="*/ 222 h 524"/>
                <a:gd name="T50" fmla="*/ 1157 w 1439"/>
                <a:gd name="T51" fmla="*/ 168 h 524"/>
                <a:gd name="T52" fmla="*/ 1159 w 1439"/>
                <a:gd name="T53" fmla="*/ 126 h 524"/>
                <a:gd name="T54" fmla="*/ 1214 w 1439"/>
                <a:gd name="T55" fmla="*/ 66 h 524"/>
                <a:gd name="T56" fmla="*/ 1248 w 1439"/>
                <a:gd name="T57" fmla="*/ 0 h 524"/>
                <a:gd name="T58" fmla="*/ 1278 w 1439"/>
                <a:gd name="T59" fmla="*/ 0 h 524"/>
                <a:gd name="T60" fmla="*/ 1319 w 1439"/>
                <a:gd name="T61" fmla="*/ 43 h 524"/>
                <a:gd name="T62" fmla="*/ 1325 w 1439"/>
                <a:gd name="T63" fmla="*/ 80 h 524"/>
                <a:gd name="T64" fmla="*/ 1375 w 1439"/>
                <a:gd name="T65" fmla="*/ 103 h 524"/>
                <a:gd name="T66" fmla="*/ 1439 w 1439"/>
                <a:gd name="T67" fmla="*/ 129 h 524"/>
                <a:gd name="T68" fmla="*/ 1436 w 1439"/>
                <a:gd name="T69" fmla="*/ 162 h 524"/>
                <a:gd name="T70" fmla="*/ 1385 w 1439"/>
                <a:gd name="T71" fmla="*/ 167 h 524"/>
                <a:gd name="T72" fmla="*/ 1401 w 1439"/>
                <a:gd name="T73" fmla="*/ 208 h 524"/>
                <a:gd name="T74" fmla="*/ 75 w 1439"/>
                <a:gd name="T75" fmla="*/ 61 h 524"/>
                <a:gd name="T76" fmla="*/ 83 w 1439"/>
                <a:gd name="T77" fmla="*/ 105 h 524"/>
                <a:gd name="T78" fmla="*/ 133 w 1439"/>
                <a:gd name="T79" fmla="*/ 95 h 524"/>
                <a:gd name="T80" fmla="*/ 155 w 1439"/>
                <a:gd name="T81" fmla="*/ 60 h 524"/>
                <a:gd name="T82" fmla="*/ 173 w 1439"/>
                <a:gd name="T83" fmla="*/ 68 h 524"/>
                <a:gd name="T84" fmla="*/ 220 w 1439"/>
                <a:gd name="T85" fmla="*/ 119 h 524"/>
                <a:gd name="T86" fmla="*/ 254 w 1439"/>
                <a:gd name="T87" fmla="*/ 176 h 524"/>
                <a:gd name="T88" fmla="*/ 260 w 1439"/>
                <a:gd name="T89" fmla="*/ 233 h 524"/>
                <a:gd name="T90" fmla="*/ 253 w 1439"/>
                <a:gd name="T91" fmla="*/ 272 h 524"/>
                <a:gd name="T92" fmla="*/ 261 w 1439"/>
                <a:gd name="T93" fmla="*/ 301 h 524"/>
                <a:gd name="T94" fmla="*/ 268 w 1439"/>
                <a:gd name="T95" fmla="*/ 352 h 524"/>
                <a:gd name="T96" fmla="*/ 295 w 1439"/>
                <a:gd name="T97" fmla="*/ 375 h 524"/>
                <a:gd name="T98" fmla="*/ 326 w 1439"/>
                <a:gd name="T99" fmla="*/ 451 h 524"/>
                <a:gd name="T100" fmla="*/ 325 w 1439"/>
                <a:gd name="T101" fmla="*/ 479 h 524"/>
                <a:gd name="T102" fmla="*/ 271 w 1439"/>
                <a:gd name="T103" fmla="*/ 485 h 524"/>
                <a:gd name="T104" fmla="*/ 199 w 1439"/>
                <a:gd name="T105" fmla="*/ 422 h 524"/>
                <a:gd name="T106" fmla="*/ 109 w 1439"/>
                <a:gd name="T107" fmla="*/ 354 h 524"/>
                <a:gd name="T108" fmla="*/ 99 w 1439"/>
                <a:gd name="T109" fmla="*/ 311 h 524"/>
                <a:gd name="T110" fmla="*/ 54 w 1439"/>
                <a:gd name="T111" fmla="*/ 254 h 524"/>
                <a:gd name="T112" fmla="*/ 42 w 1439"/>
                <a:gd name="T113" fmla="*/ 184 h 524"/>
                <a:gd name="T114" fmla="*/ 13 w 1439"/>
                <a:gd name="T115" fmla="*/ 137 h 524"/>
                <a:gd name="T116" fmla="*/ 18 w 1439"/>
                <a:gd name="T117" fmla="*/ 75 h 524"/>
                <a:gd name="T118" fmla="*/ 0 w 1439"/>
                <a:gd name="T119" fmla="*/ 39 h 524"/>
                <a:gd name="T120" fmla="*/ 12 w 1439"/>
                <a:gd name="T121" fmla="*/ 24 h 524"/>
                <a:gd name="T122" fmla="*/ 75 w 1439"/>
                <a:gd name="T123" fmla="*/ 61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9" h="524">
                  <a:moveTo>
                    <a:pt x="1401" y="208"/>
                  </a:moveTo>
                  <a:lnTo>
                    <a:pt x="1346" y="237"/>
                  </a:lnTo>
                  <a:lnTo>
                    <a:pt x="1281" y="223"/>
                  </a:lnTo>
                  <a:lnTo>
                    <a:pt x="1194" y="223"/>
                  </a:lnTo>
                  <a:lnTo>
                    <a:pt x="1171" y="320"/>
                  </a:lnTo>
                  <a:lnTo>
                    <a:pt x="1143" y="349"/>
                  </a:lnTo>
                  <a:lnTo>
                    <a:pt x="1107" y="468"/>
                  </a:lnTo>
                  <a:lnTo>
                    <a:pt x="1045" y="486"/>
                  </a:lnTo>
                  <a:lnTo>
                    <a:pt x="974" y="462"/>
                  </a:lnTo>
                  <a:lnTo>
                    <a:pt x="938" y="469"/>
                  </a:lnTo>
                  <a:lnTo>
                    <a:pt x="894" y="512"/>
                  </a:lnTo>
                  <a:lnTo>
                    <a:pt x="846" y="506"/>
                  </a:lnTo>
                  <a:lnTo>
                    <a:pt x="798" y="524"/>
                  </a:lnTo>
                  <a:lnTo>
                    <a:pt x="746" y="476"/>
                  </a:lnTo>
                  <a:lnTo>
                    <a:pt x="733" y="419"/>
                  </a:lnTo>
                  <a:lnTo>
                    <a:pt x="788" y="448"/>
                  </a:lnTo>
                  <a:lnTo>
                    <a:pt x="846" y="432"/>
                  </a:lnTo>
                  <a:lnTo>
                    <a:pt x="860" y="360"/>
                  </a:lnTo>
                  <a:lnTo>
                    <a:pt x="892" y="344"/>
                  </a:lnTo>
                  <a:lnTo>
                    <a:pt x="981" y="325"/>
                  </a:lnTo>
                  <a:lnTo>
                    <a:pt x="1033" y="258"/>
                  </a:lnTo>
                  <a:lnTo>
                    <a:pt x="1068" y="204"/>
                  </a:lnTo>
                  <a:lnTo>
                    <a:pt x="1104" y="248"/>
                  </a:lnTo>
                  <a:lnTo>
                    <a:pt x="1119" y="219"/>
                  </a:lnTo>
                  <a:lnTo>
                    <a:pt x="1155" y="222"/>
                  </a:lnTo>
                  <a:lnTo>
                    <a:pt x="1157" y="168"/>
                  </a:lnTo>
                  <a:lnTo>
                    <a:pt x="1159" y="126"/>
                  </a:lnTo>
                  <a:lnTo>
                    <a:pt x="1214" y="66"/>
                  </a:lnTo>
                  <a:lnTo>
                    <a:pt x="1248" y="0"/>
                  </a:lnTo>
                  <a:lnTo>
                    <a:pt x="1278" y="0"/>
                  </a:lnTo>
                  <a:lnTo>
                    <a:pt x="1319" y="43"/>
                  </a:lnTo>
                  <a:lnTo>
                    <a:pt x="1325" y="80"/>
                  </a:lnTo>
                  <a:lnTo>
                    <a:pt x="1375" y="103"/>
                  </a:lnTo>
                  <a:lnTo>
                    <a:pt x="1439" y="129"/>
                  </a:lnTo>
                  <a:lnTo>
                    <a:pt x="1436" y="162"/>
                  </a:lnTo>
                  <a:lnTo>
                    <a:pt x="1385" y="167"/>
                  </a:lnTo>
                  <a:lnTo>
                    <a:pt x="1401" y="208"/>
                  </a:lnTo>
                  <a:moveTo>
                    <a:pt x="75" y="61"/>
                  </a:moveTo>
                  <a:lnTo>
                    <a:pt x="83" y="105"/>
                  </a:lnTo>
                  <a:lnTo>
                    <a:pt x="133" y="95"/>
                  </a:lnTo>
                  <a:lnTo>
                    <a:pt x="155" y="60"/>
                  </a:lnTo>
                  <a:lnTo>
                    <a:pt x="173" y="68"/>
                  </a:lnTo>
                  <a:lnTo>
                    <a:pt x="220" y="119"/>
                  </a:lnTo>
                  <a:lnTo>
                    <a:pt x="254" y="176"/>
                  </a:lnTo>
                  <a:lnTo>
                    <a:pt x="260" y="233"/>
                  </a:lnTo>
                  <a:lnTo>
                    <a:pt x="253" y="272"/>
                  </a:lnTo>
                  <a:lnTo>
                    <a:pt x="261" y="301"/>
                  </a:lnTo>
                  <a:lnTo>
                    <a:pt x="268" y="352"/>
                  </a:lnTo>
                  <a:lnTo>
                    <a:pt x="295" y="375"/>
                  </a:lnTo>
                  <a:lnTo>
                    <a:pt x="326" y="451"/>
                  </a:lnTo>
                  <a:lnTo>
                    <a:pt x="325" y="479"/>
                  </a:lnTo>
                  <a:lnTo>
                    <a:pt x="271" y="485"/>
                  </a:lnTo>
                  <a:lnTo>
                    <a:pt x="199" y="422"/>
                  </a:lnTo>
                  <a:lnTo>
                    <a:pt x="109" y="354"/>
                  </a:lnTo>
                  <a:lnTo>
                    <a:pt x="99" y="311"/>
                  </a:lnTo>
                  <a:lnTo>
                    <a:pt x="54" y="254"/>
                  </a:lnTo>
                  <a:lnTo>
                    <a:pt x="42" y="184"/>
                  </a:lnTo>
                  <a:lnTo>
                    <a:pt x="13" y="137"/>
                  </a:lnTo>
                  <a:lnTo>
                    <a:pt x="18" y="75"/>
                  </a:lnTo>
                  <a:lnTo>
                    <a:pt x="0" y="39"/>
                  </a:lnTo>
                  <a:lnTo>
                    <a:pt x="12" y="24"/>
                  </a:lnTo>
                  <a:lnTo>
                    <a:pt x="75" y="61"/>
                  </a:lnTo>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81" name="Freeform 130"/>
            <p:cNvSpPr>
              <a:spLocks/>
            </p:cNvSpPr>
            <p:nvPr/>
          </p:nvSpPr>
          <p:spPr bwMode="auto">
            <a:xfrm>
              <a:off x="4646918" y="5404134"/>
              <a:ext cx="384175" cy="400050"/>
            </a:xfrm>
            <a:custGeom>
              <a:avLst/>
              <a:gdLst>
                <a:gd name="T0" fmla="*/ 76 w 242"/>
                <a:gd name="T1" fmla="*/ 242 h 252"/>
                <a:gd name="T2" fmla="*/ 64 w 242"/>
                <a:gd name="T3" fmla="*/ 226 h 252"/>
                <a:gd name="T4" fmla="*/ 58 w 242"/>
                <a:gd name="T5" fmla="*/ 211 h 252"/>
                <a:gd name="T6" fmla="*/ 54 w 242"/>
                <a:gd name="T7" fmla="*/ 191 h 252"/>
                <a:gd name="T8" fmla="*/ 50 w 242"/>
                <a:gd name="T9" fmla="*/ 176 h 252"/>
                <a:gd name="T10" fmla="*/ 45 w 242"/>
                <a:gd name="T11" fmla="*/ 144 h 252"/>
                <a:gd name="T12" fmla="*/ 46 w 242"/>
                <a:gd name="T13" fmla="*/ 119 h 252"/>
                <a:gd name="T14" fmla="*/ 44 w 242"/>
                <a:gd name="T15" fmla="*/ 108 h 252"/>
                <a:gd name="T16" fmla="*/ 37 w 242"/>
                <a:gd name="T17" fmla="*/ 99 h 252"/>
                <a:gd name="T18" fmla="*/ 28 w 242"/>
                <a:gd name="T19" fmla="*/ 82 h 252"/>
                <a:gd name="T20" fmla="*/ 19 w 242"/>
                <a:gd name="T21" fmla="*/ 57 h 252"/>
                <a:gd name="T22" fmla="*/ 15 w 242"/>
                <a:gd name="T23" fmla="*/ 44 h 252"/>
                <a:gd name="T24" fmla="*/ 1 w 242"/>
                <a:gd name="T25" fmla="*/ 24 h 252"/>
                <a:gd name="T26" fmla="*/ 0 w 242"/>
                <a:gd name="T27" fmla="*/ 8 h 252"/>
                <a:gd name="T28" fmla="*/ 9 w 242"/>
                <a:gd name="T29" fmla="*/ 4 h 252"/>
                <a:gd name="T30" fmla="*/ 20 w 242"/>
                <a:gd name="T31" fmla="*/ 0 h 252"/>
                <a:gd name="T32" fmla="*/ 32 w 242"/>
                <a:gd name="T33" fmla="*/ 1 h 252"/>
                <a:gd name="T34" fmla="*/ 42 w 242"/>
                <a:gd name="T35" fmla="*/ 10 h 252"/>
                <a:gd name="T36" fmla="*/ 45 w 242"/>
                <a:gd name="T37" fmla="*/ 9 h 252"/>
                <a:gd name="T38" fmla="*/ 119 w 242"/>
                <a:gd name="T39" fmla="*/ 8 h 252"/>
                <a:gd name="T40" fmla="*/ 131 w 242"/>
                <a:gd name="T41" fmla="*/ 18 h 252"/>
                <a:gd name="T42" fmla="*/ 175 w 242"/>
                <a:gd name="T43" fmla="*/ 21 h 252"/>
                <a:gd name="T44" fmla="*/ 208 w 242"/>
                <a:gd name="T45" fmla="*/ 13 h 252"/>
                <a:gd name="T46" fmla="*/ 223 w 242"/>
                <a:gd name="T47" fmla="*/ 8 h 252"/>
                <a:gd name="T48" fmla="*/ 235 w 242"/>
                <a:gd name="T49" fmla="*/ 9 h 252"/>
                <a:gd name="T50" fmla="*/ 242 w 242"/>
                <a:gd name="T51" fmla="*/ 14 h 252"/>
                <a:gd name="T52" fmla="*/ 242 w 242"/>
                <a:gd name="T53" fmla="*/ 15 h 252"/>
                <a:gd name="T54" fmla="*/ 232 w 242"/>
                <a:gd name="T55" fmla="*/ 20 h 252"/>
                <a:gd name="T56" fmla="*/ 226 w 242"/>
                <a:gd name="T57" fmla="*/ 20 h 252"/>
                <a:gd name="T58" fmla="*/ 214 w 242"/>
                <a:gd name="T59" fmla="*/ 28 h 252"/>
                <a:gd name="T60" fmla="*/ 208 w 242"/>
                <a:gd name="T61" fmla="*/ 20 h 252"/>
                <a:gd name="T62" fmla="*/ 179 w 242"/>
                <a:gd name="T63" fmla="*/ 27 h 252"/>
                <a:gd name="T64" fmla="*/ 166 w 242"/>
                <a:gd name="T65" fmla="*/ 28 h 252"/>
                <a:gd name="T66" fmla="*/ 163 w 242"/>
                <a:gd name="T67" fmla="*/ 102 h 252"/>
                <a:gd name="T68" fmla="*/ 145 w 242"/>
                <a:gd name="T69" fmla="*/ 102 h 252"/>
                <a:gd name="T70" fmla="*/ 143 w 242"/>
                <a:gd name="T71" fmla="*/ 163 h 252"/>
                <a:gd name="T72" fmla="*/ 139 w 242"/>
                <a:gd name="T73" fmla="*/ 240 h 252"/>
                <a:gd name="T74" fmla="*/ 123 w 242"/>
                <a:gd name="T75" fmla="*/ 250 h 252"/>
                <a:gd name="T76" fmla="*/ 114 w 242"/>
                <a:gd name="T77" fmla="*/ 252 h 252"/>
                <a:gd name="T78" fmla="*/ 103 w 242"/>
                <a:gd name="T79" fmla="*/ 248 h 252"/>
                <a:gd name="T80" fmla="*/ 95 w 242"/>
                <a:gd name="T81" fmla="*/ 246 h 252"/>
                <a:gd name="T82" fmla="*/ 92 w 242"/>
                <a:gd name="T83" fmla="*/ 238 h 252"/>
                <a:gd name="T84" fmla="*/ 85 w 242"/>
                <a:gd name="T85" fmla="*/ 232 h 252"/>
                <a:gd name="T86" fmla="*/ 76 w 242"/>
                <a:gd name="T87" fmla="*/ 2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2" h="252">
                  <a:moveTo>
                    <a:pt x="76" y="242"/>
                  </a:moveTo>
                  <a:lnTo>
                    <a:pt x="64" y="226"/>
                  </a:lnTo>
                  <a:lnTo>
                    <a:pt x="58" y="211"/>
                  </a:lnTo>
                  <a:lnTo>
                    <a:pt x="54" y="191"/>
                  </a:lnTo>
                  <a:lnTo>
                    <a:pt x="50" y="176"/>
                  </a:lnTo>
                  <a:lnTo>
                    <a:pt x="45" y="144"/>
                  </a:lnTo>
                  <a:lnTo>
                    <a:pt x="46" y="119"/>
                  </a:lnTo>
                  <a:lnTo>
                    <a:pt x="44" y="108"/>
                  </a:lnTo>
                  <a:lnTo>
                    <a:pt x="37" y="99"/>
                  </a:lnTo>
                  <a:lnTo>
                    <a:pt x="28" y="82"/>
                  </a:lnTo>
                  <a:lnTo>
                    <a:pt x="19" y="57"/>
                  </a:lnTo>
                  <a:lnTo>
                    <a:pt x="15" y="44"/>
                  </a:lnTo>
                  <a:lnTo>
                    <a:pt x="1" y="24"/>
                  </a:lnTo>
                  <a:lnTo>
                    <a:pt x="0" y="8"/>
                  </a:lnTo>
                  <a:lnTo>
                    <a:pt x="9" y="4"/>
                  </a:lnTo>
                  <a:lnTo>
                    <a:pt x="20" y="0"/>
                  </a:lnTo>
                  <a:lnTo>
                    <a:pt x="32" y="1"/>
                  </a:lnTo>
                  <a:lnTo>
                    <a:pt x="42" y="10"/>
                  </a:lnTo>
                  <a:lnTo>
                    <a:pt x="45" y="9"/>
                  </a:lnTo>
                  <a:lnTo>
                    <a:pt x="119" y="8"/>
                  </a:lnTo>
                  <a:lnTo>
                    <a:pt x="131" y="18"/>
                  </a:lnTo>
                  <a:lnTo>
                    <a:pt x="175" y="21"/>
                  </a:lnTo>
                  <a:lnTo>
                    <a:pt x="208" y="13"/>
                  </a:lnTo>
                  <a:lnTo>
                    <a:pt x="223" y="8"/>
                  </a:lnTo>
                  <a:lnTo>
                    <a:pt x="235" y="9"/>
                  </a:lnTo>
                  <a:lnTo>
                    <a:pt x="242" y="14"/>
                  </a:lnTo>
                  <a:lnTo>
                    <a:pt x="242" y="15"/>
                  </a:lnTo>
                  <a:lnTo>
                    <a:pt x="232" y="20"/>
                  </a:lnTo>
                  <a:lnTo>
                    <a:pt x="226" y="20"/>
                  </a:lnTo>
                  <a:lnTo>
                    <a:pt x="214" y="28"/>
                  </a:lnTo>
                  <a:lnTo>
                    <a:pt x="208" y="20"/>
                  </a:lnTo>
                  <a:lnTo>
                    <a:pt x="179" y="27"/>
                  </a:lnTo>
                  <a:lnTo>
                    <a:pt x="166" y="28"/>
                  </a:lnTo>
                  <a:lnTo>
                    <a:pt x="163" y="102"/>
                  </a:lnTo>
                  <a:lnTo>
                    <a:pt x="145" y="102"/>
                  </a:lnTo>
                  <a:lnTo>
                    <a:pt x="143" y="163"/>
                  </a:lnTo>
                  <a:lnTo>
                    <a:pt x="139" y="240"/>
                  </a:lnTo>
                  <a:lnTo>
                    <a:pt x="123" y="250"/>
                  </a:lnTo>
                  <a:lnTo>
                    <a:pt x="114" y="252"/>
                  </a:lnTo>
                  <a:lnTo>
                    <a:pt x="103" y="248"/>
                  </a:lnTo>
                  <a:lnTo>
                    <a:pt x="95" y="246"/>
                  </a:lnTo>
                  <a:lnTo>
                    <a:pt x="92" y="238"/>
                  </a:lnTo>
                  <a:lnTo>
                    <a:pt x="85" y="232"/>
                  </a:lnTo>
                  <a:lnTo>
                    <a:pt x="76" y="24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82" name="Freeform 131"/>
            <p:cNvSpPr>
              <a:spLocks/>
            </p:cNvSpPr>
            <p:nvPr/>
          </p:nvSpPr>
          <p:spPr bwMode="auto">
            <a:xfrm>
              <a:off x="9009368" y="5508909"/>
              <a:ext cx="68263" cy="76200"/>
            </a:xfrm>
            <a:custGeom>
              <a:avLst/>
              <a:gdLst>
                <a:gd name="T0" fmla="*/ 26 w 43"/>
                <a:gd name="T1" fmla="*/ 20 h 48"/>
                <a:gd name="T2" fmla="*/ 37 w 43"/>
                <a:gd name="T3" fmla="*/ 33 h 48"/>
                <a:gd name="T4" fmla="*/ 43 w 43"/>
                <a:gd name="T5" fmla="*/ 43 h 48"/>
                <a:gd name="T6" fmla="*/ 35 w 43"/>
                <a:gd name="T7" fmla="*/ 48 h 48"/>
                <a:gd name="T8" fmla="*/ 27 w 43"/>
                <a:gd name="T9" fmla="*/ 42 h 48"/>
                <a:gd name="T10" fmla="*/ 17 w 43"/>
                <a:gd name="T11" fmla="*/ 33 h 48"/>
                <a:gd name="T12" fmla="*/ 8 w 43"/>
                <a:gd name="T13" fmla="*/ 22 h 48"/>
                <a:gd name="T14" fmla="*/ 0 w 43"/>
                <a:gd name="T15" fmla="*/ 7 h 48"/>
                <a:gd name="T16" fmla="*/ 0 w 43"/>
                <a:gd name="T17" fmla="*/ 0 h 48"/>
                <a:gd name="T18" fmla="*/ 7 w 43"/>
                <a:gd name="T19" fmla="*/ 0 h 48"/>
                <a:gd name="T20" fmla="*/ 16 w 43"/>
                <a:gd name="T21" fmla="*/ 8 h 48"/>
                <a:gd name="T22" fmla="*/ 22 w 43"/>
                <a:gd name="T23" fmla="*/ 15 h 48"/>
                <a:gd name="T24" fmla="*/ 26 w 43"/>
                <a:gd name="T25"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8">
                  <a:moveTo>
                    <a:pt x="26" y="20"/>
                  </a:moveTo>
                  <a:lnTo>
                    <a:pt x="37" y="33"/>
                  </a:lnTo>
                  <a:lnTo>
                    <a:pt x="43" y="43"/>
                  </a:lnTo>
                  <a:lnTo>
                    <a:pt x="35" y="48"/>
                  </a:lnTo>
                  <a:lnTo>
                    <a:pt x="27" y="42"/>
                  </a:lnTo>
                  <a:lnTo>
                    <a:pt x="17" y="33"/>
                  </a:lnTo>
                  <a:lnTo>
                    <a:pt x="8" y="22"/>
                  </a:lnTo>
                  <a:lnTo>
                    <a:pt x="0" y="7"/>
                  </a:lnTo>
                  <a:lnTo>
                    <a:pt x="0" y="0"/>
                  </a:lnTo>
                  <a:lnTo>
                    <a:pt x="7" y="0"/>
                  </a:lnTo>
                  <a:lnTo>
                    <a:pt x="16" y="8"/>
                  </a:lnTo>
                  <a:lnTo>
                    <a:pt x="22" y="15"/>
                  </a:lnTo>
                  <a:lnTo>
                    <a:pt x="26" y="2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83" name="Freeform 132"/>
            <p:cNvSpPr>
              <a:spLocks/>
            </p:cNvSpPr>
            <p:nvPr/>
          </p:nvSpPr>
          <p:spPr bwMode="auto">
            <a:xfrm>
              <a:off x="4318306" y="4072221"/>
              <a:ext cx="446088" cy="388938"/>
            </a:xfrm>
            <a:custGeom>
              <a:avLst/>
              <a:gdLst>
                <a:gd name="T0" fmla="*/ 34 w 281"/>
                <a:gd name="T1" fmla="*/ 239 h 245"/>
                <a:gd name="T2" fmla="*/ 34 w 281"/>
                <a:gd name="T3" fmla="*/ 225 h 245"/>
                <a:gd name="T4" fmla="*/ 13 w 281"/>
                <a:gd name="T5" fmla="*/ 220 h 245"/>
                <a:gd name="T6" fmla="*/ 12 w 281"/>
                <a:gd name="T7" fmla="*/ 210 h 245"/>
                <a:gd name="T8" fmla="*/ 2 w 281"/>
                <a:gd name="T9" fmla="*/ 197 h 245"/>
                <a:gd name="T10" fmla="*/ 0 w 281"/>
                <a:gd name="T11" fmla="*/ 187 h 245"/>
                <a:gd name="T12" fmla="*/ 1 w 281"/>
                <a:gd name="T13" fmla="*/ 177 h 245"/>
                <a:gd name="T14" fmla="*/ 13 w 281"/>
                <a:gd name="T15" fmla="*/ 176 h 245"/>
                <a:gd name="T16" fmla="*/ 19 w 281"/>
                <a:gd name="T17" fmla="*/ 169 h 245"/>
                <a:gd name="T18" fmla="*/ 44 w 281"/>
                <a:gd name="T19" fmla="*/ 167 h 245"/>
                <a:gd name="T20" fmla="*/ 60 w 281"/>
                <a:gd name="T21" fmla="*/ 164 h 245"/>
                <a:gd name="T22" fmla="*/ 62 w 281"/>
                <a:gd name="T23" fmla="*/ 151 h 245"/>
                <a:gd name="T24" fmla="*/ 72 w 281"/>
                <a:gd name="T25" fmla="*/ 137 h 245"/>
                <a:gd name="T26" fmla="*/ 71 w 281"/>
                <a:gd name="T27" fmla="*/ 89 h 245"/>
                <a:gd name="T28" fmla="*/ 97 w 281"/>
                <a:gd name="T29" fmla="*/ 80 h 245"/>
                <a:gd name="T30" fmla="*/ 149 w 281"/>
                <a:gd name="T31" fmla="*/ 39 h 245"/>
                <a:gd name="T32" fmla="*/ 209 w 281"/>
                <a:gd name="T33" fmla="*/ 0 h 245"/>
                <a:gd name="T34" fmla="*/ 238 w 281"/>
                <a:gd name="T35" fmla="*/ 9 h 245"/>
                <a:gd name="T36" fmla="*/ 248 w 281"/>
                <a:gd name="T37" fmla="*/ 20 h 245"/>
                <a:gd name="T38" fmla="*/ 261 w 281"/>
                <a:gd name="T39" fmla="*/ 12 h 245"/>
                <a:gd name="T40" fmla="*/ 266 w 281"/>
                <a:gd name="T41" fmla="*/ 45 h 245"/>
                <a:gd name="T42" fmla="*/ 273 w 281"/>
                <a:gd name="T43" fmla="*/ 50 h 245"/>
                <a:gd name="T44" fmla="*/ 274 w 281"/>
                <a:gd name="T45" fmla="*/ 57 h 245"/>
                <a:gd name="T46" fmla="*/ 281 w 281"/>
                <a:gd name="T47" fmla="*/ 64 h 245"/>
                <a:gd name="T48" fmla="*/ 278 w 281"/>
                <a:gd name="T49" fmla="*/ 73 h 245"/>
                <a:gd name="T50" fmla="*/ 271 w 281"/>
                <a:gd name="T51" fmla="*/ 115 h 245"/>
                <a:gd name="T52" fmla="*/ 271 w 281"/>
                <a:gd name="T53" fmla="*/ 142 h 245"/>
                <a:gd name="T54" fmla="*/ 248 w 281"/>
                <a:gd name="T55" fmla="*/ 162 h 245"/>
                <a:gd name="T56" fmla="*/ 241 w 281"/>
                <a:gd name="T57" fmla="*/ 189 h 245"/>
                <a:gd name="T58" fmla="*/ 249 w 281"/>
                <a:gd name="T59" fmla="*/ 197 h 245"/>
                <a:gd name="T60" fmla="*/ 249 w 281"/>
                <a:gd name="T61" fmla="*/ 210 h 245"/>
                <a:gd name="T62" fmla="*/ 260 w 281"/>
                <a:gd name="T63" fmla="*/ 210 h 245"/>
                <a:gd name="T64" fmla="*/ 259 w 281"/>
                <a:gd name="T65" fmla="*/ 220 h 245"/>
                <a:gd name="T66" fmla="*/ 254 w 281"/>
                <a:gd name="T67" fmla="*/ 221 h 245"/>
                <a:gd name="T68" fmla="*/ 253 w 281"/>
                <a:gd name="T69" fmla="*/ 228 h 245"/>
                <a:gd name="T70" fmla="*/ 250 w 281"/>
                <a:gd name="T71" fmla="*/ 228 h 245"/>
                <a:gd name="T72" fmla="*/ 237 w 281"/>
                <a:gd name="T73" fmla="*/ 206 h 245"/>
                <a:gd name="T74" fmla="*/ 233 w 281"/>
                <a:gd name="T75" fmla="*/ 205 h 245"/>
                <a:gd name="T76" fmla="*/ 219 w 281"/>
                <a:gd name="T77" fmla="*/ 216 h 245"/>
                <a:gd name="T78" fmla="*/ 205 w 281"/>
                <a:gd name="T79" fmla="*/ 210 h 245"/>
                <a:gd name="T80" fmla="*/ 195 w 281"/>
                <a:gd name="T81" fmla="*/ 209 h 245"/>
                <a:gd name="T82" fmla="*/ 189 w 281"/>
                <a:gd name="T83" fmla="*/ 212 h 245"/>
                <a:gd name="T84" fmla="*/ 179 w 281"/>
                <a:gd name="T85" fmla="*/ 212 h 245"/>
                <a:gd name="T86" fmla="*/ 168 w 281"/>
                <a:gd name="T87" fmla="*/ 220 h 245"/>
                <a:gd name="T88" fmla="*/ 159 w 281"/>
                <a:gd name="T89" fmla="*/ 221 h 245"/>
                <a:gd name="T90" fmla="*/ 137 w 281"/>
                <a:gd name="T91" fmla="*/ 210 h 245"/>
                <a:gd name="T92" fmla="*/ 128 w 281"/>
                <a:gd name="T93" fmla="*/ 215 h 245"/>
                <a:gd name="T94" fmla="*/ 119 w 281"/>
                <a:gd name="T95" fmla="*/ 215 h 245"/>
                <a:gd name="T96" fmla="*/ 112 w 281"/>
                <a:gd name="T97" fmla="*/ 207 h 245"/>
                <a:gd name="T98" fmla="*/ 93 w 281"/>
                <a:gd name="T99" fmla="*/ 199 h 245"/>
                <a:gd name="T100" fmla="*/ 74 w 281"/>
                <a:gd name="T101" fmla="*/ 202 h 245"/>
                <a:gd name="T102" fmla="*/ 69 w 281"/>
                <a:gd name="T103" fmla="*/ 206 h 245"/>
                <a:gd name="T104" fmla="*/ 67 w 281"/>
                <a:gd name="T105" fmla="*/ 218 h 245"/>
                <a:gd name="T106" fmla="*/ 61 w 281"/>
                <a:gd name="T107" fmla="*/ 227 h 245"/>
                <a:gd name="T108" fmla="*/ 60 w 281"/>
                <a:gd name="T109" fmla="*/ 245 h 245"/>
                <a:gd name="T110" fmla="*/ 46 w 281"/>
                <a:gd name="T111" fmla="*/ 233 h 245"/>
                <a:gd name="T112" fmla="*/ 40 w 281"/>
                <a:gd name="T113" fmla="*/ 233 h 245"/>
                <a:gd name="T114" fmla="*/ 34 w 281"/>
                <a:gd name="T115"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 h="245">
                  <a:moveTo>
                    <a:pt x="34" y="239"/>
                  </a:moveTo>
                  <a:lnTo>
                    <a:pt x="34" y="225"/>
                  </a:lnTo>
                  <a:lnTo>
                    <a:pt x="13" y="220"/>
                  </a:lnTo>
                  <a:lnTo>
                    <a:pt x="12" y="210"/>
                  </a:lnTo>
                  <a:lnTo>
                    <a:pt x="2" y="197"/>
                  </a:lnTo>
                  <a:lnTo>
                    <a:pt x="0" y="187"/>
                  </a:lnTo>
                  <a:lnTo>
                    <a:pt x="1" y="177"/>
                  </a:lnTo>
                  <a:lnTo>
                    <a:pt x="13" y="176"/>
                  </a:lnTo>
                  <a:lnTo>
                    <a:pt x="19" y="169"/>
                  </a:lnTo>
                  <a:lnTo>
                    <a:pt x="44" y="167"/>
                  </a:lnTo>
                  <a:lnTo>
                    <a:pt x="60" y="164"/>
                  </a:lnTo>
                  <a:lnTo>
                    <a:pt x="62" y="151"/>
                  </a:lnTo>
                  <a:lnTo>
                    <a:pt x="72" y="137"/>
                  </a:lnTo>
                  <a:lnTo>
                    <a:pt x="71" y="89"/>
                  </a:lnTo>
                  <a:lnTo>
                    <a:pt x="97" y="80"/>
                  </a:lnTo>
                  <a:lnTo>
                    <a:pt x="149" y="39"/>
                  </a:lnTo>
                  <a:lnTo>
                    <a:pt x="209" y="0"/>
                  </a:lnTo>
                  <a:lnTo>
                    <a:pt x="238" y="9"/>
                  </a:lnTo>
                  <a:lnTo>
                    <a:pt x="248" y="20"/>
                  </a:lnTo>
                  <a:lnTo>
                    <a:pt x="261" y="12"/>
                  </a:lnTo>
                  <a:lnTo>
                    <a:pt x="266" y="45"/>
                  </a:lnTo>
                  <a:lnTo>
                    <a:pt x="273" y="50"/>
                  </a:lnTo>
                  <a:lnTo>
                    <a:pt x="274" y="57"/>
                  </a:lnTo>
                  <a:lnTo>
                    <a:pt x="281" y="64"/>
                  </a:lnTo>
                  <a:lnTo>
                    <a:pt x="278" y="73"/>
                  </a:lnTo>
                  <a:lnTo>
                    <a:pt x="271" y="115"/>
                  </a:lnTo>
                  <a:lnTo>
                    <a:pt x="271" y="142"/>
                  </a:lnTo>
                  <a:lnTo>
                    <a:pt x="248" y="162"/>
                  </a:lnTo>
                  <a:lnTo>
                    <a:pt x="241" y="189"/>
                  </a:lnTo>
                  <a:lnTo>
                    <a:pt x="249" y="197"/>
                  </a:lnTo>
                  <a:lnTo>
                    <a:pt x="249" y="210"/>
                  </a:lnTo>
                  <a:lnTo>
                    <a:pt x="260" y="210"/>
                  </a:lnTo>
                  <a:lnTo>
                    <a:pt x="259" y="220"/>
                  </a:lnTo>
                  <a:lnTo>
                    <a:pt x="254" y="221"/>
                  </a:lnTo>
                  <a:lnTo>
                    <a:pt x="253" y="228"/>
                  </a:lnTo>
                  <a:lnTo>
                    <a:pt x="250" y="228"/>
                  </a:lnTo>
                  <a:lnTo>
                    <a:pt x="237" y="206"/>
                  </a:lnTo>
                  <a:lnTo>
                    <a:pt x="233" y="205"/>
                  </a:lnTo>
                  <a:lnTo>
                    <a:pt x="219" y="216"/>
                  </a:lnTo>
                  <a:lnTo>
                    <a:pt x="205" y="210"/>
                  </a:lnTo>
                  <a:lnTo>
                    <a:pt x="195" y="209"/>
                  </a:lnTo>
                  <a:lnTo>
                    <a:pt x="189" y="212"/>
                  </a:lnTo>
                  <a:lnTo>
                    <a:pt x="179" y="212"/>
                  </a:lnTo>
                  <a:lnTo>
                    <a:pt x="168" y="220"/>
                  </a:lnTo>
                  <a:lnTo>
                    <a:pt x="159" y="221"/>
                  </a:lnTo>
                  <a:lnTo>
                    <a:pt x="137" y="210"/>
                  </a:lnTo>
                  <a:lnTo>
                    <a:pt x="128" y="215"/>
                  </a:lnTo>
                  <a:lnTo>
                    <a:pt x="119" y="215"/>
                  </a:lnTo>
                  <a:lnTo>
                    <a:pt x="112" y="207"/>
                  </a:lnTo>
                  <a:lnTo>
                    <a:pt x="93" y="199"/>
                  </a:lnTo>
                  <a:lnTo>
                    <a:pt x="74" y="202"/>
                  </a:lnTo>
                  <a:lnTo>
                    <a:pt x="69" y="206"/>
                  </a:lnTo>
                  <a:lnTo>
                    <a:pt x="67" y="218"/>
                  </a:lnTo>
                  <a:lnTo>
                    <a:pt x="61" y="227"/>
                  </a:lnTo>
                  <a:lnTo>
                    <a:pt x="60" y="245"/>
                  </a:lnTo>
                  <a:lnTo>
                    <a:pt x="46" y="233"/>
                  </a:lnTo>
                  <a:lnTo>
                    <a:pt x="40" y="233"/>
                  </a:lnTo>
                  <a:lnTo>
                    <a:pt x="34" y="23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84" name="Freeform 133"/>
            <p:cNvSpPr>
              <a:spLocks/>
            </p:cNvSpPr>
            <p:nvPr/>
          </p:nvSpPr>
          <p:spPr bwMode="auto">
            <a:xfrm>
              <a:off x="4388156" y="4388134"/>
              <a:ext cx="342900" cy="317500"/>
            </a:xfrm>
            <a:custGeom>
              <a:avLst/>
              <a:gdLst>
                <a:gd name="T0" fmla="*/ 106 w 216"/>
                <a:gd name="T1" fmla="*/ 189 h 200"/>
                <a:gd name="T2" fmla="*/ 87 w 216"/>
                <a:gd name="T3" fmla="*/ 197 h 200"/>
                <a:gd name="T4" fmla="*/ 80 w 216"/>
                <a:gd name="T5" fmla="*/ 196 h 200"/>
                <a:gd name="T6" fmla="*/ 73 w 216"/>
                <a:gd name="T7" fmla="*/ 200 h 200"/>
                <a:gd name="T8" fmla="*/ 59 w 216"/>
                <a:gd name="T9" fmla="*/ 200 h 200"/>
                <a:gd name="T10" fmla="*/ 49 w 216"/>
                <a:gd name="T11" fmla="*/ 187 h 200"/>
                <a:gd name="T12" fmla="*/ 43 w 216"/>
                <a:gd name="T13" fmla="*/ 172 h 200"/>
                <a:gd name="T14" fmla="*/ 30 w 216"/>
                <a:gd name="T15" fmla="*/ 158 h 200"/>
                <a:gd name="T16" fmla="*/ 16 w 216"/>
                <a:gd name="T17" fmla="*/ 158 h 200"/>
                <a:gd name="T18" fmla="*/ 0 w 216"/>
                <a:gd name="T19" fmla="*/ 158 h 200"/>
                <a:gd name="T20" fmla="*/ 1 w 216"/>
                <a:gd name="T21" fmla="*/ 125 h 200"/>
                <a:gd name="T22" fmla="*/ 0 w 216"/>
                <a:gd name="T23" fmla="*/ 112 h 200"/>
                <a:gd name="T24" fmla="*/ 4 w 216"/>
                <a:gd name="T25" fmla="*/ 98 h 200"/>
                <a:gd name="T26" fmla="*/ 9 w 216"/>
                <a:gd name="T27" fmla="*/ 92 h 200"/>
                <a:gd name="T28" fmla="*/ 18 w 216"/>
                <a:gd name="T29" fmla="*/ 79 h 200"/>
                <a:gd name="T30" fmla="*/ 16 w 216"/>
                <a:gd name="T31" fmla="*/ 74 h 200"/>
                <a:gd name="T32" fmla="*/ 20 w 216"/>
                <a:gd name="T33" fmla="*/ 65 h 200"/>
                <a:gd name="T34" fmla="*/ 16 w 216"/>
                <a:gd name="T35" fmla="*/ 53 h 200"/>
                <a:gd name="T36" fmla="*/ 16 w 216"/>
                <a:gd name="T37" fmla="*/ 46 h 200"/>
                <a:gd name="T38" fmla="*/ 17 w 216"/>
                <a:gd name="T39" fmla="*/ 28 h 200"/>
                <a:gd name="T40" fmla="*/ 23 w 216"/>
                <a:gd name="T41" fmla="*/ 19 h 200"/>
                <a:gd name="T42" fmla="*/ 25 w 216"/>
                <a:gd name="T43" fmla="*/ 7 h 200"/>
                <a:gd name="T44" fmla="*/ 30 w 216"/>
                <a:gd name="T45" fmla="*/ 3 h 200"/>
                <a:gd name="T46" fmla="*/ 49 w 216"/>
                <a:gd name="T47" fmla="*/ 0 h 200"/>
                <a:gd name="T48" fmla="*/ 68 w 216"/>
                <a:gd name="T49" fmla="*/ 8 h 200"/>
                <a:gd name="T50" fmla="*/ 75 w 216"/>
                <a:gd name="T51" fmla="*/ 16 h 200"/>
                <a:gd name="T52" fmla="*/ 84 w 216"/>
                <a:gd name="T53" fmla="*/ 16 h 200"/>
                <a:gd name="T54" fmla="*/ 93 w 216"/>
                <a:gd name="T55" fmla="*/ 11 h 200"/>
                <a:gd name="T56" fmla="*/ 115 w 216"/>
                <a:gd name="T57" fmla="*/ 22 h 200"/>
                <a:gd name="T58" fmla="*/ 124 w 216"/>
                <a:gd name="T59" fmla="*/ 21 h 200"/>
                <a:gd name="T60" fmla="*/ 135 w 216"/>
                <a:gd name="T61" fmla="*/ 13 h 200"/>
                <a:gd name="T62" fmla="*/ 145 w 216"/>
                <a:gd name="T63" fmla="*/ 13 h 200"/>
                <a:gd name="T64" fmla="*/ 151 w 216"/>
                <a:gd name="T65" fmla="*/ 10 h 200"/>
                <a:gd name="T66" fmla="*/ 161 w 216"/>
                <a:gd name="T67" fmla="*/ 11 h 200"/>
                <a:gd name="T68" fmla="*/ 175 w 216"/>
                <a:gd name="T69" fmla="*/ 17 h 200"/>
                <a:gd name="T70" fmla="*/ 189 w 216"/>
                <a:gd name="T71" fmla="*/ 6 h 200"/>
                <a:gd name="T72" fmla="*/ 193 w 216"/>
                <a:gd name="T73" fmla="*/ 7 h 200"/>
                <a:gd name="T74" fmla="*/ 206 w 216"/>
                <a:gd name="T75" fmla="*/ 29 h 200"/>
                <a:gd name="T76" fmla="*/ 209 w 216"/>
                <a:gd name="T77" fmla="*/ 29 h 200"/>
                <a:gd name="T78" fmla="*/ 216 w 216"/>
                <a:gd name="T79" fmla="*/ 37 h 200"/>
                <a:gd name="T80" fmla="*/ 214 w 216"/>
                <a:gd name="T81" fmla="*/ 41 h 200"/>
                <a:gd name="T82" fmla="*/ 214 w 216"/>
                <a:gd name="T83" fmla="*/ 48 h 200"/>
                <a:gd name="T84" fmla="*/ 199 w 216"/>
                <a:gd name="T85" fmla="*/ 64 h 200"/>
                <a:gd name="T86" fmla="*/ 194 w 216"/>
                <a:gd name="T87" fmla="*/ 77 h 200"/>
                <a:gd name="T88" fmla="*/ 191 w 216"/>
                <a:gd name="T89" fmla="*/ 88 h 200"/>
                <a:gd name="T90" fmla="*/ 187 w 216"/>
                <a:gd name="T91" fmla="*/ 93 h 200"/>
                <a:gd name="T92" fmla="*/ 184 w 216"/>
                <a:gd name="T93" fmla="*/ 107 h 200"/>
                <a:gd name="T94" fmla="*/ 174 w 216"/>
                <a:gd name="T95" fmla="*/ 116 h 200"/>
                <a:gd name="T96" fmla="*/ 172 w 216"/>
                <a:gd name="T97" fmla="*/ 126 h 200"/>
                <a:gd name="T98" fmla="*/ 167 w 216"/>
                <a:gd name="T99" fmla="*/ 135 h 200"/>
                <a:gd name="T100" fmla="*/ 166 w 216"/>
                <a:gd name="T101" fmla="*/ 143 h 200"/>
                <a:gd name="T102" fmla="*/ 153 w 216"/>
                <a:gd name="T103" fmla="*/ 150 h 200"/>
                <a:gd name="T104" fmla="*/ 143 w 216"/>
                <a:gd name="T105" fmla="*/ 142 h 200"/>
                <a:gd name="T106" fmla="*/ 136 w 216"/>
                <a:gd name="T107" fmla="*/ 142 h 200"/>
                <a:gd name="T108" fmla="*/ 125 w 216"/>
                <a:gd name="T109" fmla="*/ 154 h 200"/>
                <a:gd name="T110" fmla="*/ 120 w 216"/>
                <a:gd name="T111" fmla="*/ 155 h 200"/>
                <a:gd name="T112" fmla="*/ 111 w 216"/>
                <a:gd name="T113" fmla="*/ 175 h 200"/>
                <a:gd name="T114" fmla="*/ 106 w 216"/>
                <a:gd name="T115" fmla="*/ 1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6" h="200">
                  <a:moveTo>
                    <a:pt x="106" y="189"/>
                  </a:moveTo>
                  <a:lnTo>
                    <a:pt x="87" y="197"/>
                  </a:lnTo>
                  <a:lnTo>
                    <a:pt x="80" y="196"/>
                  </a:lnTo>
                  <a:lnTo>
                    <a:pt x="73" y="200"/>
                  </a:lnTo>
                  <a:lnTo>
                    <a:pt x="59" y="200"/>
                  </a:lnTo>
                  <a:lnTo>
                    <a:pt x="49" y="187"/>
                  </a:lnTo>
                  <a:lnTo>
                    <a:pt x="43" y="172"/>
                  </a:lnTo>
                  <a:lnTo>
                    <a:pt x="30" y="158"/>
                  </a:lnTo>
                  <a:lnTo>
                    <a:pt x="16" y="158"/>
                  </a:lnTo>
                  <a:lnTo>
                    <a:pt x="0" y="158"/>
                  </a:lnTo>
                  <a:lnTo>
                    <a:pt x="1" y="125"/>
                  </a:lnTo>
                  <a:lnTo>
                    <a:pt x="0" y="112"/>
                  </a:lnTo>
                  <a:lnTo>
                    <a:pt x="4" y="98"/>
                  </a:lnTo>
                  <a:lnTo>
                    <a:pt x="9" y="92"/>
                  </a:lnTo>
                  <a:lnTo>
                    <a:pt x="18" y="79"/>
                  </a:lnTo>
                  <a:lnTo>
                    <a:pt x="16" y="74"/>
                  </a:lnTo>
                  <a:lnTo>
                    <a:pt x="20" y="65"/>
                  </a:lnTo>
                  <a:lnTo>
                    <a:pt x="16" y="53"/>
                  </a:lnTo>
                  <a:lnTo>
                    <a:pt x="16" y="46"/>
                  </a:lnTo>
                  <a:lnTo>
                    <a:pt x="17" y="28"/>
                  </a:lnTo>
                  <a:lnTo>
                    <a:pt x="23" y="19"/>
                  </a:lnTo>
                  <a:lnTo>
                    <a:pt x="25" y="7"/>
                  </a:lnTo>
                  <a:lnTo>
                    <a:pt x="30" y="3"/>
                  </a:lnTo>
                  <a:lnTo>
                    <a:pt x="49" y="0"/>
                  </a:lnTo>
                  <a:lnTo>
                    <a:pt x="68" y="8"/>
                  </a:lnTo>
                  <a:lnTo>
                    <a:pt x="75" y="16"/>
                  </a:lnTo>
                  <a:lnTo>
                    <a:pt x="84" y="16"/>
                  </a:lnTo>
                  <a:lnTo>
                    <a:pt x="93" y="11"/>
                  </a:lnTo>
                  <a:lnTo>
                    <a:pt x="115" y="22"/>
                  </a:lnTo>
                  <a:lnTo>
                    <a:pt x="124" y="21"/>
                  </a:lnTo>
                  <a:lnTo>
                    <a:pt x="135" y="13"/>
                  </a:lnTo>
                  <a:lnTo>
                    <a:pt x="145" y="13"/>
                  </a:lnTo>
                  <a:lnTo>
                    <a:pt x="151" y="10"/>
                  </a:lnTo>
                  <a:lnTo>
                    <a:pt x="161" y="11"/>
                  </a:lnTo>
                  <a:lnTo>
                    <a:pt x="175" y="17"/>
                  </a:lnTo>
                  <a:lnTo>
                    <a:pt x="189" y="6"/>
                  </a:lnTo>
                  <a:lnTo>
                    <a:pt x="193" y="7"/>
                  </a:lnTo>
                  <a:lnTo>
                    <a:pt x="206" y="29"/>
                  </a:lnTo>
                  <a:lnTo>
                    <a:pt x="209" y="29"/>
                  </a:lnTo>
                  <a:lnTo>
                    <a:pt x="216" y="37"/>
                  </a:lnTo>
                  <a:lnTo>
                    <a:pt x="214" y="41"/>
                  </a:lnTo>
                  <a:lnTo>
                    <a:pt x="214" y="48"/>
                  </a:lnTo>
                  <a:lnTo>
                    <a:pt x="199" y="64"/>
                  </a:lnTo>
                  <a:lnTo>
                    <a:pt x="194" y="77"/>
                  </a:lnTo>
                  <a:lnTo>
                    <a:pt x="191" y="88"/>
                  </a:lnTo>
                  <a:lnTo>
                    <a:pt x="187" y="93"/>
                  </a:lnTo>
                  <a:lnTo>
                    <a:pt x="184" y="107"/>
                  </a:lnTo>
                  <a:lnTo>
                    <a:pt x="174" y="116"/>
                  </a:lnTo>
                  <a:lnTo>
                    <a:pt x="172" y="126"/>
                  </a:lnTo>
                  <a:lnTo>
                    <a:pt x="167" y="135"/>
                  </a:lnTo>
                  <a:lnTo>
                    <a:pt x="166" y="143"/>
                  </a:lnTo>
                  <a:lnTo>
                    <a:pt x="153" y="150"/>
                  </a:lnTo>
                  <a:lnTo>
                    <a:pt x="143" y="142"/>
                  </a:lnTo>
                  <a:lnTo>
                    <a:pt x="136" y="142"/>
                  </a:lnTo>
                  <a:lnTo>
                    <a:pt x="125" y="154"/>
                  </a:lnTo>
                  <a:lnTo>
                    <a:pt x="120" y="155"/>
                  </a:lnTo>
                  <a:lnTo>
                    <a:pt x="111" y="175"/>
                  </a:lnTo>
                  <a:lnTo>
                    <a:pt x="106" y="18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85" name="Freeform 134"/>
            <p:cNvSpPr>
              <a:spLocks/>
            </p:cNvSpPr>
            <p:nvPr/>
          </p:nvSpPr>
          <p:spPr bwMode="auto">
            <a:xfrm>
              <a:off x="1770368" y="4350034"/>
              <a:ext cx="136525" cy="142875"/>
            </a:xfrm>
            <a:custGeom>
              <a:avLst/>
              <a:gdLst>
                <a:gd name="T0" fmla="*/ 33 w 86"/>
                <a:gd name="T1" fmla="*/ 82 h 90"/>
                <a:gd name="T2" fmla="*/ 27 w 86"/>
                <a:gd name="T3" fmla="*/ 75 h 90"/>
                <a:gd name="T4" fmla="*/ 19 w 86"/>
                <a:gd name="T5" fmla="*/ 67 h 90"/>
                <a:gd name="T6" fmla="*/ 15 w 86"/>
                <a:gd name="T7" fmla="*/ 60 h 90"/>
                <a:gd name="T8" fmla="*/ 8 w 86"/>
                <a:gd name="T9" fmla="*/ 54 h 90"/>
                <a:gd name="T10" fmla="*/ 0 w 86"/>
                <a:gd name="T11" fmla="*/ 44 h 90"/>
                <a:gd name="T12" fmla="*/ 2 w 86"/>
                <a:gd name="T13" fmla="*/ 41 h 90"/>
                <a:gd name="T14" fmla="*/ 5 w 86"/>
                <a:gd name="T15" fmla="*/ 44 h 90"/>
                <a:gd name="T16" fmla="*/ 6 w 86"/>
                <a:gd name="T17" fmla="*/ 43 h 90"/>
                <a:gd name="T18" fmla="*/ 12 w 86"/>
                <a:gd name="T19" fmla="*/ 42 h 90"/>
                <a:gd name="T20" fmla="*/ 15 w 86"/>
                <a:gd name="T21" fmla="*/ 37 h 90"/>
                <a:gd name="T22" fmla="*/ 18 w 86"/>
                <a:gd name="T23" fmla="*/ 37 h 90"/>
                <a:gd name="T24" fmla="*/ 18 w 86"/>
                <a:gd name="T25" fmla="*/ 27 h 90"/>
                <a:gd name="T26" fmla="*/ 23 w 86"/>
                <a:gd name="T27" fmla="*/ 26 h 90"/>
                <a:gd name="T28" fmla="*/ 26 w 86"/>
                <a:gd name="T29" fmla="*/ 26 h 90"/>
                <a:gd name="T30" fmla="*/ 31 w 86"/>
                <a:gd name="T31" fmla="*/ 21 h 90"/>
                <a:gd name="T32" fmla="*/ 36 w 86"/>
                <a:gd name="T33" fmla="*/ 25 h 90"/>
                <a:gd name="T34" fmla="*/ 38 w 86"/>
                <a:gd name="T35" fmla="*/ 22 h 90"/>
                <a:gd name="T36" fmla="*/ 41 w 86"/>
                <a:gd name="T37" fmla="*/ 20 h 90"/>
                <a:gd name="T38" fmla="*/ 48 w 86"/>
                <a:gd name="T39" fmla="*/ 14 h 90"/>
                <a:gd name="T40" fmla="*/ 49 w 86"/>
                <a:gd name="T41" fmla="*/ 10 h 90"/>
                <a:gd name="T42" fmla="*/ 51 w 86"/>
                <a:gd name="T43" fmla="*/ 10 h 90"/>
                <a:gd name="T44" fmla="*/ 54 w 86"/>
                <a:gd name="T45" fmla="*/ 5 h 90"/>
                <a:gd name="T46" fmla="*/ 56 w 86"/>
                <a:gd name="T47" fmla="*/ 5 h 90"/>
                <a:gd name="T48" fmla="*/ 58 w 86"/>
                <a:gd name="T49" fmla="*/ 8 h 90"/>
                <a:gd name="T50" fmla="*/ 62 w 86"/>
                <a:gd name="T51" fmla="*/ 9 h 90"/>
                <a:gd name="T52" fmla="*/ 66 w 86"/>
                <a:gd name="T53" fmla="*/ 6 h 90"/>
                <a:gd name="T54" fmla="*/ 71 w 86"/>
                <a:gd name="T55" fmla="*/ 6 h 90"/>
                <a:gd name="T56" fmla="*/ 77 w 86"/>
                <a:gd name="T57" fmla="*/ 3 h 90"/>
                <a:gd name="T58" fmla="*/ 80 w 86"/>
                <a:gd name="T59" fmla="*/ 0 h 90"/>
                <a:gd name="T60" fmla="*/ 86 w 86"/>
                <a:gd name="T61" fmla="*/ 1 h 90"/>
                <a:gd name="T62" fmla="*/ 85 w 86"/>
                <a:gd name="T63" fmla="*/ 3 h 90"/>
                <a:gd name="T64" fmla="*/ 83 w 86"/>
                <a:gd name="T65" fmla="*/ 8 h 90"/>
                <a:gd name="T66" fmla="*/ 84 w 86"/>
                <a:gd name="T67" fmla="*/ 15 h 90"/>
                <a:gd name="T68" fmla="*/ 79 w 86"/>
                <a:gd name="T69" fmla="*/ 22 h 90"/>
                <a:gd name="T70" fmla="*/ 77 w 86"/>
                <a:gd name="T71" fmla="*/ 30 h 90"/>
                <a:gd name="T72" fmla="*/ 76 w 86"/>
                <a:gd name="T73" fmla="*/ 40 h 90"/>
                <a:gd name="T74" fmla="*/ 76 w 86"/>
                <a:gd name="T75" fmla="*/ 45 h 90"/>
                <a:gd name="T76" fmla="*/ 76 w 86"/>
                <a:gd name="T77" fmla="*/ 54 h 90"/>
                <a:gd name="T78" fmla="*/ 73 w 86"/>
                <a:gd name="T79" fmla="*/ 56 h 90"/>
                <a:gd name="T80" fmla="*/ 70 w 86"/>
                <a:gd name="T81" fmla="*/ 65 h 90"/>
                <a:gd name="T82" fmla="*/ 71 w 86"/>
                <a:gd name="T83" fmla="*/ 71 h 90"/>
                <a:gd name="T84" fmla="*/ 67 w 86"/>
                <a:gd name="T85" fmla="*/ 76 h 90"/>
                <a:gd name="T86" fmla="*/ 67 w 86"/>
                <a:gd name="T87" fmla="*/ 82 h 90"/>
                <a:gd name="T88" fmla="*/ 70 w 86"/>
                <a:gd name="T89" fmla="*/ 85 h 90"/>
                <a:gd name="T90" fmla="*/ 65 w 86"/>
                <a:gd name="T91" fmla="*/ 90 h 90"/>
                <a:gd name="T92" fmla="*/ 60 w 86"/>
                <a:gd name="T93" fmla="*/ 88 h 90"/>
                <a:gd name="T94" fmla="*/ 57 w 86"/>
                <a:gd name="T95" fmla="*/ 84 h 90"/>
                <a:gd name="T96" fmla="*/ 52 w 86"/>
                <a:gd name="T97" fmla="*/ 82 h 90"/>
                <a:gd name="T98" fmla="*/ 47 w 86"/>
                <a:gd name="T99" fmla="*/ 85 h 90"/>
                <a:gd name="T100" fmla="*/ 36 w 86"/>
                <a:gd name="T101" fmla="*/ 79 h 90"/>
                <a:gd name="T102" fmla="*/ 33 w 86"/>
                <a:gd name="T103" fmla="*/ 8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 h="90">
                  <a:moveTo>
                    <a:pt x="33" y="82"/>
                  </a:moveTo>
                  <a:lnTo>
                    <a:pt x="27" y="75"/>
                  </a:lnTo>
                  <a:lnTo>
                    <a:pt x="19" y="67"/>
                  </a:lnTo>
                  <a:lnTo>
                    <a:pt x="15" y="60"/>
                  </a:lnTo>
                  <a:lnTo>
                    <a:pt x="8" y="54"/>
                  </a:lnTo>
                  <a:lnTo>
                    <a:pt x="0" y="44"/>
                  </a:lnTo>
                  <a:lnTo>
                    <a:pt x="2" y="41"/>
                  </a:lnTo>
                  <a:lnTo>
                    <a:pt x="5" y="44"/>
                  </a:lnTo>
                  <a:lnTo>
                    <a:pt x="6" y="43"/>
                  </a:lnTo>
                  <a:lnTo>
                    <a:pt x="12" y="42"/>
                  </a:lnTo>
                  <a:lnTo>
                    <a:pt x="15" y="37"/>
                  </a:lnTo>
                  <a:lnTo>
                    <a:pt x="18" y="37"/>
                  </a:lnTo>
                  <a:lnTo>
                    <a:pt x="18" y="27"/>
                  </a:lnTo>
                  <a:lnTo>
                    <a:pt x="23" y="26"/>
                  </a:lnTo>
                  <a:lnTo>
                    <a:pt x="26" y="26"/>
                  </a:lnTo>
                  <a:lnTo>
                    <a:pt x="31" y="21"/>
                  </a:lnTo>
                  <a:lnTo>
                    <a:pt x="36" y="25"/>
                  </a:lnTo>
                  <a:lnTo>
                    <a:pt x="38" y="22"/>
                  </a:lnTo>
                  <a:lnTo>
                    <a:pt x="41" y="20"/>
                  </a:lnTo>
                  <a:lnTo>
                    <a:pt x="48" y="14"/>
                  </a:lnTo>
                  <a:lnTo>
                    <a:pt x="49" y="10"/>
                  </a:lnTo>
                  <a:lnTo>
                    <a:pt x="51" y="10"/>
                  </a:lnTo>
                  <a:lnTo>
                    <a:pt x="54" y="5"/>
                  </a:lnTo>
                  <a:lnTo>
                    <a:pt x="56" y="5"/>
                  </a:lnTo>
                  <a:lnTo>
                    <a:pt x="58" y="8"/>
                  </a:lnTo>
                  <a:lnTo>
                    <a:pt x="62" y="9"/>
                  </a:lnTo>
                  <a:lnTo>
                    <a:pt x="66" y="6"/>
                  </a:lnTo>
                  <a:lnTo>
                    <a:pt x="71" y="6"/>
                  </a:lnTo>
                  <a:lnTo>
                    <a:pt x="77" y="3"/>
                  </a:lnTo>
                  <a:lnTo>
                    <a:pt x="80" y="0"/>
                  </a:lnTo>
                  <a:lnTo>
                    <a:pt x="86" y="1"/>
                  </a:lnTo>
                  <a:lnTo>
                    <a:pt x="85" y="3"/>
                  </a:lnTo>
                  <a:lnTo>
                    <a:pt x="83" y="8"/>
                  </a:lnTo>
                  <a:lnTo>
                    <a:pt x="84" y="15"/>
                  </a:lnTo>
                  <a:lnTo>
                    <a:pt x="79" y="22"/>
                  </a:lnTo>
                  <a:lnTo>
                    <a:pt x="77" y="30"/>
                  </a:lnTo>
                  <a:lnTo>
                    <a:pt x="76" y="40"/>
                  </a:lnTo>
                  <a:lnTo>
                    <a:pt x="76" y="45"/>
                  </a:lnTo>
                  <a:lnTo>
                    <a:pt x="76" y="54"/>
                  </a:lnTo>
                  <a:lnTo>
                    <a:pt x="73" y="56"/>
                  </a:lnTo>
                  <a:lnTo>
                    <a:pt x="70" y="65"/>
                  </a:lnTo>
                  <a:lnTo>
                    <a:pt x="71" y="71"/>
                  </a:lnTo>
                  <a:lnTo>
                    <a:pt x="67" y="76"/>
                  </a:lnTo>
                  <a:lnTo>
                    <a:pt x="67" y="82"/>
                  </a:lnTo>
                  <a:lnTo>
                    <a:pt x="70" y="85"/>
                  </a:lnTo>
                  <a:lnTo>
                    <a:pt x="65" y="90"/>
                  </a:lnTo>
                  <a:lnTo>
                    <a:pt x="60" y="88"/>
                  </a:lnTo>
                  <a:lnTo>
                    <a:pt x="57" y="84"/>
                  </a:lnTo>
                  <a:lnTo>
                    <a:pt x="52" y="82"/>
                  </a:lnTo>
                  <a:lnTo>
                    <a:pt x="47" y="85"/>
                  </a:lnTo>
                  <a:lnTo>
                    <a:pt x="36" y="79"/>
                  </a:lnTo>
                  <a:lnTo>
                    <a:pt x="33" y="8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86" name="Freeform 135"/>
            <p:cNvSpPr>
              <a:spLocks/>
            </p:cNvSpPr>
            <p:nvPr/>
          </p:nvSpPr>
          <p:spPr bwMode="auto">
            <a:xfrm>
              <a:off x="4392918" y="3092734"/>
              <a:ext cx="92075" cy="85725"/>
            </a:xfrm>
            <a:custGeom>
              <a:avLst/>
              <a:gdLst>
                <a:gd name="T0" fmla="*/ 42 w 58"/>
                <a:gd name="T1" fmla="*/ 0 h 54"/>
                <a:gd name="T2" fmla="*/ 55 w 58"/>
                <a:gd name="T3" fmla="*/ 0 h 54"/>
                <a:gd name="T4" fmla="*/ 58 w 58"/>
                <a:gd name="T5" fmla="*/ 7 h 54"/>
                <a:gd name="T6" fmla="*/ 55 w 58"/>
                <a:gd name="T7" fmla="*/ 25 h 54"/>
                <a:gd name="T8" fmla="*/ 51 w 58"/>
                <a:gd name="T9" fmla="*/ 33 h 54"/>
                <a:gd name="T10" fmla="*/ 42 w 58"/>
                <a:gd name="T11" fmla="*/ 33 h 54"/>
                <a:gd name="T12" fmla="*/ 45 w 58"/>
                <a:gd name="T13" fmla="*/ 54 h 54"/>
                <a:gd name="T14" fmla="*/ 36 w 58"/>
                <a:gd name="T15" fmla="*/ 49 h 54"/>
                <a:gd name="T16" fmla="*/ 26 w 58"/>
                <a:gd name="T17" fmla="*/ 40 h 54"/>
                <a:gd name="T18" fmla="*/ 11 w 58"/>
                <a:gd name="T19" fmla="*/ 44 h 54"/>
                <a:gd name="T20" fmla="*/ 0 w 58"/>
                <a:gd name="T21" fmla="*/ 43 h 54"/>
                <a:gd name="T22" fmla="*/ 8 w 58"/>
                <a:gd name="T23" fmla="*/ 37 h 54"/>
                <a:gd name="T24" fmla="*/ 21 w 58"/>
                <a:gd name="T25" fmla="*/ 8 h 54"/>
                <a:gd name="T26" fmla="*/ 42 w 58"/>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4">
                  <a:moveTo>
                    <a:pt x="42" y="0"/>
                  </a:moveTo>
                  <a:lnTo>
                    <a:pt x="55" y="0"/>
                  </a:lnTo>
                  <a:lnTo>
                    <a:pt x="58" y="7"/>
                  </a:lnTo>
                  <a:lnTo>
                    <a:pt x="55" y="25"/>
                  </a:lnTo>
                  <a:lnTo>
                    <a:pt x="51" y="33"/>
                  </a:lnTo>
                  <a:lnTo>
                    <a:pt x="42" y="33"/>
                  </a:lnTo>
                  <a:lnTo>
                    <a:pt x="45" y="54"/>
                  </a:lnTo>
                  <a:lnTo>
                    <a:pt x="36" y="49"/>
                  </a:lnTo>
                  <a:lnTo>
                    <a:pt x="26" y="40"/>
                  </a:lnTo>
                  <a:lnTo>
                    <a:pt x="11" y="44"/>
                  </a:lnTo>
                  <a:lnTo>
                    <a:pt x="0" y="43"/>
                  </a:lnTo>
                  <a:lnTo>
                    <a:pt x="8" y="37"/>
                  </a:lnTo>
                  <a:lnTo>
                    <a:pt x="21" y="8"/>
                  </a:lnTo>
                  <a:lnTo>
                    <a:pt x="42" y="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87" name="Freeform 136"/>
            <p:cNvSpPr>
              <a:spLocks/>
            </p:cNvSpPr>
            <p:nvPr/>
          </p:nvSpPr>
          <p:spPr bwMode="auto">
            <a:xfrm>
              <a:off x="4423081" y="2565684"/>
              <a:ext cx="539750" cy="382588"/>
            </a:xfrm>
            <a:custGeom>
              <a:avLst/>
              <a:gdLst>
                <a:gd name="T0" fmla="*/ 294 w 340"/>
                <a:gd name="T1" fmla="*/ 0 h 241"/>
                <a:gd name="T2" fmla="*/ 338 w 340"/>
                <a:gd name="T3" fmla="*/ 13 h 241"/>
                <a:gd name="T4" fmla="*/ 322 w 340"/>
                <a:gd name="T5" fmla="*/ 17 h 241"/>
                <a:gd name="T6" fmla="*/ 340 w 340"/>
                <a:gd name="T7" fmla="*/ 28 h 241"/>
                <a:gd name="T8" fmla="*/ 319 w 340"/>
                <a:gd name="T9" fmla="*/ 35 h 241"/>
                <a:gd name="T10" fmla="*/ 309 w 340"/>
                <a:gd name="T11" fmla="*/ 37 h 241"/>
                <a:gd name="T12" fmla="*/ 311 w 340"/>
                <a:gd name="T13" fmla="*/ 24 h 241"/>
                <a:gd name="T14" fmla="*/ 293 w 340"/>
                <a:gd name="T15" fmla="*/ 18 h 241"/>
                <a:gd name="T16" fmla="*/ 274 w 340"/>
                <a:gd name="T17" fmla="*/ 23 h 241"/>
                <a:gd name="T18" fmla="*/ 270 w 340"/>
                <a:gd name="T19" fmla="*/ 36 h 241"/>
                <a:gd name="T20" fmla="*/ 259 w 340"/>
                <a:gd name="T21" fmla="*/ 44 h 241"/>
                <a:gd name="T22" fmla="*/ 244 w 340"/>
                <a:gd name="T23" fmla="*/ 40 h 241"/>
                <a:gd name="T24" fmla="*/ 227 w 340"/>
                <a:gd name="T25" fmla="*/ 40 h 241"/>
                <a:gd name="T26" fmla="*/ 210 w 340"/>
                <a:gd name="T27" fmla="*/ 31 h 241"/>
                <a:gd name="T28" fmla="*/ 203 w 340"/>
                <a:gd name="T29" fmla="*/ 36 h 241"/>
                <a:gd name="T30" fmla="*/ 195 w 340"/>
                <a:gd name="T31" fmla="*/ 37 h 241"/>
                <a:gd name="T32" fmla="*/ 195 w 340"/>
                <a:gd name="T33" fmla="*/ 48 h 241"/>
                <a:gd name="T34" fmla="*/ 170 w 340"/>
                <a:gd name="T35" fmla="*/ 45 h 241"/>
                <a:gd name="T36" fmla="*/ 168 w 340"/>
                <a:gd name="T37" fmla="*/ 55 h 241"/>
                <a:gd name="T38" fmla="*/ 155 w 340"/>
                <a:gd name="T39" fmla="*/ 55 h 241"/>
                <a:gd name="T40" fmla="*/ 148 w 340"/>
                <a:gd name="T41" fmla="*/ 68 h 241"/>
                <a:gd name="T42" fmla="*/ 137 w 340"/>
                <a:gd name="T43" fmla="*/ 88 h 241"/>
                <a:gd name="T44" fmla="*/ 118 w 340"/>
                <a:gd name="T45" fmla="*/ 114 h 241"/>
                <a:gd name="T46" fmla="*/ 124 w 340"/>
                <a:gd name="T47" fmla="*/ 120 h 241"/>
                <a:gd name="T48" fmla="*/ 120 w 340"/>
                <a:gd name="T49" fmla="*/ 127 h 241"/>
                <a:gd name="T50" fmla="*/ 106 w 340"/>
                <a:gd name="T51" fmla="*/ 127 h 241"/>
                <a:gd name="T52" fmla="*/ 98 w 340"/>
                <a:gd name="T53" fmla="*/ 145 h 241"/>
                <a:gd name="T54" fmla="*/ 102 w 340"/>
                <a:gd name="T55" fmla="*/ 170 h 241"/>
                <a:gd name="T56" fmla="*/ 112 w 340"/>
                <a:gd name="T57" fmla="*/ 179 h 241"/>
                <a:gd name="T58" fmla="*/ 109 w 340"/>
                <a:gd name="T59" fmla="*/ 202 h 241"/>
                <a:gd name="T60" fmla="*/ 98 w 340"/>
                <a:gd name="T61" fmla="*/ 215 h 241"/>
                <a:gd name="T62" fmla="*/ 92 w 340"/>
                <a:gd name="T63" fmla="*/ 226 h 241"/>
                <a:gd name="T64" fmla="*/ 81 w 340"/>
                <a:gd name="T65" fmla="*/ 214 h 241"/>
                <a:gd name="T66" fmla="*/ 54 w 340"/>
                <a:gd name="T67" fmla="*/ 237 h 241"/>
                <a:gd name="T68" fmla="*/ 34 w 340"/>
                <a:gd name="T69" fmla="*/ 241 h 241"/>
                <a:gd name="T70" fmla="*/ 13 w 340"/>
                <a:gd name="T71" fmla="*/ 231 h 241"/>
                <a:gd name="T72" fmla="*/ 7 w 340"/>
                <a:gd name="T73" fmla="*/ 211 h 241"/>
                <a:gd name="T74" fmla="*/ 0 w 340"/>
                <a:gd name="T75" fmla="*/ 166 h 241"/>
                <a:gd name="T76" fmla="*/ 13 w 340"/>
                <a:gd name="T77" fmla="*/ 154 h 241"/>
                <a:gd name="T78" fmla="*/ 50 w 340"/>
                <a:gd name="T79" fmla="*/ 139 h 241"/>
                <a:gd name="T80" fmla="*/ 76 w 340"/>
                <a:gd name="T81" fmla="*/ 119 h 241"/>
                <a:gd name="T82" fmla="*/ 99 w 340"/>
                <a:gd name="T83" fmla="*/ 94 h 241"/>
                <a:gd name="T84" fmla="*/ 128 w 340"/>
                <a:gd name="T85" fmla="*/ 59 h 241"/>
                <a:gd name="T86" fmla="*/ 149 w 340"/>
                <a:gd name="T87" fmla="*/ 45 h 241"/>
                <a:gd name="T88" fmla="*/ 182 w 340"/>
                <a:gd name="T89" fmla="*/ 24 h 241"/>
                <a:gd name="T90" fmla="*/ 209 w 340"/>
                <a:gd name="T91" fmla="*/ 16 h 241"/>
                <a:gd name="T92" fmla="*/ 231 w 340"/>
                <a:gd name="T93" fmla="*/ 17 h 241"/>
                <a:gd name="T94" fmla="*/ 247 w 340"/>
                <a:gd name="T95" fmla="*/ 3 h 241"/>
                <a:gd name="T96" fmla="*/ 271 w 340"/>
                <a:gd name="T97" fmla="*/ 3 h 241"/>
                <a:gd name="T98" fmla="*/ 294 w 340"/>
                <a:gd name="T9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0" h="241">
                  <a:moveTo>
                    <a:pt x="294" y="0"/>
                  </a:moveTo>
                  <a:lnTo>
                    <a:pt x="338" y="13"/>
                  </a:lnTo>
                  <a:lnTo>
                    <a:pt x="322" y="17"/>
                  </a:lnTo>
                  <a:lnTo>
                    <a:pt x="340" y="28"/>
                  </a:lnTo>
                  <a:lnTo>
                    <a:pt x="319" y="35"/>
                  </a:lnTo>
                  <a:lnTo>
                    <a:pt x="309" y="37"/>
                  </a:lnTo>
                  <a:lnTo>
                    <a:pt x="311" y="24"/>
                  </a:lnTo>
                  <a:lnTo>
                    <a:pt x="293" y="18"/>
                  </a:lnTo>
                  <a:lnTo>
                    <a:pt x="274" y="23"/>
                  </a:lnTo>
                  <a:lnTo>
                    <a:pt x="270" y="36"/>
                  </a:lnTo>
                  <a:lnTo>
                    <a:pt x="259" y="44"/>
                  </a:lnTo>
                  <a:lnTo>
                    <a:pt x="244" y="40"/>
                  </a:lnTo>
                  <a:lnTo>
                    <a:pt x="227" y="40"/>
                  </a:lnTo>
                  <a:lnTo>
                    <a:pt x="210" y="31"/>
                  </a:lnTo>
                  <a:lnTo>
                    <a:pt x="203" y="36"/>
                  </a:lnTo>
                  <a:lnTo>
                    <a:pt x="195" y="37"/>
                  </a:lnTo>
                  <a:lnTo>
                    <a:pt x="195" y="48"/>
                  </a:lnTo>
                  <a:lnTo>
                    <a:pt x="170" y="45"/>
                  </a:lnTo>
                  <a:lnTo>
                    <a:pt x="168" y="55"/>
                  </a:lnTo>
                  <a:lnTo>
                    <a:pt x="155" y="55"/>
                  </a:lnTo>
                  <a:lnTo>
                    <a:pt x="148" y="68"/>
                  </a:lnTo>
                  <a:lnTo>
                    <a:pt x="137" y="88"/>
                  </a:lnTo>
                  <a:lnTo>
                    <a:pt x="118" y="114"/>
                  </a:lnTo>
                  <a:lnTo>
                    <a:pt x="124" y="120"/>
                  </a:lnTo>
                  <a:lnTo>
                    <a:pt x="120" y="127"/>
                  </a:lnTo>
                  <a:lnTo>
                    <a:pt x="106" y="127"/>
                  </a:lnTo>
                  <a:lnTo>
                    <a:pt x="98" y="145"/>
                  </a:lnTo>
                  <a:lnTo>
                    <a:pt x="102" y="170"/>
                  </a:lnTo>
                  <a:lnTo>
                    <a:pt x="112" y="179"/>
                  </a:lnTo>
                  <a:lnTo>
                    <a:pt x="109" y="202"/>
                  </a:lnTo>
                  <a:lnTo>
                    <a:pt x="98" y="215"/>
                  </a:lnTo>
                  <a:lnTo>
                    <a:pt x="92" y="226"/>
                  </a:lnTo>
                  <a:lnTo>
                    <a:pt x="81" y="214"/>
                  </a:lnTo>
                  <a:lnTo>
                    <a:pt x="54" y="237"/>
                  </a:lnTo>
                  <a:lnTo>
                    <a:pt x="34" y="241"/>
                  </a:lnTo>
                  <a:lnTo>
                    <a:pt x="13" y="231"/>
                  </a:lnTo>
                  <a:lnTo>
                    <a:pt x="7" y="211"/>
                  </a:lnTo>
                  <a:lnTo>
                    <a:pt x="0" y="166"/>
                  </a:lnTo>
                  <a:lnTo>
                    <a:pt x="13" y="154"/>
                  </a:lnTo>
                  <a:lnTo>
                    <a:pt x="50" y="139"/>
                  </a:lnTo>
                  <a:lnTo>
                    <a:pt x="76" y="119"/>
                  </a:lnTo>
                  <a:lnTo>
                    <a:pt x="99" y="94"/>
                  </a:lnTo>
                  <a:lnTo>
                    <a:pt x="128" y="59"/>
                  </a:lnTo>
                  <a:lnTo>
                    <a:pt x="149" y="45"/>
                  </a:lnTo>
                  <a:lnTo>
                    <a:pt x="182" y="24"/>
                  </a:lnTo>
                  <a:lnTo>
                    <a:pt x="209" y="16"/>
                  </a:lnTo>
                  <a:lnTo>
                    <a:pt x="231" y="17"/>
                  </a:lnTo>
                  <a:lnTo>
                    <a:pt x="247" y="3"/>
                  </a:lnTo>
                  <a:lnTo>
                    <a:pt x="271" y="3"/>
                  </a:lnTo>
                  <a:lnTo>
                    <a:pt x="294" y="0"/>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88" name="Freeform 137"/>
            <p:cNvSpPr>
              <a:spLocks/>
            </p:cNvSpPr>
            <p:nvPr/>
          </p:nvSpPr>
          <p:spPr bwMode="auto">
            <a:xfrm>
              <a:off x="4697718" y="2384709"/>
              <a:ext cx="76200" cy="23813"/>
            </a:xfrm>
            <a:custGeom>
              <a:avLst/>
              <a:gdLst>
                <a:gd name="T0" fmla="*/ 48 w 48"/>
                <a:gd name="T1" fmla="*/ 9 h 15"/>
                <a:gd name="T2" fmla="*/ 23 w 48"/>
                <a:gd name="T3" fmla="*/ 15 h 15"/>
                <a:gd name="T4" fmla="*/ 1 w 48"/>
                <a:gd name="T5" fmla="*/ 11 h 15"/>
                <a:gd name="T6" fmla="*/ 8 w 48"/>
                <a:gd name="T7" fmla="*/ 8 h 15"/>
                <a:gd name="T8" fmla="*/ 0 w 48"/>
                <a:gd name="T9" fmla="*/ 3 h 15"/>
                <a:gd name="T10" fmla="*/ 24 w 48"/>
                <a:gd name="T11" fmla="*/ 0 h 15"/>
                <a:gd name="T12" fmla="*/ 30 w 48"/>
                <a:gd name="T13" fmla="*/ 5 h 15"/>
                <a:gd name="T14" fmla="*/ 48 w 48"/>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5">
                  <a:moveTo>
                    <a:pt x="48" y="9"/>
                  </a:moveTo>
                  <a:lnTo>
                    <a:pt x="23" y="15"/>
                  </a:lnTo>
                  <a:lnTo>
                    <a:pt x="1" y="11"/>
                  </a:lnTo>
                  <a:lnTo>
                    <a:pt x="8" y="8"/>
                  </a:lnTo>
                  <a:lnTo>
                    <a:pt x="0" y="3"/>
                  </a:lnTo>
                  <a:lnTo>
                    <a:pt x="24" y="0"/>
                  </a:lnTo>
                  <a:lnTo>
                    <a:pt x="30" y="5"/>
                  </a:lnTo>
                  <a:lnTo>
                    <a:pt x="48" y="9"/>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89" name="Freeform 138"/>
            <p:cNvSpPr>
              <a:spLocks/>
            </p:cNvSpPr>
            <p:nvPr/>
          </p:nvSpPr>
          <p:spPr bwMode="auto">
            <a:xfrm>
              <a:off x="4500868" y="2349784"/>
              <a:ext cx="206375" cy="74613"/>
            </a:xfrm>
            <a:custGeom>
              <a:avLst/>
              <a:gdLst>
                <a:gd name="T0" fmla="*/ 89 w 130"/>
                <a:gd name="T1" fmla="*/ 4 h 47"/>
                <a:gd name="T2" fmla="*/ 130 w 130"/>
                <a:gd name="T3" fmla="*/ 15 h 47"/>
                <a:gd name="T4" fmla="*/ 102 w 130"/>
                <a:gd name="T5" fmla="*/ 21 h 47"/>
                <a:gd name="T6" fmla="*/ 98 w 130"/>
                <a:gd name="T7" fmla="*/ 31 h 47"/>
                <a:gd name="T8" fmla="*/ 88 w 130"/>
                <a:gd name="T9" fmla="*/ 34 h 47"/>
                <a:gd name="T10" fmla="*/ 85 w 130"/>
                <a:gd name="T11" fmla="*/ 46 h 47"/>
                <a:gd name="T12" fmla="*/ 70 w 130"/>
                <a:gd name="T13" fmla="*/ 47 h 47"/>
                <a:gd name="T14" fmla="*/ 43 w 130"/>
                <a:gd name="T15" fmla="*/ 38 h 47"/>
                <a:gd name="T16" fmla="*/ 53 w 130"/>
                <a:gd name="T17" fmla="*/ 32 h 47"/>
                <a:gd name="T18" fmla="*/ 35 w 130"/>
                <a:gd name="T19" fmla="*/ 28 h 47"/>
                <a:gd name="T20" fmla="*/ 10 w 130"/>
                <a:gd name="T21" fmla="*/ 16 h 47"/>
                <a:gd name="T22" fmla="*/ 0 w 130"/>
                <a:gd name="T23" fmla="*/ 5 h 47"/>
                <a:gd name="T24" fmla="*/ 30 w 130"/>
                <a:gd name="T25" fmla="*/ 0 h 47"/>
                <a:gd name="T26" fmla="*/ 37 w 130"/>
                <a:gd name="T27" fmla="*/ 5 h 47"/>
                <a:gd name="T28" fmla="*/ 54 w 130"/>
                <a:gd name="T29" fmla="*/ 5 h 47"/>
                <a:gd name="T30" fmla="*/ 57 w 130"/>
                <a:gd name="T31" fmla="*/ 0 h 47"/>
                <a:gd name="T32" fmla="*/ 74 w 130"/>
                <a:gd name="T33" fmla="*/ 0 h 47"/>
                <a:gd name="T34" fmla="*/ 89 w 130"/>
                <a:gd name="T3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47">
                  <a:moveTo>
                    <a:pt x="89" y="4"/>
                  </a:moveTo>
                  <a:lnTo>
                    <a:pt x="130" y="15"/>
                  </a:lnTo>
                  <a:lnTo>
                    <a:pt x="102" y="21"/>
                  </a:lnTo>
                  <a:lnTo>
                    <a:pt x="98" y="31"/>
                  </a:lnTo>
                  <a:lnTo>
                    <a:pt x="88" y="34"/>
                  </a:lnTo>
                  <a:lnTo>
                    <a:pt x="85" y="46"/>
                  </a:lnTo>
                  <a:lnTo>
                    <a:pt x="70" y="47"/>
                  </a:lnTo>
                  <a:lnTo>
                    <a:pt x="43" y="38"/>
                  </a:lnTo>
                  <a:lnTo>
                    <a:pt x="53" y="32"/>
                  </a:lnTo>
                  <a:lnTo>
                    <a:pt x="35" y="28"/>
                  </a:lnTo>
                  <a:lnTo>
                    <a:pt x="10" y="16"/>
                  </a:lnTo>
                  <a:lnTo>
                    <a:pt x="0" y="5"/>
                  </a:lnTo>
                  <a:lnTo>
                    <a:pt x="30" y="0"/>
                  </a:lnTo>
                  <a:lnTo>
                    <a:pt x="37" y="5"/>
                  </a:lnTo>
                  <a:lnTo>
                    <a:pt x="54" y="5"/>
                  </a:lnTo>
                  <a:lnTo>
                    <a:pt x="57" y="0"/>
                  </a:lnTo>
                  <a:lnTo>
                    <a:pt x="74" y="0"/>
                  </a:lnTo>
                  <a:lnTo>
                    <a:pt x="89" y="4"/>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90" name="Freeform 139"/>
            <p:cNvSpPr>
              <a:spLocks/>
            </p:cNvSpPr>
            <p:nvPr/>
          </p:nvSpPr>
          <p:spPr bwMode="auto">
            <a:xfrm>
              <a:off x="4623106" y="2337084"/>
              <a:ext cx="184150" cy="26988"/>
            </a:xfrm>
            <a:custGeom>
              <a:avLst/>
              <a:gdLst>
                <a:gd name="T0" fmla="*/ 92 w 116"/>
                <a:gd name="T1" fmla="*/ 3 h 17"/>
                <a:gd name="T2" fmla="*/ 116 w 116"/>
                <a:gd name="T3" fmla="*/ 8 h 17"/>
                <a:gd name="T4" fmla="*/ 101 w 116"/>
                <a:gd name="T5" fmla="*/ 15 h 17"/>
                <a:gd name="T6" fmla="*/ 68 w 116"/>
                <a:gd name="T7" fmla="*/ 17 h 17"/>
                <a:gd name="T8" fmla="*/ 34 w 116"/>
                <a:gd name="T9" fmla="*/ 14 h 17"/>
                <a:gd name="T10" fmla="*/ 31 w 116"/>
                <a:gd name="T11" fmla="*/ 11 h 17"/>
                <a:gd name="T12" fmla="*/ 14 w 116"/>
                <a:gd name="T13" fmla="*/ 11 h 17"/>
                <a:gd name="T14" fmla="*/ 0 w 116"/>
                <a:gd name="T15" fmla="*/ 4 h 17"/>
                <a:gd name="T16" fmla="*/ 35 w 116"/>
                <a:gd name="T17" fmla="*/ 1 h 17"/>
                <a:gd name="T18" fmla="*/ 52 w 116"/>
                <a:gd name="T19" fmla="*/ 4 h 17"/>
                <a:gd name="T20" fmla="*/ 62 w 116"/>
                <a:gd name="T21" fmla="*/ 0 h 17"/>
                <a:gd name="T22" fmla="*/ 92 w 11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7">
                  <a:moveTo>
                    <a:pt x="92" y="3"/>
                  </a:moveTo>
                  <a:lnTo>
                    <a:pt x="116" y="8"/>
                  </a:lnTo>
                  <a:lnTo>
                    <a:pt x="101" y="15"/>
                  </a:lnTo>
                  <a:lnTo>
                    <a:pt x="68" y="17"/>
                  </a:lnTo>
                  <a:lnTo>
                    <a:pt x="34" y="14"/>
                  </a:lnTo>
                  <a:lnTo>
                    <a:pt x="31" y="11"/>
                  </a:lnTo>
                  <a:lnTo>
                    <a:pt x="14" y="11"/>
                  </a:lnTo>
                  <a:lnTo>
                    <a:pt x="0" y="4"/>
                  </a:lnTo>
                  <a:lnTo>
                    <a:pt x="35" y="1"/>
                  </a:lnTo>
                  <a:lnTo>
                    <a:pt x="52" y="4"/>
                  </a:lnTo>
                  <a:lnTo>
                    <a:pt x="62" y="0"/>
                  </a:lnTo>
                  <a:lnTo>
                    <a:pt x="92" y="3"/>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91" name="Freeform 140"/>
            <p:cNvSpPr>
              <a:spLocks/>
            </p:cNvSpPr>
            <p:nvPr/>
          </p:nvSpPr>
          <p:spPr bwMode="auto">
            <a:xfrm>
              <a:off x="6556681" y="3843621"/>
              <a:ext cx="241300" cy="131763"/>
            </a:xfrm>
            <a:custGeom>
              <a:avLst/>
              <a:gdLst>
                <a:gd name="T0" fmla="*/ 146 w 152"/>
                <a:gd name="T1" fmla="*/ 52 h 83"/>
                <a:gd name="T2" fmla="*/ 146 w 152"/>
                <a:gd name="T3" fmla="*/ 61 h 83"/>
                <a:gd name="T4" fmla="*/ 152 w 152"/>
                <a:gd name="T5" fmla="*/ 75 h 83"/>
                <a:gd name="T6" fmla="*/ 151 w 152"/>
                <a:gd name="T7" fmla="*/ 83 h 83"/>
                <a:gd name="T8" fmla="*/ 136 w 152"/>
                <a:gd name="T9" fmla="*/ 83 h 83"/>
                <a:gd name="T10" fmla="*/ 114 w 152"/>
                <a:gd name="T11" fmla="*/ 78 h 83"/>
                <a:gd name="T12" fmla="*/ 100 w 152"/>
                <a:gd name="T13" fmla="*/ 76 h 83"/>
                <a:gd name="T14" fmla="*/ 88 w 152"/>
                <a:gd name="T15" fmla="*/ 66 h 83"/>
                <a:gd name="T16" fmla="*/ 63 w 152"/>
                <a:gd name="T17" fmla="*/ 63 h 83"/>
                <a:gd name="T18" fmla="*/ 37 w 152"/>
                <a:gd name="T19" fmla="*/ 51 h 83"/>
                <a:gd name="T20" fmla="*/ 18 w 152"/>
                <a:gd name="T21" fmla="*/ 41 h 83"/>
                <a:gd name="T22" fmla="*/ 0 w 152"/>
                <a:gd name="T23" fmla="*/ 33 h 83"/>
                <a:gd name="T24" fmla="*/ 3 w 152"/>
                <a:gd name="T25" fmla="*/ 14 h 83"/>
                <a:gd name="T26" fmla="*/ 12 w 152"/>
                <a:gd name="T27" fmla="*/ 4 h 83"/>
                <a:gd name="T28" fmla="*/ 18 w 152"/>
                <a:gd name="T29" fmla="*/ 0 h 83"/>
                <a:gd name="T30" fmla="*/ 34 w 152"/>
                <a:gd name="T31" fmla="*/ 6 h 83"/>
                <a:gd name="T32" fmla="*/ 54 w 152"/>
                <a:gd name="T33" fmla="*/ 19 h 83"/>
                <a:gd name="T34" fmla="*/ 65 w 152"/>
                <a:gd name="T35" fmla="*/ 22 h 83"/>
                <a:gd name="T36" fmla="*/ 73 w 152"/>
                <a:gd name="T37" fmla="*/ 32 h 83"/>
                <a:gd name="T38" fmla="*/ 88 w 152"/>
                <a:gd name="T39" fmla="*/ 36 h 83"/>
                <a:gd name="T40" fmla="*/ 104 w 152"/>
                <a:gd name="T41" fmla="*/ 45 h 83"/>
                <a:gd name="T42" fmla="*/ 125 w 152"/>
                <a:gd name="T43" fmla="*/ 50 h 83"/>
                <a:gd name="T44" fmla="*/ 146 w 152"/>
                <a:gd name="T45"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83">
                  <a:moveTo>
                    <a:pt x="146" y="52"/>
                  </a:moveTo>
                  <a:lnTo>
                    <a:pt x="146" y="61"/>
                  </a:lnTo>
                  <a:lnTo>
                    <a:pt x="152" y="75"/>
                  </a:lnTo>
                  <a:lnTo>
                    <a:pt x="151" y="83"/>
                  </a:lnTo>
                  <a:lnTo>
                    <a:pt x="136" y="83"/>
                  </a:lnTo>
                  <a:lnTo>
                    <a:pt x="114" y="78"/>
                  </a:lnTo>
                  <a:lnTo>
                    <a:pt x="100" y="76"/>
                  </a:lnTo>
                  <a:lnTo>
                    <a:pt x="88" y="66"/>
                  </a:lnTo>
                  <a:lnTo>
                    <a:pt x="63" y="63"/>
                  </a:lnTo>
                  <a:lnTo>
                    <a:pt x="37" y="51"/>
                  </a:lnTo>
                  <a:lnTo>
                    <a:pt x="18" y="41"/>
                  </a:lnTo>
                  <a:lnTo>
                    <a:pt x="0" y="33"/>
                  </a:lnTo>
                  <a:lnTo>
                    <a:pt x="3" y="14"/>
                  </a:lnTo>
                  <a:lnTo>
                    <a:pt x="12" y="4"/>
                  </a:lnTo>
                  <a:lnTo>
                    <a:pt x="18" y="0"/>
                  </a:lnTo>
                  <a:lnTo>
                    <a:pt x="34" y="6"/>
                  </a:lnTo>
                  <a:lnTo>
                    <a:pt x="54" y="19"/>
                  </a:lnTo>
                  <a:lnTo>
                    <a:pt x="65" y="22"/>
                  </a:lnTo>
                  <a:lnTo>
                    <a:pt x="73" y="32"/>
                  </a:lnTo>
                  <a:lnTo>
                    <a:pt x="88" y="36"/>
                  </a:lnTo>
                  <a:lnTo>
                    <a:pt x="104" y="45"/>
                  </a:lnTo>
                  <a:lnTo>
                    <a:pt x="125" y="50"/>
                  </a:lnTo>
                  <a:lnTo>
                    <a:pt x="146" y="5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92" name="Freeform 141"/>
            <p:cNvSpPr>
              <a:spLocks noEditPoints="1"/>
            </p:cNvSpPr>
            <p:nvPr/>
          </p:nvSpPr>
          <p:spPr bwMode="auto">
            <a:xfrm>
              <a:off x="8639481" y="5981984"/>
              <a:ext cx="517525" cy="398463"/>
            </a:xfrm>
            <a:custGeom>
              <a:avLst/>
              <a:gdLst>
                <a:gd name="T0" fmla="*/ 1141 w 1337"/>
                <a:gd name="T1" fmla="*/ 233 h 1028"/>
                <a:gd name="T2" fmla="*/ 1195 w 1337"/>
                <a:gd name="T3" fmla="*/ 199 h 1028"/>
                <a:gd name="T4" fmla="*/ 1204 w 1337"/>
                <a:gd name="T5" fmla="*/ 290 h 1028"/>
                <a:gd name="T6" fmla="*/ 1308 w 1337"/>
                <a:gd name="T7" fmla="*/ 265 h 1028"/>
                <a:gd name="T8" fmla="*/ 1271 w 1337"/>
                <a:gd name="T9" fmla="*/ 350 h 1028"/>
                <a:gd name="T10" fmla="*/ 1164 w 1337"/>
                <a:gd name="T11" fmla="*/ 397 h 1028"/>
                <a:gd name="T12" fmla="*/ 1109 w 1337"/>
                <a:gd name="T13" fmla="*/ 459 h 1028"/>
                <a:gd name="T14" fmla="*/ 1030 w 1337"/>
                <a:gd name="T15" fmla="*/ 521 h 1028"/>
                <a:gd name="T16" fmla="*/ 876 w 1337"/>
                <a:gd name="T17" fmla="*/ 612 h 1028"/>
                <a:gd name="T18" fmla="*/ 861 w 1337"/>
                <a:gd name="T19" fmla="*/ 578 h 1028"/>
                <a:gd name="T20" fmla="*/ 960 w 1337"/>
                <a:gd name="T21" fmla="*/ 462 h 1028"/>
                <a:gd name="T22" fmla="*/ 931 w 1337"/>
                <a:gd name="T23" fmla="*/ 397 h 1028"/>
                <a:gd name="T24" fmla="*/ 1055 w 1337"/>
                <a:gd name="T25" fmla="*/ 303 h 1028"/>
                <a:gd name="T26" fmla="*/ 1093 w 1337"/>
                <a:gd name="T27" fmla="*/ 191 h 1028"/>
                <a:gd name="T28" fmla="*/ 1092 w 1337"/>
                <a:gd name="T29" fmla="*/ 141 h 1028"/>
                <a:gd name="T30" fmla="*/ 1084 w 1337"/>
                <a:gd name="T31" fmla="*/ 6 h 1028"/>
                <a:gd name="T32" fmla="*/ 1126 w 1337"/>
                <a:gd name="T33" fmla="*/ 47 h 1028"/>
                <a:gd name="T34" fmla="*/ 1144 w 1337"/>
                <a:gd name="T35" fmla="*/ 144 h 1028"/>
                <a:gd name="T36" fmla="*/ 761 w 1337"/>
                <a:gd name="T37" fmla="*/ 582 h 1028"/>
                <a:gd name="T38" fmla="*/ 829 w 1337"/>
                <a:gd name="T39" fmla="*/ 583 h 1028"/>
                <a:gd name="T40" fmla="*/ 749 w 1337"/>
                <a:gd name="T41" fmla="*/ 658 h 1028"/>
                <a:gd name="T42" fmla="*/ 597 w 1337"/>
                <a:gd name="T43" fmla="*/ 754 h 1028"/>
                <a:gd name="T44" fmla="*/ 537 w 1337"/>
                <a:gd name="T45" fmla="*/ 795 h 1028"/>
                <a:gd name="T46" fmla="*/ 393 w 1337"/>
                <a:gd name="T47" fmla="*/ 882 h 1028"/>
                <a:gd name="T48" fmla="*/ 202 w 1337"/>
                <a:gd name="T49" fmla="*/ 1004 h 1028"/>
                <a:gd name="T50" fmla="*/ 88 w 1337"/>
                <a:gd name="T51" fmla="*/ 1026 h 1028"/>
                <a:gd name="T52" fmla="*/ 0 w 1337"/>
                <a:gd name="T53" fmla="*/ 993 h 1028"/>
                <a:gd name="T54" fmla="*/ 99 w 1337"/>
                <a:gd name="T55" fmla="*/ 900 h 1028"/>
                <a:gd name="T56" fmla="*/ 304 w 1337"/>
                <a:gd name="T57" fmla="*/ 801 h 1028"/>
                <a:gd name="T58" fmla="*/ 469 w 1337"/>
                <a:gd name="T59" fmla="*/ 725 h 1028"/>
                <a:gd name="T60" fmla="*/ 619 w 1337"/>
                <a:gd name="T61" fmla="*/ 619 h 1028"/>
                <a:gd name="T62" fmla="*/ 704 w 1337"/>
                <a:gd name="T63" fmla="*/ 550 h 1028"/>
                <a:gd name="T64" fmla="*/ 770 w 1337"/>
                <a:gd name="T65" fmla="*/ 547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7" h="1028">
                  <a:moveTo>
                    <a:pt x="1144" y="144"/>
                  </a:moveTo>
                  <a:lnTo>
                    <a:pt x="1141" y="233"/>
                  </a:lnTo>
                  <a:lnTo>
                    <a:pt x="1178" y="176"/>
                  </a:lnTo>
                  <a:lnTo>
                    <a:pt x="1195" y="199"/>
                  </a:lnTo>
                  <a:lnTo>
                    <a:pt x="1166" y="263"/>
                  </a:lnTo>
                  <a:lnTo>
                    <a:pt x="1204" y="290"/>
                  </a:lnTo>
                  <a:lnTo>
                    <a:pt x="1247" y="297"/>
                  </a:lnTo>
                  <a:lnTo>
                    <a:pt x="1308" y="265"/>
                  </a:lnTo>
                  <a:lnTo>
                    <a:pt x="1337" y="275"/>
                  </a:lnTo>
                  <a:lnTo>
                    <a:pt x="1271" y="350"/>
                  </a:lnTo>
                  <a:lnTo>
                    <a:pt x="1216" y="399"/>
                  </a:lnTo>
                  <a:lnTo>
                    <a:pt x="1164" y="397"/>
                  </a:lnTo>
                  <a:lnTo>
                    <a:pt x="1128" y="423"/>
                  </a:lnTo>
                  <a:lnTo>
                    <a:pt x="1109" y="459"/>
                  </a:lnTo>
                  <a:lnTo>
                    <a:pt x="1088" y="475"/>
                  </a:lnTo>
                  <a:lnTo>
                    <a:pt x="1030" y="521"/>
                  </a:lnTo>
                  <a:lnTo>
                    <a:pt x="954" y="578"/>
                  </a:lnTo>
                  <a:lnTo>
                    <a:pt x="876" y="612"/>
                  </a:lnTo>
                  <a:lnTo>
                    <a:pt x="881" y="590"/>
                  </a:lnTo>
                  <a:lnTo>
                    <a:pt x="861" y="578"/>
                  </a:lnTo>
                  <a:lnTo>
                    <a:pt x="950" y="508"/>
                  </a:lnTo>
                  <a:lnTo>
                    <a:pt x="960" y="462"/>
                  </a:lnTo>
                  <a:lnTo>
                    <a:pt x="908" y="428"/>
                  </a:lnTo>
                  <a:lnTo>
                    <a:pt x="931" y="397"/>
                  </a:lnTo>
                  <a:lnTo>
                    <a:pt x="1001" y="368"/>
                  </a:lnTo>
                  <a:lnTo>
                    <a:pt x="1055" y="303"/>
                  </a:lnTo>
                  <a:lnTo>
                    <a:pt x="1087" y="248"/>
                  </a:lnTo>
                  <a:lnTo>
                    <a:pt x="1093" y="191"/>
                  </a:lnTo>
                  <a:lnTo>
                    <a:pt x="1104" y="176"/>
                  </a:lnTo>
                  <a:lnTo>
                    <a:pt x="1092" y="141"/>
                  </a:lnTo>
                  <a:lnTo>
                    <a:pt x="1080" y="66"/>
                  </a:lnTo>
                  <a:lnTo>
                    <a:pt x="1084" y="6"/>
                  </a:lnTo>
                  <a:lnTo>
                    <a:pt x="1114" y="0"/>
                  </a:lnTo>
                  <a:lnTo>
                    <a:pt x="1126" y="47"/>
                  </a:lnTo>
                  <a:lnTo>
                    <a:pt x="1169" y="69"/>
                  </a:lnTo>
                  <a:lnTo>
                    <a:pt x="1144" y="144"/>
                  </a:lnTo>
                  <a:moveTo>
                    <a:pt x="770" y="547"/>
                  </a:moveTo>
                  <a:lnTo>
                    <a:pt x="761" y="582"/>
                  </a:lnTo>
                  <a:lnTo>
                    <a:pt x="834" y="548"/>
                  </a:lnTo>
                  <a:lnTo>
                    <a:pt x="829" y="583"/>
                  </a:lnTo>
                  <a:lnTo>
                    <a:pt x="803" y="619"/>
                  </a:lnTo>
                  <a:lnTo>
                    <a:pt x="749" y="658"/>
                  </a:lnTo>
                  <a:lnTo>
                    <a:pt x="657" y="720"/>
                  </a:lnTo>
                  <a:lnTo>
                    <a:pt x="597" y="754"/>
                  </a:lnTo>
                  <a:lnTo>
                    <a:pt x="590" y="794"/>
                  </a:lnTo>
                  <a:lnTo>
                    <a:pt x="537" y="795"/>
                  </a:lnTo>
                  <a:lnTo>
                    <a:pt x="454" y="827"/>
                  </a:lnTo>
                  <a:lnTo>
                    <a:pt x="393" y="882"/>
                  </a:lnTo>
                  <a:lnTo>
                    <a:pt x="285" y="966"/>
                  </a:lnTo>
                  <a:lnTo>
                    <a:pt x="202" y="1004"/>
                  </a:lnTo>
                  <a:lnTo>
                    <a:pt x="148" y="1028"/>
                  </a:lnTo>
                  <a:lnTo>
                    <a:pt x="88" y="1026"/>
                  </a:lnTo>
                  <a:lnTo>
                    <a:pt x="68" y="998"/>
                  </a:lnTo>
                  <a:lnTo>
                    <a:pt x="0" y="993"/>
                  </a:lnTo>
                  <a:lnTo>
                    <a:pt x="13" y="962"/>
                  </a:lnTo>
                  <a:lnTo>
                    <a:pt x="99" y="900"/>
                  </a:lnTo>
                  <a:lnTo>
                    <a:pt x="248" y="817"/>
                  </a:lnTo>
                  <a:lnTo>
                    <a:pt x="304" y="801"/>
                  </a:lnTo>
                  <a:lnTo>
                    <a:pt x="378" y="769"/>
                  </a:lnTo>
                  <a:lnTo>
                    <a:pt x="469" y="725"/>
                  </a:lnTo>
                  <a:lnTo>
                    <a:pt x="543" y="681"/>
                  </a:lnTo>
                  <a:lnTo>
                    <a:pt x="619" y="619"/>
                  </a:lnTo>
                  <a:lnTo>
                    <a:pt x="661" y="597"/>
                  </a:lnTo>
                  <a:lnTo>
                    <a:pt x="704" y="550"/>
                  </a:lnTo>
                  <a:lnTo>
                    <a:pt x="780" y="511"/>
                  </a:lnTo>
                  <a:lnTo>
                    <a:pt x="770" y="547"/>
                  </a:lnTo>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93" name="Freeform 142"/>
            <p:cNvSpPr>
              <a:spLocks/>
            </p:cNvSpPr>
            <p:nvPr/>
          </p:nvSpPr>
          <p:spPr bwMode="auto">
            <a:xfrm>
              <a:off x="5802618" y="4024596"/>
              <a:ext cx="212725" cy="273050"/>
            </a:xfrm>
            <a:custGeom>
              <a:avLst/>
              <a:gdLst>
                <a:gd name="T0" fmla="*/ 120 w 134"/>
                <a:gd name="T1" fmla="*/ 79 h 172"/>
                <a:gd name="T2" fmla="*/ 114 w 134"/>
                <a:gd name="T3" fmla="*/ 93 h 172"/>
                <a:gd name="T4" fmla="*/ 106 w 134"/>
                <a:gd name="T5" fmla="*/ 92 h 172"/>
                <a:gd name="T6" fmla="*/ 103 w 134"/>
                <a:gd name="T7" fmla="*/ 97 h 172"/>
                <a:gd name="T8" fmla="*/ 101 w 134"/>
                <a:gd name="T9" fmla="*/ 107 h 172"/>
                <a:gd name="T10" fmla="*/ 104 w 134"/>
                <a:gd name="T11" fmla="*/ 121 h 172"/>
                <a:gd name="T12" fmla="*/ 103 w 134"/>
                <a:gd name="T13" fmla="*/ 124 h 172"/>
                <a:gd name="T14" fmla="*/ 95 w 134"/>
                <a:gd name="T15" fmla="*/ 124 h 172"/>
                <a:gd name="T16" fmla="*/ 84 w 134"/>
                <a:gd name="T17" fmla="*/ 132 h 172"/>
                <a:gd name="T18" fmla="*/ 83 w 134"/>
                <a:gd name="T19" fmla="*/ 142 h 172"/>
                <a:gd name="T20" fmla="*/ 79 w 134"/>
                <a:gd name="T21" fmla="*/ 146 h 172"/>
                <a:gd name="T22" fmla="*/ 68 w 134"/>
                <a:gd name="T23" fmla="*/ 146 h 172"/>
                <a:gd name="T24" fmla="*/ 61 w 134"/>
                <a:gd name="T25" fmla="*/ 151 h 172"/>
                <a:gd name="T26" fmla="*/ 62 w 134"/>
                <a:gd name="T27" fmla="*/ 159 h 172"/>
                <a:gd name="T28" fmla="*/ 54 w 134"/>
                <a:gd name="T29" fmla="*/ 165 h 172"/>
                <a:gd name="T30" fmla="*/ 43 w 134"/>
                <a:gd name="T31" fmla="*/ 163 h 172"/>
                <a:gd name="T32" fmla="*/ 32 w 134"/>
                <a:gd name="T33" fmla="*/ 170 h 172"/>
                <a:gd name="T34" fmla="*/ 23 w 134"/>
                <a:gd name="T35" fmla="*/ 172 h 172"/>
                <a:gd name="T36" fmla="*/ 16 w 134"/>
                <a:gd name="T37" fmla="*/ 157 h 172"/>
                <a:gd name="T38" fmla="*/ 0 w 134"/>
                <a:gd name="T39" fmla="*/ 123 h 172"/>
                <a:gd name="T40" fmla="*/ 52 w 134"/>
                <a:gd name="T41" fmla="*/ 102 h 172"/>
                <a:gd name="T42" fmla="*/ 60 w 134"/>
                <a:gd name="T43" fmla="*/ 60 h 172"/>
                <a:gd name="T44" fmla="*/ 51 w 134"/>
                <a:gd name="T45" fmla="*/ 46 h 172"/>
                <a:gd name="T46" fmla="*/ 50 w 134"/>
                <a:gd name="T47" fmla="*/ 37 h 172"/>
                <a:gd name="T48" fmla="*/ 54 w 134"/>
                <a:gd name="T49" fmla="*/ 29 h 172"/>
                <a:gd name="T50" fmla="*/ 54 w 134"/>
                <a:gd name="T51" fmla="*/ 20 h 172"/>
                <a:gd name="T52" fmla="*/ 61 w 134"/>
                <a:gd name="T53" fmla="*/ 16 h 172"/>
                <a:gd name="T54" fmla="*/ 58 w 134"/>
                <a:gd name="T55" fmla="*/ 13 h 172"/>
                <a:gd name="T56" fmla="*/ 57 w 134"/>
                <a:gd name="T57" fmla="*/ 0 h 172"/>
                <a:gd name="T58" fmla="*/ 67 w 134"/>
                <a:gd name="T59" fmla="*/ 0 h 172"/>
                <a:gd name="T60" fmla="*/ 76 w 134"/>
                <a:gd name="T61" fmla="*/ 14 h 172"/>
                <a:gd name="T62" fmla="*/ 87 w 134"/>
                <a:gd name="T63" fmla="*/ 21 h 172"/>
                <a:gd name="T64" fmla="*/ 101 w 134"/>
                <a:gd name="T65" fmla="*/ 24 h 172"/>
                <a:gd name="T66" fmla="*/ 112 w 134"/>
                <a:gd name="T67" fmla="*/ 28 h 172"/>
                <a:gd name="T68" fmla="*/ 121 w 134"/>
                <a:gd name="T69" fmla="*/ 40 h 172"/>
                <a:gd name="T70" fmla="*/ 127 w 134"/>
                <a:gd name="T71" fmla="*/ 47 h 172"/>
                <a:gd name="T72" fmla="*/ 134 w 134"/>
                <a:gd name="T73" fmla="*/ 49 h 172"/>
                <a:gd name="T74" fmla="*/ 134 w 134"/>
                <a:gd name="T75" fmla="*/ 54 h 172"/>
                <a:gd name="T76" fmla="*/ 129 w 134"/>
                <a:gd name="T77" fmla="*/ 66 h 172"/>
                <a:gd name="T78" fmla="*/ 127 w 134"/>
                <a:gd name="T79" fmla="*/ 72 h 172"/>
                <a:gd name="T80" fmla="*/ 120 w 134"/>
                <a:gd name="T81" fmla="*/ 7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172">
                  <a:moveTo>
                    <a:pt x="120" y="79"/>
                  </a:moveTo>
                  <a:lnTo>
                    <a:pt x="114" y="93"/>
                  </a:lnTo>
                  <a:lnTo>
                    <a:pt x="106" y="92"/>
                  </a:lnTo>
                  <a:lnTo>
                    <a:pt x="103" y="97"/>
                  </a:lnTo>
                  <a:lnTo>
                    <a:pt x="101" y="107"/>
                  </a:lnTo>
                  <a:lnTo>
                    <a:pt x="104" y="121"/>
                  </a:lnTo>
                  <a:lnTo>
                    <a:pt x="103" y="124"/>
                  </a:lnTo>
                  <a:lnTo>
                    <a:pt x="95" y="124"/>
                  </a:lnTo>
                  <a:lnTo>
                    <a:pt x="84" y="132"/>
                  </a:lnTo>
                  <a:lnTo>
                    <a:pt x="83" y="142"/>
                  </a:lnTo>
                  <a:lnTo>
                    <a:pt x="79" y="146"/>
                  </a:lnTo>
                  <a:lnTo>
                    <a:pt x="68" y="146"/>
                  </a:lnTo>
                  <a:lnTo>
                    <a:pt x="61" y="151"/>
                  </a:lnTo>
                  <a:lnTo>
                    <a:pt x="62" y="159"/>
                  </a:lnTo>
                  <a:lnTo>
                    <a:pt x="54" y="165"/>
                  </a:lnTo>
                  <a:lnTo>
                    <a:pt x="43" y="163"/>
                  </a:lnTo>
                  <a:lnTo>
                    <a:pt x="32" y="170"/>
                  </a:lnTo>
                  <a:lnTo>
                    <a:pt x="23" y="172"/>
                  </a:lnTo>
                  <a:lnTo>
                    <a:pt x="16" y="157"/>
                  </a:lnTo>
                  <a:lnTo>
                    <a:pt x="0" y="123"/>
                  </a:lnTo>
                  <a:lnTo>
                    <a:pt x="52" y="102"/>
                  </a:lnTo>
                  <a:lnTo>
                    <a:pt x="60" y="60"/>
                  </a:lnTo>
                  <a:lnTo>
                    <a:pt x="51" y="46"/>
                  </a:lnTo>
                  <a:lnTo>
                    <a:pt x="50" y="37"/>
                  </a:lnTo>
                  <a:lnTo>
                    <a:pt x="54" y="29"/>
                  </a:lnTo>
                  <a:lnTo>
                    <a:pt x="54" y="20"/>
                  </a:lnTo>
                  <a:lnTo>
                    <a:pt x="61" y="16"/>
                  </a:lnTo>
                  <a:lnTo>
                    <a:pt x="58" y="13"/>
                  </a:lnTo>
                  <a:lnTo>
                    <a:pt x="57" y="0"/>
                  </a:lnTo>
                  <a:lnTo>
                    <a:pt x="67" y="0"/>
                  </a:lnTo>
                  <a:lnTo>
                    <a:pt x="76" y="14"/>
                  </a:lnTo>
                  <a:lnTo>
                    <a:pt x="87" y="21"/>
                  </a:lnTo>
                  <a:lnTo>
                    <a:pt x="101" y="24"/>
                  </a:lnTo>
                  <a:lnTo>
                    <a:pt x="112" y="28"/>
                  </a:lnTo>
                  <a:lnTo>
                    <a:pt x="121" y="40"/>
                  </a:lnTo>
                  <a:lnTo>
                    <a:pt x="127" y="47"/>
                  </a:lnTo>
                  <a:lnTo>
                    <a:pt x="134" y="49"/>
                  </a:lnTo>
                  <a:lnTo>
                    <a:pt x="134" y="54"/>
                  </a:lnTo>
                  <a:lnTo>
                    <a:pt x="129" y="66"/>
                  </a:lnTo>
                  <a:lnTo>
                    <a:pt x="127" y="72"/>
                  </a:lnTo>
                  <a:lnTo>
                    <a:pt x="120" y="7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94" name="Freeform 143"/>
            <p:cNvSpPr>
              <a:spLocks/>
            </p:cNvSpPr>
            <p:nvPr/>
          </p:nvSpPr>
          <p:spPr bwMode="auto">
            <a:xfrm>
              <a:off x="6012168" y="3622959"/>
              <a:ext cx="430213" cy="441325"/>
            </a:xfrm>
            <a:custGeom>
              <a:avLst/>
              <a:gdLst>
                <a:gd name="T0" fmla="*/ 232 w 271"/>
                <a:gd name="T1" fmla="*/ 9 h 278"/>
                <a:gd name="T2" fmla="*/ 271 w 271"/>
                <a:gd name="T3" fmla="*/ 33 h 278"/>
                <a:gd name="T4" fmla="*/ 241 w 271"/>
                <a:gd name="T5" fmla="*/ 54 h 278"/>
                <a:gd name="T6" fmla="*/ 207 w 271"/>
                <a:gd name="T7" fmla="*/ 58 h 278"/>
                <a:gd name="T8" fmla="*/ 226 w 271"/>
                <a:gd name="T9" fmla="*/ 90 h 278"/>
                <a:gd name="T10" fmla="*/ 230 w 271"/>
                <a:gd name="T11" fmla="*/ 112 h 278"/>
                <a:gd name="T12" fmla="*/ 221 w 271"/>
                <a:gd name="T13" fmla="*/ 148 h 278"/>
                <a:gd name="T14" fmla="*/ 199 w 271"/>
                <a:gd name="T15" fmla="*/ 191 h 278"/>
                <a:gd name="T16" fmla="*/ 162 w 271"/>
                <a:gd name="T17" fmla="*/ 211 h 278"/>
                <a:gd name="T18" fmla="*/ 180 w 271"/>
                <a:gd name="T19" fmla="*/ 236 h 278"/>
                <a:gd name="T20" fmla="*/ 198 w 271"/>
                <a:gd name="T21" fmla="*/ 265 h 278"/>
                <a:gd name="T22" fmla="*/ 149 w 271"/>
                <a:gd name="T23" fmla="*/ 278 h 278"/>
                <a:gd name="T24" fmla="*/ 127 w 271"/>
                <a:gd name="T25" fmla="*/ 258 h 278"/>
                <a:gd name="T26" fmla="*/ 79 w 271"/>
                <a:gd name="T27" fmla="*/ 246 h 278"/>
                <a:gd name="T28" fmla="*/ 25 w 271"/>
                <a:gd name="T29" fmla="*/ 249 h 278"/>
                <a:gd name="T30" fmla="*/ 53 w 271"/>
                <a:gd name="T31" fmla="*/ 214 h 278"/>
                <a:gd name="T32" fmla="*/ 41 w 271"/>
                <a:gd name="T33" fmla="*/ 202 h 278"/>
                <a:gd name="T34" fmla="*/ 19 w 271"/>
                <a:gd name="T35" fmla="*/ 174 h 278"/>
                <a:gd name="T36" fmla="*/ 0 w 271"/>
                <a:gd name="T37" fmla="*/ 151 h 278"/>
                <a:gd name="T38" fmla="*/ 48 w 271"/>
                <a:gd name="T39" fmla="*/ 158 h 278"/>
                <a:gd name="T40" fmla="*/ 62 w 271"/>
                <a:gd name="T41" fmla="*/ 156 h 278"/>
                <a:gd name="T42" fmla="*/ 96 w 271"/>
                <a:gd name="T43" fmla="*/ 150 h 278"/>
                <a:gd name="T44" fmla="*/ 101 w 271"/>
                <a:gd name="T45" fmla="*/ 120 h 278"/>
                <a:gd name="T46" fmla="*/ 115 w 271"/>
                <a:gd name="T47" fmla="*/ 114 h 278"/>
                <a:gd name="T48" fmla="*/ 135 w 271"/>
                <a:gd name="T49" fmla="*/ 114 h 278"/>
                <a:gd name="T50" fmla="*/ 137 w 271"/>
                <a:gd name="T51" fmla="*/ 95 h 278"/>
                <a:gd name="T52" fmla="*/ 152 w 271"/>
                <a:gd name="T53" fmla="*/ 78 h 278"/>
                <a:gd name="T54" fmla="*/ 158 w 271"/>
                <a:gd name="T55" fmla="*/ 65 h 278"/>
                <a:gd name="T56" fmla="*/ 159 w 271"/>
                <a:gd name="T57" fmla="*/ 49 h 278"/>
                <a:gd name="T58" fmla="*/ 161 w 271"/>
                <a:gd name="T59" fmla="*/ 30 h 278"/>
                <a:gd name="T60" fmla="*/ 163 w 271"/>
                <a:gd name="T61" fmla="*/ 12 h 278"/>
                <a:gd name="T62" fmla="*/ 199 w 271"/>
                <a:gd name="T63" fmla="*/ 6 h 278"/>
                <a:gd name="T64" fmla="*/ 216 w 271"/>
                <a:gd name="T6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278">
                  <a:moveTo>
                    <a:pt x="216" y="0"/>
                  </a:moveTo>
                  <a:lnTo>
                    <a:pt x="232" y="9"/>
                  </a:lnTo>
                  <a:lnTo>
                    <a:pt x="241" y="25"/>
                  </a:lnTo>
                  <a:lnTo>
                    <a:pt x="271" y="33"/>
                  </a:lnTo>
                  <a:lnTo>
                    <a:pt x="259" y="51"/>
                  </a:lnTo>
                  <a:lnTo>
                    <a:pt x="241" y="54"/>
                  </a:lnTo>
                  <a:lnTo>
                    <a:pt x="213" y="49"/>
                  </a:lnTo>
                  <a:lnTo>
                    <a:pt x="207" y="58"/>
                  </a:lnTo>
                  <a:lnTo>
                    <a:pt x="217" y="76"/>
                  </a:lnTo>
                  <a:lnTo>
                    <a:pt x="226" y="90"/>
                  </a:lnTo>
                  <a:lnTo>
                    <a:pt x="243" y="100"/>
                  </a:lnTo>
                  <a:lnTo>
                    <a:pt x="230" y="112"/>
                  </a:lnTo>
                  <a:lnTo>
                    <a:pt x="234" y="127"/>
                  </a:lnTo>
                  <a:lnTo>
                    <a:pt x="221" y="148"/>
                  </a:lnTo>
                  <a:lnTo>
                    <a:pt x="214" y="169"/>
                  </a:lnTo>
                  <a:lnTo>
                    <a:pt x="199" y="191"/>
                  </a:lnTo>
                  <a:lnTo>
                    <a:pt x="178" y="189"/>
                  </a:lnTo>
                  <a:lnTo>
                    <a:pt x="162" y="211"/>
                  </a:lnTo>
                  <a:lnTo>
                    <a:pt x="176" y="220"/>
                  </a:lnTo>
                  <a:lnTo>
                    <a:pt x="180" y="236"/>
                  </a:lnTo>
                  <a:lnTo>
                    <a:pt x="192" y="246"/>
                  </a:lnTo>
                  <a:lnTo>
                    <a:pt x="198" y="265"/>
                  </a:lnTo>
                  <a:lnTo>
                    <a:pt x="159" y="264"/>
                  </a:lnTo>
                  <a:lnTo>
                    <a:pt x="149" y="278"/>
                  </a:lnTo>
                  <a:lnTo>
                    <a:pt x="135" y="273"/>
                  </a:lnTo>
                  <a:lnTo>
                    <a:pt x="127" y="258"/>
                  </a:lnTo>
                  <a:lnTo>
                    <a:pt x="111" y="242"/>
                  </a:lnTo>
                  <a:lnTo>
                    <a:pt x="79" y="246"/>
                  </a:lnTo>
                  <a:lnTo>
                    <a:pt x="50" y="246"/>
                  </a:lnTo>
                  <a:lnTo>
                    <a:pt x="25" y="249"/>
                  </a:lnTo>
                  <a:lnTo>
                    <a:pt x="29" y="225"/>
                  </a:lnTo>
                  <a:lnTo>
                    <a:pt x="53" y="214"/>
                  </a:lnTo>
                  <a:lnTo>
                    <a:pt x="50" y="205"/>
                  </a:lnTo>
                  <a:lnTo>
                    <a:pt x="41" y="202"/>
                  </a:lnTo>
                  <a:lnTo>
                    <a:pt x="38" y="183"/>
                  </a:lnTo>
                  <a:lnTo>
                    <a:pt x="19" y="174"/>
                  </a:lnTo>
                  <a:lnTo>
                    <a:pt x="10" y="162"/>
                  </a:lnTo>
                  <a:lnTo>
                    <a:pt x="0" y="151"/>
                  </a:lnTo>
                  <a:lnTo>
                    <a:pt x="31" y="161"/>
                  </a:lnTo>
                  <a:lnTo>
                    <a:pt x="48" y="158"/>
                  </a:lnTo>
                  <a:lnTo>
                    <a:pt x="59" y="161"/>
                  </a:lnTo>
                  <a:lnTo>
                    <a:pt x="62" y="156"/>
                  </a:lnTo>
                  <a:lnTo>
                    <a:pt x="75" y="158"/>
                  </a:lnTo>
                  <a:lnTo>
                    <a:pt x="96" y="150"/>
                  </a:lnTo>
                  <a:lnTo>
                    <a:pt x="93" y="132"/>
                  </a:lnTo>
                  <a:lnTo>
                    <a:pt x="101" y="120"/>
                  </a:lnTo>
                  <a:lnTo>
                    <a:pt x="114" y="120"/>
                  </a:lnTo>
                  <a:lnTo>
                    <a:pt x="115" y="114"/>
                  </a:lnTo>
                  <a:lnTo>
                    <a:pt x="128" y="112"/>
                  </a:lnTo>
                  <a:lnTo>
                    <a:pt x="135" y="114"/>
                  </a:lnTo>
                  <a:lnTo>
                    <a:pt x="140" y="108"/>
                  </a:lnTo>
                  <a:lnTo>
                    <a:pt x="137" y="95"/>
                  </a:lnTo>
                  <a:lnTo>
                    <a:pt x="142" y="83"/>
                  </a:lnTo>
                  <a:lnTo>
                    <a:pt x="152" y="78"/>
                  </a:lnTo>
                  <a:lnTo>
                    <a:pt x="142" y="64"/>
                  </a:lnTo>
                  <a:lnTo>
                    <a:pt x="158" y="65"/>
                  </a:lnTo>
                  <a:lnTo>
                    <a:pt x="162" y="57"/>
                  </a:lnTo>
                  <a:lnTo>
                    <a:pt x="159" y="49"/>
                  </a:lnTo>
                  <a:lnTo>
                    <a:pt x="165" y="41"/>
                  </a:lnTo>
                  <a:lnTo>
                    <a:pt x="161" y="30"/>
                  </a:lnTo>
                  <a:lnTo>
                    <a:pt x="155" y="22"/>
                  </a:lnTo>
                  <a:lnTo>
                    <a:pt x="163" y="12"/>
                  </a:lnTo>
                  <a:lnTo>
                    <a:pt x="180" y="8"/>
                  </a:lnTo>
                  <a:lnTo>
                    <a:pt x="199" y="6"/>
                  </a:lnTo>
                  <a:lnTo>
                    <a:pt x="207" y="2"/>
                  </a:lnTo>
                  <a:lnTo>
                    <a:pt x="216" y="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95" name="Freeform 144"/>
            <p:cNvSpPr>
              <a:spLocks/>
            </p:cNvSpPr>
            <p:nvPr/>
          </p:nvSpPr>
          <p:spPr bwMode="auto">
            <a:xfrm>
              <a:off x="1895781" y="4529422"/>
              <a:ext cx="166688" cy="77788"/>
            </a:xfrm>
            <a:custGeom>
              <a:avLst/>
              <a:gdLst>
                <a:gd name="T0" fmla="*/ 92 w 105"/>
                <a:gd name="T1" fmla="*/ 49 h 49"/>
                <a:gd name="T2" fmla="*/ 87 w 105"/>
                <a:gd name="T3" fmla="*/ 43 h 49"/>
                <a:gd name="T4" fmla="*/ 83 w 105"/>
                <a:gd name="T5" fmla="*/ 32 h 49"/>
                <a:gd name="T6" fmla="*/ 88 w 105"/>
                <a:gd name="T7" fmla="*/ 27 h 49"/>
                <a:gd name="T8" fmla="*/ 83 w 105"/>
                <a:gd name="T9" fmla="*/ 25 h 49"/>
                <a:gd name="T10" fmla="*/ 80 w 105"/>
                <a:gd name="T11" fmla="*/ 18 h 49"/>
                <a:gd name="T12" fmla="*/ 72 w 105"/>
                <a:gd name="T13" fmla="*/ 12 h 49"/>
                <a:gd name="T14" fmla="*/ 63 w 105"/>
                <a:gd name="T15" fmla="*/ 14 h 49"/>
                <a:gd name="T16" fmla="*/ 59 w 105"/>
                <a:gd name="T17" fmla="*/ 21 h 49"/>
                <a:gd name="T18" fmla="*/ 52 w 105"/>
                <a:gd name="T19" fmla="*/ 26 h 49"/>
                <a:gd name="T20" fmla="*/ 48 w 105"/>
                <a:gd name="T21" fmla="*/ 27 h 49"/>
                <a:gd name="T22" fmla="*/ 46 w 105"/>
                <a:gd name="T23" fmla="*/ 31 h 49"/>
                <a:gd name="T24" fmla="*/ 54 w 105"/>
                <a:gd name="T25" fmla="*/ 43 h 49"/>
                <a:gd name="T26" fmla="*/ 49 w 105"/>
                <a:gd name="T27" fmla="*/ 45 h 49"/>
                <a:gd name="T28" fmla="*/ 46 w 105"/>
                <a:gd name="T29" fmla="*/ 48 h 49"/>
                <a:gd name="T30" fmla="*/ 37 w 105"/>
                <a:gd name="T31" fmla="*/ 49 h 49"/>
                <a:gd name="T32" fmla="*/ 35 w 105"/>
                <a:gd name="T33" fmla="*/ 37 h 49"/>
                <a:gd name="T34" fmla="*/ 32 w 105"/>
                <a:gd name="T35" fmla="*/ 40 h 49"/>
                <a:gd name="T36" fmla="*/ 26 w 105"/>
                <a:gd name="T37" fmla="*/ 39 h 49"/>
                <a:gd name="T38" fmla="*/ 23 w 105"/>
                <a:gd name="T39" fmla="*/ 31 h 49"/>
                <a:gd name="T40" fmla="*/ 16 w 105"/>
                <a:gd name="T41" fmla="*/ 29 h 49"/>
                <a:gd name="T42" fmla="*/ 11 w 105"/>
                <a:gd name="T43" fmla="*/ 27 h 49"/>
                <a:gd name="T44" fmla="*/ 3 w 105"/>
                <a:gd name="T45" fmla="*/ 27 h 49"/>
                <a:gd name="T46" fmla="*/ 2 w 105"/>
                <a:gd name="T47" fmla="*/ 32 h 49"/>
                <a:gd name="T48" fmla="*/ 0 w 105"/>
                <a:gd name="T49" fmla="*/ 29 h 49"/>
                <a:gd name="T50" fmla="*/ 1 w 105"/>
                <a:gd name="T51" fmla="*/ 24 h 49"/>
                <a:gd name="T52" fmla="*/ 3 w 105"/>
                <a:gd name="T53" fmla="*/ 20 h 49"/>
                <a:gd name="T54" fmla="*/ 3 w 105"/>
                <a:gd name="T55" fmla="*/ 16 h 49"/>
                <a:gd name="T56" fmla="*/ 6 w 105"/>
                <a:gd name="T57" fmla="*/ 14 h 49"/>
                <a:gd name="T58" fmla="*/ 2 w 105"/>
                <a:gd name="T59" fmla="*/ 11 h 49"/>
                <a:gd name="T60" fmla="*/ 2 w 105"/>
                <a:gd name="T61" fmla="*/ 2 h 49"/>
                <a:gd name="T62" fmla="*/ 9 w 105"/>
                <a:gd name="T63" fmla="*/ 1 h 49"/>
                <a:gd name="T64" fmla="*/ 16 w 105"/>
                <a:gd name="T65" fmla="*/ 8 h 49"/>
                <a:gd name="T66" fmla="*/ 15 w 105"/>
                <a:gd name="T67" fmla="*/ 12 h 49"/>
                <a:gd name="T68" fmla="*/ 22 w 105"/>
                <a:gd name="T69" fmla="*/ 13 h 49"/>
                <a:gd name="T70" fmla="*/ 24 w 105"/>
                <a:gd name="T71" fmla="*/ 12 h 49"/>
                <a:gd name="T72" fmla="*/ 29 w 105"/>
                <a:gd name="T73" fmla="*/ 17 h 49"/>
                <a:gd name="T74" fmla="*/ 38 w 105"/>
                <a:gd name="T75" fmla="*/ 15 h 49"/>
                <a:gd name="T76" fmla="*/ 46 w 105"/>
                <a:gd name="T77" fmla="*/ 10 h 49"/>
                <a:gd name="T78" fmla="*/ 57 w 105"/>
                <a:gd name="T79" fmla="*/ 6 h 49"/>
                <a:gd name="T80" fmla="*/ 64 w 105"/>
                <a:gd name="T81" fmla="*/ 0 h 49"/>
                <a:gd name="T82" fmla="*/ 74 w 105"/>
                <a:gd name="T83" fmla="*/ 1 h 49"/>
                <a:gd name="T84" fmla="*/ 73 w 105"/>
                <a:gd name="T85" fmla="*/ 3 h 49"/>
                <a:gd name="T86" fmla="*/ 83 w 105"/>
                <a:gd name="T87" fmla="*/ 4 h 49"/>
                <a:gd name="T88" fmla="*/ 91 w 105"/>
                <a:gd name="T89" fmla="*/ 7 h 49"/>
                <a:gd name="T90" fmla="*/ 97 w 105"/>
                <a:gd name="T91" fmla="*/ 14 h 49"/>
                <a:gd name="T92" fmla="*/ 103 w 105"/>
                <a:gd name="T93" fmla="*/ 19 h 49"/>
                <a:gd name="T94" fmla="*/ 101 w 105"/>
                <a:gd name="T95" fmla="*/ 22 h 49"/>
                <a:gd name="T96" fmla="*/ 105 w 105"/>
                <a:gd name="T97" fmla="*/ 35 h 49"/>
                <a:gd name="T98" fmla="*/ 101 w 105"/>
                <a:gd name="T99" fmla="*/ 41 h 49"/>
                <a:gd name="T100" fmla="*/ 95 w 105"/>
                <a:gd name="T101" fmla="*/ 39 h 49"/>
                <a:gd name="T102" fmla="*/ 92 w 105"/>
                <a:gd name="T10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5" h="49">
                  <a:moveTo>
                    <a:pt x="92" y="49"/>
                  </a:moveTo>
                  <a:lnTo>
                    <a:pt x="87" y="43"/>
                  </a:lnTo>
                  <a:lnTo>
                    <a:pt x="83" y="32"/>
                  </a:lnTo>
                  <a:lnTo>
                    <a:pt x="88" y="27"/>
                  </a:lnTo>
                  <a:lnTo>
                    <a:pt x="83" y="25"/>
                  </a:lnTo>
                  <a:lnTo>
                    <a:pt x="80" y="18"/>
                  </a:lnTo>
                  <a:lnTo>
                    <a:pt x="72" y="12"/>
                  </a:lnTo>
                  <a:lnTo>
                    <a:pt x="63" y="14"/>
                  </a:lnTo>
                  <a:lnTo>
                    <a:pt x="59" y="21"/>
                  </a:lnTo>
                  <a:lnTo>
                    <a:pt x="52" y="26"/>
                  </a:lnTo>
                  <a:lnTo>
                    <a:pt x="48" y="27"/>
                  </a:lnTo>
                  <a:lnTo>
                    <a:pt x="46" y="31"/>
                  </a:lnTo>
                  <a:lnTo>
                    <a:pt x="54" y="43"/>
                  </a:lnTo>
                  <a:lnTo>
                    <a:pt x="49" y="45"/>
                  </a:lnTo>
                  <a:lnTo>
                    <a:pt x="46" y="48"/>
                  </a:lnTo>
                  <a:lnTo>
                    <a:pt x="37" y="49"/>
                  </a:lnTo>
                  <a:lnTo>
                    <a:pt x="35" y="37"/>
                  </a:lnTo>
                  <a:lnTo>
                    <a:pt x="32" y="40"/>
                  </a:lnTo>
                  <a:lnTo>
                    <a:pt x="26" y="39"/>
                  </a:lnTo>
                  <a:lnTo>
                    <a:pt x="23" y="31"/>
                  </a:lnTo>
                  <a:lnTo>
                    <a:pt x="16" y="29"/>
                  </a:lnTo>
                  <a:lnTo>
                    <a:pt x="11" y="27"/>
                  </a:lnTo>
                  <a:lnTo>
                    <a:pt x="3" y="27"/>
                  </a:lnTo>
                  <a:lnTo>
                    <a:pt x="2" y="32"/>
                  </a:lnTo>
                  <a:lnTo>
                    <a:pt x="0" y="29"/>
                  </a:lnTo>
                  <a:lnTo>
                    <a:pt x="1" y="24"/>
                  </a:lnTo>
                  <a:lnTo>
                    <a:pt x="3" y="20"/>
                  </a:lnTo>
                  <a:lnTo>
                    <a:pt x="3" y="16"/>
                  </a:lnTo>
                  <a:lnTo>
                    <a:pt x="6" y="14"/>
                  </a:lnTo>
                  <a:lnTo>
                    <a:pt x="2" y="11"/>
                  </a:lnTo>
                  <a:lnTo>
                    <a:pt x="2" y="2"/>
                  </a:lnTo>
                  <a:lnTo>
                    <a:pt x="9" y="1"/>
                  </a:lnTo>
                  <a:lnTo>
                    <a:pt x="16" y="8"/>
                  </a:lnTo>
                  <a:lnTo>
                    <a:pt x="15" y="12"/>
                  </a:lnTo>
                  <a:lnTo>
                    <a:pt x="22" y="13"/>
                  </a:lnTo>
                  <a:lnTo>
                    <a:pt x="24" y="12"/>
                  </a:lnTo>
                  <a:lnTo>
                    <a:pt x="29" y="17"/>
                  </a:lnTo>
                  <a:lnTo>
                    <a:pt x="38" y="15"/>
                  </a:lnTo>
                  <a:lnTo>
                    <a:pt x="46" y="10"/>
                  </a:lnTo>
                  <a:lnTo>
                    <a:pt x="57" y="6"/>
                  </a:lnTo>
                  <a:lnTo>
                    <a:pt x="64" y="0"/>
                  </a:lnTo>
                  <a:lnTo>
                    <a:pt x="74" y="1"/>
                  </a:lnTo>
                  <a:lnTo>
                    <a:pt x="73" y="3"/>
                  </a:lnTo>
                  <a:lnTo>
                    <a:pt x="83" y="4"/>
                  </a:lnTo>
                  <a:lnTo>
                    <a:pt x="91" y="7"/>
                  </a:lnTo>
                  <a:lnTo>
                    <a:pt x="97" y="14"/>
                  </a:lnTo>
                  <a:lnTo>
                    <a:pt x="103" y="19"/>
                  </a:lnTo>
                  <a:lnTo>
                    <a:pt x="101" y="22"/>
                  </a:lnTo>
                  <a:lnTo>
                    <a:pt x="105" y="35"/>
                  </a:lnTo>
                  <a:lnTo>
                    <a:pt x="101" y="41"/>
                  </a:lnTo>
                  <a:lnTo>
                    <a:pt x="95" y="39"/>
                  </a:lnTo>
                  <a:lnTo>
                    <a:pt x="92" y="4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96" name="Freeform 145"/>
            <p:cNvSpPr>
              <a:spLocks/>
            </p:cNvSpPr>
            <p:nvPr/>
          </p:nvSpPr>
          <p:spPr bwMode="auto">
            <a:xfrm>
              <a:off x="1937056" y="4848509"/>
              <a:ext cx="384175" cy="603250"/>
            </a:xfrm>
            <a:custGeom>
              <a:avLst/>
              <a:gdLst>
                <a:gd name="T0" fmla="*/ 229 w 242"/>
                <a:gd name="T1" fmla="*/ 374 h 380"/>
                <a:gd name="T2" fmla="*/ 201 w 242"/>
                <a:gd name="T3" fmla="*/ 368 h 380"/>
                <a:gd name="T4" fmla="*/ 160 w 242"/>
                <a:gd name="T5" fmla="*/ 338 h 380"/>
                <a:gd name="T6" fmla="*/ 111 w 242"/>
                <a:gd name="T7" fmla="*/ 303 h 380"/>
                <a:gd name="T8" fmla="*/ 104 w 242"/>
                <a:gd name="T9" fmla="*/ 280 h 380"/>
                <a:gd name="T10" fmla="*/ 66 w 242"/>
                <a:gd name="T11" fmla="*/ 214 h 380"/>
                <a:gd name="T12" fmla="*/ 38 w 242"/>
                <a:gd name="T13" fmla="*/ 163 h 380"/>
                <a:gd name="T14" fmla="*/ 17 w 242"/>
                <a:gd name="T15" fmla="*/ 134 h 380"/>
                <a:gd name="T16" fmla="*/ 9 w 242"/>
                <a:gd name="T17" fmla="*/ 117 h 380"/>
                <a:gd name="T18" fmla="*/ 5 w 242"/>
                <a:gd name="T19" fmla="*/ 82 h 380"/>
                <a:gd name="T20" fmla="*/ 22 w 242"/>
                <a:gd name="T21" fmla="*/ 78 h 380"/>
                <a:gd name="T22" fmla="*/ 17 w 242"/>
                <a:gd name="T23" fmla="*/ 90 h 380"/>
                <a:gd name="T24" fmla="*/ 33 w 242"/>
                <a:gd name="T25" fmla="*/ 91 h 380"/>
                <a:gd name="T26" fmla="*/ 51 w 242"/>
                <a:gd name="T27" fmla="*/ 93 h 380"/>
                <a:gd name="T28" fmla="*/ 65 w 242"/>
                <a:gd name="T29" fmla="*/ 61 h 380"/>
                <a:gd name="T30" fmla="*/ 106 w 242"/>
                <a:gd name="T31" fmla="*/ 31 h 380"/>
                <a:gd name="T32" fmla="*/ 109 w 242"/>
                <a:gd name="T33" fmla="*/ 1 h 380"/>
                <a:gd name="T34" fmla="*/ 127 w 242"/>
                <a:gd name="T35" fmla="*/ 10 h 380"/>
                <a:gd name="T36" fmla="*/ 141 w 242"/>
                <a:gd name="T37" fmla="*/ 25 h 380"/>
                <a:gd name="T38" fmla="*/ 166 w 242"/>
                <a:gd name="T39" fmla="*/ 49 h 380"/>
                <a:gd name="T40" fmla="*/ 182 w 242"/>
                <a:gd name="T41" fmla="*/ 47 h 380"/>
                <a:gd name="T42" fmla="*/ 208 w 242"/>
                <a:gd name="T43" fmla="*/ 55 h 380"/>
                <a:gd name="T44" fmla="*/ 202 w 242"/>
                <a:gd name="T45" fmla="*/ 77 h 380"/>
                <a:gd name="T46" fmla="*/ 194 w 242"/>
                <a:gd name="T47" fmla="*/ 87 h 380"/>
                <a:gd name="T48" fmla="*/ 177 w 242"/>
                <a:gd name="T49" fmla="*/ 94 h 380"/>
                <a:gd name="T50" fmla="*/ 156 w 242"/>
                <a:gd name="T51" fmla="*/ 118 h 380"/>
                <a:gd name="T52" fmla="*/ 153 w 242"/>
                <a:gd name="T53" fmla="*/ 136 h 380"/>
                <a:gd name="T54" fmla="*/ 143 w 242"/>
                <a:gd name="T55" fmla="*/ 151 h 380"/>
                <a:gd name="T56" fmla="*/ 147 w 242"/>
                <a:gd name="T57" fmla="*/ 173 h 380"/>
                <a:gd name="T58" fmla="*/ 154 w 242"/>
                <a:gd name="T59" fmla="*/ 195 h 380"/>
                <a:gd name="T60" fmla="*/ 174 w 242"/>
                <a:gd name="T61" fmla="*/ 207 h 380"/>
                <a:gd name="T62" fmla="*/ 204 w 242"/>
                <a:gd name="T63" fmla="*/ 196 h 380"/>
                <a:gd name="T64" fmla="*/ 213 w 242"/>
                <a:gd name="T65" fmla="*/ 230 h 380"/>
                <a:gd name="T66" fmla="*/ 241 w 242"/>
                <a:gd name="T67" fmla="*/ 259 h 380"/>
                <a:gd name="T68" fmla="*/ 238 w 242"/>
                <a:gd name="T69" fmla="*/ 281 h 380"/>
                <a:gd name="T70" fmla="*/ 233 w 242"/>
                <a:gd name="T71" fmla="*/ 309 h 380"/>
                <a:gd name="T72" fmla="*/ 233 w 242"/>
                <a:gd name="T73" fmla="*/ 324 h 380"/>
                <a:gd name="T74" fmla="*/ 233 w 242"/>
                <a:gd name="T75" fmla="*/ 36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 h="380">
                  <a:moveTo>
                    <a:pt x="233" y="364"/>
                  </a:moveTo>
                  <a:lnTo>
                    <a:pt x="229" y="374"/>
                  </a:lnTo>
                  <a:lnTo>
                    <a:pt x="220" y="380"/>
                  </a:lnTo>
                  <a:lnTo>
                    <a:pt x="201" y="368"/>
                  </a:lnTo>
                  <a:lnTo>
                    <a:pt x="199" y="359"/>
                  </a:lnTo>
                  <a:lnTo>
                    <a:pt x="160" y="338"/>
                  </a:lnTo>
                  <a:lnTo>
                    <a:pt x="126" y="315"/>
                  </a:lnTo>
                  <a:lnTo>
                    <a:pt x="111" y="303"/>
                  </a:lnTo>
                  <a:lnTo>
                    <a:pt x="102" y="286"/>
                  </a:lnTo>
                  <a:lnTo>
                    <a:pt x="104" y="280"/>
                  </a:lnTo>
                  <a:lnTo>
                    <a:pt x="87" y="252"/>
                  </a:lnTo>
                  <a:lnTo>
                    <a:pt x="66" y="214"/>
                  </a:lnTo>
                  <a:lnTo>
                    <a:pt x="46" y="173"/>
                  </a:lnTo>
                  <a:lnTo>
                    <a:pt x="38" y="163"/>
                  </a:lnTo>
                  <a:lnTo>
                    <a:pt x="32" y="148"/>
                  </a:lnTo>
                  <a:lnTo>
                    <a:pt x="17" y="134"/>
                  </a:lnTo>
                  <a:lnTo>
                    <a:pt x="4" y="126"/>
                  </a:lnTo>
                  <a:lnTo>
                    <a:pt x="9" y="117"/>
                  </a:lnTo>
                  <a:lnTo>
                    <a:pt x="0" y="97"/>
                  </a:lnTo>
                  <a:lnTo>
                    <a:pt x="5" y="82"/>
                  </a:lnTo>
                  <a:lnTo>
                    <a:pt x="20" y="69"/>
                  </a:lnTo>
                  <a:lnTo>
                    <a:pt x="22" y="78"/>
                  </a:lnTo>
                  <a:lnTo>
                    <a:pt x="17" y="83"/>
                  </a:lnTo>
                  <a:lnTo>
                    <a:pt x="17" y="90"/>
                  </a:lnTo>
                  <a:lnTo>
                    <a:pt x="25" y="89"/>
                  </a:lnTo>
                  <a:lnTo>
                    <a:pt x="33" y="91"/>
                  </a:lnTo>
                  <a:lnTo>
                    <a:pt x="41" y="101"/>
                  </a:lnTo>
                  <a:lnTo>
                    <a:pt x="51" y="93"/>
                  </a:lnTo>
                  <a:lnTo>
                    <a:pt x="54" y="79"/>
                  </a:lnTo>
                  <a:lnTo>
                    <a:pt x="65" y="61"/>
                  </a:lnTo>
                  <a:lnTo>
                    <a:pt x="87" y="53"/>
                  </a:lnTo>
                  <a:lnTo>
                    <a:pt x="106" y="31"/>
                  </a:lnTo>
                  <a:lnTo>
                    <a:pt x="112" y="17"/>
                  </a:lnTo>
                  <a:lnTo>
                    <a:pt x="109" y="1"/>
                  </a:lnTo>
                  <a:lnTo>
                    <a:pt x="114" y="0"/>
                  </a:lnTo>
                  <a:lnTo>
                    <a:pt x="127" y="10"/>
                  </a:lnTo>
                  <a:lnTo>
                    <a:pt x="132" y="19"/>
                  </a:lnTo>
                  <a:lnTo>
                    <a:pt x="141" y="25"/>
                  </a:lnTo>
                  <a:lnTo>
                    <a:pt x="152" y="46"/>
                  </a:lnTo>
                  <a:lnTo>
                    <a:pt x="166" y="49"/>
                  </a:lnTo>
                  <a:lnTo>
                    <a:pt x="176" y="43"/>
                  </a:lnTo>
                  <a:lnTo>
                    <a:pt x="182" y="47"/>
                  </a:lnTo>
                  <a:lnTo>
                    <a:pt x="193" y="45"/>
                  </a:lnTo>
                  <a:lnTo>
                    <a:pt x="208" y="55"/>
                  </a:lnTo>
                  <a:lnTo>
                    <a:pt x="196" y="76"/>
                  </a:lnTo>
                  <a:lnTo>
                    <a:pt x="202" y="77"/>
                  </a:lnTo>
                  <a:lnTo>
                    <a:pt x="211" y="88"/>
                  </a:lnTo>
                  <a:lnTo>
                    <a:pt x="194" y="87"/>
                  </a:lnTo>
                  <a:lnTo>
                    <a:pt x="192" y="90"/>
                  </a:lnTo>
                  <a:lnTo>
                    <a:pt x="177" y="94"/>
                  </a:lnTo>
                  <a:lnTo>
                    <a:pt x="157" y="108"/>
                  </a:lnTo>
                  <a:lnTo>
                    <a:pt x="156" y="118"/>
                  </a:lnTo>
                  <a:lnTo>
                    <a:pt x="151" y="125"/>
                  </a:lnTo>
                  <a:lnTo>
                    <a:pt x="153" y="136"/>
                  </a:lnTo>
                  <a:lnTo>
                    <a:pt x="142" y="142"/>
                  </a:lnTo>
                  <a:lnTo>
                    <a:pt x="143" y="151"/>
                  </a:lnTo>
                  <a:lnTo>
                    <a:pt x="138" y="155"/>
                  </a:lnTo>
                  <a:lnTo>
                    <a:pt x="147" y="173"/>
                  </a:lnTo>
                  <a:lnTo>
                    <a:pt x="157" y="186"/>
                  </a:lnTo>
                  <a:lnTo>
                    <a:pt x="154" y="195"/>
                  </a:lnTo>
                  <a:lnTo>
                    <a:pt x="166" y="196"/>
                  </a:lnTo>
                  <a:lnTo>
                    <a:pt x="174" y="207"/>
                  </a:lnTo>
                  <a:lnTo>
                    <a:pt x="190" y="208"/>
                  </a:lnTo>
                  <a:lnTo>
                    <a:pt x="204" y="196"/>
                  </a:lnTo>
                  <a:lnTo>
                    <a:pt x="205" y="227"/>
                  </a:lnTo>
                  <a:lnTo>
                    <a:pt x="213" y="230"/>
                  </a:lnTo>
                  <a:lnTo>
                    <a:pt x="223" y="226"/>
                  </a:lnTo>
                  <a:lnTo>
                    <a:pt x="241" y="259"/>
                  </a:lnTo>
                  <a:lnTo>
                    <a:pt x="238" y="266"/>
                  </a:lnTo>
                  <a:lnTo>
                    <a:pt x="238" y="281"/>
                  </a:lnTo>
                  <a:lnTo>
                    <a:pt x="239" y="299"/>
                  </a:lnTo>
                  <a:lnTo>
                    <a:pt x="233" y="309"/>
                  </a:lnTo>
                  <a:lnTo>
                    <a:pt x="236" y="317"/>
                  </a:lnTo>
                  <a:lnTo>
                    <a:pt x="233" y="324"/>
                  </a:lnTo>
                  <a:lnTo>
                    <a:pt x="242" y="341"/>
                  </a:lnTo>
                  <a:lnTo>
                    <a:pt x="233" y="364"/>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97" name="Freeform 146"/>
            <p:cNvSpPr>
              <a:spLocks noEditPoints="1"/>
            </p:cNvSpPr>
            <p:nvPr/>
          </p:nvSpPr>
          <p:spPr bwMode="auto">
            <a:xfrm>
              <a:off x="7717143" y="4235734"/>
              <a:ext cx="274638" cy="425450"/>
            </a:xfrm>
            <a:custGeom>
              <a:avLst/>
              <a:gdLst>
                <a:gd name="T0" fmla="*/ 252 w 710"/>
                <a:gd name="T1" fmla="*/ 24 h 1100"/>
                <a:gd name="T2" fmla="*/ 282 w 710"/>
                <a:gd name="T3" fmla="*/ 24 h 1100"/>
                <a:gd name="T4" fmla="*/ 311 w 710"/>
                <a:gd name="T5" fmla="*/ 120 h 1100"/>
                <a:gd name="T6" fmla="*/ 264 w 710"/>
                <a:gd name="T7" fmla="*/ 219 h 1100"/>
                <a:gd name="T8" fmla="*/ 288 w 710"/>
                <a:gd name="T9" fmla="*/ 355 h 1100"/>
                <a:gd name="T10" fmla="*/ 361 w 710"/>
                <a:gd name="T11" fmla="*/ 355 h 1100"/>
                <a:gd name="T12" fmla="*/ 459 w 710"/>
                <a:gd name="T13" fmla="*/ 448 h 1100"/>
                <a:gd name="T14" fmla="*/ 483 w 710"/>
                <a:gd name="T15" fmla="*/ 508 h 1100"/>
                <a:gd name="T16" fmla="*/ 387 w 710"/>
                <a:gd name="T17" fmla="*/ 421 h 1100"/>
                <a:gd name="T18" fmla="*/ 317 w 710"/>
                <a:gd name="T19" fmla="*/ 402 h 1100"/>
                <a:gd name="T20" fmla="*/ 212 w 710"/>
                <a:gd name="T21" fmla="*/ 395 h 1100"/>
                <a:gd name="T22" fmla="*/ 231 w 710"/>
                <a:gd name="T23" fmla="*/ 339 h 1100"/>
                <a:gd name="T24" fmla="*/ 201 w 710"/>
                <a:gd name="T25" fmla="*/ 350 h 1100"/>
                <a:gd name="T26" fmla="*/ 141 w 710"/>
                <a:gd name="T27" fmla="*/ 264 h 1100"/>
                <a:gd name="T28" fmla="*/ 160 w 710"/>
                <a:gd name="T29" fmla="*/ 210 h 1100"/>
                <a:gd name="T30" fmla="*/ 157 w 710"/>
                <a:gd name="T31" fmla="*/ 0 h 1100"/>
                <a:gd name="T32" fmla="*/ 287 w 710"/>
                <a:gd name="T33" fmla="*/ 463 h 1100"/>
                <a:gd name="T34" fmla="*/ 239 w 710"/>
                <a:gd name="T35" fmla="*/ 494 h 1100"/>
                <a:gd name="T36" fmla="*/ 257 w 710"/>
                <a:gd name="T37" fmla="*/ 432 h 1100"/>
                <a:gd name="T38" fmla="*/ 594 w 710"/>
                <a:gd name="T39" fmla="*/ 540 h 1100"/>
                <a:gd name="T40" fmla="*/ 565 w 710"/>
                <a:gd name="T41" fmla="*/ 612 h 1100"/>
                <a:gd name="T42" fmla="*/ 593 w 710"/>
                <a:gd name="T43" fmla="*/ 693 h 1100"/>
                <a:gd name="T44" fmla="*/ 550 w 710"/>
                <a:gd name="T45" fmla="*/ 653 h 1100"/>
                <a:gd name="T46" fmla="*/ 510 w 710"/>
                <a:gd name="T47" fmla="*/ 597 h 1100"/>
                <a:gd name="T48" fmla="*/ 550 w 710"/>
                <a:gd name="T49" fmla="*/ 571 h 1100"/>
                <a:gd name="T50" fmla="*/ 569 w 710"/>
                <a:gd name="T51" fmla="*/ 508 h 1100"/>
                <a:gd name="T52" fmla="*/ 325 w 710"/>
                <a:gd name="T53" fmla="*/ 563 h 1100"/>
                <a:gd name="T54" fmla="*/ 421 w 710"/>
                <a:gd name="T55" fmla="*/ 589 h 1100"/>
                <a:gd name="T56" fmla="*/ 392 w 710"/>
                <a:gd name="T57" fmla="*/ 661 h 1100"/>
                <a:gd name="T58" fmla="*/ 341 w 710"/>
                <a:gd name="T59" fmla="*/ 647 h 1100"/>
                <a:gd name="T60" fmla="*/ 325 w 710"/>
                <a:gd name="T61" fmla="*/ 563 h 1100"/>
                <a:gd name="T62" fmla="*/ 0 w 710"/>
                <a:gd name="T63" fmla="*/ 863 h 1100"/>
                <a:gd name="T64" fmla="*/ 82 w 710"/>
                <a:gd name="T65" fmla="*/ 751 h 1100"/>
                <a:gd name="T66" fmla="*/ 153 w 710"/>
                <a:gd name="T67" fmla="*/ 607 h 1100"/>
                <a:gd name="T68" fmla="*/ 128 w 710"/>
                <a:gd name="T69" fmla="*/ 724 h 1100"/>
                <a:gd name="T70" fmla="*/ 497 w 710"/>
                <a:gd name="T71" fmla="*/ 700 h 1100"/>
                <a:gd name="T72" fmla="*/ 454 w 710"/>
                <a:gd name="T73" fmla="*/ 782 h 1100"/>
                <a:gd name="T74" fmla="*/ 381 w 710"/>
                <a:gd name="T75" fmla="*/ 748 h 1100"/>
                <a:gd name="T76" fmla="*/ 411 w 710"/>
                <a:gd name="T77" fmla="*/ 702 h 1100"/>
                <a:gd name="T78" fmla="*/ 455 w 710"/>
                <a:gd name="T79" fmla="*/ 644 h 1100"/>
                <a:gd name="T80" fmla="*/ 496 w 710"/>
                <a:gd name="T81" fmla="*/ 619 h 1100"/>
                <a:gd name="T82" fmla="*/ 690 w 710"/>
                <a:gd name="T83" fmla="*/ 859 h 1100"/>
                <a:gd name="T84" fmla="*/ 710 w 710"/>
                <a:gd name="T85" fmla="*/ 963 h 1100"/>
                <a:gd name="T86" fmla="*/ 657 w 710"/>
                <a:gd name="T87" fmla="*/ 954 h 1100"/>
                <a:gd name="T88" fmla="*/ 652 w 710"/>
                <a:gd name="T89" fmla="*/ 1060 h 1100"/>
                <a:gd name="T90" fmla="*/ 542 w 710"/>
                <a:gd name="T91" fmla="*/ 1051 h 1100"/>
                <a:gd name="T92" fmla="*/ 537 w 710"/>
                <a:gd name="T93" fmla="*/ 949 h 1100"/>
                <a:gd name="T94" fmla="*/ 466 w 710"/>
                <a:gd name="T95" fmla="*/ 944 h 1100"/>
                <a:gd name="T96" fmla="*/ 378 w 710"/>
                <a:gd name="T97" fmla="*/ 988 h 1100"/>
                <a:gd name="T98" fmla="*/ 388 w 710"/>
                <a:gd name="T99" fmla="*/ 891 h 1100"/>
                <a:gd name="T100" fmla="*/ 472 w 710"/>
                <a:gd name="T101" fmla="*/ 835 h 1100"/>
                <a:gd name="T102" fmla="*/ 557 w 710"/>
                <a:gd name="T103" fmla="*/ 850 h 1100"/>
                <a:gd name="T104" fmla="*/ 619 w 710"/>
                <a:gd name="T105" fmla="*/ 810 h 1100"/>
                <a:gd name="T106" fmla="*/ 673 w 710"/>
                <a:gd name="T107" fmla="*/ 785 h 1100"/>
                <a:gd name="T108" fmla="*/ 690 w 710"/>
                <a:gd name="T109" fmla="*/ 859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0" h="1100">
                  <a:moveTo>
                    <a:pt x="202" y="0"/>
                  </a:moveTo>
                  <a:lnTo>
                    <a:pt x="252" y="24"/>
                  </a:lnTo>
                  <a:lnTo>
                    <a:pt x="271" y="2"/>
                  </a:lnTo>
                  <a:lnTo>
                    <a:pt x="282" y="24"/>
                  </a:lnTo>
                  <a:lnTo>
                    <a:pt x="276" y="59"/>
                  </a:lnTo>
                  <a:lnTo>
                    <a:pt x="311" y="120"/>
                  </a:lnTo>
                  <a:lnTo>
                    <a:pt x="303" y="191"/>
                  </a:lnTo>
                  <a:lnTo>
                    <a:pt x="264" y="219"/>
                  </a:lnTo>
                  <a:lnTo>
                    <a:pt x="262" y="288"/>
                  </a:lnTo>
                  <a:lnTo>
                    <a:pt x="288" y="355"/>
                  </a:lnTo>
                  <a:lnTo>
                    <a:pt x="329" y="365"/>
                  </a:lnTo>
                  <a:lnTo>
                    <a:pt x="361" y="355"/>
                  </a:lnTo>
                  <a:lnTo>
                    <a:pt x="460" y="402"/>
                  </a:lnTo>
                  <a:lnTo>
                    <a:pt x="459" y="448"/>
                  </a:lnTo>
                  <a:lnTo>
                    <a:pt x="486" y="469"/>
                  </a:lnTo>
                  <a:lnTo>
                    <a:pt x="483" y="508"/>
                  </a:lnTo>
                  <a:lnTo>
                    <a:pt x="420" y="466"/>
                  </a:lnTo>
                  <a:lnTo>
                    <a:pt x="387" y="421"/>
                  </a:lnTo>
                  <a:lnTo>
                    <a:pt x="371" y="453"/>
                  </a:lnTo>
                  <a:lnTo>
                    <a:pt x="317" y="402"/>
                  </a:lnTo>
                  <a:lnTo>
                    <a:pt x="251" y="414"/>
                  </a:lnTo>
                  <a:lnTo>
                    <a:pt x="212" y="395"/>
                  </a:lnTo>
                  <a:lnTo>
                    <a:pt x="211" y="360"/>
                  </a:lnTo>
                  <a:lnTo>
                    <a:pt x="231" y="339"/>
                  </a:lnTo>
                  <a:lnTo>
                    <a:pt x="206" y="319"/>
                  </a:lnTo>
                  <a:lnTo>
                    <a:pt x="201" y="350"/>
                  </a:lnTo>
                  <a:lnTo>
                    <a:pt x="157" y="301"/>
                  </a:lnTo>
                  <a:lnTo>
                    <a:pt x="141" y="264"/>
                  </a:lnTo>
                  <a:lnTo>
                    <a:pt x="126" y="182"/>
                  </a:lnTo>
                  <a:lnTo>
                    <a:pt x="160" y="210"/>
                  </a:lnTo>
                  <a:lnTo>
                    <a:pt x="146" y="77"/>
                  </a:lnTo>
                  <a:lnTo>
                    <a:pt x="157" y="0"/>
                  </a:lnTo>
                  <a:lnTo>
                    <a:pt x="202" y="0"/>
                  </a:lnTo>
                  <a:moveTo>
                    <a:pt x="287" y="463"/>
                  </a:moveTo>
                  <a:lnTo>
                    <a:pt x="276" y="536"/>
                  </a:lnTo>
                  <a:lnTo>
                    <a:pt x="239" y="494"/>
                  </a:lnTo>
                  <a:lnTo>
                    <a:pt x="193" y="429"/>
                  </a:lnTo>
                  <a:lnTo>
                    <a:pt x="257" y="432"/>
                  </a:lnTo>
                  <a:lnTo>
                    <a:pt x="287" y="463"/>
                  </a:lnTo>
                  <a:moveTo>
                    <a:pt x="594" y="540"/>
                  </a:moveTo>
                  <a:lnTo>
                    <a:pt x="625" y="635"/>
                  </a:lnTo>
                  <a:lnTo>
                    <a:pt x="565" y="612"/>
                  </a:lnTo>
                  <a:lnTo>
                    <a:pt x="570" y="641"/>
                  </a:lnTo>
                  <a:lnTo>
                    <a:pt x="593" y="693"/>
                  </a:lnTo>
                  <a:lnTo>
                    <a:pt x="559" y="712"/>
                  </a:lnTo>
                  <a:lnTo>
                    <a:pt x="550" y="653"/>
                  </a:lnTo>
                  <a:lnTo>
                    <a:pt x="527" y="648"/>
                  </a:lnTo>
                  <a:lnTo>
                    <a:pt x="510" y="597"/>
                  </a:lnTo>
                  <a:lnTo>
                    <a:pt x="555" y="603"/>
                  </a:lnTo>
                  <a:lnTo>
                    <a:pt x="550" y="571"/>
                  </a:lnTo>
                  <a:lnTo>
                    <a:pt x="497" y="506"/>
                  </a:lnTo>
                  <a:lnTo>
                    <a:pt x="569" y="508"/>
                  </a:lnTo>
                  <a:lnTo>
                    <a:pt x="594" y="540"/>
                  </a:lnTo>
                  <a:moveTo>
                    <a:pt x="325" y="563"/>
                  </a:moveTo>
                  <a:lnTo>
                    <a:pt x="373" y="589"/>
                  </a:lnTo>
                  <a:lnTo>
                    <a:pt x="421" y="589"/>
                  </a:lnTo>
                  <a:lnTo>
                    <a:pt x="423" y="625"/>
                  </a:lnTo>
                  <a:lnTo>
                    <a:pt x="392" y="661"/>
                  </a:lnTo>
                  <a:lnTo>
                    <a:pt x="347" y="686"/>
                  </a:lnTo>
                  <a:lnTo>
                    <a:pt x="341" y="647"/>
                  </a:lnTo>
                  <a:lnTo>
                    <a:pt x="341" y="603"/>
                  </a:lnTo>
                  <a:lnTo>
                    <a:pt x="325" y="563"/>
                  </a:lnTo>
                  <a:moveTo>
                    <a:pt x="94" y="782"/>
                  </a:moveTo>
                  <a:lnTo>
                    <a:pt x="0" y="863"/>
                  </a:lnTo>
                  <a:lnTo>
                    <a:pt x="32" y="803"/>
                  </a:lnTo>
                  <a:lnTo>
                    <a:pt x="82" y="751"/>
                  </a:lnTo>
                  <a:lnTo>
                    <a:pt x="122" y="692"/>
                  </a:lnTo>
                  <a:lnTo>
                    <a:pt x="153" y="607"/>
                  </a:lnTo>
                  <a:lnTo>
                    <a:pt x="173" y="677"/>
                  </a:lnTo>
                  <a:lnTo>
                    <a:pt x="128" y="724"/>
                  </a:lnTo>
                  <a:lnTo>
                    <a:pt x="94" y="782"/>
                  </a:lnTo>
                  <a:moveTo>
                    <a:pt x="497" y="700"/>
                  </a:moveTo>
                  <a:lnTo>
                    <a:pt x="473" y="728"/>
                  </a:lnTo>
                  <a:lnTo>
                    <a:pt x="454" y="782"/>
                  </a:lnTo>
                  <a:lnTo>
                    <a:pt x="433" y="807"/>
                  </a:lnTo>
                  <a:lnTo>
                    <a:pt x="381" y="748"/>
                  </a:lnTo>
                  <a:lnTo>
                    <a:pt x="395" y="726"/>
                  </a:lnTo>
                  <a:lnTo>
                    <a:pt x="411" y="702"/>
                  </a:lnTo>
                  <a:lnTo>
                    <a:pt x="414" y="649"/>
                  </a:lnTo>
                  <a:lnTo>
                    <a:pt x="455" y="644"/>
                  </a:lnTo>
                  <a:lnTo>
                    <a:pt x="449" y="701"/>
                  </a:lnTo>
                  <a:lnTo>
                    <a:pt x="496" y="619"/>
                  </a:lnTo>
                  <a:lnTo>
                    <a:pt x="497" y="700"/>
                  </a:lnTo>
                  <a:moveTo>
                    <a:pt x="690" y="859"/>
                  </a:moveTo>
                  <a:lnTo>
                    <a:pt x="702" y="916"/>
                  </a:lnTo>
                  <a:lnTo>
                    <a:pt x="710" y="963"/>
                  </a:lnTo>
                  <a:lnTo>
                    <a:pt x="690" y="1041"/>
                  </a:lnTo>
                  <a:lnTo>
                    <a:pt x="657" y="954"/>
                  </a:lnTo>
                  <a:lnTo>
                    <a:pt x="624" y="998"/>
                  </a:lnTo>
                  <a:lnTo>
                    <a:pt x="652" y="1060"/>
                  </a:lnTo>
                  <a:lnTo>
                    <a:pt x="633" y="1100"/>
                  </a:lnTo>
                  <a:lnTo>
                    <a:pt x="542" y="1051"/>
                  </a:lnTo>
                  <a:lnTo>
                    <a:pt x="517" y="989"/>
                  </a:lnTo>
                  <a:lnTo>
                    <a:pt x="537" y="949"/>
                  </a:lnTo>
                  <a:lnTo>
                    <a:pt x="487" y="908"/>
                  </a:lnTo>
                  <a:lnTo>
                    <a:pt x="466" y="944"/>
                  </a:lnTo>
                  <a:lnTo>
                    <a:pt x="430" y="940"/>
                  </a:lnTo>
                  <a:lnTo>
                    <a:pt x="378" y="988"/>
                  </a:lnTo>
                  <a:lnTo>
                    <a:pt x="364" y="963"/>
                  </a:lnTo>
                  <a:lnTo>
                    <a:pt x="388" y="891"/>
                  </a:lnTo>
                  <a:lnTo>
                    <a:pt x="433" y="867"/>
                  </a:lnTo>
                  <a:lnTo>
                    <a:pt x="472" y="835"/>
                  </a:lnTo>
                  <a:lnTo>
                    <a:pt x="501" y="874"/>
                  </a:lnTo>
                  <a:lnTo>
                    <a:pt x="557" y="850"/>
                  </a:lnTo>
                  <a:lnTo>
                    <a:pt x="566" y="812"/>
                  </a:lnTo>
                  <a:lnTo>
                    <a:pt x="619" y="810"/>
                  </a:lnTo>
                  <a:lnTo>
                    <a:pt x="608" y="744"/>
                  </a:lnTo>
                  <a:lnTo>
                    <a:pt x="673" y="785"/>
                  </a:lnTo>
                  <a:lnTo>
                    <a:pt x="683" y="828"/>
                  </a:lnTo>
                  <a:lnTo>
                    <a:pt x="690" y="859"/>
                  </a:lnTo>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98" name="Freeform 147"/>
            <p:cNvSpPr>
              <a:spLocks/>
            </p:cNvSpPr>
            <p:nvPr/>
          </p:nvSpPr>
          <p:spPr bwMode="auto">
            <a:xfrm>
              <a:off x="8810931" y="5012022"/>
              <a:ext cx="41275" cy="61913"/>
            </a:xfrm>
            <a:custGeom>
              <a:avLst/>
              <a:gdLst>
                <a:gd name="T0" fmla="*/ 23 w 26"/>
                <a:gd name="T1" fmla="*/ 37 h 39"/>
                <a:gd name="T2" fmla="*/ 18 w 26"/>
                <a:gd name="T3" fmla="*/ 39 h 39"/>
                <a:gd name="T4" fmla="*/ 10 w 26"/>
                <a:gd name="T5" fmla="*/ 31 h 39"/>
                <a:gd name="T6" fmla="*/ 3 w 26"/>
                <a:gd name="T7" fmla="*/ 18 h 39"/>
                <a:gd name="T8" fmla="*/ 0 w 26"/>
                <a:gd name="T9" fmla="*/ 2 h 39"/>
                <a:gd name="T10" fmla="*/ 3 w 26"/>
                <a:gd name="T11" fmla="*/ 0 h 39"/>
                <a:gd name="T12" fmla="*/ 5 w 26"/>
                <a:gd name="T13" fmla="*/ 6 h 39"/>
                <a:gd name="T14" fmla="*/ 10 w 26"/>
                <a:gd name="T15" fmla="*/ 11 h 39"/>
                <a:gd name="T16" fmla="*/ 18 w 26"/>
                <a:gd name="T17" fmla="*/ 24 h 39"/>
                <a:gd name="T18" fmla="*/ 26 w 26"/>
                <a:gd name="T19" fmla="*/ 31 h 39"/>
                <a:gd name="T20" fmla="*/ 23 w 26"/>
                <a:gd name="T21"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9">
                  <a:moveTo>
                    <a:pt x="23" y="37"/>
                  </a:moveTo>
                  <a:lnTo>
                    <a:pt x="18" y="39"/>
                  </a:lnTo>
                  <a:lnTo>
                    <a:pt x="10" y="31"/>
                  </a:lnTo>
                  <a:lnTo>
                    <a:pt x="3" y="18"/>
                  </a:lnTo>
                  <a:lnTo>
                    <a:pt x="0" y="2"/>
                  </a:lnTo>
                  <a:lnTo>
                    <a:pt x="3" y="0"/>
                  </a:lnTo>
                  <a:lnTo>
                    <a:pt x="5" y="6"/>
                  </a:lnTo>
                  <a:lnTo>
                    <a:pt x="10" y="11"/>
                  </a:lnTo>
                  <a:lnTo>
                    <a:pt x="18" y="24"/>
                  </a:lnTo>
                  <a:lnTo>
                    <a:pt x="26" y="31"/>
                  </a:lnTo>
                  <a:lnTo>
                    <a:pt x="23" y="3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599" name="Freeform 148"/>
            <p:cNvSpPr>
              <a:spLocks/>
            </p:cNvSpPr>
            <p:nvPr/>
          </p:nvSpPr>
          <p:spPr bwMode="auto">
            <a:xfrm>
              <a:off x="8629956" y="4983447"/>
              <a:ext cx="119063" cy="71438"/>
            </a:xfrm>
            <a:custGeom>
              <a:avLst/>
              <a:gdLst>
                <a:gd name="T0" fmla="*/ 68 w 75"/>
                <a:gd name="T1" fmla="*/ 27 h 45"/>
                <a:gd name="T2" fmla="*/ 58 w 75"/>
                <a:gd name="T3" fmla="*/ 29 h 45"/>
                <a:gd name="T4" fmla="*/ 54 w 75"/>
                <a:gd name="T5" fmla="*/ 35 h 45"/>
                <a:gd name="T6" fmla="*/ 44 w 75"/>
                <a:gd name="T7" fmla="*/ 40 h 45"/>
                <a:gd name="T8" fmla="*/ 34 w 75"/>
                <a:gd name="T9" fmla="*/ 45 h 45"/>
                <a:gd name="T10" fmla="*/ 25 w 75"/>
                <a:gd name="T11" fmla="*/ 45 h 45"/>
                <a:gd name="T12" fmla="*/ 10 w 75"/>
                <a:gd name="T13" fmla="*/ 39 h 45"/>
                <a:gd name="T14" fmla="*/ 0 w 75"/>
                <a:gd name="T15" fmla="*/ 33 h 45"/>
                <a:gd name="T16" fmla="*/ 2 w 75"/>
                <a:gd name="T17" fmla="*/ 26 h 45"/>
                <a:gd name="T18" fmla="*/ 18 w 75"/>
                <a:gd name="T19" fmla="*/ 29 h 45"/>
                <a:gd name="T20" fmla="*/ 28 w 75"/>
                <a:gd name="T21" fmla="*/ 28 h 45"/>
                <a:gd name="T22" fmla="*/ 31 w 75"/>
                <a:gd name="T23" fmla="*/ 18 h 45"/>
                <a:gd name="T24" fmla="*/ 34 w 75"/>
                <a:gd name="T25" fmla="*/ 17 h 45"/>
                <a:gd name="T26" fmla="*/ 35 w 75"/>
                <a:gd name="T27" fmla="*/ 28 h 45"/>
                <a:gd name="T28" fmla="*/ 46 w 75"/>
                <a:gd name="T29" fmla="*/ 27 h 45"/>
                <a:gd name="T30" fmla="*/ 51 w 75"/>
                <a:gd name="T31" fmla="*/ 20 h 45"/>
                <a:gd name="T32" fmla="*/ 62 w 75"/>
                <a:gd name="T33" fmla="*/ 12 h 45"/>
                <a:gd name="T34" fmla="*/ 61 w 75"/>
                <a:gd name="T35" fmla="*/ 0 h 45"/>
                <a:gd name="T36" fmla="*/ 72 w 75"/>
                <a:gd name="T37" fmla="*/ 0 h 45"/>
                <a:gd name="T38" fmla="*/ 75 w 75"/>
                <a:gd name="T39" fmla="*/ 3 h 45"/>
                <a:gd name="T40" fmla="*/ 74 w 75"/>
                <a:gd name="T41" fmla="*/ 15 h 45"/>
                <a:gd name="T42" fmla="*/ 68 w 75"/>
                <a:gd name="T43"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45">
                  <a:moveTo>
                    <a:pt x="68" y="27"/>
                  </a:moveTo>
                  <a:lnTo>
                    <a:pt x="58" y="29"/>
                  </a:lnTo>
                  <a:lnTo>
                    <a:pt x="54" y="35"/>
                  </a:lnTo>
                  <a:lnTo>
                    <a:pt x="44" y="40"/>
                  </a:lnTo>
                  <a:lnTo>
                    <a:pt x="34" y="45"/>
                  </a:lnTo>
                  <a:lnTo>
                    <a:pt x="25" y="45"/>
                  </a:lnTo>
                  <a:lnTo>
                    <a:pt x="10" y="39"/>
                  </a:lnTo>
                  <a:lnTo>
                    <a:pt x="0" y="33"/>
                  </a:lnTo>
                  <a:lnTo>
                    <a:pt x="2" y="26"/>
                  </a:lnTo>
                  <a:lnTo>
                    <a:pt x="18" y="29"/>
                  </a:lnTo>
                  <a:lnTo>
                    <a:pt x="28" y="28"/>
                  </a:lnTo>
                  <a:lnTo>
                    <a:pt x="31" y="18"/>
                  </a:lnTo>
                  <a:lnTo>
                    <a:pt x="34" y="17"/>
                  </a:lnTo>
                  <a:lnTo>
                    <a:pt x="35" y="28"/>
                  </a:lnTo>
                  <a:lnTo>
                    <a:pt x="46" y="27"/>
                  </a:lnTo>
                  <a:lnTo>
                    <a:pt x="51" y="20"/>
                  </a:lnTo>
                  <a:lnTo>
                    <a:pt x="62" y="12"/>
                  </a:lnTo>
                  <a:lnTo>
                    <a:pt x="61" y="0"/>
                  </a:lnTo>
                  <a:lnTo>
                    <a:pt x="72" y="0"/>
                  </a:lnTo>
                  <a:lnTo>
                    <a:pt x="75" y="3"/>
                  </a:lnTo>
                  <a:lnTo>
                    <a:pt x="74" y="15"/>
                  </a:lnTo>
                  <a:lnTo>
                    <a:pt x="68" y="2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00" name="Freeform 149"/>
            <p:cNvSpPr>
              <a:spLocks/>
            </p:cNvSpPr>
            <p:nvPr/>
          </p:nvSpPr>
          <p:spPr bwMode="auto">
            <a:xfrm>
              <a:off x="8409293" y="4931059"/>
              <a:ext cx="279400" cy="266700"/>
            </a:xfrm>
            <a:custGeom>
              <a:avLst/>
              <a:gdLst>
                <a:gd name="T0" fmla="*/ 116 w 176"/>
                <a:gd name="T1" fmla="*/ 100 h 168"/>
                <a:gd name="T2" fmla="*/ 131 w 176"/>
                <a:gd name="T3" fmla="*/ 114 h 168"/>
                <a:gd name="T4" fmla="*/ 141 w 176"/>
                <a:gd name="T5" fmla="*/ 136 h 168"/>
                <a:gd name="T6" fmla="*/ 151 w 176"/>
                <a:gd name="T7" fmla="*/ 135 h 168"/>
                <a:gd name="T8" fmla="*/ 149 w 176"/>
                <a:gd name="T9" fmla="*/ 144 h 168"/>
                <a:gd name="T10" fmla="*/ 163 w 176"/>
                <a:gd name="T11" fmla="*/ 148 h 168"/>
                <a:gd name="T12" fmla="*/ 157 w 176"/>
                <a:gd name="T13" fmla="*/ 151 h 168"/>
                <a:gd name="T14" fmla="*/ 176 w 176"/>
                <a:gd name="T15" fmla="*/ 160 h 168"/>
                <a:gd name="T16" fmla="*/ 173 w 176"/>
                <a:gd name="T17" fmla="*/ 166 h 168"/>
                <a:gd name="T18" fmla="*/ 161 w 176"/>
                <a:gd name="T19" fmla="*/ 168 h 168"/>
                <a:gd name="T20" fmla="*/ 157 w 176"/>
                <a:gd name="T21" fmla="*/ 162 h 168"/>
                <a:gd name="T22" fmla="*/ 141 w 176"/>
                <a:gd name="T23" fmla="*/ 160 h 168"/>
                <a:gd name="T24" fmla="*/ 123 w 176"/>
                <a:gd name="T25" fmla="*/ 157 h 168"/>
                <a:gd name="T26" fmla="*/ 111 w 176"/>
                <a:gd name="T27" fmla="*/ 144 h 168"/>
                <a:gd name="T28" fmla="*/ 101 w 176"/>
                <a:gd name="T29" fmla="*/ 132 h 168"/>
                <a:gd name="T30" fmla="*/ 93 w 176"/>
                <a:gd name="T31" fmla="*/ 114 h 168"/>
                <a:gd name="T32" fmla="*/ 70 w 176"/>
                <a:gd name="T33" fmla="*/ 105 h 168"/>
                <a:gd name="T34" fmla="*/ 54 w 176"/>
                <a:gd name="T35" fmla="*/ 111 h 168"/>
                <a:gd name="T36" fmla="*/ 43 w 176"/>
                <a:gd name="T37" fmla="*/ 118 h 168"/>
                <a:gd name="T38" fmla="*/ 43 w 176"/>
                <a:gd name="T39" fmla="*/ 133 h 168"/>
                <a:gd name="T40" fmla="*/ 28 w 176"/>
                <a:gd name="T41" fmla="*/ 140 h 168"/>
                <a:gd name="T42" fmla="*/ 19 w 176"/>
                <a:gd name="T43" fmla="*/ 137 h 168"/>
                <a:gd name="T44" fmla="*/ 0 w 176"/>
                <a:gd name="T45" fmla="*/ 136 h 168"/>
                <a:gd name="T46" fmla="*/ 5 w 176"/>
                <a:gd name="T47" fmla="*/ 68 h 168"/>
                <a:gd name="T48" fmla="*/ 7 w 176"/>
                <a:gd name="T49" fmla="*/ 0 h 168"/>
                <a:gd name="T50" fmla="*/ 39 w 176"/>
                <a:gd name="T51" fmla="*/ 15 h 168"/>
                <a:gd name="T52" fmla="*/ 72 w 176"/>
                <a:gd name="T53" fmla="*/ 27 h 168"/>
                <a:gd name="T54" fmla="*/ 84 w 176"/>
                <a:gd name="T55" fmla="*/ 37 h 168"/>
                <a:gd name="T56" fmla="*/ 94 w 176"/>
                <a:gd name="T57" fmla="*/ 48 h 168"/>
                <a:gd name="T58" fmla="*/ 96 w 176"/>
                <a:gd name="T59" fmla="*/ 60 h 168"/>
                <a:gd name="T60" fmla="*/ 126 w 176"/>
                <a:gd name="T61" fmla="*/ 73 h 168"/>
                <a:gd name="T62" fmla="*/ 130 w 176"/>
                <a:gd name="T63" fmla="*/ 84 h 168"/>
                <a:gd name="T64" fmla="*/ 113 w 176"/>
                <a:gd name="T65" fmla="*/ 86 h 168"/>
                <a:gd name="T66" fmla="*/ 116 w 176"/>
                <a:gd name="T67" fmla="*/ 10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68">
                  <a:moveTo>
                    <a:pt x="116" y="100"/>
                  </a:moveTo>
                  <a:lnTo>
                    <a:pt x="131" y="114"/>
                  </a:lnTo>
                  <a:lnTo>
                    <a:pt x="141" y="136"/>
                  </a:lnTo>
                  <a:lnTo>
                    <a:pt x="151" y="135"/>
                  </a:lnTo>
                  <a:lnTo>
                    <a:pt x="149" y="144"/>
                  </a:lnTo>
                  <a:lnTo>
                    <a:pt x="163" y="148"/>
                  </a:lnTo>
                  <a:lnTo>
                    <a:pt x="157" y="151"/>
                  </a:lnTo>
                  <a:lnTo>
                    <a:pt x="176" y="160"/>
                  </a:lnTo>
                  <a:lnTo>
                    <a:pt x="173" y="166"/>
                  </a:lnTo>
                  <a:lnTo>
                    <a:pt x="161" y="168"/>
                  </a:lnTo>
                  <a:lnTo>
                    <a:pt x="157" y="162"/>
                  </a:lnTo>
                  <a:lnTo>
                    <a:pt x="141" y="160"/>
                  </a:lnTo>
                  <a:lnTo>
                    <a:pt x="123" y="157"/>
                  </a:lnTo>
                  <a:lnTo>
                    <a:pt x="111" y="144"/>
                  </a:lnTo>
                  <a:lnTo>
                    <a:pt x="101" y="132"/>
                  </a:lnTo>
                  <a:lnTo>
                    <a:pt x="93" y="114"/>
                  </a:lnTo>
                  <a:lnTo>
                    <a:pt x="70" y="105"/>
                  </a:lnTo>
                  <a:lnTo>
                    <a:pt x="54" y="111"/>
                  </a:lnTo>
                  <a:lnTo>
                    <a:pt x="43" y="118"/>
                  </a:lnTo>
                  <a:lnTo>
                    <a:pt x="43" y="133"/>
                  </a:lnTo>
                  <a:lnTo>
                    <a:pt x="28" y="140"/>
                  </a:lnTo>
                  <a:lnTo>
                    <a:pt x="19" y="137"/>
                  </a:lnTo>
                  <a:lnTo>
                    <a:pt x="0" y="136"/>
                  </a:lnTo>
                  <a:lnTo>
                    <a:pt x="5" y="68"/>
                  </a:lnTo>
                  <a:lnTo>
                    <a:pt x="7" y="0"/>
                  </a:lnTo>
                  <a:lnTo>
                    <a:pt x="39" y="15"/>
                  </a:lnTo>
                  <a:lnTo>
                    <a:pt x="72" y="27"/>
                  </a:lnTo>
                  <a:lnTo>
                    <a:pt x="84" y="37"/>
                  </a:lnTo>
                  <a:lnTo>
                    <a:pt x="94" y="48"/>
                  </a:lnTo>
                  <a:lnTo>
                    <a:pt x="96" y="60"/>
                  </a:lnTo>
                  <a:lnTo>
                    <a:pt x="126" y="73"/>
                  </a:lnTo>
                  <a:lnTo>
                    <a:pt x="130" y="84"/>
                  </a:lnTo>
                  <a:lnTo>
                    <a:pt x="113" y="86"/>
                  </a:lnTo>
                  <a:lnTo>
                    <a:pt x="116" y="10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01" name="Freeform 150"/>
            <p:cNvSpPr>
              <a:spLocks/>
            </p:cNvSpPr>
            <p:nvPr/>
          </p:nvSpPr>
          <p:spPr bwMode="auto">
            <a:xfrm>
              <a:off x="8702981" y="4927884"/>
              <a:ext cx="69850" cy="74613"/>
            </a:xfrm>
            <a:custGeom>
              <a:avLst/>
              <a:gdLst>
                <a:gd name="T0" fmla="*/ 44 w 44"/>
                <a:gd name="T1" fmla="*/ 42 h 47"/>
                <a:gd name="T2" fmla="*/ 38 w 44"/>
                <a:gd name="T3" fmla="*/ 47 h 47"/>
                <a:gd name="T4" fmla="*/ 35 w 44"/>
                <a:gd name="T5" fmla="*/ 35 h 47"/>
                <a:gd name="T6" fmla="*/ 31 w 44"/>
                <a:gd name="T7" fmla="*/ 27 h 47"/>
                <a:gd name="T8" fmla="*/ 23 w 44"/>
                <a:gd name="T9" fmla="*/ 20 h 47"/>
                <a:gd name="T10" fmla="*/ 13 w 44"/>
                <a:gd name="T11" fmla="*/ 11 h 47"/>
                <a:gd name="T12" fmla="*/ 0 w 44"/>
                <a:gd name="T13" fmla="*/ 5 h 47"/>
                <a:gd name="T14" fmla="*/ 5 w 44"/>
                <a:gd name="T15" fmla="*/ 0 h 47"/>
                <a:gd name="T16" fmla="*/ 15 w 44"/>
                <a:gd name="T17" fmla="*/ 6 h 47"/>
                <a:gd name="T18" fmla="*/ 21 w 44"/>
                <a:gd name="T19" fmla="*/ 11 h 47"/>
                <a:gd name="T20" fmla="*/ 28 w 44"/>
                <a:gd name="T21" fmla="*/ 16 h 47"/>
                <a:gd name="T22" fmla="*/ 35 w 44"/>
                <a:gd name="T23" fmla="*/ 24 h 47"/>
                <a:gd name="T24" fmla="*/ 42 w 44"/>
                <a:gd name="T25" fmla="*/ 31 h 47"/>
                <a:gd name="T26" fmla="*/ 44 w 44"/>
                <a:gd name="T27"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7">
                  <a:moveTo>
                    <a:pt x="44" y="42"/>
                  </a:moveTo>
                  <a:lnTo>
                    <a:pt x="38" y="47"/>
                  </a:lnTo>
                  <a:lnTo>
                    <a:pt x="35" y="35"/>
                  </a:lnTo>
                  <a:lnTo>
                    <a:pt x="31" y="27"/>
                  </a:lnTo>
                  <a:lnTo>
                    <a:pt x="23" y="20"/>
                  </a:lnTo>
                  <a:lnTo>
                    <a:pt x="13" y="11"/>
                  </a:lnTo>
                  <a:lnTo>
                    <a:pt x="0" y="5"/>
                  </a:lnTo>
                  <a:lnTo>
                    <a:pt x="5" y="0"/>
                  </a:lnTo>
                  <a:lnTo>
                    <a:pt x="15" y="6"/>
                  </a:lnTo>
                  <a:lnTo>
                    <a:pt x="21" y="11"/>
                  </a:lnTo>
                  <a:lnTo>
                    <a:pt x="28" y="16"/>
                  </a:lnTo>
                  <a:lnTo>
                    <a:pt x="35" y="24"/>
                  </a:lnTo>
                  <a:lnTo>
                    <a:pt x="42" y="31"/>
                  </a:lnTo>
                  <a:lnTo>
                    <a:pt x="44" y="4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02" name="Freeform 151"/>
            <p:cNvSpPr>
              <a:spLocks/>
            </p:cNvSpPr>
            <p:nvPr/>
          </p:nvSpPr>
          <p:spPr bwMode="auto">
            <a:xfrm>
              <a:off x="4658031" y="3049871"/>
              <a:ext cx="257175" cy="185738"/>
            </a:xfrm>
            <a:custGeom>
              <a:avLst/>
              <a:gdLst>
                <a:gd name="T0" fmla="*/ 18 w 162"/>
                <a:gd name="T1" fmla="*/ 75 h 117"/>
                <a:gd name="T2" fmla="*/ 11 w 162"/>
                <a:gd name="T3" fmla="*/ 62 h 117"/>
                <a:gd name="T4" fmla="*/ 11 w 162"/>
                <a:gd name="T5" fmla="*/ 55 h 117"/>
                <a:gd name="T6" fmla="*/ 6 w 162"/>
                <a:gd name="T7" fmla="*/ 44 h 117"/>
                <a:gd name="T8" fmla="*/ 0 w 162"/>
                <a:gd name="T9" fmla="*/ 37 h 117"/>
                <a:gd name="T10" fmla="*/ 4 w 162"/>
                <a:gd name="T11" fmla="*/ 32 h 117"/>
                <a:gd name="T12" fmla="*/ 0 w 162"/>
                <a:gd name="T13" fmla="*/ 22 h 117"/>
                <a:gd name="T14" fmla="*/ 10 w 162"/>
                <a:gd name="T15" fmla="*/ 16 h 117"/>
                <a:gd name="T16" fmla="*/ 33 w 162"/>
                <a:gd name="T17" fmla="*/ 7 h 117"/>
                <a:gd name="T18" fmla="*/ 52 w 162"/>
                <a:gd name="T19" fmla="*/ 0 h 117"/>
                <a:gd name="T20" fmla="*/ 67 w 162"/>
                <a:gd name="T21" fmla="*/ 3 h 117"/>
                <a:gd name="T22" fmla="*/ 69 w 162"/>
                <a:gd name="T23" fmla="*/ 8 h 117"/>
                <a:gd name="T24" fmla="*/ 84 w 162"/>
                <a:gd name="T25" fmla="*/ 8 h 117"/>
                <a:gd name="T26" fmla="*/ 103 w 162"/>
                <a:gd name="T27" fmla="*/ 10 h 117"/>
                <a:gd name="T28" fmla="*/ 132 w 162"/>
                <a:gd name="T29" fmla="*/ 10 h 117"/>
                <a:gd name="T30" fmla="*/ 140 w 162"/>
                <a:gd name="T31" fmla="*/ 12 h 117"/>
                <a:gd name="T32" fmla="*/ 145 w 162"/>
                <a:gd name="T33" fmla="*/ 18 h 117"/>
                <a:gd name="T34" fmla="*/ 147 w 162"/>
                <a:gd name="T35" fmla="*/ 27 h 117"/>
                <a:gd name="T36" fmla="*/ 152 w 162"/>
                <a:gd name="T37" fmla="*/ 35 h 117"/>
                <a:gd name="T38" fmla="*/ 153 w 162"/>
                <a:gd name="T39" fmla="*/ 43 h 117"/>
                <a:gd name="T40" fmla="*/ 144 w 162"/>
                <a:gd name="T41" fmla="*/ 47 h 117"/>
                <a:gd name="T42" fmla="*/ 150 w 162"/>
                <a:gd name="T43" fmla="*/ 56 h 117"/>
                <a:gd name="T44" fmla="*/ 152 w 162"/>
                <a:gd name="T45" fmla="*/ 65 h 117"/>
                <a:gd name="T46" fmla="*/ 162 w 162"/>
                <a:gd name="T47" fmla="*/ 83 h 117"/>
                <a:gd name="T48" fmla="*/ 161 w 162"/>
                <a:gd name="T49" fmla="*/ 89 h 117"/>
                <a:gd name="T50" fmla="*/ 154 w 162"/>
                <a:gd name="T51" fmla="*/ 91 h 117"/>
                <a:gd name="T52" fmla="*/ 141 w 162"/>
                <a:gd name="T53" fmla="*/ 108 h 117"/>
                <a:gd name="T54" fmla="*/ 146 w 162"/>
                <a:gd name="T55" fmla="*/ 117 h 117"/>
                <a:gd name="T56" fmla="*/ 143 w 162"/>
                <a:gd name="T57" fmla="*/ 116 h 117"/>
                <a:gd name="T58" fmla="*/ 127 w 162"/>
                <a:gd name="T59" fmla="*/ 108 h 117"/>
                <a:gd name="T60" fmla="*/ 115 w 162"/>
                <a:gd name="T61" fmla="*/ 110 h 117"/>
                <a:gd name="T62" fmla="*/ 107 w 162"/>
                <a:gd name="T63" fmla="*/ 109 h 117"/>
                <a:gd name="T64" fmla="*/ 98 w 162"/>
                <a:gd name="T65" fmla="*/ 113 h 117"/>
                <a:gd name="T66" fmla="*/ 90 w 162"/>
                <a:gd name="T67" fmla="*/ 106 h 117"/>
                <a:gd name="T68" fmla="*/ 83 w 162"/>
                <a:gd name="T69" fmla="*/ 109 h 117"/>
                <a:gd name="T70" fmla="*/ 82 w 162"/>
                <a:gd name="T71" fmla="*/ 107 h 117"/>
                <a:gd name="T72" fmla="*/ 74 w 162"/>
                <a:gd name="T73" fmla="*/ 97 h 117"/>
                <a:gd name="T74" fmla="*/ 62 w 162"/>
                <a:gd name="T75" fmla="*/ 96 h 117"/>
                <a:gd name="T76" fmla="*/ 60 w 162"/>
                <a:gd name="T77" fmla="*/ 90 h 117"/>
                <a:gd name="T78" fmla="*/ 49 w 162"/>
                <a:gd name="T79" fmla="*/ 88 h 117"/>
                <a:gd name="T80" fmla="*/ 47 w 162"/>
                <a:gd name="T81" fmla="*/ 93 h 117"/>
                <a:gd name="T82" fmla="*/ 38 w 162"/>
                <a:gd name="T83" fmla="*/ 89 h 117"/>
                <a:gd name="T84" fmla="*/ 38 w 162"/>
                <a:gd name="T85" fmla="*/ 83 h 117"/>
                <a:gd name="T86" fmla="*/ 26 w 162"/>
                <a:gd name="T87" fmla="*/ 81 h 117"/>
                <a:gd name="T88" fmla="*/ 18 w 162"/>
                <a:gd name="T89" fmla="*/ 7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17">
                  <a:moveTo>
                    <a:pt x="18" y="75"/>
                  </a:moveTo>
                  <a:lnTo>
                    <a:pt x="11" y="62"/>
                  </a:lnTo>
                  <a:lnTo>
                    <a:pt x="11" y="55"/>
                  </a:lnTo>
                  <a:lnTo>
                    <a:pt x="6" y="44"/>
                  </a:lnTo>
                  <a:lnTo>
                    <a:pt x="0" y="37"/>
                  </a:lnTo>
                  <a:lnTo>
                    <a:pt x="4" y="32"/>
                  </a:lnTo>
                  <a:lnTo>
                    <a:pt x="0" y="22"/>
                  </a:lnTo>
                  <a:lnTo>
                    <a:pt x="10" y="16"/>
                  </a:lnTo>
                  <a:lnTo>
                    <a:pt x="33" y="7"/>
                  </a:lnTo>
                  <a:lnTo>
                    <a:pt x="52" y="0"/>
                  </a:lnTo>
                  <a:lnTo>
                    <a:pt x="67" y="3"/>
                  </a:lnTo>
                  <a:lnTo>
                    <a:pt x="69" y="8"/>
                  </a:lnTo>
                  <a:lnTo>
                    <a:pt x="84" y="8"/>
                  </a:lnTo>
                  <a:lnTo>
                    <a:pt x="103" y="10"/>
                  </a:lnTo>
                  <a:lnTo>
                    <a:pt x="132" y="10"/>
                  </a:lnTo>
                  <a:lnTo>
                    <a:pt x="140" y="12"/>
                  </a:lnTo>
                  <a:lnTo>
                    <a:pt x="145" y="18"/>
                  </a:lnTo>
                  <a:lnTo>
                    <a:pt x="147" y="27"/>
                  </a:lnTo>
                  <a:lnTo>
                    <a:pt x="152" y="35"/>
                  </a:lnTo>
                  <a:lnTo>
                    <a:pt x="153" y="43"/>
                  </a:lnTo>
                  <a:lnTo>
                    <a:pt x="144" y="47"/>
                  </a:lnTo>
                  <a:lnTo>
                    <a:pt x="150" y="56"/>
                  </a:lnTo>
                  <a:lnTo>
                    <a:pt x="152" y="65"/>
                  </a:lnTo>
                  <a:lnTo>
                    <a:pt x="162" y="83"/>
                  </a:lnTo>
                  <a:lnTo>
                    <a:pt x="161" y="89"/>
                  </a:lnTo>
                  <a:lnTo>
                    <a:pt x="154" y="91"/>
                  </a:lnTo>
                  <a:lnTo>
                    <a:pt x="141" y="108"/>
                  </a:lnTo>
                  <a:lnTo>
                    <a:pt x="146" y="117"/>
                  </a:lnTo>
                  <a:lnTo>
                    <a:pt x="143" y="116"/>
                  </a:lnTo>
                  <a:lnTo>
                    <a:pt x="127" y="108"/>
                  </a:lnTo>
                  <a:lnTo>
                    <a:pt x="115" y="110"/>
                  </a:lnTo>
                  <a:lnTo>
                    <a:pt x="107" y="109"/>
                  </a:lnTo>
                  <a:lnTo>
                    <a:pt x="98" y="113"/>
                  </a:lnTo>
                  <a:lnTo>
                    <a:pt x="90" y="106"/>
                  </a:lnTo>
                  <a:lnTo>
                    <a:pt x="83" y="109"/>
                  </a:lnTo>
                  <a:lnTo>
                    <a:pt x="82" y="107"/>
                  </a:lnTo>
                  <a:lnTo>
                    <a:pt x="74" y="97"/>
                  </a:lnTo>
                  <a:lnTo>
                    <a:pt x="62" y="96"/>
                  </a:lnTo>
                  <a:lnTo>
                    <a:pt x="60" y="90"/>
                  </a:lnTo>
                  <a:lnTo>
                    <a:pt x="49" y="88"/>
                  </a:lnTo>
                  <a:lnTo>
                    <a:pt x="47" y="93"/>
                  </a:lnTo>
                  <a:lnTo>
                    <a:pt x="38" y="89"/>
                  </a:lnTo>
                  <a:lnTo>
                    <a:pt x="38" y="83"/>
                  </a:lnTo>
                  <a:lnTo>
                    <a:pt x="26" y="81"/>
                  </a:lnTo>
                  <a:lnTo>
                    <a:pt x="18" y="75"/>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03" name="Freeform 152"/>
            <p:cNvSpPr>
              <a:spLocks/>
            </p:cNvSpPr>
            <p:nvPr/>
          </p:nvSpPr>
          <p:spPr bwMode="auto">
            <a:xfrm>
              <a:off x="2376793" y="4235734"/>
              <a:ext cx="47625" cy="17463"/>
            </a:xfrm>
            <a:custGeom>
              <a:avLst/>
              <a:gdLst>
                <a:gd name="T0" fmla="*/ 18 w 30"/>
                <a:gd name="T1" fmla="*/ 0 h 11"/>
                <a:gd name="T2" fmla="*/ 27 w 30"/>
                <a:gd name="T3" fmla="*/ 1 h 11"/>
                <a:gd name="T4" fmla="*/ 30 w 30"/>
                <a:gd name="T5" fmla="*/ 6 h 11"/>
                <a:gd name="T6" fmla="*/ 24 w 30"/>
                <a:gd name="T7" fmla="*/ 11 h 11"/>
                <a:gd name="T8" fmla="*/ 11 w 30"/>
                <a:gd name="T9" fmla="*/ 11 h 11"/>
                <a:gd name="T10" fmla="*/ 0 w 30"/>
                <a:gd name="T11" fmla="*/ 11 h 11"/>
                <a:gd name="T12" fmla="*/ 0 w 30"/>
                <a:gd name="T13" fmla="*/ 3 h 11"/>
                <a:gd name="T14" fmla="*/ 3 w 30"/>
                <a:gd name="T15" fmla="*/ 0 h 11"/>
                <a:gd name="T16" fmla="*/ 18 w 3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18" y="0"/>
                  </a:moveTo>
                  <a:lnTo>
                    <a:pt x="27" y="1"/>
                  </a:lnTo>
                  <a:lnTo>
                    <a:pt x="30" y="6"/>
                  </a:lnTo>
                  <a:lnTo>
                    <a:pt x="24" y="11"/>
                  </a:lnTo>
                  <a:lnTo>
                    <a:pt x="11" y="11"/>
                  </a:lnTo>
                  <a:lnTo>
                    <a:pt x="0" y="11"/>
                  </a:lnTo>
                  <a:lnTo>
                    <a:pt x="0" y="3"/>
                  </a:lnTo>
                  <a:lnTo>
                    <a:pt x="3" y="0"/>
                  </a:lnTo>
                  <a:lnTo>
                    <a:pt x="18" y="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04" name="Freeform 153"/>
            <p:cNvSpPr>
              <a:spLocks/>
            </p:cNvSpPr>
            <p:nvPr/>
          </p:nvSpPr>
          <p:spPr bwMode="auto">
            <a:xfrm>
              <a:off x="7648881" y="3430871"/>
              <a:ext cx="134938" cy="174625"/>
            </a:xfrm>
            <a:custGeom>
              <a:avLst/>
              <a:gdLst>
                <a:gd name="T0" fmla="*/ 81 w 85"/>
                <a:gd name="T1" fmla="*/ 12 h 110"/>
                <a:gd name="T2" fmla="*/ 85 w 85"/>
                <a:gd name="T3" fmla="*/ 16 h 110"/>
                <a:gd name="T4" fmla="*/ 78 w 85"/>
                <a:gd name="T5" fmla="*/ 14 h 110"/>
                <a:gd name="T6" fmla="*/ 75 w 85"/>
                <a:gd name="T7" fmla="*/ 21 h 110"/>
                <a:gd name="T8" fmla="*/ 74 w 85"/>
                <a:gd name="T9" fmla="*/ 28 h 110"/>
                <a:gd name="T10" fmla="*/ 82 w 85"/>
                <a:gd name="T11" fmla="*/ 43 h 110"/>
                <a:gd name="T12" fmla="*/ 76 w 85"/>
                <a:gd name="T13" fmla="*/ 48 h 110"/>
                <a:gd name="T14" fmla="*/ 75 w 85"/>
                <a:gd name="T15" fmla="*/ 52 h 110"/>
                <a:gd name="T16" fmla="*/ 72 w 85"/>
                <a:gd name="T17" fmla="*/ 58 h 110"/>
                <a:gd name="T18" fmla="*/ 62 w 85"/>
                <a:gd name="T19" fmla="*/ 61 h 110"/>
                <a:gd name="T20" fmla="*/ 58 w 85"/>
                <a:gd name="T21" fmla="*/ 66 h 110"/>
                <a:gd name="T22" fmla="*/ 61 w 85"/>
                <a:gd name="T23" fmla="*/ 75 h 110"/>
                <a:gd name="T24" fmla="*/ 61 w 85"/>
                <a:gd name="T25" fmla="*/ 78 h 110"/>
                <a:gd name="T26" fmla="*/ 69 w 85"/>
                <a:gd name="T27" fmla="*/ 81 h 110"/>
                <a:gd name="T28" fmla="*/ 83 w 85"/>
                <a:gd name="T29" fmla="*/ 90 h 110"/>
                <a:gd name="T30" fmla="*/ 83 w 85"/>
                <a:gd name="T31" fmla="*/ 95 h 110"/>
                <a:gd name="T32" fmla="*/ 76 w 85"/>
                <a:gd name="T33" fmla="*/ 96 h 110"/>
                <a:gd name="T34" fmla="*/ 65 w 85"/>
                <a:gd name="T35" fmla="*/ 97 h 110"/>
                <a:gd name="T36" fmla="*/ 62 w 85"/>
                <a:gd name="T37" fmla="*/ 107 h 110"/>
                <a:gd name="T38" fmla="*/ 55 w 85"/>
                <a:gd name="T39" fmla="*/ 106 h 110"/>
                <a:gd name="T40" fmla="*/ 54 w 85"/>
                <a:gd name="T41" fmla="*/ 108 h 110"/>
                <a:gd name="T42" fmla="*/ 44 w 85"/>
                <a:gd name="T43" fmla="*/ 104 h 110"/>
                <a:gd name="T44" fmla="*/ 44 w 85"/>
                <a:gd name="T45" fmla="*/ 108 h 110"/>
                <a:gd name="T46" fmla="*/ 40 w 85"/>
                <a:gd name="T47" fmla="*/ 110 h 110"/>
                <a:gd name="T48" fmla="*/ 37 w 85"/>
                <a:gd name="T49" fmla="*/ 106 h 110"/>
                <a:gd name="T50" fmla="*/ 32 w 85"/>
                <a:gd name="T51" fmla="*/ 104 h 110"/>
                <a:gd name="T52" fmla="*/ 26 w 85"/>
                <a:gd name="T53" fmla="*/ 100 h 110"/>
                <a:gd name="T54" fmla="*/ 26 w 85"/>
                <a:gd name="T55" fmla="*/ 91 h 110"/>
                <a:gd name="T56" fmla="*/ 29 w 85"/>
                <a:gd name="T57" fmla="*/ 89 h 110"/>
                <a:gd name="T58" fmla="*/ 26 w 85"/>
                <a:gd name="T59" fmla="*/ 85 h 110"/>
                <a:gd name="T60" fmla="*/ 25 w 85"/>
                <a:gd name="T61" fmla="*/ 74 h 110"/>
                <a:gd name="T62" fmla="*/ 22 w 85"/>
                <a:gd name="T63" fmla="*/ 71 h 110"/>
                <a:gd name="T64" fmla="*/ 11 w 85"/>
                <a:gd name="T65" fmla="*/ 68 h 110"/>
                <a:gd name="T66" fmla="*/ 0 w 85"/>
                <a:gd name="T67" fmla="*/ 63 h 110"/>
                <a:gd name="T68" fmla="*/ 8 w 85"/>
                <a:gd name="T69" fmla="*/ 50 h 110"/>
                <a:gd name="T70" fmla="*/ 20 w 85"/>
                <a:gd name="T71" fmla="*/ 39 h 110"/>
                <a:gd name="T72" fmla="*/ 24 w 85"/>
                <a:gd name="T73" fmla="*/ 24 h 110"/>
                <a:gd name="T74" fmla="*/ 36 w 85"/>
                <a:gd name="T75" fmla="*/ 31 h 110"/>
                <a:gd name="T76" fmla="*/ 51 w 85"/>
                <a:gd name="T77" fmla="*/ 31 h 110"/>
                <a:gd name="T78" fmla="*/ 42 w 85"/>
                <a:gd name="T79" fmla="*/ 20 h 110"/>
                <a:gd name="T80" fmla="*/ 63 w 85"/>
                <a:gd name="T81" fmla="*/ 11 h 110"/>
                <a:gd name="T82" fmla="*/ 63 w 85"/>
                <a:gd name="T83" fmla="*/ 0 h 110"/>
                <a:gd name="T84" fmla="*/ 81 w 85"/>
                <a:gd name="T85" fmla="*/ 1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 h="110">
                  <a:moveTo>
                    <a:pt x="81" y="12"/>
                  </a:moveTo>
                  <a:lnTo>
                    <a:pt x="85" y="16"/>
                  </a:lnTo>
                  <a:lnTo>
                    <a:pt x="78" y="14"/>
                  </a:lnTo>
                  <a:lnTo>
                    <a:pt x="75" y="21"/>
                  </a:lnTo>
                  <a:lnTo>
                    <a:pt x="74" y="28"/>
                  </a:lnTo>
                  <a:lnTo>
                    <a:pt x="82" y="43"/>
                  </a:lnTo>
                  <a:lnTo>
                    <a:pt x="76" y="48"/>
                  </a:lnTo>
                  <a:lnTo>
                    <a:pt x="75" y="52"/>
                  </a:lnTo>
                  <a:lnTo>
                    <a:pt x="72" y="58"/>
                  </a:lnTo>
                  <a:lnTo>
                    <a:pt x="62" y="61"/>
                  </a:lnTo>
                  <a:lnTo>
                    <a:pt x="58" y="66"/>
                  </a:lnTo>
                  <a:lnTo>
                    <a:pt x="61" y="75"/>
                  </a:lnTo>
                  <a:lnTo>
                    <a:pt x="61" y="78"/>
                  </a:lnTo>
                  <a:lnTo>
                    <a:pt x="69" y="81"/>
                  </a:lnTo>
                  <a:lnTo>
                    <a:pt x="83" y="90"/>
                  </a:lnTo>
                  <a:lnTo>
                    <a:pt x="83" y="95"/>
                  </a:lnTo>
                  <a:lnTo>
                    <a:pt x="76" y="96"/>
                  </a:lnTo>
                  <a:lnTo>
                    <a:pt x="65" y="97"/>
                  </a:lnTo>
                  <a:lnTo>
                    <a:pt x="62" y="107"/>
                  </a:lnTo>
                  <a:lnTo>
                    <a:pt x="55" y="106"/>
                  </a:lnTo>
                  <a:lnTo>
                    <a:pt x="54" y="108"/>
                  </a:lnTo>
                  <a:lnTo>
                    <a:pt x="44" y="104"/>
                  </a:lnTo>
                  <a:lnTo>
                    <a:pt x="44" y="108"/>
                  </a:lnTo>
                  <a:lnTo>
                    <a:pt x="40" y="110"/>
                  </a:lnTo>
                  <a:lnTo>
                    <a:pt x="37" y="106"/>
                  </a:lnTo>
                  <a:lnTo>
                    <a:pt x="32" y="104"/>
                  </a:lnTo>
                  <a:lnTo>
                    <a:pt x="26" y="100"/>
                  </a:lnTo>
                  <a:lnTo>
                    <a:pt x="26" y="91"/>
                  </a:lnTo>
                  <a:lnTo>
                    <a:pt x="29" y="89"/>
                  </a:lnTo>
                  <a:lnTo>
                    <a:pt x="26" y="85"/>
                  </a:lnTo>
                  <a:lnTo>
                    <a:pt x="25" y="74"/>
                  </a:lnTo>
                  <a:lnTo>
                    <a:pt x="22" y="71"/>
                  </a:lnTo>
                  <a:lnTo>
                    <a:pt x="11" y="68"/>
                  </a:lnTo>
                  <a:lnTo>
                    <a:pt x="0" y="63"/>
                  </a:lnTo>
                  <a:lnTo>
                    <a:pt x="8" y="50"/>
                  </a:lnTo>
                  <a:lnTo>
                    <a:pt x="20" y="39"/>
                  </a:lnTo>
                  <a:lnTo>
                    <a:pt x="24" y="24"/>
                  </a:lnTo>
                  <a:lnTo>
                    <a:pt x="36" y="31"/>
                  </a:lnTo>
                  <a:lnTo>
                    <a:pt x="51" y="31"/>
                  </a:lnTo>
                  <a:lnTo>
                    <a:pt x="42" y="20"/>
                  </a:lnTo>
                  <a:lnTo>
                    <a:pt x="63" y="11"/>
                  </a:lnTo>
                  <a:lnTo>
                    <a:pt x="63" y="0"/>
                  </a:lnTo>
                  <a:lnTo>
                    <a:pt x="81" y="1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05" name="Freeform 154"/>
            <p:cNvSpPr>
              <a:spLocks/>
            </p:cNvSpPr>
            <p:nvPr/>
          </p:nvSpPr>
          <p:spPr bwMode="auto">
            <a:xfrm>
              <a:off x="4051606" y="3453096"/>
              <a:ext cx="87313" cy="179388"/>
            </a:xfrm>
            <a:custGeom>
              <a:avLst/>
              <a:gdLst>
                <a:gd name="T0" fmla="*/ 11 w 55"/>
                <a:gd name="T1" fmla="*/ 9 h 113"/>
                <a:gd name="T2" fmla="*/ 17 w 55"/>
                <a:gd name="T3" fmla="*/ 3 h 113"/>
                <a:gd name="T4" fmla="*/ 24 w 55"/>
                <a:gd name="T5" fmla="*/ 0 h 113"/>
                <a:gd name="T6" fmla="*/ 28 w 55"/>
                <a:gd name="T7" fmla="*/ 10 h 113"/>
                <a:gd name="T8" fmla="*/ 38 w 55"/>
                <a:gd name="T9" fmla="*/ 10 h 113"/>
                <a:gd name="T10" fmla="*/ 41 w 55"/>
                <a:gd name="T11" fmla="*/ 8 h 113"/>
                <a:gd name="T12" fmla="*/ 50 w 55"/>
                <a:gd name="T13" fmla="*/ 9 h 113"/>
                <a:gd name="T14" fmla="*/ 55 w 55"/>
                <a:gd name="T15" fmla="*/ 19 h 113"/>
                <a:gd name="T16" fmla="*/ 47 w 55"/>
                <a:gd name="T17" fmla="*/ 25 h 113"/>
                <a:gd name="T18" fmla="*/ 46 w 55"/>
                <a:gd name="T19" fmla="*/ 41 h 113"/>
                <a:gd name="T20" fmla="*/ 43 w 55"/>
                <a:gd name="T21" fmla="*/ 44 h 113"/>
                <a:gd name="T22" fmla="*/ 43 w 55"/>
                <a:gd name="T23" fmla="*/ 53 h 113"/>
                <a:gd name="T24" fmla="*/ 35 w 55"/>
                <a:gd name="T25" fmla="*/ 55 h 113"/>
                <a:gd name="T26" fmla="*/ 42 w 55"/>
                <a:gd name="T27" fmla="*/ 67 h 113"/>
                <a:gd name="T28" fmla="*/ 37 w 55"/>
                <a:gd name="T29" fmla="*/ 81 h 113"/>
                <a:gd name="T30" fmla="*/ 42 w 55"/>
                <a:gd name="T31" fmla="*/ 87 h 113"/>
                <a:gd name="T32" fmla="*/ 40 w 55"/>
                <a:gd name="T33" fmla="*/ 93 h 113"/>
                <a:gd name="T34" fmla="*/ 33 w 55"/>
                <a:gd name="T35" fmla="*/ 100 h 113"/>
                <a:gd name="T36" fmla="*/ 35 w 55"/>
                <a:gd name="T37" fmla="*/ 107 h 113"/>
                <a:gd name="T38" fmla="*/ 28 w 55"/>
                <a:gd name="T39" fmla="*/ 113 h 113"/>
                <a:gd name="T40" fmla="*/ 19 w 55"/>
                <a:gd name="T41" fmla="*/ 110 h 113"/>
                <a:gd name="T42" fmla="*/ 9 w 55"/>
                <a:gd name="T43" fmla="*/ 112 h 113"/>
                <a:gd name="T44" fmla="*/ 13 w 55"/>
                <a:gd name="T45" fmla="*/ 96 h 113"/>
                <a:gd name="T46" fmla="*/ 11 w 55"/>
                <a:gd name="T47" fmla="*/ 83 h 113"/>
                <a:gd name="T48" fmla="*/ 4 w 55"/>
                <a:gd name="T49" fmla="*/ 81 h 113"/>
                <a:gd name="T50" fmla="*/ 0 w 55"/>
                <a:gd name="T51" fmla="*/ 73 h 113"/>
                <a:gd name="T52" fmla="*/ 2 w 55"/>
                <a:gd name="T53" fmla="*/ 60 h 113"/>
                <a:gd name="T54" fmla="*/ 9 w 55"/>
                <a:gd name="T55" fmla="*/ 52 h 113"/>
                <a:gd name="T56" fmla="*/ 10 w 55"/>
                <a:gd name="T57" fmla="*/ 44 h 113"/>
                <a:gd name="T58" fmla="*/ 14 w 55"/>
                <a:gd name="T59" fmla="*/ 32 h 113"/>
                <a:gd name="T60" fmla="*/ 14 w 55"/>
                <a:gd name="T61" fmla="*/ 23 h 113"/>
                <a:gd name="T62" fmla="*/ 11 w 55"/>
                <a:gd name="T63" fmla="*/ 16 h 113"/>
                <a:gd name="T64" fmla="*/ 11 w 55"/>
                <a:gd name="T65"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113">
                  <a:moveTo>
                    <a:pt x="11" y="9"/>
                  </a:moveTo>
                  <a:lnTo>
                    <a:pt x="17" y="3"/>
                  </a:lnTo>
                  <a:lnTo>
                    <a:pt x="24" y="0"/>
                  </a:lnTo>
                  <a:lnTo>
                    <a:pt x="28" y="10"/>
                  </a:lnTo>
                  <a:lnTo>
                    <a:pt x="38" y="10"/>
                  </a:lnTo>
                  <a:lnTo>
                    <a:pt x="41" y="8"/>
                  </a:lnTo>
                  <a:lnTo>
                    <a:pt x="50" y="9"/>
                  </a:lnTo>
                  <a:lnTo>
                    <a:pt x="55" y="19"/>
                  </a:lnTo>
                  <a:lnTo>
                    <a:pt x="47" y="25"/>
                  </a:lnTo>
                  <a:lnTo>
                    <a:pt x="46" y="41"/>
                  </a:lnTo>
                  <a:lnTo>
                    <a:pt x="43" y="44"/>
                  </a:lnTo>
                  <a:lnTo>
                    <a:pt x="43" y="53"/>
                  </a:lnTo>
                  <a:lnTo>
                    <a:pt x="35" y="55"/>
                  </a:lnTo>
                  <a:lnTo>
                    <a:pt x="42" y="67"/>
                  </a:lnTo>
                  <a:lnTo>
                    <a:pt x="37" y="81"/>
                  </a:lnTo>
                  <a:lnTo>
                    <a:pt x="42" y="87"/>
                  </a:lnTo>
                  <a:lnTo>
                    <a:pt x="40" y="93"/>
                  </a:lnTo>
                  <a:lnTo>
                    <a:pt x="33" y="100"/>
                  </a:lnTo>
                  <a:lnTo>
                    <a:pt x="35" y="107"/>
                  </a:lnTo>
                  <a:lnTo>
                    <a:pt x="28" y="113"/>
                  </a:lnTo>
                  <a:lnTo>
                    <a:pt x="19" y="110"/>
                  </a:lnTo>
                  <a:lnTo>
                    <a:pt x="9" y="112"/>
                  </a:lnTo>
                  <a:lnTo>
                    <a:pt x="13" y="96"/>
                  </a:lnTo>
                  <a:lnTo>
                    <a:pt x="11" y="83"/>
                  </a:lnTo>
                  <a:lnTo>
                    <a:pt x="4" y="81"/>
                  </a:lnTo>
                  <a:lnTo>
                    <a:pt x="0" y="73"/>
                  </a:lnTo>
                  <a:lnTo>
                    <a:pt x="2" y="60"/>
                  </a:lnTo>
                  <a:lnTo>
                    <a:pt x="9" y="52"/>
                  </a:lnTo>
                  <a:lnTo>
                    <a:pt x="10" y="44"/>
                  </a:lnTo>
                  <a:lnTo>
                    <a:pt x="14" y="32"/>
                  </a:lnTo>
                  <a:lnTo>
                    <a:pt x="14" y="23"/>
                  </a:lnTo>
                  <a:lnTo>
                    <a:pt x="11" y="16"/>
                  </a:lnTo>
                  <a:lnTo>
                    <a:pt x="11" y="9"/>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06" name="Freeform 155"/>
            <p:cNvSpPr>
              <a:spLocks/>
            </p:cNvSpPr>
            <p:nvPr/>
          </p:nvSpPr>
          <p:spPr bwMode="auto">
            <a:xfrm>
              <a:off x="2521256" y="5483509"/>
              <a:ext cx="247650" cy="271463"/>
            </a:xfrm>
            <a:custGeom>
              <a:avLst/>
              <a:gdLst>
                <a:gd name="T0" fmla="*/ 0 w 156"/>
                <a:gd name="T1" fmla="*/ 61 h 171"/>
                <a:gd name="T2" fmla="*/ 4 w 156"/>
                <a:gd name="T3" fmla="*/ 36 h 171"/>
                <a:gd name="T4" fmla="*/ 3 w 156"/>
                <a:gd name="T5" fmla="*/ 25 h 171"/>
                <a:gd name="T6" fmla="*/ 10 w 156"/>
                <a:gd name="T7" fmla="*/ 6 h 171"/>
                <a:gd name="T8" fmla="*/ 41 w 156"/>
                <a:gd name="T9" fmla="*/ 0 h 171"/>
                <a:gd name="T10" fmla="*/ 58 w 156"/>
                <a:gd name="T11" fmla="*/ 1 h 171"/>
                <a:gd name="T12" fmla="*/ 76 w 156"/>
                <a:gd name="T13" fmla="*/ 11 h 171"/>
                <a:gd name="T14" fmla="*/ 77 w 156"/>
                <a:gd name="T15" fmla="*/ 18 h 171"/>
                <a:gd name="T16" fmla="*/ 83 w 156"/>
                <a:gd name="T17" fmla="*/ 29 h 171"/>
                <a:gd name="T18" fmla="*/ 85 w 156"/>
                <a:gd name="T19" fmla="*/ 57 h 171"/>
                <a:gd name="T20" fmla="*/ 104 w 156"/>
                <a:gd name="T21" fmla="*/ 61 h 171"/>
                <a:gd name="T22" fmla="*/ 111 w 156"/>
                <a:gd name="T23" fmla="*/ 57 h 171"/>
                <a:gd name="T24" fmla="*/ 124 w 156"/>
                <a:gd name="T25" fmla="*/ 63 h 171"/>
                <a:gd name="T26" fmla="*/ 128 w 156"/>
                <a:gd name="T27" fmla="*/ 69 h 171"/>
                <a:gd name="T28" fmla="*/ 132 w 156"/>
                <a:gd name="T29" fmla="*/ 88 h 171"/>
                <a:gd name="T30" fmla="*/ 135 w 156"/>
                <a:gd name="T31" fmla="*/ 96 h 171"/>
                <a:gd name="T32" fmla="*/ 141 w 156"/>
                <a:gd name="T33" fmla="*/ 97 h 171"/>
                <a:gd name="T34" fmla="*/ 148 w 156"/>
                <a:gd name="T35" fmla="*/ 94 h 171"/>
                <a:gd name="T36" fmla="*/ 155 w 156"/>
                <a:gd name="T37" fmla="*/ 97 h 171"/>
                <a:gd name="T38" fmla="*/ 156 w 156"/>
                <a:gd name="T39" fmla="*/ 109 h 171"/>
                <a:gd name="T40" fmla="*/ 155 w 156"/>
                <a:gd name="T41" fmla="*/ 121 h 171"/>
                <a:gd name="T42" fmla="*/ 153 w 156"/>
                <a:gd name="T43" fmla="*/ 133 h 171"/>
                <a:gd name="T44" fmla="*/ 152 w 156"/>
                <a:gd name="T45" fmla="*/ 151 h 171"/>
                <a:gd name="T46" fmla="*/ 138 w 156"/>
                <a:gd name="T47" fmla="*/ 167 h 171"/>
                <a:gd name="T48" fmla="*/ 124 w 156"/>
                <a:gd name="T49" fmla="*/ 171 h 171"/>
                <a:gd name="T50" fmla="*/ 104 w 156"/>
                <a:gd name="T51" fmla="*/ 167 h 171"/>
                <a:gd name="T52" fmla="*/ 85 w 156"/>
                <a:gd name="T53" fmla="*/ 162 h 171"/>
                <a:gd name="T54" fmla="*/ 99 w 156"/>
                <a:gd name="T55" fmla="*/ 130 h 171"/>
                <a:gd name="T56" fmla="*/ 95 w 156"/>
                <a:gd name="T57" fmla="*/ 121 h 171"/>
                <a:gd name="T58" fmla="*/ 76 w 156"/>
                <a:gd name="T59" fmla="*/ 113 h 171"/>
                <a:gd name="T60" fmla="*/ 52 w 156"/>
                <a:gd name="T61" fmla="*/ 98 h 171"/>
                <a:gd name="T62" fmla="*/ 37 w 156"/>
                <a:gd name="T63" fmla="*/ 95 h 171"/>
                <a:gd name="T64" fmla="*/ 0 w 156"/>
                <a:gd name="T65"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171">
                  <a:moveTo>
                    <a:pt x="0" y="61"/>
                  </a:moveTo>
                  <a:lnTo>
                    <a:pt x="4" y="36"/>
                  </a:lnTo>
                  <a:lnTo>
                    <a:pt x="3" y="25"/>
                  </a:lnTo>
                  <a:lnTo>
                    <a:pt x="10" y="6"/>
                  </a:lnTo>
                  <a:lnTo>
                    <a:pt x="41" y="0"/>
                  </a:lnTo>
                  <a:lnTo>
                    <a:pt x="58" y="1"/>
                  </a:lnTo>
                  <a:lnTo>
                    <a:pt x="76" y="11"/>
                  </a:lnTo>
                  <a:lnTo>
                    <a:pt x="77" y="18"/>
                  </a:lnTo>
                  <a:lnTo>
                    <a:pt x="83" y="29"/>
                  </a:lnTo>
                  <a:lnTo>
                    <a:pt x="85" y="57"/>
                  </a:lnTo>
                  <a:lnTo>
                    <a:pt x="104" y="61"/>
                  </a:lnTo>
                  <a:lnTo>
                    <a:pt x="111" y="57"/>
                  </a:lnTo>
                  <a:lnTo>
                    <a:pt x="124" y="63"/>
                  </a:lnTo>
                  <a:lnTo>
                    <a:pt x="128" y="69"/>
                  </a:lnTo>
                  <a:lnTo>
                    <a:pt x="132" y="88"/>
                  </a:lnTo>
                  <a:lnTo>
                    <a:pt x="135" y="96"/>
                  </a:lnTo>
                  <a:lnTo>
                    <a:pt x="141" y="97"/>
                  </a:lnTo>
                  <a:lnTo>
                    <a:pt x="148" y="94"/>
                  </a:lnTo>
                  <a:lnTo>
                    <a:pt x="155" y="97"/>
                  </a:lnTo>
                  <a:lnTo>
                    <a:pt x="156" y="109"/>
                  </a:lnTo>
                  <a:lnTo>
                    <a:pt x="155" y="121"/>
                  </a:lnTo>
                  <a:lnTo>
                    <a:pt x="153" y="133"/>
                  </a:lnTo>
                  <a:lnTo>
                    <a:pt x="152" y="151"/>
                  </a:lnTo>
                  <a:lnTo>
                    <a:pt x="138" y="167"/>
                  </a:lnTo>
                  <a:lnTo>
                    <a:pt x="124" y="171"/>
                  </a:lnTo>
                  <a:lnTo>
                    <a:pt x="104" y="167"/>
                  </a:lnTo>
                  <a:lnTo>
                    <a:pt x="85" y="162"/>
                  </a:lnTo>
                  <a:lnTo>
                    <a:pt x="99" y="130"/>
                  </a:lnTo>
                  <a:lnTo>
                    <a:pt x="95" y="121"/>
                  </a:lnTo>
                  <a:lnTo>
                    <a:pt x="76" y="113"/>
                  </a:lnTo>
                  <a:lnTo>
                    <a:pt x="52" y="98"/>
                  </a:lnTo>
                  <a:lnTo>
                    <a:pt x="37" y="95"/>
                  </a:lnTo>
                  <a:lnTo>
                    <a:pt x="0" y="6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07" name="Freeform 156"/>
            <p:cNvSpPr>
              <a:spLocks/>
            </p:cNvSpPr>
            <p:nvPr/>
          </p:nvSpPr>
          <p:spPr bwMode="auto">
            <a:xfrm>
              <a:off x="5280331" y="3773771"/>
              <a:ext cx="17463" cy="38100"/>
            </a:xfrm>
            <a:custGeom>
              <a:avLst/>
              <a:gdLst>
                <a:gd name="T0" fmla="*/ 9 w 11"/>
                <a:gd name="T1" fmla="*/ 3 h 24"/>
                <a:gd name="T2" fmla="*/ 11 w 11"/>
                <a:gd name="T3" fmla="*/ 15 h 24"/>
                <a:gd name="T4" fmla="*/ 9 w 11"/>
                <a:gd name="T5" fmla="*/ 21 h 24"/>
                <a:gd name="T6" fmla="*/ 1 w 11"/>
                <a:gd name="T7" fmla="*/ 24 h 24"/>
                <a:gd name="T8" fmla="*/ 1 w 11"/>
                <a:gd name="T9" fmla="*/ 19 h 24"/>
                <a:gd name="T10" fmla="*/ 5 w 11"/>
                <a:gd name="T11" fmla="*/ 16 h 24"/>
                <a:gd name="T12" fmla="*/ 0 w 11"/>
                <a:gd name="T13" fmla="*/ 14 h 24"/>
                <a:gd name="T14" fmla="*/ 3 w 11"/>
                <a:gd name="T15" fmla="*/ 0 h 24"/>
                <a:gd name="T16" fmla="*/ 9 w 11"/>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4">
                  <a:moveTo>
                    <a:pt x="9" y="3"/>
                  </a:moveTo>
                  <a:lnTo>
                    <a:pt x="11" y="15"/>
                  </a:lnTo>
                  <a:lnTo>
                    <a:pt x="9" y="21"/>
                  </a:lnTo>
                  <a:lnTo>
                    <a:pt x="1" y="24"/>
                  </a:lnTo>
                  <a:lnTo>
                    <a:pt x="1" y="19"/>
                  </a:lnTo>
                  <a:lnTo>
                    <a:pt x="5" y="16"/>
                  </a:lnTo>
                  <a:lnTo>
                    <a:pt x="0" y="14"/>
                  </a:lnTo>
                  <a:lnTo>
                    <a:pt x="3" y="0"/>
                  </a:lnTo>
                  <a:lnTo>
                    <a:pt x="9" y="3"/>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08" name="Freeform 157"/>
            <p:cNvSpPr>
              <a:spLocks/>
            </p:cNvSpPr>
            <p:nvPr/>
          </p:nvSpPr>
          <p:spPr bwMode="auto">
            <a:xfrm>
              <a:off x="5745468" y="3984909"/>
              <a:ext cx="26988" cy="50800"/>
            </a:xfrm>
            <a:custGeom>
              <a:avLst/>
              <a:gdLst>
                <a:gd name="T0" fmla="*/ 3 w 17"/>
                <a:gd name="T1" fmla="*/ 28 h 32"/>
                <a:gd name="T2" fmla="*/ 0 w 17"/>
                <a:gd name="T3" fmla="*/ 13 h 32"/>
                <a:gd name="T4" fmla="*/ 4 w 17"/>
                <a:gd name="T5" fmla="*/ 2 h 32"/>
                <a:gd name="T6" fmla="*/ 9 w 17"/>
                <a:gd name="T7" fmla="*/ 0 h 32"/>
                <a:gd name="T8" fmla="*/ 15 w 17"/>
                <a:gd name="T9" fmla="*/ 7 h 32"/>
                <a:gd name="T10" fmla="*/ 17 w 17"/>
                <a:gd name="T11" fmla="*/ 18 h 32"/>
                <a:gd name="T12" fmla="*/ 14 w 17"/>
                <a:gd name="T13" fmla="*/ 31 h 32"/>
                <a:gd name="T14" fmla="*/ 9 w 17"/>
                <a:gd name="T15" fmla="*/ 32 h 32"/>
                <a:gd name="T16" fmla="*/ 3 w 17"/>
                <a:gd name="T1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3" y="28"/>
                  </a:moveTo>
                  <a:lnTo>
                    <a:pt x="0" y="13"/>
                  </a:lnTo>
                  <a:lnTo>
                    <a:pt x="4" y="2"/>
                  </a:lnTo>
                  <a:lnTo>
                    <a:pt x="9" y="0"/>
                  </a:lnTo>
                  <a:lnTo>
                    <a:pt x="15" y="7"/>
                  </a:lnTo>
                  <a:lnTo>
                    <a:pt x="17" y="18"/>
                  </a:lnTo>
                  <a:lnTo>
                    <a:pt x="14" y="31"/>
                  </a:lnTo>
                  <a:lnTo>
                    <a:pt x="9" y="32"/>
                  </a:lnTo>
                  <a:lnTo>
                    <a:pt x="3" y="2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09" name="Freeform 158"/>
            <p:cNvSpPr>
              <a:spLocks/>
            </p:cNvSpPr>
            <p:nvPr/>
          </p:nvSpPr>
          <p:spPr bwMode="auto">
            <a:xfrm>
              <a:off x="4834243" y="3261009"/>
              <a:ext cx="250825" cy="147638"/>
            </a:xfrm>
            <a:custGeom>
              <a:avLst/>
              <a:gdLst>
                <a:gd name="T0" fmla="*/ 37 w 158"/>
                <a:gd name="T1" fmla="*/ 7 h 93"/>
                <a:gd name="T2" fmla="*/ 44 w 158"/>
                <a:gd name="T3" fmla="*/ 3 h 93"/>
                <a:gd name="T4" fmla="*/ 54 w 158"/>
                <a:gd name="T5" fmla="*/ 5 h 93"/>
                <a:gd name="T6" fmla="*/ 64 w 158"/>
                <a:gd name="T7" fmla="*/ 5 h 93"/>
                <a:gd name="T8" fmla="*/ 72 w 158"/>
                <a:gd name="T9" fmla="*/ 10 h 93"/>
                <a:gd name="T10" fmla="*/ 78 w 158"/>
                <a:gd name="T11" fmla="*/ 7 h 93"/>
                <a:gd name="T12" fmla="*/ 89 w 158"/>
                <a:gd name="T13" fmla="*/ 5 h 93"/>
                <a:gd name="T14" fmla="*/ 93 w 158"/>
                <a:gd name="T15" fmla="*/ 0 h 93"/>
                <a:gd name="T16" fmla="*/ 100 w 158"/>
                <a:gd name="T17" fmla="*/ 0 h 93"/>
                <a:gd name="T18" fmla="*/ 105 w 158"/>
                <a:gd name="T19" fmla="*/ 2 h 93"/>
                <a:gd name="T20" fmla="*/ 110 w 158"/>
                <a:gd name="T21" fmla="*/ 8 h 93"/>
                <a:gd name="T22" fmla="*/ 117 w 158"/>
                <a:gd name="T23" fmla="*/ 17 h 93"/>
                <a:gd name="T24" fmla="*/ 128 w 158"/>
                <a:gd name="T25" fmla="*/ 29 h 93"/>
                <a:gd name="T26" fmla="*/ 130 w 158"/>
                <a:gd name="T27" fmla="*/ 38 h 93"/>
                <a:gd name="T28" fmla="*/ 129 w 158"/>
                <a:gd name="T29" fmla="*/ 47 h 93"/>
                <a:gd name="T30" fmla="*/ 133 w 158"/>
                <a:gd name="T31" fmla="*/ 56 h 93"/>
                <a:gd name="T32" fmla="*/ 141 w 158"/>
                <a:gd name="T33" fmla="*/ 59 h 93"/>
                <a:gd name="T34" fmla="*/ 149 w 158"/>
                <a:gd name="T35" fmla="*/ 56 h 93"/>
                <a:gd name="T36" fmla="*/ 156 w 158"/>
                <a:gd name="T37" fmla="*/ 60 h 93"/>
                <a:gd name="T38" fmla="*/ 158 w 158"/>
                <a:gd name="T39" fmla="*/ 65 h 93"/>
                <a:gd name="T40" fmla="*/ 150 w 158"/>
                <a:gd name="T41" fmla="*/ 69 h 93"/>
                <a:gd name="T42" fmla="*/ 145 w 158"/>
                <a:gd name="T43" fmla="*/ 67 h 93"/>
                <a:gd name="T44" fmla="*/ 143 w 158"/>
                <a:gd name="T45" fmla="*/ 92 h 93"/>
                <a:gd name="T46" fmla="*/ 133 w 158"/>
                <a:gd name="T47" fmla="*/ 90 h 93"/>
                <a:gd name="T48" fmla="*/ 121 w 158"/>
                <a:gd name="T49" fmla="*/ 83 h 93"/>
                <a:gd name="T50" fmla="*/ 101 w 158"/>
                <a:gd name="T51" fmla="*/ 87 h 93"/>
                <a:gd name="T52" fmla="*/ 94 w 158"/>
                <a:gd name="T53" fmla="*/ 93 h 93"/>
                <a:gd name="T54" fmla="*/ 69 w 158"/>
                <a:gd name="T55" fmla="*/ 91 h 93"/>
                <a:gd name="T56" fmla="*/ 56 w 158"/>
                <a:gd name="T57" fmla="*/ 88 h 93"/>
                <a:gd name="T58" fmla="*/ 50 w 158"/>
                <a:gd name="T59" fmla="*/ 90 h 93"/>
                <a:gd name="T60" fmla="*/ 44 w 158"/>
                <a:gd name="T61" fmla="*/ 81 h 93"/>
                <a:gd name="T62" fmla="*/ 41 w 158"/>
                <a:gd name="T63" fmla="*/ 78 h 93"/>
                <a:gd name="T64" fmla="*/ 45 w 158"/>
                <a:gd name="T65" fmla="*/ 74 h 93"/>
                <a:gd name="T66" fmla="*/ 40 w 158"/>
                <a:gd name="T67" fmla="*/ 72 h 93"/>
                <a:gd name="T68" fmla="*/ 36 w 158"/>
                <a:gd name="T69" fmla="*/ 76 h 93"/>
                <a:gd name="T70" fmla="*/ 25 w 158"/>
                <a:gd name="T71" fmla="*/ 70 h 93"/>
                <a:gd name="T72" fmla="*/ 23 w 158"/>
                <a:gd name="T73" fmla="*/ 62 h 93"/>
                <a:gd name="T74" fmla="*/ 13 w 158"/>
                <a:gd name="T75" fmla="*/ 57 h 93"/>
                <a:gd name="T76" fmla="*/ 10 w 158"/>
                <a:gd name="T77" fmla="*/ 51 h 93"/>
                <a:gd name="T78" fmla="*/ 0 w 158"/>
                <a:gd name="T79" fmla="*/ 43 h 93"/>
                <a:gd name="T80" fmla="*/ 13 w 158"/>
                <a:gd name="T81" fmla="*/ 39 h 93"/>
                <a:gd name="T82" fmla="*/ 22 w 158"/>
                <a:gd name="T83" fmla="*/ 25 h 93"/>
                <a:gd name="T84" fmla="*/ 28 w 158"/>
                <a:gd name="T85" fmla="*/ 11 h 93"/>
                <a:gd name="T86" fmla="*/ 37 w 158"/>
                <a:gd name="T87"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93">
                  <a:moveTo>
                    <a:pt x="37" y="7"/>
                  </a:moveTo>
                  <a:lnTo>
                    <a:pt x="44" y="3"/>
                  </a:lnTo>
                  <a:lnTo>
                    <a:pt x="54" y="5"/>
                  </a:lnTo>
                  <a:lnTo>
                    <a:pt x="64" y="5"/>
                  </a:lnTo>
                  <a:lnTo>
                    <a:pt x="72" y="10"/>
                  </a:lnTo>
                  <a:lnTo>
                    <a:pt x="78" y="7"/>
                  </a:lnTo>
                  <a:lnTo>
                    <a:pt x="89" y="5"/>
                  </a:lnTo>
                  <a:lnTo>
                    <a:pt x="93" y="0"/>
                  </a:lnTo>
                  <a:lnTo>
                    <a:pt x="100" y="0"/>
                  </a:lnTo>
                  <a:lnTo>
                    <a:pt x="105" y="2"/>
                  </a:lnTo>
                  <a:lnTo>
                    <a:pt x="110" y="8"/>
                  </a:lnTo>
                  <a:lnTo>
                    <a:pt x="117" y="17"/>
                  </a:lnTo>
                  <a:lnTo>
                    <a:pt x="128" y="29"/>
                  </a:lnTo>
                  <a:lnTo>
                    <a:pt x="130" y="38"/>
                  </a:lnTo>
                  <a:lnTo>
                    <a:pt x="129" y="47"/>
                  </a:lnTo>
                  <a:lnTo>
                    <a:pt x="133" y="56"/>
                  </a:lnTo>
                  <a:lnTo>
                    <a:pt x="141" y="59"/>
                  </a:lnTo>
                  <a:lnTo>
                    <a:pt x="149" y="56"/>
                  </a:lnTo>
                  <a:lnTo>
                    <a:pt x="156" y="60"/>
                  </a:lnTo>
                  <a:lnTo>
                    <a:pt x="158" y="65"/>
                  </a:lnTo>
                  <a:lnTo>
                    <a:pt x="150" y="69"/>
                  </a:lnTo>
                  <a:lnTo>
                    <a:pt x="145" y="67"/>
                  </a:lnTo>
                  <a:lnTo>
                    <a:pt x="143" y="92"/>
                  </a:lnTo>
                  <a:lnTo>
                    <a:pt x="133" y="90"/>
                  </a:lnTo>
                  <a:lnTo>
                    <a:pt x="121" y="83"/>
                  </a:lnTo>
                  <a:lnTo>
                    <a:pt x="101" y="87"/>
                  </a:lnTo>
                  <a:lnTo>
                    <a:pt x="94" y="93"/>
                  </a:lnTo>
                  <a:lnTo>
                    <a:pt x="69" y="91"/>
                  </a:lnTo>
                  <a:lnTo>
                    <a:pt x="56" y="88"/>
                  </a:lnTo>
                  <a:lnTo>
                    <a:pt x="50" y="90"/>
                  </a:lnTo>
                  <a:lnTo>
                    <a:pt x="44" y="81"/>
                  </a:lnTo>
                  <a:lnTo>
                    <a:pt x="41" y="78"/>
                  </a:lnTo>
                  <a:lnTo>
                    <a:pt x="45" y="74"/>
                  </a:lnTo>
                  <a:lnTo>
                    <a:pt x="40" y="72"/>
                  </a:lnTo>
                  <a:lnTo>
                    <a:pt x="36" y="76"/>
                  </a:lnTo>
                  <a:lnTo>
                    <a:pt x="25" y="70"/>
                  </a:lnTo>
                  <a:lnTo>
                    <a:pt x="23" y="62"/>
                  </a:lnTo>
                  <a:lnTo>
                    <a:pt x="13" y="57"/>
                  </a:lnTo>
                  <a:lnTo>
                    <a:pt x="10" y="51"/>
                  </a:lnTo>
                  <a:lnTo>
                    <a:pt x="0" y="43"/>
                  </a:lnTo>
                  <a:lnTo>
                    <a:pt x="13" y="39"/>
                  </a:lnTo>
                  <a:lnTo>
                    <a:pt x="22" y="25"/>
                  </a:lnTo>
                  <a:lnTo>
                    <a:pt x="28" y="11"/>
                  </a:lnTo>
                  <a:lnTo>
                    <a:pt x="37" y="7"/>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10" name="Freeform 159"/>
            <p:cNvSpPr>
              <a:spLocks/>
            </p:cNvSpPr>
            <p:nvPr/>
          </p:nvSpPr>
          <p:spPr bwMode="auto">
            <a:xfrm>
              <a:off x="7801281" y="3064159"/>
              <a:ext cx="238125" cy="269875"/>
            </a:xfrm>
            <a:custGeom>
              <a:avLst/>
              <a:gdLst>
                <a:gd name="T0" fmla="*/ 81 w 150"/>
                <a:gd name="T1" fmla="*/ 73 h 170"/>
                <a:gd name="T2" fmla="*/ 126 w 150"/>
                <a:gd name="T3" fmla="*/ 109 h 170"/>
                <a:gd name="T4" fmla="*/ 97 w 150"/>
                <a:gd name="T5" fmla="*/ 102 h 170"/>
                <a:gd name="T6" fmla="*/ 109 w 150"/>
                <a:gd name="T7" fmla="*/ 131 h 170"/>
                <a:gd name="T8" fmla="*/ 140 w 150"/>
                <a:gd name="T9" fmla="*/ 152 h 170"/>
                <a:gd name="T10" fmla="*/ 150 w 150"/>
                <a:gd name="T11" fmla="*/ 166 h 170"/>
                <a:gd name="T12" fmla="*/ 129 w 150"/>
                <a:gd name="T13" fmla="*/ 154 h 170"/>
                <a:gd name="T14" fmla="*/ 129 w 150"/>
                <a:gd name="T15" fmla="*/ 170 h 170"/>
                <a:gd name="T16" fmla="*/ 114 w 150"/>
                <a:gd name="T17" fmla="*/ 153 h 170"/>
                <a:gd name="T18" fmla="*/ 101 w 150"/>
                <a:gd name="T19" fmla="*/ 133 h 170"/>
                <a:gd name="T20" fmla="*/ 83 w 150"/>
                <a:gd name="T21" fmla="*/ 111 h 170"/>
                <a:gd name="T22" fmla="*/ 76 w 150"/>
                <a:gd name="T23" fmla="*/ 96 h 170"/>
                <a:gd name="T24" fmla="*/ 55 w 150"/>
                <a:gd name="T25" fmla="*/ 69 h 170"/>
                <a:gd name="T26" fmla="*/ 29 w 150"/>
                <a:gd name="T27" fmla="*/ 49 h 170"/>
                <a:gd name="T28" fmla="*/ 8 w 150"/>
                <a:gd name="T29" fmla="*/ 22 h 170"/>
                <a:gd name="T30" fmla="*/ 14 w 150"/>
                <a:gd name="T31" fmla="*/ 12 h 170"/>
                <a:gd name="T32" fmla="*/ 0 w 150"/>
                <a:gd name="T33" fmla="*/ 3 h 170"/>
                <a:gd name="T34" fmla="*/ 4 w 150"/>
                <a:gd name="T35" fmla="*/ 0 h 170"/>
                <a:gd name="T36" fmla="*/ 20 w 150"/>
                <a:gd name="T37" fmla="*/ 14 h 170"/>
                <a:gd name="T38" fmla="*/ 42 w 150"/>
                <a:gd name="T39" fmla="*/ 33 h 170"/>
                <a:gd name="T40" fmla="*/ 58 w 150"/>
                <a:gd name="T41" fmla="*/ 53 h 170"/>
                <a:gd name="T42" fmla="*/ 81 w 150"/>
                <a:gd name="T43" fmla="*/ 7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170">
                  <a:moveTo>
                    <a:pt x="81" y="73"/>
                  </a:moveTo>
                  <a:lnTo>
                    <a:pt x="126" y="109"/>
                  </a:lnTo>
                  <a:lnTo>
                    <a:pt x="97" y="102"/>
                  </a:lnTo>
                  <a:lnTo>
                    <a:pt x="109" y="131"/>
                  </a:lnTo>
                  <a:lnTo>
                    <a:pt x="140" y="152"/>
                  </a:lnTo>
                  <a:lnTo>
                    <a:pt x="150" y="166"/>
                  </a:lnTo>
                  <a:lnTo>
                    <a:pt x="129" y="154"/>
                  </a:lnTo>
                  <a:lnTo>
                    <a:pt x="129" y="170"/>
                  </a:lnTo>
                  <a:lnTo>
                    <a:pt x="114" y="153"/>
                  </a:lnTo>
                  <a:lnTo>
                    <a:pt x="101" y="133"/>
                  </a:lnTo>
                  <a:lnTo>
                    <a:pt x="83" y="111"/>
                  </a:lnTo>
                  <a:lnTo>
                    <a:pt x="76" y="96"/>
                  </a:lnTo>
                  <a:lnTo>
                    <a:pt x="55" y="69"/>
                  </a:lnTo>
                  <a:lnTo>
                    <a:pt x="29" y="49"/>
                  </a:lnTo>
                  <a:lnTo>
                    <a:pt x="8" y="22"/>
                  </a:lnTo>
                  <a:lnTo>
                    <a:pt x="14" y="12"/>
                  </a:lnTo>
                  <a:lnTo>
                    <a:pt x="0" y="3"/>
                  </a:lnTo>
                  <a:lnTo>
                    <a:pt x="4" y="0"/>
                  </a:lnTo>
                  <a:lnTo>
                    <a:pt x="20" y="14"/>
                  </a:lnTo>
                  <a:lnTo>
                    <a:pt x="42" y="33"/>
                  </a:lnTo>
                  <a:lnTo>
                    <a:pt x="58" y="53"/>
                  </a:lnTo>
                  <a:lnTo>
                    <a:pt x="81" y="73"/>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11" name="Freeform 160"/>
            <p:cNvSpPr>
              <a:spLocks/>
            </p:cNvSpPr>
            <p:nvPr/>
          </p:nvSpPr>
          <p:spPr bwMode="auto">
            <a:xfrm>
              <a:off x="4791381" y="3038759"/>
              <a:ext cx="76200" cy="26988"/>
            </a:xfrm>
            <a:custGeom>
              <a:avLst/>
              <a:gdLst>
                <a:gd name="T0" fmla="*/ 48 w 48"/>
                <a:gd name="T1" fmla="*/ 17 h 17"/>
                <a:gd name="T2" fmla="*/ 19 w 48"/>
                <a:gd name="T3" fmla="*/ 17 h 17"/>
                <a:gd name="T4" fmla="*/ 0 w 48"/>
                <a:gd name="T5" fmla="*/ 15 h 17"/>
                <a:gd name="T6" fmla="*/ 2 w 48"/>
                <a:gd name="T7" fmla="*/ 6 h 17"/>
                <a:gd name="T8" fmla="*/ 23 w 48"/>
                <a:gd name="T9" fmla="*/ 0 h 17"/>
                <a:gd name="T10" fmla="*/ 39 w 48"/>
                <a:gd name="T11" fmla="*/ 4 h 17"/>
                <a:gd name="T12" fmla="*/ 47 w 48"/>
                <a:gd name="T13" fmla="*/ 7 h 17"/>
                <a:gd name="T14" fmla="*/ 46 w 48"/>
                <a:gd name="T15" fmla="*/ 12 h 17"/>
                <a:gd name="T16" fmla="*/ 48 w 48"/>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7">
                  <a:moveTo>
                    <a:pt x="48" y="17"/>
                  </a:moveTo>
                  <a:lnTo>
                    <a:pt x="19" y="17"/>
                  </a:lnTo>
                  <a:lnTo>
                    <a:pt x="0" y="15"/>
                  </a:lnTo>
                  <a:lnTo>
                    <a:pt x="2" y="6"/>
                  </a:lnTo>
                  <a:lnTo>
                    <a:pt x="23" y="0"/>
                  </a:lnTo>
                  <a:lnTo>
                    <a:pt x="39" y="4"/>
                  </a:lnTo>
                  <a:lnTo>
                    <a:pt x="47" y="7"/>
                  </a:lnTo>
                  <a:lnTo>
                    <a:pt x="46" y="12"/>
                  </a:lnTo>
                  <a:lnTo>
                    <a:pt x="48" y="17"/>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12" name="Freeform 161"/>
            <p:cNvSpPr>
              <a:spLocks/>
            </p:cNvSpPr>
            <p:nvPr/>
          </p:nvSpPr>
          <p:spPr bwMode="auto">
            <a:xfrm>
              <a:off x="7107543" y="2495834"/>
              <a:ext cx="80963" cy="17463"/>
            </a:xfrm>
            <a:custGeom>
              <a:avLst/>
              <a:gdLst>
                <a:gd name="T0" fmla="*/ 51 w 51"/>
                <a:gd name="T1" fmla="*/ 10 h 11"/>
                <a:gd name="T2" fmla="*/ 32 w 51"/>
                <a:gd name="T3" fmla="*/ 11 h 11"/>
                <a:gd name="T4" fmla="*/ 3 w 51"/>
                <a:gd name="T5" fmla="*/ 9 h 11"/>
                <a:gd name="T6" fmla="*/ 0 w 51"/>
                <a:gd name="T7" fmla="*/ 8 h 11"/>
                <a:gd name="T8" fmla="*/ 2 w 51"/>
                <a:gd name="T9" fmla="*/ 2 h 11"/>
                <a:gd name="T10" fmla="*/ 15 w 51"/>
                <a:gd name="T11" fmla="*/ 0 h 11"/>
                <a:gd name="T12" fmla="*/ 43 w 51"/>
                <a:gd name="T13" fmla="*/ 6 h 11"/>
                <a:gd name="T14" fmla="*/ 51 w 51"/>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51" y="10"/>
                  </a:moveTo>
                  <a:lnTo>
                    <a:pt x="32" y="11"/>
                  </a:lnTo>
                  <a:lnTo>
                    <a:pt x="3" y="9"/>
                  </a:lnTo>
                  <a:lnTo>
                    <a:pt x="0" y="8"/>
                  </a:lnTo>
                  <a:lnTo>
                    <a:pt x="2" y="2"/>
                  </a:lnTo>
                  <a:lnTo>
                    <a:pt x="15" y="0"/>
                  </a:lnTo>
                  <a:lnTo>
                    <a:pt x="43" y="6"/>
                  </a:lnTo>
                  <a:lnTo>
                    <a:pt x="51" y="1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13" name="Freeform 162"/>
            <p:cNvSpPr>
              <a:spLocks/>
            </p:cNvSpPr>
            <p:nvPr/>
          </p:nvSpPr>
          <p:spPr bwMode="auto">
            <a:xfrm>
              <a:off x="7151993" y="2454559"/>
              <a:ext cx="101600" cy="20638"/>
            </a:xfrm>
            <a:custGeom>
              <a:avLst/>
              <a:gdLst>
                <a:gd name="T0" fmla="*/ 64 w 64"/>
                <a:gd name="T1" fmla="*/ 7 h 13"/>
                <a:gd name="T2" fmla="*/ 60 w 64"/>
                <a:gd name="T3" fmla="*/ 13 h 13"/>
                <a:gd name="T4" fmla="*/ 38 w 64"/>
                <a:gd name="T5" fmla="*/ 11 h 13"/>
                <a:gd name="T6" fmla="*/ 5 w 64"/>
                <a:gd name="T7" fmla="*/ 5 h 13"/>
                <a:gd name="T8" fmla="*/ 0 w 64"/>
                <a:gd name="T9" fmla="*/ 0 h 13"/>
                <a:gd name="T10" fmla="*/ 27 w 64"/>
                <a:gd name="T11" fmla="*/ 2 h 13"/>
                <a:gd name="T12" fmla="*/ 64 w 64"/>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64" h="13">
                  <a:moveTo>
                    <a:pt x="64" y="7"/>
                  </a:moveTo>
                  <a:lnTo>
                    <a:pt x="60" y="13"/>
                  </a:lnTo>
                  <a:lnTo>
                    <a:pt x="38" y="11"/>
                  </a:lnTo>
                  <a:lnTo>
                    <a:pt x="5" y="5"/>
                  </a:lnTo>
                  <a:lnTo>
                    <a:pt x="0" y="0"/>
                  </a:lnTo>
                  <a:lnTo>
                    <a:pt x="27" y="2"/>
                  </a:lnTo>
                  <a:lnTo>
                    <a:pt x="64" y="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14" name="Freeform 163"/>
            <p:cNvSpPr>
              <a:spLocks/>
            </p:cNvSpPr>
            <p:nvPr/>
          </p:nvSpPr>
          <p:spPr bwMode="auto">
            <a:xfrm>
              <a:off x="6963081" y="2438684"/>
              <a:ext cx="176213" cy="38100"/>
            </a:xfrm>
            <a:custGeom>
              <a:avLst/>
              <a:gdLst>
                <a:gd name="T0" fmla="*/ 102 w 111"/>
                <a:gd name="T1" fmla="*/ 9 h 24"/>
                <a:gd name="T2" fmla="*/ 111 w 111"/>
                <a:gd name="T3" fmla="*/ 21 h 24"/>
                <a:gd name="T4" fmla="*/ 64 w 111"/>
                <a:gd name="T5" fmla="*/ 20 h 24"/>
                <a:gd name="T6" fmla="*/ 50 w 111"/>
                <a:gd name="T7" fmla="*/ 24 h 24"/>
                <a:gd name="T8" fmla="*/ 10 w 111"/>
                <a:gd name="T9" fmla="*/ 14 h 24"/>
                <a:gd name="T10" fmla="*/ 0 w 111"/>
                <a:gd name="T11" fmla="*/ 3 h 24"/>
                <a:gd name="T12" fmla="*/ 12 w 111"/>
                <a:gd name="T13" fmla="*/ 0 h 24"/>
                <a:gd name="T14" fmla="*/ 45 w 111"/>
                <a:gd name="T15" fmla="*/ 1 h 24"/>
                <a:gd name="T16" fmla="*/ 102 w 111"/>
                <a:gd name="T1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4">
                  <a:moveTo>
                    <a:pt x="102" y="9"/>
                  </a:moveTo>
                  <a:lnTo>
                    <a:pt x="111" y="21"/>
                  </a:lnTo>
                  <a:lnTo>
                    <a:pt x="64" y="20"/>
                  </a:lnTo>
                  <a:lnTo>
                    <a:pt x="50" y="24"/>
                  </a:lnTo>
                  <a:lnTo>
                    <a:pt x="10" y="14"/>
                  </a:lnTo>
                  <a:lnTo>
                    <a:pt x="0" y="3"/>
                  </a:lnTo>
                  <a:lnTo>
                    <a:pt x="12" y="0"/>
                  </a:lnTo>
                  <a:lnTo>
                    <a:pt x="45" y="1"/>
                  </a:lnTo>
                  <a:lnTo>
                    <a:pt x="102" y="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15" name="Freeform 164"/>
            <p:cNvSpPr>
              <a:spLocks/>
            </p:cNvSpPr>
            <p:nvPr/>
          </p:nvSpPr>
          <p:spPr bwMode="auto">
            <a:xfrm>
              <a:off x="5358118" y="2419634"/>
              <a:ext cx="268288" cy="160338"/>
            </a:xfrm>
            <a:custGeom>
              <a:avLst/>
              <a:gdLst>
                <a:gd name="T0" fmla="*/ 90 w 169"/>
                <a:gd name="T1" fmla="*/ 100 h 101"/>
                <a:gd name="T2" fmla="*/ 83 w 169"/>
                <a:gd name="T3" fmla="*/ 101 h 101"/>
                <a:gd name="T4" fmla="*/ 39 w 169"/>
                <a:gd name="T5" fmla="*/ 99 h 101"/>
                <a:gd name="T6" fmla="*/ 32 w 169"/>
                <a:gd name="T7" fmla="*/ 92 h 101"/>
                <a:gd name="T8" fmla="*/ 6 w 169"/>
                <a:gd name="T9" fmla="*/ 87 h 101"/>
                <a:gd name="T10" fmla="*/ 0 w 169"/>
                <a:gd name="T11" fmla="*/ 78 h 101"/>
                <a:gd name="T12" fmla="*/ 11 w 169"/>
                <a:gd name="T13" fmla="*/ 75 h 101"/>
                <a:gd name="T14" fmla="*/ 5 w 169"/>
                <a:gd name="T15" fmla="*/ 66 h 101"/>
                <a:gd name="T16" fmla="*/ 23 w 169"/>
                <a:gd name="T17" fmla="*/ 52 h 101"/>
                <a:gd name="T18" fmla="*/ 10 w 169"/>
                <a:gd name="T19" fmla="*/ 50 h 101"/>
                <a:gd name="T20" fmla="*/ 32 w 169"/>
                <a:gd name="T21" fmla="*/ 36 h 101"/>
                <a:gd name="T22" fmla="*/ 24 w 169"/>
                <a:gd name="T23" fmla="*/ 29 h 101"/>
                <a:gd name="T24" fmla="*/ 46 w 169"/>
                <a:gd name="T25" fmla="*/ 20 h 101"/>
                <a:gd name="T26" fmla="*/ 80 w 169"/>
                <a:gd name="T27" fmla="*/ 10 h 101"/>
                <a:gd name="T28" fmla="*/ 118 w 169"/>
                <a:gd name="T29" fmla="*/ 8 h 101"/>
                <a:gd name="T30" fmla="*/ 134 w 169"/>
                <a:gd name="T31" fmla="*/ 2 h 101"/>
                <a:gd name="T32" fmla="*/ 156 w 169"/>
                <a:gd name="T33" fmla="*/ 0 h 101"/>
                <a:gd name="T34" fmla="*/ 169 w 169"/>
                <a:gd name="T35" fmla="*/ 6 h 101"/>
                <a:gd name="T36" fmla="*/ 165 w 169"/>
                <a:gd name="T37" fmla="*/ 11 h 101"/>
                <a:gd name="T38" fmla="*/ 127 w 169"/>
                <a:gd name="T39" fmla="*/ 18 h 101"/>
                <a:gd name="T40" fmla="*/ 95 w 169"/>
                <a:gd name="T41" fmla="*/ 26 h 101"/>
                <a:gd name="T42" fmla="*/ 67 w 169"/>
                <a:gd name="T43" fmla="*/ 41 h 101"/>
                <a:gd name="T44" fmla="*/ 58 w 169"/>
                <a:gd name="T45" fmla="*/ 56 h 101"/>
                <a:gd name="T46" fmla="*/ 47 w 169"/>
                <a:gd name="T47" fmla="*/ 72 h 101"/>
                <a:gd name="T48" fmla="*/ 57 w 169"/>
                <a:gd name="T49" fmla="*/ 86 h 101"/>
                <a:gd name="T50" fmla="*/ 90 w 169"/>
                <a:gd name="T51" fmla="*/ 10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01">
                  <a:moveTo>
                    <a:pt x="90" y="100"/>
                  </a:moveTo>
                  <a:lnTo>
                    <a:pt x="83" y="101"/>
                  </a:lnTo>
                  <a:lnTo>
                    <a:pt x="39" y="99"/>
                  </a:lnTo>
                  <a:lnTo>
                    <a:pt x="32" y="92"/>
                  </a:lnTo>
                  <a:lnTo>
                    <a:pt x="6" y="87"/>
                  </a:lnTo>
                  <a:lnTo>
                    <a:pt x="0" y="78"/>
                  </a:lnTo>
                  <a:lnTo>
                    <a:pt x="11" y="75"/>
                  </a:lnTo>
                  <a:lnTo>
                    <a:pt x="5" y="66"/>
                  </a:lnTo>
                  <a:lnTo>
                    <a:pt x="23" y="52"/>
                  </a:lnTo>
                  <a:lnTo>
                    <a:pt x="10" y="50"/>
                  </a:lnTo>
                  <a:lnTo>
                    <a:pt x="32" y="36"/>
                  </a:lnTo>
                  <a:lnTo>
                    <a:pt x="24" y="29"/>
                  </a:lnTo>
                  <a:lnTo>
                    <a:pt x="46" y="20"/>
                  </a:lnTo>
                  <a:lnTo>
                    <a:pt x="80" y="10"/>
                  </a:lnTo>
                  <a:lnTo>
                    <a:pt x="118" y="8"/>
                  </a:lnTo>
                  <a:lnTo>
                    <a:pt x="134" y="2"/>
                  </a:lnTo>
                  <a:lnTo>
                    <a:pt x="156" y="0"/>
                  </a:lnTo>
                  <a:lnTo>
                    <a:pt x="169" y="6"/>
                  </a:lnTo>
                  <a:lnTo>
                    <a:pt x="165" y="11"/>
                  </a:lnTo>
                  <a:lnTo>
                    <a:pt x="127" y="18"/>
                  </a:lnTo>
                  <a:lnTo>
                    <a:pt x="95" y="26"/>
                  </a:lnTo>
                  <a:lnTo>
                    <a:pt x="67" y="41"/>
                  </a:lnTo>
                  <a:lnTo>
                    <a:pt x="58" y="56"/>
                  </a:lnTo>
                  <a:lnTo>
                    <a:pt x="47" y="72"/>
                  </a:lnTo>
                  <a:lnTo>
                    <a:pt x="57" y="86"/>
                  </a:lnTo>
                  <a:lnTo>
                    <a:pt x="90" y="10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16" name="Freeform 165"/>
            <p:cNvSpPr>
              <a:spLocks/>
            </p:cNvSpPr>
            <p:nvPr/>
          </p:nvSpPr>
          <p:spPr bwMode="auto">
            <a:xfrm>
              <a:off x="6170918" y="2364071"/>
              <a:ext cx="98425" cy="33338"/>
            </a:xfrm>
            <a:custGeom>
              <a:avLst/>
              <a:gdLst>
                <a:gd name="T0" fmla="*/ 62 w 62"/>
                <a:gd name="T1" fmla="*/ 15 h 21"/>
                <a:gd name="T2" fmla="*/ 2 w 62"/>
                <a:gd name="T3" fmla="*/ 21 h 21"/>
                <a:gd name="T4" fmla="*/ 0 w 62"/>
                <a:gd name="T5" fmla="*/ 2 h 21"/>
                <a:gd name="T6" fmla="*/ 8 w 62"/>
                <a:gd name="T7" fmla="*/ 0 h 21"/>
                <a:gd name="T8" fmla="*/ 18 w 62"/>
                <a:gd name="T9" fmla="*/ 1 h 21"/>
                <a:gd name="T10" fmla="*/ 58 w 62"/>
                <a:gd name="T11" fmla="*/ 9 h 21"/>
                <a:gd name="T12" fmla="*/ 62 w 62"/>
                <a:gd name="T13" fmla="*/ 15 h 21"/>
              </a:gdLst>
              <a:ahLst/>
              <a:cxnLst>
                <a:cxn ang="0">
                  <a:pos x="T0" y="T1"/>
                </a:cxn>
                <a:cxn ang="0">
                  <a:pos x="T2" y="T3"/>
                </a:cxn>
                <a:cxn ang="0">
                  <a:pos x="T4" y="T5"/>
                </a:cxn>
                <a:cxn ang="0">
                  <a:pos x="T6" y="T7"/>
                </a:cxn>
                <a:cxn ang="0">
                  <a:pos x="T8" y="T9"/>
                </a:cxn>
                <a:cxn ang="0">
                  <a:pos x="T10" y="T11"/>
                </a:cxn>
                <a:cxn ang="0">
                  <a:pos x="T12" y="T13"/>
                </a:cxn>
              </a:cxnLst>
              <a:rect l="0" t="0" r="r" b="b"/>
              <a:pathLst>
                <a:path w="62" h="21">
                  <a:moveTo>
                    <a:pt x="62" y="15"/>
                  </a:moveTo>
                  <a:lnTo>
                    <a:pt x="2" y="21"/>
                  </a:lnTo>
                  <a:lnTo>
                    <a:pt x="0" y="2"/>
                  </a:lnTo>
                  <a:lnTo>
                    <a:pt x="8" y="0"/>
                  </a:lnTo>
                  <a:lnTo>
                    <a:pt x="18" y="1"/>
                  </a:lnTo>
                  <a:lnTo>
                    <a:pt x="58" y="9"/>
                  </a:lnTo>
                  <a:lnTo>
                    <a:pt x="62" y="1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17" name="Freeform 166"/>
            <p:cNvSpPr>
              <a:spLocks/>
            </p:cNvSpPr>
            <p:nvPr/>
          </p:nvSpPr>
          <p:spPr bwMode="auto">
            <a:xfrm>
              <a:off x="5116818" y="2330734"/>
              <a:ext cx="119063" cy="19050"/>
            </a:xfrm>
            <a:custGeom>
              <a:avLst/>
              <a:gdLst>
                <a:gd name="T0" fmla="*/ 72 w 75"/>
                <a:gd name="T1" fmla="*/ 5 h 12"/>
                <a:gd name="T2" fmla="*/ 58 w 75"/>
                <a:gd name="T3" fmla="*/ 7 h 12"/>
                <a:gd name="T4" fmla="*/ 48 w 75"/>
                <a:gd name="T5" fmla="*/ 8 h 12"/>
                <a:gd name="T6" fmla="*/ 48 w 75"/>
                <a:gd name="T7" fmla="*/ 10 h 12"/>
                <a:gd name="T8" fmla="*/ 36 w 75"/>
                <a:gd name="T9" fmla="*/ 12 h 12"/>
                <a:gd name="T10" fmla="*/ 22 w 75"/>
                <a:gd name="T11" fmla="*/ 9 h 12"/>
                <a:gd name="T12" fmla="*/ 26 w 75"/>
                <a:gd name="T13" fmla="*/ 5 h 12"/>
                <a:gd name="T14" fmla="*/ 0 w 75"/>
                <a:gd name="T15" fmla="*/ 5 h 12"/>
                <a:gd name="T16" fmla="*/ 21 w 75"/>
                <a:gd name="T17" fmla="*/ 2 h 12"/>
                <a:gd name="T18" fmla="*/ 38 w 75"/>
                <a:gd name="T19" fmla="*/ 2 h 12"/>
                <a:gd name="T20" fmla="*/ 43 w 75"/>
                <a:gd name="T21" fmla="*/ 5 h 12"/>
                <a:gd name="T22" fmla="*/ 47 w 75"/>
                <a:gd name="T23" fmla="*/ 2 h 12"/>
                <a:gd name="T24" fmla="*/ 56 w 75"/>
                <a:gd name="T25" fmla="*/ 0 h 12"/>
                <a:gd name="T26" fmla="*/ 75 w 75"/>
                <a:gd name="T27" fmla="*/ 3 h 12"/>
                <a:gd name="T28" fmla="*/ 72 w 75"/>
                <a:gd name="T2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2">
                  <a:moveTo>
                    <a:pt x="72" y="5"/>
                  </a:moveTo>
                  <a:lnTo>
                    <a:pt x="58" y="7"/>
                  </a:lnTo>
                  <a:lnTo>
                    <a:pt x="48" y="8"/>
                  </a:lnTo>
                  <a:lnTo>
                    <a:pt x="48" y="10"/>
                  </a:lnTo>
                  <a:lnTo>
                    <a:pt x="36" y="12"/>
                  </a:lnTo>
                  <a:lnTo>
                    <a:pt x="22" y="9"/>
                  </a:lnTo>
                  <a:lnTo>
                    <a:pt x="26" y="5"/>
                  </a:lnTo>
                  <a:lnTo>
                    <a:pt x="0" y="5"/>
                  </a:lnTo>
                  <a:lnTo>
                    <a:pt x="21" y="2"/>
                  </a:lnTo>
                  <a:lnTo>
                    <a:pt x="38" y="2"/>
                  </a:lnTo>
                  <a:lnTo>
                    <a:pt x="43" y="5"/>
                  </a:lnTo>
                  <a:lnTo>
                    <a:pt x="47" y="2"/>
                  </a:lnTo>
                  <a:lnTo>
                    <a:pt x="56" y="0"/>
                  </a:lnTo>
                  <a:lnTo>
                    <a:pt x="75" y="3"/>
                  </a:lnTo>
                  <a:lnTo>
                    <a:pt x="72" y="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18" name="Freeform 167"/>
            <p:cNvSpPr>
              <a:spLocks/>
            </p:cNvSpPr>
            <p:nvPr/>
          </p:nvSpPr>
          <p:spPr bwMode="auto">
            <a:xfrm>
              <a:off x="5958193" y="2324384"/>
              <a:ext cx="198438" cy="53975"/>
            </a:xfrm>
            <a:custGeom>
              <a:avLst/>
              <a:gdLst>
                <a:gd name="T0" fmla="*/ 125 w 125"/>
                <a:gd name="T1" fmla="*/ 32 h 34"/>
                <a:gd name="T2" fmla="*/ 102 w 125"/>
                <a:gd name="T3" fmla="*/ 34 h 34"/>
                <a:gd name="T4" fmla="*/ 65 w 125"/>
                <a:gd name="T5" fmla="*/ 30 h 34"/>
                <a:gd name="T6" fmla="*/ 39 w 125"/>
                <a:gd name="T7" fmla="*/ 24 h 34"/>
                <a:gd name="T8" fmla="*/ 19 w 125"/>
                <a:gd name="T9" fmla="*/ 15 h 34"/>
                <a:gd name="T10" fmla="*/ 0 w 125"/>
                <a:gd name="T11" fmla="*/ 12 h 34"/>
                <a:gd name="T12" fmla="*/ 19 w 125"/>
                <a:gd name="T13" fmla="*/ 3 h 34"/>
                <a:gd name="T14" fmla="*/ 39 w 125"/>
                <a:gd name="T15" fmla="*/ 0 h 34"/>
                <a:gd name="T16" fmla="*/ 70 w 125"/>
                <a:gd name="T17" fmla="*/ 7 h 34"/>
                <a:gd name="T18" fmla="*/ 113 w 125"/>
                <a:gd name="T19" fmla="*/ 19 h 34"/>
                <a:gd name="T20" fmla="*/ 125 w 125"/>
                <a:gd name="T21"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34">
                  <a:moveTo>
                    <a:pt x="125" y="32"/>
                  </a:moveTo>
                  <a:lnTo>
                    <a:pt x="102" y="34"/>
                  </a:lnTo>
                  <a:lnTo>
                    <a:pt x="65" y="30"/>
                  </a:lnTo>
                  <a:lnTo>
                    <a:pt x="39" y="24"/>
                  </a:lnTo>
                  <a:lnTo>
                    <a:pt x="19" y="15"/>
                  </a:lnTo>
                  <a:lnTo>
                    <a:pt x="0" y="12"/>
                  </a:lnTo>
                  <a:lnTo>
                    <a:pt x="19" y="3"/>
                  </a:lnTo>
                  <a:lnTo>
                    <a:pt x="39" y="0"/>
                  </a:lnTo>
                  <a:lnTo>
                    <a:pt x="70" y="7"/>
                  </a:lnTo>
                  <a:lnTo>
                    <a:pt x="113" y="19"/>
                  </a:lnTo>
                  <a:lnTo>
                    <a:pt x="125" y="3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19" name="Freeform 168"/>
            <p:cNvSpPr>
              <a:spLocks/>
            </p:cNvSpPr>
            <p:nvPr/>
          </p:nvSpPr>
          <p:spPr bwMode="auto">
            <a:xfrm>
              <a:off x="5156506" y="4883434"/>
              <a:ext cx="52388" cy="58738"/>
            </a:xfrm>
            <a:custGeom>
              <a:avLst/>
              <a:gdLst>
                <a:gd name="T0" fmla="*/ 25 w 33"/>
                <a:gd name="T1" fmla="*/ 0 h 37"/>
                <a:gd name="T2" fmla="*/ 33 w 33"/>
                <a:gd name="T3" fmla="*/ 12 h 37"/>
                <a:gd name="T4" fmla="*/ 31 w 33"/>
                <a:gd name="T5" fmla="*/ 24 h 37"/>
                <a:gd name="T6" fmla="*/ 26 w 33"/>
                <a:gd name="T7" fmla="*/ 27 h 37"/>
                <a:gd name="T8" fmla="*/ 16 w 33"/>
                <a:gd name="T9" fmla="*/ 25 h 37"/>
                <a:gd name="T10" fmla="*/ 11 w 33"/>
                <a:gd name="T11" fmla="*/ 37 h 37"/>
                <a:gd name="T12" fmla="*/ 0 w 33"/>
                <a:gd name="T13" fmla="*/ 35 h 37"/>
                <a:gd name="T14" fmla="*/ 1 w 33"/>
                <a:gd name="T15" fmla="*/ 24 h 37"/>
                <a:gd name="T16" fmla="*/ 4 w 33"/>
                <a:gd name="T17" fmla="*/ 22 h 37"/>
                <a:gd name="T18" fmla="*/ 4 w 33"/>
                <a:gd name="T19" fmla="*/ 10 h 37"/>
                <a:gd name="T20" fmla="*/ 10 w 33"/>
                <a:gd name="T21" fmla="*/ 4 h 37"/>
                <a:gd name="T22" fmla="*/ 14 w 33"/>
                <a:gd name="T23" fmla="*/ 6 h 37"/>
                <a:gd name="T24" fmla="*/ 25 w 33"/>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7">
                  <a:moveTo>
                    <a:pt x="25" y="0"/>
                  </a:moveTo>
                  <a:lnTo>
                    <a:pt x="33" y="12"/>
                  </a:lnTo>
                  <a:lnTo>
                    <a:pt x="31" y="24"/>
                  </a:lnTo>
                  <a:lnTo>
                    <a:pt x="26" y="27"/>
                  </a:lnTo>
                  <a:lnTo>
                    <a:pt x="16" y="25"/>
                  </a:lnTo>
                  <a:lnTo>
                    <a:pt x="11" y="37"/>
                  </a:lnTo>
                  <a:lnTo>
                    <a:pt x="0" y="35"/>
                  </a:lnTo>
                  <a:lnTo>
                    <a:pt x="1" y="24"/>
                  </a:lnTo>
                  <a:lnTo>
                    <a:pt x="4" y="22"/>
                  </a:lnTo>
                  <a:lnTo>
                    <a:pt x="4" y="10"/>
                  </a:lnTo>
                  <a:lnTo>
                    <a:pt x="10" y="4"/>
                  </a:lnTo>
                  <a:lnTo>
                    <a:pt x="14" y="6"/>
                  </a:lnTo>
                  <a:lnTo>
                    <a:pt x="25" y="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20" name="Freeform 169"/>
            <p:cNvSpPr>
              <a:spLocks/>
            </p:cNvSpPr>
            <p:nvPr/>
          </p:nvSpPr>
          <p:spPr bwMode="auto">
            <a:xfrm>
              <a:off x="3821418" y="3934109"/>
              <a:ext cx="244475" cy="219075"/>
            </a:xfrm>
            <a:custGeom>
              <a:avLst/>
              <a:gdLst>
                <a:gd name="T0" fmla="*/ 151 w 154"/>
                <a:gd name="T1" fmla="*/ 11 h 138"/>
                <a:gd name="T2" fmla="*/ 151 w 154"/>
                <a:gd name="T3" fmla="*/ 0 h 138"/>
                <a:gd name="T4" fmla="*/ 154 w 154"/>
                <a:gd name="T5" fmla="*/ 0 h 138"/>
                <a:gd name="T6" fmla="*/ 154 w 154"/>
                <a:gd name="T7" fmla="*/ 1 h 138"/>
                <a:gd name="T8" fmla="*/ 153 w 154"/>
                <a:gd name="T9" fmla="*/ 5 h 138"/>
                <a:gd name="T10" fmla="*/ 153 w 154"/>
                <a:gd name="T11" fmla="*/ 37 h 138"/>
                <a:gd name="T12" fmla="*/ 94 w 154"/>
                <a:gd name="T13" fmla="*/ 36 h 138"/>
                <a:gd name="T14" fmla="*/ 93 w 154"/>
                <a:gd name="T15" fmla="*/ 89 h 138"/>
                <a:gd name="T16" fmla="*/ 77 w 154"/>
                <a:gd name="T17" fmla="*/ 91 h 138"/>
                <a:gd name="T18" fmla="*/ 72 w 154"/>
                <a:gd name="T19" fmla="*/ 101 h 138"/>
                <a:gd name="T20" fmla="*/ 75 w 154"/>
                <a:gd name="T21" fmla="*/ 131 h 138"/>
                <a:gd name="T22" fmla="*/ 4 w 154"/>
                <a:gd name="T23" fmla="*/ 131 h 138"/>
                <a:gd name="T24" fmla="*/ 0 w 154"/>
                <a:gd name="T25" fmla="*/ 138 h 138"/>
                <a:gd name="T26" fmla="*/ 1 w 154"/>
                <a:gd name="T27" fmla="*/ 129 h 138"/>
                <a:gd name="T28" fmla="*/ 1 w 154"/>
                <a:gd name="T29" fmla="*/ 129 h 138"/>
                <a:gd name="T30" fmla="*/ 42 w 154"/>
                <a:gd name="T31" fmla="*/ 128 h 138"/>
                <a:gd name="T32" fmla="*/ 44 w 154"/>
                <a:gd name="T33" fmla="*/ 120 h 138"/>
                <a:gd name="T34" fmla="*/ 52 w 154"/>
                <a:gd name="T35" fmla="*/ 111 h 138"/>
                <a:gd name="T36" fmla="*/ 59 w 154"/>
                <a:gd name="T37" fmla="*/ 82 h 138"/>
                <a:gd name="T38" fmla="*/ 84 w 154"/>
                <a:gd name="T39" fmla="*/ 60 h 138"/>
                <a:gd name="T40" fmla="*/ 93 w 154"/>
                <a:gd name="T41" fmla="*/ 34 h 138"/>
                <a:gd name="T42" fmla="*/ 99 w 154"/>
                <a:gd name="T43" fmla="*/ 32 h 138"/>
                <a:gd name="T44" fmla="*/ 105 w 154"/>
                <a:gd name="T45" fmla="*/ 16 h 138"/>
                <a:gd name="T46" fmla="*/ 120 w 154"/>
                <a:gd name="T47" fmla="*/ 14 h 138"/>
                <a:gd name="T48" fmla="*/ 126 w 154"/>
                <a:gd name="T49" fmla="*/ 16 h 138"/>
                <a:gd name="T50" fmla="*/ 134 w 154"/>
                <a:gd name="T51" fmla="*/ 16 h 138"/>
                <a:gd name="T52" fmla="*/ 140 w 154"/>
                <a:gd name="T53" fmla="*/ 12 h 138"/>
                <a:gd name="T54" fmla="*/ 151 w 154"/>
                <a:gd name="T55"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 h="138">
                  <a:moveTo>
                    <a:pt x="151" y="11"/>
                  </a:moveTo>
                  <a:lnTo>
                    <a:pt x="151" y="0"/>
                  </a:lnTo>
                  <a:lnTo>
                    <a:pt x="154" y="0"/>
                  </a:lnTo>
                  <a:lnTo>
                    <a:pt x="154" y="1"/>
                  </a:lnTo>
                  <a:lnTo>
                    <a:pt x="153" y="5"/>
                  </a:lnTo>
                  <a:lnTo>
                    <a:pt x="153" y="37"/>
                  </a:lnTo>
                  <a:lnTo>
                    <a:pt x="94" y="36"/>
                  </a:lnTo>
                  <a:lnTo>
                    <a:pt x="93" y="89"/>
                  </a:lnTo>
                  <a:lnTo>
                    <a:pt x="77" y="91"/>
                  </a:lnTo>
                  <a:lnTo>
                    <a:pt x="72" y="101"/>
                  </a:lnTo>
                  <a:lnTo>
                    <a:pt x="75" y="131"/>
                  </a:lnTo>
                  <a:lnTo>
                    <a:pt x="4" y="131"/>
                  </a:lnTo>
                  <a:lnTo>
                    <a:pt x="0" y="138"/>
                  </a:lnTo>
                  <a:lnTo>
                    <a:pt x="1" y="129"/>
                  </a:lnTo>
                  <a:lnTo>
                    <a:pt x="1" y="129"/>
                  </a:lnTo>
                  <a:lnTo>
                    <a:pt x="42" y="128"/>
                  </a:lnTo>
                  <a:lnTo>
                    <a:pt x="44" y="120"/>
                  </a:lnTo>
                  <a:lnTo>
                    <a:pt x="52" y="111"/>
                  </a:lnTo>
                  <a:lnTo>
                    <a:pt x="59" y="82"/>
                  </a:lnTo>
                  <a:lnTo>
                    <a:pt x="84" y="60"/>
                  </a:lnTo>
                  <a:lnTo>
                    <a:pt x="93" y="34"/>
                  </a:lnTo>
                  <a:lnTo>
                    <a:pt x="99" y="32"/>
                  </a:lnTo>
                  <a:lnTo>
                    <a:pt x="105" y="16"/>
                  </a:lnTo>
                  <a:lnTo>
                    <a:pt x="120" y="14"/>
                  </a:lnTo>
                  <a:lnTo>
                    <a:pt x="126" y="16"/>
                  </a:lnTo>
                  <a:lnTo>
                    <a:pt x="134" y="16"/>
                  </a:lnTo>
                  <a:lnTo>
                    <a:pt x="140" y="12"/>
                  </a:lnTo>
                  <a:lnTo>
                    <a:pt x="151" y="1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21" name="Freeform 170"/>
            <p:cNvSpPr>
              <a:spLocks/>
            </p:cNvSpPr>
            <p:nvPr/>
          </p:nvSpPr>
          <p:spPr bwMode="auto">
            <a:xfrm>
              <a:off x="5283506" y="3786471"/>
              <a:ext cx="614363" cy="520700"/>
            </a:xfrm>
            <a:custGeom>
              <a:avLst/>
              <a:gdLst>
                <a:gd name="T0" fmla="*/ 161 w 387"/>
                <a:gd name="T1" fmla="*/ 319 h 328"/>
                <a:gd name="T2" fmla="*/ 153 w 387"/>
                <a:gd name="T3" fmla="*/ 304 h 328"/>
                <a:gd name="T4" fmla="*/ 132 w 387"/>
                <a:gd name="T5" fmla="*/ 280 h 328"/>
                <a:gd name="T6" fmla="*/ 113 w 387"/>
                <a:gd name="T7" fmla="*/ 248 h 328"/>
                <a:gd name="T8" fmla="*/ 91 w 387"/>
                <a:gd name="T9" fmla="*/ 225 h 328"/>
                <a:gd name="T10" fmla="*/ 88 w 387"/>
                <a:gd name="T11" fmla="*/ 198 h 328"/>
                <a:gd name="T12" fmla="*/ 67 w 387"/>
                <a:gd name="T13" fmla="*/ 167 h 328"/>
                <a:gd name="T14" fmla="*/ 50 w 387"/>
                <a:gd name="T15" fmla="*/ 151 h 328"/>
                <a:gd name="T16" fmla="*/ 45 w 387"/>
                <a:gd name="T17" fmla="*/ 135 h 328"/>
                <a:gd name="T18" fmla="*/ 31 w 387"/>
                <a:gd name="T19" fmla="*/ 115 h 328"/>
                <a:gd name="T20" fmla="*/ 9 w 387"/>
                <a:gd name="T21" fmla="*/ 84 h 328"/>
                <a:gd name="T22" fmla="*/ 2 w 387"/>
                <a:gd name="T23" fmla="*/ 73 h 328"/>
                <a:gd name="T24" fmla="*/ 3 w 387"/>
                <a:gd name="T25" fmla="*/ 58 h 328"/>
                <a:gd name="T26" fmla="*/ 30 w 387"/>
                <a:gd name="T27" fmla="*/ 55 h 328"/>
                <a:gd name="T28" fmla="*/ 47 w 387"/>
                <a:gd name="T29" fmla="*/ 44 h 328"/>
                <a:gd name="T30" fmla="*/ 54 w 387"/>
                <a:gd name="T31" fmla="*/ 34 h 328"/>
                <a:gd name="T32" fmla="*/ 69 w 387"/>
                <a:gd name="T33" fmla="*/ 3 h 328"/>
                <a:gd name="T34" fmla="*/ 93 w 387"/>
                <a:gd name="T35" fmla="*/ 5 h 328"/>
                <a:gd name="T36" fmla="*/ 176 w 387"/>
                <a:gd name="T37" fmla="*/ 61 h 328"/>
                <a:gd name="T38" fmla="*/ 225 w 387"/>
                <a:gd name="T39" fmla="*/ 65 h 328"/>
                <a:gd name="T40" fmla="*/ 243 w 387"/>
                <a:gd name="T41" fmla="*/ 74 h 328"/>
                <a:gd name="T42" fmla="*/ 261 w 387"/>
                <a:gd name="T43" fmla="*/ 97 h 328"/>
                <a:gd name="T44" fmla="*/ 278 w 387"/>
                <a:gd name="T45" fmla="*/ 113 h 328"/>
                <a:gd name="T46" fmla="*/ 279 w 387"/>
                <a:gd name="T47" fmla="*/ 128 h 328"/>
                <a:gd name="T48" fmla="*/ 288 w 387"/>
                <a:gd name="T49" fmla="*/ 141 h 328"/>
                <a:gd name="T50" fmla="*/ 294 w 387"/>
                <a:gd name="T51" fmla="*/ 153 h 328"/>
                <a:gd name="T52" fmla="*/ 305 w 387"/>
                <a:gd name="T53" fmla="*/ 156 h 328"/>
                <a:gd name="T54" fmla="*/ 310 w 387"/>
                <a:gd name="T55" fmla="*/ 169 h 328"/>
                <a:gd name="T56" fmla="*/ 374 w 387"/>
                <a:gd name="T57" fmla="*/ 200 h 328"/>
                <a:gd name="T58" fmla="*/ 387 w 387"/>
                <a:gd name="T59" fmla="*/ 210 h 328"/>
                <a:gd name="T60" fmla="*/ 327 w 387"/>
                <a:gd name="T61" fmla="*/ 273 h 328"/>
                <a:gd name="T62" fmla="*/ 259 w 387"/>
                <a:gd name="T63" fmla="*/ 290 h 328"/>
                <a:gd name="T64" fmla="*/ 239 w 387"/>
                <a:gd name="T65" fmla="*/ 315 h 328"/>
                <a:gd name="T66" fmla="*/ 227 w 387"/>
                <a:gd name="T67" fmla="*/ 309 h 328"/>
                <a:gd name="T68" fmla="*/ 206 w 387"/>
                <a:gd name="T69" fmla="*/ 305 h 328"/>
                <a:gd name="T70" fmla="*/ 181 w 387"/>
                <a:gd name="T71" fmla="*/ 308 h 328"/>
                <a:gd name="T72" fmla="*/ 169 w 387"/>
                <a:gd name="T73" fmla="*/ 312 h 328"/>
                <a:gd name="T74" fmla="*/ 163 w 387"/>
                <a:gd name="T7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328">
                  <a:moveTo>
                    <a:pt x="163" y="328"/>
                  </a:moveTo>
                  <a:lnTo>
                    <a:pt x="161" y="319"/>
                  </a:lnTo>
                  <a:lnTo>
                    <a:pt x="155" y="313"/>
                  </a:lnTo>
                  <a:lnTo>
                    <a:pt x="153" y="304"/>
                  </a:lnTo>
                  <a:lnTo>
                    <a:pt x="143" y="297"/>
                  </a:lnTo>
                  <a:lnTo>
                    <a:pt x="132" y="280"/>
                  </a:lnTo>
                  <a:lnTo>
                    <a:pt x="126" y="263"/>
                  </a:lnTo>
                  <a:lnTo>
                    <a:pt x="113" y="248"/>
                  </a:lnTo>
                  <a:lnTo>
                    <a:pt x="104" y="245"/>
                  </a:lnTo>
                  <a:lnTo>
                    <a:pt x="91" y="225"/>
                  </a:lnTo>
                  <a:lnTo>
                    <a:pt x="88" y="211"/>
                  </a:lnTo>
                  <a:lnTo>
                    <a:pt x="88" y="198"/>
                  </a:lnTo>
                  <a:lnTo>
                    <a:pt x="76" y="175"/>
                  </a:lnTo>
                  <a:lnTo>
                    <a:pt x="67" y="167"/>
                  </a:lnTo>
                  <a:lnTo>
                    <a:pt x="57" y="163"/>
                  </a:lnTo>
                  <a:lnTo>
                    <a:pt x="50" y="151"/>
                  </a:lnTo>
                  <a:lnTo>
                    <a:pt x="51" y="146"/>
                  </a:lnTo>
                  <a:lnTo>
                    <a:pt x="45" y="135"/>
                  </a:lnTo>
                  <a:lnTo>
                    <a:pt x="39" y="131"/>
                  </a:lnTo>
                  <a:lnTo>
                    <a:pt x="31" y="115"/>
                  </a:lnTo>
                  <a:lnTo>
                    <a:pt x="19" y="99"/>
                  </a:lnTo>
                  <a:lnTo>
                    <a:pt x="9" y="84"/>
                  </a:lnTo>
                  <a:lnTo>
                    <a:pt x="0" y="85"/>
                  </a:lnTo>
                  <a:lnTo>
                    <a:pt x="2" y="73"/>
                  </a:lnTo>
                  <a:lnTo>
                    <a:pt x="2" y="66"/>
                  </a:lnTo>
                  <a:lnTo>
                    <a:pt x="3" y="58"/>
                  </a:lnTo>
                  <a:lnTo>
                    <a:pt x="23" y="61"/>
                  </a:lnTo>
                  <a:lnTo>
                    <a:pt x="30" y="55"/>
                  </a:lnTo>
                  <a:lnTo>
                    <a:pt x="34" y="47"/>
                  </a:lnTo>
                  <a:lnTo>
                    <a:pt x="47" y="44"/>
                  </a:lnTo>
                  <a:lnTo>
                    <a:pt x="49" y="37"/>
                  </a:lnTo>
                  <a:lnTo>
                    <a:pt x="54" y="34"/>
                  </a:lnTo>
                  <a:lnTo>
                    <a:pt x="35" y="13"/>
                  </a:lnTo>
                  <a:lnTo>
                    <a:pt x="69" y="3"/>
                  </a:lnTo>
                  <a:lnTo>
                    <a:pt x="72" y="0"/>
                  </a:lnTo>
                  <a:lnTo>
                    <a:pt x="93" y="5"/>
                  </a:lnTo>
                  <a:lnTo>
                    <a:pt x="121" y="20"/>
                  </a:lnTo>
                  <a:lnTo>
                    <a:pt x="176" y="61"/>
                  </a:lnTo>
                  <a:lnTo>
                    <a:pt x="209" y="63"/>
                  </a:lnTo>
                  <a:lnTo>
                    <a:pt x="225" y="65"/>
                  </a:lnTo>
                  <a:lnTo>
                    <a:pt x="230" y="75"/>
                  </a:lnTo>
                  <a:lnTo>
                    <a:pt x="243" y="74"/>
                  </a:lnTo>
                  <a:lnTo>
                    <a:pt x="252" y="92"/>
                  </a:lnTo>
                  <a:lnTo>
                    <a:pt x="261" y="97"/>
                  </a:lnTo>
                  <a:lnTo>
                    <a:pt x="265" y="104"/>
                  </a:lnTo>
                  <a:lnTo>
                    <a:pt x="278" y="113"/>
                  </a:lnTo>
                  <a:lnTo>
                    <a:pt x="280" y="121"/>
                  </a:lnTo>
                  <a:lnTo>
                    <a:pt x="279" y="128"/>
                  </a:lnTo>
                  <a:lnTo>
                    <a:pt x="282" y="135"/>
                  </a:lnTo>
                  <a:lnTo>
                    <a:pt x="288" y="141"/>
                  </a:lnTo>
                  <a:lnTo>
                    <a:pt x="291" y="148"/>
                  </a:lnTo>
                  <a:lnTo>
                    <a:pt x="294" y="153"/>
                  </a:lnTo>
                  <a:lnTo>
                    <a:pt x="300" y="157"/>
                  </a:lnTo>
                  <a:lnTo>
                    <a:pt x="305" y="156"/>
                  </a:lnTo>
                  <a:lnTo>
                    <a:pt x="309" y="164"/>
                  </a:lnTo>
                  <a:lnTo>
                    <a:pt x="310" y="169"/>
                  </a:lnTo>
                  <a:lnTo>
                    <a:pt x="319" y="190"/>
                  </a:lnTo>
                  <a:lnTo>
                    <a:pt x="374" y="200"/>
                  </a:lnTo>
                  <a:lnTo>
                    <a:pt x="378" y="196"/>
                  </a:lnTo>
                  <a:lnTo>
                    <a:pt x="387" y="210"/>
                  </a:lnTo>
                  <a:lnTo>
                    <a:pt x="379" y="252"/>
                  </a:lnTo>
                  <a:lnTo>
                    <a:pt x="327" y="273"/>
                  </a:lnTo>
                  <a:lnTo>
                    <a:pt x="275" y="281"/>
                  </a:lnTo>
                  <a:lnTo>
                    <a:pt x="259" y="290"/>
                  </a:lnTo>
                  <a:lnTo>
                    <a:pt x="247" y="312"/>
                  </a:lnTo>
                  <a:lnTo>
                    <a:pt x="239" y="315"/>
                  </a:lnTo>
                  <a:lnTo>
                    <a:pt x="234" y="308"/>
                  </a:lnTo>
                  <a:lnTo>
                    <a:pt x="227" y="309"/>
                  </a:lnTo>
                  <a:lnTo>
                    <a:pt x="210" y="307"/>
                  </a:lnTo>
                  <a:lnTo>
                    <a:pt x="206" y="305"/>
                  </a:lnTo>
                  <a:lnTo>
                    <a:pt x="185" y="306"/>
                  </a:lnTo>
                  <a:lnTo>
                    <a:pt x="181" y="308"/>
                  </a:lnTo>
                  <a:lnTo>
                    <a:pt x="173" y="302"/>
                  </a:lnTo>
                  <a:lnTo>
                    <a:pt x="169" y="312"/>
                  </a:lnTo>
                  <a:lnTo>
                    <a:pt x="171" y="321"/>
                  </a:lnTo>
                  <a:lnTo>
                    <a:pt x="163" y="32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22" name="Freeform 171"/>
            <p:cNvSpPr>
              <a:spLocks/>
            </p:cNvSpPr>
            <p:nvPr/>
          </p:nvSpPr>
          <p:spPr bwMode="auto">
            <a:xfrm>
              <a:off x="4945368" y="4119846"/>
              <a:ext cx="468313" cy="441325"/>
            </a:xfrm>
            <a:custGeom>
              <a:avLst/>
              <a:gdLst>
                <a:gd name="T0" fmla="*/ 218 w 295"/>
                <a:gd name="T1" fmla="*/ 260 h 278"/>
                <a:gd name="T2" fmla="*/ 216 w 295"/>
                <a:gd name="T3" fmla="*/ 243 h 278"/>
                <a:gd name="T4" fmla="*/ 204 w 295"/>
                <a:gd name="T5" fmla="*/ 220 h 278"/>
                <a:gd name="T6" fmla="*/ 197 w 295"/>
                <a:gd name="T7" fmla="*/ 203 h 278"/>
                <a:gd name="T8" fmla="*/ 185 w 295"/>
                <a:gd name="T9" fmla="*/ 209 h 278"/>
                <a:gd name="T10" fmla="*/ 192 w 295"/>
                <a:gd name="T11" fmla="*/ 227 h 278"/>
                <a:gd name="T12" fmla="*/ 173 w 295"/>
                <a:gd name="T13" fmla="*/ 254 h 278"/>
                <a:gd name="T14" fmla="*/ 148 w 295"/>
                <a:gd name="T15" fmla="*/ 244 h 278"/>
                <a:gd name="T16" fmla="*/ 139 w 295"/>
                <a:gd name="T17" fmla="*/ 254 h 278"/>
                <a:gd name="T18" fmla="*/ 130 w 295"/>
                <a:gd name="T19" fmla="*/ 262 h 278"/>
                <a:gd name="T20" fmla="*/ 109 w 295"/>
                <a:gd name="T21" fmla="*/ 258 h 278"/>
                <a:gd name="T22" fmla="*/ 89 w 295"/>
                <a:gd name="T23" fmla="*/ 261 h 278"/>
                <a:gd name="T24" fmla="*/ 74 w 295"/>
                <a:gd name="T25" fmla="*/ 247 h 278"/>
                <a:gd name="T26" fmla="*/ 58 w 295"/>
                <a:gd name="T27" fmla="*/ 244 h 278"/>
                <a:gd name="T28" fmla="*/ 49 w 295"/>
                <a:gd name="T29" fmla="*/ 272 h 278"/>
                <a:gd name="T30" fmla="*/ 37 w 295"/>
                <a:gd name="T31" fmla="*/ 278 h 278"/>
                <a:gd name="T32" fmla="*/ 29 w 295"/>
                <a:gd name="T33" fmla="*/ 271 h 278"/>
                <a:gd name="T34" fmla="*/ 30 w 295"/>
                <a:gd name="T35" fmla="*/ 256 h 278"/>
                <a:gd name="T36" fmla="*/ 20 w 295"/>
                <a:gd name="T37" fmla="*/ 235 h 278"/>
                <a:gd name="T38" fmla="*/ 17 w 295"/>
                <a:gd name="T39" fmla="*/ 221 h 278"/>
                <a:gd name="T40" fmla="*/ 10 w 295"/>
                <a:gd name="T41" fmla="*/ 203 h 278"/>
                <a:gd name="T42" fmla="*/ 0 w 295"/>
                <a:gd name="T43" fmla="*/ 196 h 278"/>
                <a:gd name="T44" fmla="*/ 6 w 295"/>
                <a:gd name="T45" fmla="*/ 180 h 278"/>
                <a:gd name="T46" fmla="*/ 9 w 295"/>
                <a:gd name="T47" fmla="*/ 165 h 278"/>
                <a:gd name="T48" fmla="*/ 10 w 295"/>
                <a:gd name="T49" fmla="*/ 147 h 278"/>
                <a:gd name="T50" fmla="*/ 34 w 295"/>
                <a:gd name="T51" fmla="*/ 133 h 278"/>
                <a:gd name="T52" fmla="*/ 30 w 295"/>
                <a:gd name="T53" fmla="*/ 42 h 278"/>
                <a:gd name="T54" fmla="*/ 49 w 295"/>
                <a:gd name="T55" fmla="*/ 0 h 278"/>
                <a:gd name="T56" fmla="*/ 191 w 295"/>
                <a:gd name="T57" fmla="*/ 0 h 278"/>
                <a:gd name="T58" fmla="*/ 269 w 295"/>
                <a:gd name="T59" fmla="*/ 21 h 278"/>
                <a:gd name="T60" fmla="*/ 270 w 295"/>
                <a:gd name="T61" fmla="*/ 46 h 278"/>
                <a:gd name="T62" fmla="*/ 285 w 295"/>
                <a:gd name="T63" fmla="*/ 76 h 278"/>
                <a:gd name="T64" fmla="*/ 287 w 295"/>
                <a:gd name="T65" fmla="*/ 95 h 278"/>
                <a:gd name="T66" fmla="*/ 268 w 295"/>
                <a:gd name="T67" fmla="*/ 105 h 278"/>
                <a:gd name="T68" fmla="*/ 260 w 295"/>
                <a:gd name="T69" fmla="*/ 149 h 278"/>
                <a:gd name="T70" fmla="*/ 260 w 295"/>
                <a:gd name="T71" fmla="*/ 175 h 278"/>
                <a:gd name="T72" fmla="*/ 243 w 295"/>
                <a:gd name="T73" fmla="*/ 206 h 278"/>
                <a:gd name="T74" fmla="*/ 234 w 295"/>
                <a:gd name="T75" fmla="*/ 231 h 278"/>
                <a:gd name="T76" fmla="*/ 221 w 295"/>
                <a:gd name="T77" fmla="*/ 25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 h="278">
                  <a:moveTo>
                    <a:pt x="221" y="261"/>
                  </a:moveTo>
                  <a:lnTo>
                    <a:pt x="218" y="260"/>
                  </a:lnTo>
                  <a:lnTo>
                    <a:pt x="218" y="250"/>
                  </a:lnTo>
                  <a:lnTo>
                    <a:pt x="216" y="243"/>
                  </a:lnTo>
                  <a:lnTo>
                    <a:pt x="207" y="235"/>
                  </a:lnTo>
                  <a:lnTo>
                    <a:pt x="204" y="220"/>
                  </a:lnTo>
                  <a:lnTo>
                    <a:pt x="206" y="204"/>
                  </a:lnTo>
                  <a:lnTo>
                    <a:pt x="197" y="203"/>
                  </a:lnTo>
                  <a:lnTo>
                    <a:pt x="196" y="208"/>
                  </a:lnTo>
                  <a:lnTo>
                    <a:pt x="185" y="209"/>
                  </a:lnTo>
                  <a:lnTo>
                    <a:pt x="190" y="215"/>
                  </a:lnTo>
                  <a:lnTo>
                    <a:pt x="192" y="227"/>
                  </a:lnTo>
                  <a:lnTo>
                    <a:pt x="182" y="239"/>
                  </a:lnTo>
                  <a:lnTo>
                    <a:pt x="173" y="254"/>
                  </a:lnTo>
                  <a:lnTo>
                    <a:pt x="164" y="256"/>
                  </a:lnTo>
                  <a:lnTo>
                    <a:pt x="148" y="244"/>
                  </a:lnTo>
                  <a:lnTo>
                    <a:pt x="141" y="248"/>
                  </a:lnTo>
                  <a:lnTo>
                    <a:pt x="139" y="254"/>
                  </a:lnTo>
                  <a:lnTo>
                    <a:pt x="130" y="258"/>
                  </a:lnTo>
                  <a:lnTo>
                    <a:pt x="130" y="262"/>
                  </a:lnTo>
                  <a:lnTo>
                    <a:pt x="111" y="262"/>
                  </a:lnTo>
                  <a:lnTo>
                    <a:pt x="109" y="258"/>
                  </a:lnTo>
                  <a:lnTo>
                    <a:pt x="95" y="257"/>
                  </a:lnTo>
                  <a:lnTo>
                    <a:pt x="89" y="261"/>
                  </a:lnTo>
                  <a:lnTo>
                    <a:pt x="84" y="259"/>
                  </a:lnTo>
                  <a:lnTo>
                    <a:pt x="74" y="247"/>
                  </a:lnTo>
                  <a:lnTo>
                    <a:pt x="71" y="241"/>
                  </a:lnTo>
                  <a:lnTo>
                    <a:pt x="58" y="244"/>
                  </a:lnTo>
                  <a:lnTo>
                    <a:pt x="53" y="254"/>
                  </a:lnTo>
                  <a:lnTo>
                    <a:pt x="49" y="272"/>
                  </a:lnTo>
                  <a:lnTo>
                    <a:pt x="42" y="276"/>
                  </a:lnTo>
                  <a:lnTo>
                    <a:pt x="37" y="278"/>
                  </a:lnTo>
                  <a:lnTo>
                    <a:pt x="35" y="277"/>
                  </a:lnTo>
                  <a:lnTo>
                    <a:pt x="29" y="271"/>
                  </a:lnTo>
                  <a:lnTo>
                    <a:pt x="28" y="265"/>
                  </a:lnTo>
                  <a:lnTo>
                    <a:pt x="30" y="256"/>
                  </a:lnTo>
                  <a:lnTo>
                    <a:pt x="30" y="248"/>
                  </a:lnTo>
                  <a:lnTo>
                    <a:pt x="20" y="235"/>
                  </a:lnTo>
                  <a:lnTo>
                    <a:pt x="17" y="226"/>
                  </a:lnTo>
                  <a:lnTo>
                    <a:pt x="17" y="221"/>
                  </a:lnTo>
                  <a:lnTo>
                    <a:pt x="10" y="215"/>
                  </a:lnTo>
                  <a:lnTo>
                    <a:pt x="10" y="203"/>
                  </a:lnTo>
                  <a:lnTo>
                    <a:pt x="6" y="195"/>
                  </a:lnTo>
                  <a:lnTo>
                    <a:pt x="0" y="196"/>
                  </a:lnTo>
                  <a:lnTo>
                    <a:pt x="1" y="188"/>
                  </a:lnTo>
                  <a:lnTo>
                    <a:pt x="6" y="180"/>
                  </a:lnTo>
                  <a:lnTo>
                    <a:pt x="4" y="171"/>
                  </a:lnTo>
                  <a:lnTo>
                    <a:pt x="9" y="165"/>
                  </a:lnTo>
                  <a:lnTo>
                    <a:pt x="6" y="160"/>
                  </a:lnTo>
                  <a:lnTo>
                    <a:pt x="10" y="147"/>
                  </a:lnTo>
                  <a:lnTo>
                    <a:pt x="18" y="132"/>
                  </a:lnTo>
                  <a:lnTo>
                    <a:pt x="34" y="133"/>
                  </a:lnTo>
                  <a:lnTo>
                    <a:pt x="30" y="51"/>
                  </a:lnTo>
                  <a:lnTo>
                    <a:pt x="30" y="42"/>
                  </a:lnTo>
                  <a:lnTo>
                    <a:pt x="51" y="42"/>
                  </a:lnTo>
                  <a:lnTo>
                    <a:pt x="49" y="0"/>
                  </a:lnTo>
                  <a:lnTo>
                    <a:pt x="121" y="0"/>
                  </a:lnTo>
                  <a:lnTo>
                    <a:pt x="191" y="0"/>
                  </a:lnTo>
                  <a:lnTo>
                    <a:pt x="262" y="0"/>
                  </a:lnTo>
                  <a:lnTo>
                    <a:pt x="269" y="21"/>
                  </a:lnTo>
                  <a:lnTo>
                    <a:pt x="266" y="24"/>
                  </a:lnTo>
                  <a:lnTo>
                    <a:pt x="270" y="46"/>
                  </a:lnTo>
                  <a:lnTo>
                    <a:pt x="278" y="71"/>
                  </a:lnTo>
                  <a:lnTo>
                    <a:pt x="285" y="76"/>
                  </a:lnTo>
                  <a:lnTo>
                    <a:pt x="295" y="84"/>
                  </a:lnTo>
                  <a:lnTo>
                    <a:pt x="287" y="95"/>
                  </a:lnTo>
                  <a:lnTo>
                    <a:pt x="273" y="99"/>
                  </a:lnTo>
                  <a:lnTo>
                    <a:pt x="268" y="105"/>
                  </a:lnTo>
                  <a:lnTo>
                    <a:pt x="267" y="119"/>
                  </a:lnTo>
                  <a:lnTo>
                    <a:pt x="260" y="149"/>
                  </a:lnTo>
                  <a:lnTo>
                    <a:pt x="263" y="158"/>
                  </a:lnTo>
                  <a:lnTo>
                    <a:pt x="260" y="175"/>
                  </a:lnTo>
                  <a:lnTo>
                    <a:pt x="254" y="196"/>
                  </a:lnTo>
                  <a:lnTo>
                    <a:pt x="243" y="206"/>
                  </a:lnTo>
                  <a:lnTo>
                    <a:pt x="236" y="222"/>
                  </a:lnTo>
                  <a:lnTo>
                    <a:pt x="234" y="231"/>
                  </a:lnTo>
                  <a:lnTo>
                    <a:pt x="226" y="236"/>
                  </a:lnTo>
                  <a:lnTo>
                    <a:pt x="221" y="258"/>
                  </a:lnTo>
                  <a:lnTo>
                    <a:pt x="221" y="26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23" name="Freeform 172"/>
            <p:cNvSpPr>
              <a:spLocks/>
            </p:cNvSpPr>
            <p:nvPr/>
          </p:nvSpPr>
          <p:spPr bwMode="auto">
            <a:xfrm>
              <a:off x="5004106" y="4442109"/>
              <a:ext cx="333375" cy="288925"/>
            </a:xfrm>
            <a:custGeom>
              <a:avLst/>
              <a:gdLst>
                <a:gd name="T0" fmla="*/ 184 w 210"/>
                <a:gd name="T1" fmla="*/ 58 h 182"/>
                <a:gd name="T2" fmla="*/ 185 w 210"/>
                <a:gd name="T3" fmla="*/ 74 h 182"/>
                <a:gd name="T4" fmla="*/ 182 w 210"/>
                <a:gd name="T5" fmla="*/ 80 h 182"/>
                <a:gd name="T6" fmla="*/ 172 w 210"/>
                <a:gd name="T7" fmla="*/ 81 h 182"/>
                <a:gd name="T8" fmla="*/ 166 w 210"/>
                <a:gd name="T9" fmla="*/ 93 h 182"/>
                <a:gd name="T10" fmla="*/ 178 w 210"/>
                <a:gd name="T11" fmla="*/ 94 h 182"/>
                <a:gd name="T12" fmla="*/ 187 w 210"/>
                <a:gd name="T13" fmla="*/ 104 h 182"/>
                <a:gd name="T14" fmla="*/ 191 w 210"/>
                <a:gd name="T15" fmla="*/ 113 h 182"/>
                <a:gd name="T16" fmla="*/ 199 w 210"/>
                <a:gd name="T17" fmla="*/ 117 h 182"/>
                <a:gd name="T18" fmla="*/ 210 w 210"/>
                <a:gd name="T19" fmla="*/ 140 h 182"/>
                <a:gd name="T20" fmla="*/ 198 w 210"/>
                <a:gd name="T21" fmla="*/ 154 h 182"/>
                <a:gd name="T22" fmla="*/ 187 w 210"/>
                <a:gd name="T23" fmla="*/ 166 h 182"/>
                <a:gd name="T24" fmla="*/ 175 w 210"/>
                <a:gd name="T25" fmla="*/ 176 h 182"/>
                <a:gd name="T26" fmla="*/ 163 w 210"/>
                <a:gd name="T27" fmla="*/ 176 h 182"/>
                <a:gd name="T28" fmla="*/ 148 w 210"/>
                <a:gd name="T29" fmla="*/ 180 h 182"/>
                <a:gd name="T30" fmla="*/ 136 w 210"/>
                <a:gd name="T31" fmla="*/ 176 h 182"/>
                <a:gd name="T32" fmla="*/ 129 w 210"/>
                <a:gd name="T33" fmla="*/ 182 h 182"/>
                <a:gd name="T34" fmla="*/ 112 w 210"/>
                <a:gd name="T35" fmla="*/ 168 h 182"/>
                <a:gd name="T36" fmla="*/ 108 w 210"/>
                <a:gd name="T37" fmla="*/ 159 h 182"/>
                <a:gd name="T38" fmla="*/ 98 w 210"/>
                <a:gd name="T39" fmla="*/ 163 h 182"/>
                <a:gd name="T40" fmla="*/ 89 w 210"/>
                <a:gd name="T41" fmla="*/ 162 h 182"/>
                <a:gd name="T42" fmla="*/ 84 w 210"/>
                <a:gd name="T43" fmla="*/ 165 h 182"/>
                <a:gd name="T44" fmla="*/ 76 w 210"/>
                <a:gd name="T45" fmla="*/ 163 h 182"/>
                <a:gd name="T46" fmla="*/ 65 w 210"/>
                <a:gd name="T47" fmla="*/ 146 h 182"/>
                <a:gd name="T48" fmla="*/ 62 w 210"/>
                <a:gd name="T49" fmla="*/ 139 h 182"/>
                <a:gd name="T50" fmla="*/ 48 w 210"/>
                <a:gd name="T51" fmla="*/ 131 h 182"/>
                <a:gd name="T52" fmla="*/ 43 w 210"/>
                <a:gd name="T53" fmla="*/ 118 h 182"/>
                <a:gd name="T54" fmla="*/ 35 w 210"/>
                <a:gd name="T55" fmla="*/ 109 h 182"/>
                <a:gd name="T56" fmla="*/ 23 w 210"/>
                <a:gd name="T57" fmla="*/ 99 h 182"/>
                <a:gd name="T58" fmla="*/ 23 w 210"/>
                <a:gd name="T59" fmla="*/ 92 h 182"/>
                <a:gd name="T60" fmla="*/ 13 w 210"/>
                <a:gd name="T61" fmla="*/ 84 h 182"/>
                <a:gd name="T62" fmla="*/ 0 w 210"/>
                <a:gd name="T63" fmla="*/ 75 h 182"/>
                <a:gd name="T64" fmla="*/ 5 w 210"/>
                <a:gd name="T65" fmla="*/ 73 h 182"/>
                <a:gd name="T66" fmla="*/ 12 w 210"/>
                <a:gd name="T67" fmla="*/ 69 h 182"/>
                <a:gd name="T68" fmla="*/ 16 w 210"/>
                <a:gd name="T69" fmla="*/ 51 h 182"/>
                <a:gd name="T70" fmla="*/ 21 w 210"/>
                <a:gd name="T71" fmla="*/ 41 h 182"/>
                <a:gd name="T72" fmla="*/ 34 w 210"/>
                <a:gd name="T73" fmla="*/ 38 h 182"/>
                <a:gd name="T74" fmla="*/ 37 w 210"/>
                <a:gd name="T75" fmla="*/ 44 h 182"/>
                <a:gd name="T76" fmla="*/ 47 w 210"/>
                <a:gd name="T77" fmla="*/ 56 h 182"/>
                <a:gd name="T78" fmla="*/ 52 w 210"/>
                <a:gd name="T79" fmla="*/ 58 h 182"/>
                <a:gd name="T80" fmla="*/ 59 w 210"/>
                <a:gd name="T81" fmla="*/ 54 h 182"/>
                <a:gd name="T82" fmla="*/ 72 w 210"/>
                <a:gd name="T83" fmla="*/ 55 h 182"/>
                <a:gd name="T84" fmla="*/ 74 w 210"/>
                <a:gd name="T85" fmla="*/ 59 h 182"/>
                <a:gd name="T86" fmla="*/ 93 w 210"/>
                <a:gd name="T87" fmla="*/ 59 h 182"/>
                <a:gd name="T88" fmla="*/ 93 w 210"/>
                <a:gd name="T89" fmla="*/ 55 h 182"/>
                <a:gd name="T90" fmla="*/ 102 w 210"/>
                <a:gd name="T91" fmla="*/ 51 h 182"/>
                <a:gd name="T92" fmla="*/ 104 w 210"/>
                <a:gd name="T93" fmla="*/ 45 h 182"/>
                <a:gd name="T94" fmla="*/ 111 w 210"/>
                <a:gd name="T95" fmla="*/ 41 h 182"/>
                <a:gd name="T96" fmla="*/ 127 w 210"/>
                <a:gd name="T97" fmla="*/ 53 h 182"/>
                <a:gd name="T98" fmla="*/ 136 w 210"/>
                <a:gd name="T99" fmla="*/ 51 h 182"/>
                <a:gd name="T100" fmla="*/ 145 w 210"/>
                <a:gd name="T101" fmla="*/ 36 h 182"/>
                <a:gd name="T102" fmla="*/ 155 w 210"/>
                <a:gd name="T103" fmla="*/ 24 h 182"/>
                <a:gd name="T104" fmla="*/ 153 w 210"/>
                <a:gd name="T105" fmla="*/ 12 h 182"/>
                <a:gd name="T106" fmla="*/ 148 w 210"/>
                <a:gd name="T107" fmla="*/ 6 h 182"/>
                <a:gd name="T108" fmla="*/ 159 w 210"/>
                <a:gd name="T109" fmla="*/ 5 h 182"/>
                <a:gd name="T110" fmla="*/ 160 w 210"/>
                <a:gd name="T111" fmla="*/ 0 h 182"/>
                <a:gd name="T112" fmla="*/ 169 w 210"/>
                <a:gd name="T113" fmla="*/ 1 h 182"/>
                <a:gd name="T114" fmla="*/ 167 w 210"/>
                <a:gd name="T115" fmla="*/ 17 h 182"/>
                <a:gd name="T116" fmla="*/ 170 w 210"/>
                <a:gd name="T117" fmla="*/ 32 h 182"/>
                <a:gd name="T118" fmla="*/ 179 w 210"/>
                <a:gd name="T119" fmla="*/ 40 h 182"/>
                <a:gd name="T120" fmla="*/ 181 w 210"/>
                <a:gd name="T121" fmla="*/ 47 h 182"/>
                <a:gd name="T122" fmla="*/ 181 w 210"/>
                <a:gd name="T123" fmla="*/ 57 h 182"/>
                <a:gd name="T124" fmla="*/ 184 w 210"/>
                <a:gd name="T125" fmla="*/ 5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 h="182">
                  <a:moveTo>
                    <a:pt x="184" y="58"/>
                  </a:moveTo>
                  <a:lnTo>
                    <a:pt x="185" y="74"/>
                  </a:lnTo>
                  <a:lnTo>
                    <a:pt x="182" y="80"/>
                  </a:lnTo>
                  <a:lnTo>
                    <a:pt x="172" y="81"/>
                  </a:lnTo>
                  <a:lnTo>
                    <a:pt x="166" y="93"/>
                  </a:lnTo>
                  <a:lnTo>
                    <a:pt x="178" y="94"/>
                  </a:lnTo>
                  <a:lnTo>
                    <a:pt x="187" y="104"/>
                  </a:lnTo>
                  <a:lnTo>
                    <a:pt x="191" y="113"/>
                  </a:lnTo>
                  <a:lnTo>
                    <a:pt x="199" y="117"/>
                  </a:lnTo>
                  <a:lnTo>
                    <a:pt x="210" y="140"/>
                  </a:lnTo>
                  <a:lnTo>
                    <a:pt x="198" y="154"/>
                  </a:lnTo>
                  <a:lnTo>
                    <a:pt x="187" y="166"/>
                  </a:lnTo>
                  <a:lnTo>
                    <a:pt x="175" y="176"/>
                  </a:lnTo>
                  <a:lnTo>
                    <a:pt x="163" y="176"/>
                  </a:lnTo>
                  <a:lnTo>
                    <a:pt x="148" y="180"/>
                  </a:lnTo>
                  <a:lnTo>
                    <a:pt x="136" y="176"/>
                  </a:lnTo>
                  <a:lnTo>
                    <a:pt x="129" y="182"/>
                  </a:lnTo>
                  <a:lnTo>
                    <a:pt x="112" y="168"/>
                  </a:lnTo>
                  <a:lnTo>
                    <a:pt x="108" y="159"/>
                  </a:lnTo>
                  <a:lnTo>
                    <a:pt x="98" y="163"/>
                  </a:lnTo>
                  <a:lnTo>
                    <a:pt x="89" y="162"/>
                  </a:lnTo>
                  <a:lnTo>
                    <a:pt x="84" y="165"/>
                  </a:lnTo>
                  <a:lnTo>
                    <a:pt x="76" y="163"/>
                  </a:lnTo>
                  <a:lnTo>
                    <a:pt x="65" y="146"/>
                  </a:lnTo>
                  <a:lnTo>
                    <a:pt x="62" y="139"/>
                  </a:lnTo>
                  <a:lnTo>
                    <a:pt x="48" y="131"/>
                  </a:lnTo>
                  <a:lnTo>
                    <a:pt x="43" y="118"/>
                  </a:lnTo>
                  <a:lnTo>
                    <a:pt x="35" y="109"/>
                  </a:lnTo>
                  <a:lnTo>
                    <a:pt x="23" y="99"/>
                  </a:lnTo>
                  <a:lnTo>
                    <a:pt x="23" y="92"/>
                  </a:lnTo>
                  <a:lnTo>
                    <a:pt x="13" y="84"/>
                  </a:lnTo>
                  <a:lnTo>
                    <a:pt x="0" y="75"/>
                  </a:lnTo>
                  <a:lnTo>
                    <a:pt x="5" y="73"/>
                  </a:lnTo>
                  <a:lnTo>
                    <a:pt x="12" y="69"/>
                  </a:lnTo>
                  <a:lnTo>
                    <a:pt x="16" y="51"/>
                  </a:lnTo>
                  <a:lnTo>
                    <a:pt x="21" y="41"/>
                  </a:lnTo>
                  <a:lnTo>
                    <a:pt x="34" y="38"/>
                  </a:lnTo>
                  <a:lnTo>
                    <a:pt x="37" y="44"/>
                  </a:lnTo>
                  <a:lnTo>
                    <a:pt x="47" y="56"/>
                  </a:lnTo>
                  <a:lnTo>
                    <a:pt x="52" y="58"/>
                  </a:lnTo>
                  <a:lnTo>
                    <a:pt x="59" y="54"/>
                  </a:lnTo>
                  <a:lnTo>
                    <a:pt x="72" y="55"/>
                  </a:lnTo>
                  <a:lnTo>
                    <a:pt x="74" y="59"/>
                  </a:lnTo>
                  <a:lnTo>
                    <a:pt x="93" y="59"/>
                  </a:lnTo>
                  <a:lnTo>
                    <a:pt x="93" y="55"/>
                  </a:lnTo>
                  <a:lnTo>
                    <a:pt x="102" y="51"/>
                  </a:lnTo>
                  <a:lnTo>
                    <a:pt x="104" y="45"/>
                  </a:lnTo>
                  <a:lnTo>
                    <a:pt x="111" y="41"/>
                  </a:lnTo>
                  <a:lnTo>
                    <a:pt x="127" y="53"/>
                  </a:lnTo>
                  <a:lnTo>
                    <a:pt x="136" y="51"/>
                  </a:lnTo>
                  <a:lnTo>
                    <a:pt x="145" y="36"/>
                  </a:lnTo>
                  <a:lnTo>
                    <a:pt x="155" y="24"/>
                  </a:lnTo>
                  <a:lnTo>
                    <a:pt x="153" y="12"/>
                  </a:lnTo>
                  <a:lnTo>
                    <a:pt x="148" y="6"/>
                  </a:lnTo>
                  <a:lnTo>
                    <a:pt x="159" y="5"/>
                  </a:lnTo>
                  <a:lnTo>
                    <a:pt x="160" y="0"/>
                  </a:lnTo>
                  <a:lnTo>
                    <a:pt x="169" y="1"/>
                  </a:lnTo>
                  <a:lnTo>
                    <a:pt x="167" y="17"/>
                  </a:lnTo>
                  <a:lnTo>
                    <a:pt x="170" y="32"/>
                  </a:lnTo>
                  <a:lnTo>
                    <a:pt x="179" y="40"/>
                  </a:lnTo>
                  <a:lnTo>
                    <a:pt x="181" y="47"/>
                  </a:lnTo>
                  <a:lnTo>
                    <a:pt x="181" y="57"/>
                  </a:lnTo>
                  <a:lnTo>
                    <a:pt x="184" y="5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24" name="Freeform 173"/>
            <p:cNvSpPr>
              <a:spLocks/>
            </p:cNvSpPr>
            <p:nvPr/>
          </p:nvSpPr>
          <p:spPr bwMode="auto">
            <a:xfrm>
              <a:off x="3799193" y="4299234"/>
              <a:ext cx="177800" cy="139700"/>
            </a:xfrm>
            <a:custGeom>
              <a:avLst/>
              <a:gdLst>
                <a:gd name="T0" fmla="*/ 17 w 112"/>
                <a:gd name="T1" fmla="*/ 62 h 88"/>
                <a:gd name="T2" fmla="*/ 10 w 112"/>
                <a:gd name="T3" fmla="*/ 46 h 88"/>
                <a:gd name="T4" fmla="*/ 0 w 112"/>
                <a:gd name="T5" fmla="*/ 38 h 88"/>
                <a:gd name="T6" fmla="*/ 9 w 112"/>
                <a:gd name="T7" fmla="*/ 34 h 88"/>
                <a:gd name="T8" fmla="*/ 18 w 112"/>
                <a:gd name="T9" fmla="*/ 20 h 88"/>
                <a:gd name="T10" fmla="*/ 22 w 112"/>
                <a:gd name="T11" fmla="*/ 9 h 88"/>
                <a:gd name="T12" fmla="*/ 29 w 112"/>
                <a:gd name="T13" fmla="*/ 2 h 88"/>
                <a:gd name="T14" fmla="*/ 38 w 112"/>
                <a:gd name="T15" fmla="*/ 4 h 88"/>
                <a:gd name="T16" fmla="*/ 47 w 112"/>
                <a:gd name="T17" fmla="*/ 0 h 88"/>
                <a:gd name="T18" fmla="*/ 57 w 112"/>
                <a:gd name="T19" fmla="*/ 0 h 88"/>
                <a:gd name="T20" fmla="*/ 65 w 112"/>
                <a:gd name="T21" fmla="*/ 6 h 88"/>
                <a:gd name="T22" fmla="*/ 77 w 112"/>
                <a:gd name="T23" fmla="*/ 11 h 88"/>
                <a:gd name="T24" fmla="*/ 88 w 112"/>
                <a:gd name="T25" fmla="*/ 26 h 88"/>
                <a:gd name="T26" fmla="*/ 100 w 112"/>
                <a:gd name="T27" fmla="*/ 41 h 88"/>
                <a:gd name="T28" fmla="*/ 100 w 112"/>
                <a:gd name="T29" fmla="*/ 54 h 88"/>
                <a:gd name="T30" fmla="*/ 104 w 112"/>
                <a:gd name="T31" fmla="*/ 66 h 88"/>
                <a:gd name="T32" fmla="*/ 111 w 112"/>
                <a:gd name="T33" fmla="*/ 71 h 88"/>
                <a:gd name="T34" fmla="*/ 112 w 112"/>
                <a:gd name="T35" fmla="*/ 79 h 88"/>
                <a:gd name="T36" fmla="*/ 111 w 112"/>
                <a:gd name="T37" fmla="*/ 86 h 88"/>
                <a:gd name="T38" fmla="*/ 109 w 112"/>
                <a:gd name="T39" fmla="*/ 87 h 88"/>
                <a:gd name="T40" fmla="*/ 99 w 112"/>
                <a:gd name="T41" fmla="*/ 85 h 88"/>
                <a:gd name="T42" fmla="*/ 97 w 112"/>
                <a:gd name="T43" fmla="*/ 88 h 88"/>
                <a:gd name="T44" fmla="*/ 93 w 112"/>
                <a:gd name="T45" fmla="*/ 88 h 88"/>
                <a:gd name="T46" fmla="*/ 80 w 112"/>
                <a:gd name="T47" fmla="*/ 83 h 88"/>
                <a:gd name="T48" fmla="*/ 71 w 112"/>
                <a:gd name="T49" fmla="*/ 83 h 88"/>
                <a:gd name="T50" fmla="*/ 38 w 112"/>
                <a:gd name="T51" fmla="*/ 82 h 88"/>
                <a:gd name="T52" fmla="*/ 33 w 112"/>
                <a:gd name="T53" fmla="*/ 84 h 88"/>
                <a:gd name="T54" fmla="*/ 27 w 112"/>
                <a:gd name="T55" fmla="*/ 84 h 88"/>
                <a:gd name="T56" fmla="*/ 17 w 112"/>
                <a:gd name="T57" fmla="*/ 87 h 88"/>
                <a:gd name="T58" fmla="*/ 14 w 112"/>
                <a:gd name="T59" fmla="*/ 71 h 88"/>
                <a:gd name="T60" fmla="*/ 31 w 112"/>
                <a:gd name="T61" fmla="*/ 72 h 88"/>
                <a:gd name="T62" fmla="*/ 35 w 112"/>
                <a:gd name="T63" fmla="*/ 69 h 88"/>
                <a:gd name="T64" fmla="*/ 39 w 112"/>
                <a:gd name="T65" fmla="*/ 69 h 88"/>
                <a:gd name="T66" fmla="*/ 45 w 112"/>
                <a:gd name="T67" fmla="*/ 64 h 88"/>
                <a:gd name="T68" fmla="*/ 53 w 112"/>
                <a:gd name="T69" fmla="*/ 68 h 88"/>
                <a:gd name="T70" fmla="*/ 61 w 112"/>
                <a:gd name="T71" fmla="*/ 69 h 88"/>
                <a:gd name="T72" fmla="*/ 69 w 112"/>
                <a:gd name="T73" fmla="*/ 64 h 88"/>
                <a:gd name="T74" fmla="*/ 65 w 112"/>
                <a:gd name="T75" fmla="*/ 58 h 88"/>
                <a:gd name="T76" fmla="*/ 59 w 112"/>
                <a:gd name="T77" fmla="*/ 61 h 88"/>
                <a:gd name="T78" fmla="*/ 54 w 112"/>
                <a:gd name="T79" fmla="*/ 61 h 88"/>
                <a:gd name="T80" fmla="*/ 47 w 112"/>
                <a:gd name="T81" fmla="*/ 56 h 88"/>
                <a:gd name="T82" fmla="*/ 41 w 112"/>
                <a:gd name="T83" fmla="*/ 56 h 88"/>
                <a:gd name="T84" fmla="*/ 37 w 112"/>
                <a:gd name="T85" fmla="*/ 61 h 88"/>
                <a:gd name="T86" fmla="*/ 17 w 112"/>
                <a:gd name="T87" fmla="*/ 6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88">
                  <a:moveTo>
                    <a:pt x="17" y="62"/>
                  </a:moveTo>
                  <a:lnTo>
                    <a:pt x="10" y="46"/>
                  </a:lnTo>
                  <a:lnTo>
                    <a:pt x="0" y="38"/>
                  </a:lnTo>
                  <a:lnTo>
                    <a:pt x="9" y="34"/>
                  </a:lnTo>
                  <a:lnTo>
                    <a:pt x="18" y="20"/>
                  </a:lnTo>
                  <a:lnTo>
                    <a:pt x="22" y="9"/>
                  </a:lnTo>
                  <a:lnTo>
                    <a:pt x="29" y="2"/>
                  </a:lnTo>
                  <a:lnTo>
                    <a:pt x="38" y="4"/>
                  </a:lnTo>
                  <a:lnTo>
                    <a:pt x="47" y="0"/>
                  </a:lnTo>
                  <a:lnTo>
                    <a:pt x="57" y="0"/>
                  </a:lnTo>
                  <a:lnTo>
                    <a:pt x="65" y="6"/>
                  </a:lnTo>
                  <a:lnTo>
                    <a:pt x="77" y="11"/>
                  </a:lnTo>
                  <a:lnTo>
                    <a:pt x="88" y="26"/>
                  </a:lnTo>
                  <a:lnTo>
                    <a:pt x="100" y="41"/>
                  </a:lnTo>
                  <a:lnTo>
                    <a:pt x="100" y="54"/>
                  </a:lnTo>
                  <a:lnTo>
                    <a:pt x="104" y="66"/>
                  </a:lnTo>
                  <a:lnTo>
                    <a:pt x="111" y="71"/>
                  </a:lnTo>
                  <a:lnTo>
                    <a:pt x="112" y="79"/>
                  </a:lnTo>
                  <a:lnTo>
                    <a:pt x="111" y="86"/>
                  </a:lnTo>
                  <a:lnTo>
                    <a:pt x="109" y="87"/>
                  </a:lnTo>
                  <a:lnTo>
                    <a:pt x="99" y="85"/>
                  </a:lnTo>
                  <a:lnTo>
                    <a:pt x="97" y="88"/>
                  </a:lnTo>
                  <a:lnTo>
                    <a:pt x="93" y="88"/>
                  </a:lnTo>
                  <a:lnTo>
                    <a:pt x="80" y="83"/>
                  </a:lnTo>
                  <a:lnTo>
                    <a:pt x="71" y="83"/>
                  </a:lnTo>
                  <a:lnTo>
                    <a:pt x="38" y="82"/>
                  </a:lnTo>
                  <a:lnTo>
                    <a:pt x="33" y="84"/>
                  </a:lnTo>
                  <a:lnTo>
                    <a:pt x="27" y="84"/>
                  </a:lnTo>
                  <a:lnTo>
                    <a:pt x="17" y="87"/>
                  </a:lnTo>
                  <a:lnTo>
                    <a:pt x="14" y="71"/>
                  </a:lnTo>
                  <a:lnTo>
                    <a:pt x="31" y="72"/>
                  </a:lnTo>
                  <a:lnTo>
                    <a:pt x="35" y="69"/>
                  </a:lnTo>
                  <a:lnTo>
                    <a:pt x="39" y="69"/>
                  </a:lnTo>
                  <a:lnTo>
                    <a:pt x="45" y="64"/>
                  </a:lnTo>
                  <a:lnTo>
                    <a:pt x="53" y="68"/>
                  </a:lnTo>
                  <a:lnTo>
                    <a:pt x="61" y="69"/>
                  </a:lnTo>
                  <a:lnTo>
                    <a:pt x="69" y="64"/>
                  </a:lnTo>
                  <a:lnTo>
                    <a:pt x="65" y="58"/>
                  </a:lnTo>
                  <a:lnTo>
                    <a:pt x="59" y="61"/>
                  </a:lnTo>
                  <a:lnTo>
                    <a:pt x="54" y="61"/>
                  </a:lnTo>
                  <a:lnTo>
                    <a:pt x="47" y="56"/>
                  </a:lnTo>
                  <a:lnTo>
                    <a:pt x="41" y="56"/>
                  </a:lnTo>
                  <a:lnTo>
                    <a:pt x="37" y="61"/>
                  </a:lnTo>
                  <a:lnTo>
                    <a:pt x="17" y="6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25" name="Freeform 174"/>
            <p:cNvSpPr>
              <a:spLocks/>
            </p:cNvSpPr>
            <p:nvPr/>
          </p:nvSpPr>
          <p:spPr bwMode="auto">
            <a:xfrm>
              <a:off x="8993493" y="5183472"/>
              <a:ext cx="28575" cy="19050"/>
            </a:xfrm>
            <a:custGeom>
              <a:avLst/>
              <a:gdLst>
                <a:gd name="T0" fmla="*/ 14 w 18"/>
                <a:gd name="T1" fmla="*/ 5 h 12"/>
                <a:gd name="T2" fmla="*/ 18 w 18"/>
                <a:gd name="T3" fmla="*/ 12 h 12"/>
                <a:gd name="T4" fmla="*/ 6 w 18"/>
                <a:gd name="T5" fmla="*/ 12 h 12"/>
                <a:gd name="T6" fmla="*/ 0 w 18"/>
                <a:gd name="T7" fmla="*/ 0 h 12"/>
                <a:gd name="T8" fmla="*/ 11 w 18"/>
                <a:gd name="T9" fmla="*/ 4 h 12"/>
                <a:gd name="T10" fmla="*/ 14 w 18"/>
                <a:gd name="T11" fmla="*/ 5 h 12"/>
              </a:gdLst>
              <a:ahLst/>
              <a:cxnLst>
                <a:cxn ang="0">
                  <a:pos x="T0" y="T1"/>
                </a:cxn>
                <a:cxn ang="0">
                  <a:pos x="T2" y="T3"/>
                </a:cxn>
                <a:cxn ang="0">
                  <a:pos x="T4" y="T5"/>
                </a:cxn>
                <a:cxn ang="0">
                  <a:pos x="T6" y="T7"/>
                </a:cxn>
                <a:cxn ang="0">
                  <a:pos x="T8" y="T9"/>
                </a:cxn>
                <a:cxn ang="0">
                  <a:pos x="T10" y="T11"/>
                </a:cxn>
              </a:cxnLst>
              <a:rect l="0" t="0" r="r" b="b"/>
              <a:pathLst>
                <a:path w="18" h="12">
                  <a:moveTo>
                    <a:pt x="14" y="5"/>
                  </a:moveTo>
                  <a:lnTo>
                    <a:pt x="18" y="12"/>
                  </a:lnTo>
                  <a:lnTo>
                    <a:pt x="6" y="12"/>
                  </a:lnTo>
                  <a:lnTo>
                    <a:pt x="0" y="0"/>
                  </a:lnTo>
                  <a:lnTo>
                    <a:pt x="11" y="4"/>
                  </a:lnTo>
                  <a:lnTo>
                    <a:pt x="14" y="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26" name="Freeform 175"/>
            <p:cNvSpPr>
              <a:spLocks/>
            </p:cNvSpPr>
            <p:nvPr/>
          </p:nvSpPr>
          <p:spPr bwMode="auto">
            <a:xfrm>
              <a:off x="8947456" y="5151722"/>
              <a:ext cx="34925" cy="20638"/>
            </a:xfrm>
            <a:custGeom>
              <a:avLst/>
              <a:gdLst>
                <a:gd name="T0" fmla="*/ 22 w 22"/>
                <a:gd name="T1" fmla="*/ 12 h 13"/>
                <a:gd name="T2" fmla="*/ 15 w 22"/>
                <a:gd name="T3" fmla="*/ 13 h 13"/>
                <a:gd name="T4" fmla="*/ 4 w 22"/>
                <a:gd name="T5" fmla="*/ 11 h 13"/>
                <a:gd name="T6" fmla="*/ 0 w 22"/>
                <a:gd name="T7" fmla="*/ 8 h 13"/>
                <a:gd name="T8" fmla="*/ 2 w 22"/>
                <a:gd name="T9" fmla="*/ 0 h 13"/>
                <a:gd name="T10" fmla="*/ 14 w 22"/>
                <a:gd name="T11" fmla="*/ 3 h 13"/>
                <a:gd name="T12" fmla="*/ 19 w 22"/>
                <a:gd name="T13" fmla="*/ 7 h 13"/>
                <a:gd name="T14" fmla="*/ 22 w 22"/>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3">
                  <a:moveTo>
                    <a:pt x="22" y="12"/>
                  </a:moveTo>
                  <a:lnTo>
                    <a:pt x="15" y="13"/>
                  </a:lnTo>
                  <a:lnTo>
                    <a:pt x="4" y="11"/>
                  </a:lnTo>
                  <a:lnTo>
                    <a:pt x="0" y="8"/>
                  </a:lnTo>
                  <a:lnTo>
                    <a:pt x="2" y="0"/>
                  </a:lnTo>
                  <a:lnTo>
                    <a:pt x="14" y="3"/>
                  </a:lnTo>
                  <a:lnTo>
                    <a:pt x="19" y="7"/>
                  </a:lnTo>
                  <a:lnTo>
                    <a:pt x="22" y="1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27" name="Freeform 176"/>
            <p:cNvSpPr>
              <a:spLocks/>
            </p:cNvSpPr>
            <p:nvPr/>
          </p:nvSpPr>
          <p:spPr bwMode="auto">
            <a:xfrm>
              <a:off x="8979206" y="5119972"/>
              <a:ext cx="26988" cy="49213"/>
            </a:xfrm>
            <a:custGeom>
              <a:avLst/>
              <a:gdLst>
                <a:gd name="T0" fmla="*/ 17 w 17"/>
                <a:gd name="T1" fmla="*/ 27 h 31"/>
                <a:gd name="T2" fmla="*/ 14 w 17"/>
                <a:gd name="T3" fmla="*/ 31 h 31"/>
                <a:gd name="T4" fmla="*/ 3 w 17"/>
                <a:gd name="T5" fmla="*/ 13 h 31"/>
                <a:gd name="T6" fmla="*/ 0 w 17"/>
                <a:gd name="T7" fmla="*/ 0 h 31"/>
                <a:gd name="T8" fmla="*/ 6 w 17"/>
                <a:gd name="T9" fmla="*/ 0 h 31"/>
                <a:gd name="T10" fmla="*/ 11 w 17"/>
                <a:gd name="T11" fmla="*/ 17 h 31"/>
                <a:gd name="T12" fmla="*/ 17 w 17"/>
                <a:gd name="T13" fmla="*/ 27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17" y="27"/>
                  </a:moveTo>
                  <a:lnTo>
                    <a:pt x="14" y="31"/>
                  </a:lnTo>
                  <a:lnTo>
                    <a:pt x="3" y="13"/>
                  </a:lnTo>
                  <a:lnTo>
                    <a:pt x="0" y="0"/>
                  </a:lnTo>
                  <a:lnTo>
                    <a:pt x="6" y="0"/>
                  </a:lnTo>
                  <a:lnTo>
                    <a:pt x="11" y="17"/>
                  </a:lnTo>
                  <a:lnTo>
                    <a:pt x="17" y="2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28" name="Freeform 177"/>
            <p:cNvSpPr>
              <a:spLocks/>
            </p:cNvSpPr>
            <p:nvPr/>
          </p:nvSpPr>
          <p:spPr bwMode="auto">
            <a:xfrm>
              <a:off x="8914118" y="5088222"/>
              <a:ext cx="46038" cy="39688"/>
            </a:xfrm>
            <a:custGeom>
              <a:avLst/>
              <a:gdLst>
                <a:gd name="T0" fmla="*/ 28 w 29"/>
                <a:gd name="T1" fmla="*/ 21 h 25"/>
                <a:gd name="T2" fmla="*/ 29 w 29"/>
                <a:gd name="T3" fmla="*/ 25 h 25"/>
                <a:gd name="T4" fmla="*/ 15 w 29"/>
                <a:gd name="T5" fmla="*/ 16 h 25"/>
                <a:gd name="T6" fmla="*/ 6 w 29"/>
                <a:gd name="T7" fmla="*/ 9 h 25"/>
                <a:gd name="T8" fmla="*/ 0 w 29"/>
                <a:gd name="T9" fmla="*/ 2 h 25"/>
                <a:gd name="T10" fmla="*/ 3 w 29"/>
                <a:gd name="T11" fmla="*/ 0 h 25"/>
                <a:gd name="T12" fmla="*/ 11 w 29"/>
                <a:gd name="T13" fmla="*/ 4 h 25"/>
                <a:gd name="T14" fmla="*/ 25 w 29"/>
                <a:gd name="T15" fmla="*/ 14 h 25"/>
                <a:gd name="T16" fmla="*/ 28 w 29"/>
                <a:gd name="T17"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5">
                  <a:moveTo>
                    <a:pt x="28" y="21"/>
                  </a:moveTo>
                  <a:lnTo>
                    <a:pt x="29" y="25"/>
                  </a:lnTo>
                  <a:lnTo>
                    <a:pt x="15" y="16"/>
                  </a:lnTo>
                  <a:lnTo>
                    <a:pt x="6" y="9"/>
                  </a:lnTo>
                  <a:lnTo>
                    <a:pt x="0" y="2"/>
                  </a:lnTo>
                  <a:lnTo>
                    <a:pt x="3" y="0"/>
                  </a:lnTo>
                  <a:lnTo>
                    <a:pt x="11" y="4"/>
                  </a:lnTo>
                  <a:lnTo>
                    <a:pt x="25" y="14"/>
                  </a:lnTo>
                  <a:lnTo>
                    <a:pt x="28" y="2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29" name="Freeform 178"/>
            <p:cNvSpPr>
              <a:spLocks/>
            </p:cNvSpPr>
            <p:nvPr/>
          </p:nvSpPr>
          <p:spPr bwMode="auto">
            <a:xfrm>
              <a:off x="8864906" y="5062822"/>
              <a:ext cx="28575" cy="26988"/>
            </a:xfrm>
            <a:custGeom>
              <a:avLst/>
              <a:gdLst>
                <a:gd name="T0" fmla="*/ 18 w 18"/>
                <a:gd name="T1" fmla="*/ 16 h 17"/>
                <a:gd name="T2" fmla="*/ 15 w 18"/>
                <a:gd name="T3" fmla="*/ 17 h 17"/>
                <a:gd name="T4" fmla="*/ 7 w 18"/>
                <a:gd name="T5" fmla="*/ 13 h 17"/>
                <a:gd name="T6" fmla="*/ 0 w 18"/>
                <a:gd name="T7" fmla="*/ 4 h 17"/>
                <a:gd name="T8" fmla="*/ 2 w 18"/>
                <a:gd name="T9" fmla="*/ 0 h 17"/>
                <a:gd name="T10" fmla="*/ 12 w 18"/>
                <a:gd name="T11" fmla="*/ 9 h 17"/>
                <a:gd name="T12" fmla="*/ 18 w 18"/>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8" y="16"/>
                  </a:moveTo>
                  <a:lnTo>
                    <a:pt x="15" y="17"/>
                  </a:lnTo>
                  <a:lnTo>
                    <a:pt x="7" y="13"/>
                  </a:lnTo>
                  <a:lnTo>
                    <a:pt x="0" y="4"/>
                  </a:lnTo>
                  <a:lnTo>
                    <a:pt x="2" y="0"/>
                  </a:lnTo>
                  <a:lnTo>
                    <a:pt x="12" y="9"/>
                  </a:lnTo>
                  <a:lnTo>
                    <a:pt x="18" y="16"/>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30" name="Freeform 179"/>
            <p:cNvSpPr>
              <a:spLocks/>
            </p:cNvSpPr>
            <p:nvPr/>
          </p:nvSpPr>
          <p:spPr bwMode="auto">
            <a:xfrm>
              <a:off x="3924606" y="4515134"/>
              <a:ext cx="87313" cy="107950"/>
            </a:xfrm>
            <a:custGeom>
              <a:avLst/>
              <a:gdLst>
                <a:gd name="T0" fmla="*/ 33 w 55"/>
                <a:gd name="T1" fmla="*/ 68 h 68"/>
                <a:gd name="T2" fmla="*/ 28 w 55"/>
                <a:gd name="T3" fmla="*/ 66 h 68"/>
                <a:gd name="T4" fmla="*/ 15 w 55"/>
                <a:gd name="T5" fmla="*/ 58 h 68"/>
                <a:gd name="T6" fmla="*/ 5 w 55"/>
                <a:gd name="T7" fmla="*/ 46 h 68"/>
                <a:gd name="T8" fmla="*/ 2 w 55"/>
                <a:gd name="T9" fmla="*/ 39 h 68"/>
                <a:gd name="T10" fmla="*/ 0 w 55"/>
                <a:gd name="T11" fmla="*/ 23 h 68"/>
                <a:gd name="T12" fmla="*/ 10 w 55"/>
                <a:gd name="T13" fmla="*/ 14 h 68"/>
                <a:gd name="T14" fmla="*/ 12 w 55"/>
                <a:gd name="T15" fmla="*/ 8 h 68"/>
                <a:gd name="T16" fmla="*/ 15 w 55"/>
                <a:gd name="T17" fmla="*/ 4 h 68"/>
                <a:gd name="T18" fmla="*/ 20 w 55"/>
                <a:gd name="T19" fmla="*/ 4 h 68"/>
                <a:gd name="T20" fmla="*/ 24 w 55"/>
                <a:gd name="T21" fmla="*/ 0 h 68"/>
                <a:gd name="T22" fmla="*/ 39 w 55"/>
                <a:gd name="T23" fmla="*/ 0 h 68"/>
                <a:gd name="T24" fmla="*/ 44 w 55"/>
                <a:gd name="T25" fmla="*/ 7 h 68"/>
                <a:gd name="T26" fmla="*/ 48 w 55"/>
                <a:gd name="T27" fmla="*/ 16 h 68"/>
                <a:gd name="T28" fmla="*/ 47 w 55"/>
                <a:gd name="T29" fmla="*/ 22 h 68"/>
                <a:gd name="T30" fmla="*/ 50 w 55"/>
                <a:gd name="T31" fmla="*/ 27 h 68"/>
                <a:gd name="T32" fmla="*/ 50 w 55"/>
                <a:gd name="T33" fmla="*/ 35 h 68"/>
                <a:gd name="T34" fmla="*/ 55 w 55"/>
                <a:gd name="T35" fmla="*/ 34 h 68"/>
                <a:gd name="T36" fmla="*/ 46 w 55"/>
                <a:gd name="T37" fmla="*/ 43 h 68"/>
                <a:gd name="T38" fmla="*/ 38 w 55"/>
                <a:gd name="T39" fmla="*/ 55 h 68"/>
                <a:gd name="T40" fmla="*/ 37 w 55"/>
                <a:gd name="T41" fmla="*/ 61 h 68"/>
                <a:gd name="T42" fmla="*/ 33 w 55"/>
                <a:gd name="T4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68">
                  <a:moveTo>
                    <a:pt x="33" y="68"/>
                  </a:moveTo>
                  <a:lnTo>
                    <a:pt x="28" y="66"/>
                  </a:lnTo>
                  <a:lnTo>
                    <a:pt x="15" y="58"/>
                  </a:lnTo>
                  <a:lnTo>
                    <a:pt x="5" y="46"/>
                  </a:lnTo>
                  <a:lnTo>
                    <a:pt x="2" y="39"/>
                  </a:lnTo>
                  <a:lnTo>
                    <a:pt x="0" y="23"/>
                  </a:lnTo>
                  <a:lnTo>
                    <a:pt x="10" y="14"/>
                  </a:lnTo>
                  <a:lnTo>
                    <a:pt x="12" y="8"/>
                  </a:lnTo>
                  <a:lnTo>
                    <a:pt x="15" y="4"/>
                  </a:lnTo>
                  <a:lnTo>
                    <a:pt x="20" y="4"/>
                  </a:lnTo>
                  <a:lnTo>
                    <a:pt x="24" y="0"/>
                  </a:lnTo>
                  <a:lnTo>
                    <a:pt x="39" y="0"/>
                  </a:lnTo>
                  <a:lnTo>
                    <a:pt x="44" y="7"/>
                  </a:lnTo>
                  <a:lnTo>
                    <a:pt x="48" y="16"/>
                  </a:lnTo>
                  <a:lnTo>
                    <a:pt x="47" y="22"/>
                  </a:lnTo>
                  <a:lnTo>
                    <a:pt x="50" y="27"/>
                  </a:lnTo>
                  <a:lnTo>
                    <a:pt x="50" y="35"/>
                  </a:lnTo>
                  <a:lnTo>
                    <a:pt x="55" y="34"/>
                  </a:lnTo>
                  <a:lnTo>
                    <a:pt x="46" y="43"/>
                  </a:lnTo>
                  <a:lnTo>
                    <a:pt x="38" y="55"/>
                  </a:lnTo>
                  <a:lnTo>
                    <a:pt x="37" y="61"/>
                  </a:lnTo>
                  <a:lnTo>
                    <a:pt x="33" y="6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31" name="Freeform 180"/>
            <p:cNvSpPr>
              <a:spLocks/>
            </p:cNvSpPr>
            <p:nvPr/>
          </p:nvSpPr>
          <p:spPr bwMode="auto">
            <a:xfrm>
              <a:off x="1702106" y="4370671"/>
              <a:ext cx="69850" cy="41275"/>
            </a:xfrm>
            <a:custGeom>
              <a:avLst/>
              <a:gdLst>
                <a:gd name="T0" fmla="*/ 42 w 44"/>
                <a:gd name="T1" fmla="*/ 21 h 26"/>
                <a:gd name="T2" fmla="*/ 39 w 44"/>
                <a:gd name="T3" fmla="*/ 26 h 26"/>
                <a:gd name="T4" fmla="*/ 29 w 44"/>
                <a:gd name="T5" fmla="*/ 26 h 26"/>
                <a:gd name="T6" fmla="*/ 22 w 44"/>
                <a:gd name="T7" fmla="*/ 24 h 26"/>
                <a:gd name="T8" fmla="*/ 15 w 44"/>
                <a:gd name="T9" fmla="*/ 20 h 26"/>
                <a:gd name="T10" fmla="*/ 5 w 44"/>
                <a:gd name="T11" fmla="*/ 18 h 26"/>
                <a:gd name="T12" fmla="*/ 0 w 44"/>
                <a:gd name="T13" fmla="*/ 14 h 26"/>
                <a:gd name="T14" fmla="*/ 1 w 44"/>
                <a:gd name="T15" fmla="*/ 11 h 26"/>
                <a:gd name="T16" fmla="*/ 8 w 44"/>
                <a:gd name="T17" fmla="*/ 6 h 26"/>
                <a:gd name="T18" fmla="*/ 12 w 44"/>
                <a:gd name="T19" fmla="*/ 3 h 26"/>
                <a:gd name="T20" fmla="*/ 11 w 44"/>
                <a:gd name="T21" fmla="*/ 1 h 26"/>
                <a:gd name="T22" fmla="*/ 15 w 44"/>
                <a:gd name="T23" fmla="*/ 0 h 26"/>
                <a:gd name="T24" fmla="*/ 20 w 44"/>
                <a:gd name="T25" fmla="*/ 1 h 26"/>
                <a:gd name="T26" fmla="*/ 24 w 44"/>
                <a:gd name="T27" fmla="*/ 6 h 26"/>
                <a:gd name="T28" fmla="*/ 29 w 44"/>
                <a:gd name="T29" fmla="*/ 9 h 26"/>
                <a:gd name="T30" fmla="*/ 29 w 44"/>
                <a:gd name="T31" fmla="*/ 12 h 26"/>
                <a:gd name="T32" fmla="*/ 38 w 44"/>
                <a:gd name="T33" fmla="*/ 9 h 26"/>
                <a:gd name="T34" fmla="*/ 41 w 44"/>
                <a:gd name="T35" fmla="*/ 11 h 26"/>
                <a:gd name="T36" fmla="*/ 44 w 44"/>
                <a:gd name="T37" fmla="*/ 13 h 26"/>
                <a:gd name="T38" fmla="*/ 42 w 44"/>
                <a:gd name="T3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6">
                  <a:moveTo>
                    <a:pt x="42" y="21"/>
                  </a:moveTo>
                  <a:lnTo>
                    <a:pt x="39" y="26"/>
                  </a:lnTo>
                  <a:lnTo>
                    <a:pt x="29" y="26"/>
                  </a:lnTo>
                  <a:lnTo>
                    <a:pt x="22" y="24"/>
                  </a:lnTo>
                  <a:lnTo>
                    <a:pt x="15" y="20"/>
                  </a:lnTo>
                  <a:lnTo>
                    <a:pt x="5" y="18"/>
                  </a:lnTo>
                  <a:lnTo>
                    <a:pt x="0" y="14"/>
                  </a:lnTo>
                  <a:lnTo>
                    <a:pt x="1" y="11"/>
                  </a:lnTo>
                  <a:lnTo>
                    <a:pt x="8" y="6"/>
                  </a:lnTo>
                  <a:lnTo>
                    <a:pt x="12" y="3"/>
                  </a:lnTo>
                  <a:lnTo>
                    <a:pt x="11" y="1"/>
                  </a:lnTo>
                  <a:lnTo>
                    <a:pt x="15" y="0"/>
                  </a:lnTo>
                  <a:lnTo>
                    <a:pt x="20" y="1"/>
                  </a:lnTo>
                  <a:lnTo>
                    <a:pt x="24" y="6"/>
                  </a:lnTo>
                  <a:lnTo>
                    <a:pt x="29" y="9"/>
                  </a:lnTo>
                  <a:lnTo>
                    <a:pt x="29" y="12"/>
                  </a:lnTo>
                  <a:lnTo>
                    <a:pt x="38" y="9"/>
                  </a:lnTo>
                  <a:lnTo>
                    <a:pt x="41" y="11"/>
                  </a:lnTo>
                  <a:lnTo>
                    <a:pt x="44" y="13"/>
                  </a:lnTo>
                  <a:lnTo>
                    <a:pt x="42" y="2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32" name="Freeform 181"/>
            <p:cNvSpPr>
              <a:spLocks/>
            </p:cNvSpPr>
            <p:nvPr/>
          </p:nvSpPr>
          <p:spPr bwMode="auto">
            <a:xfrm>
              <a:off x="5545443" y="4467509"/>
              <a:ext cx="185738" cy="114300"/>
            </a:xfrm>
            <a:custGeom>
              <a:avLst/>
              <a:gdLst>
                <a:gd name="T0" fmla="*/ 117 w 117"/>
                <a:gd name="T1" fmla="*/ 42 h 72"/>
                <a:gd name="T2" fmla="*/ 109 w 117"/>
                <a:gd name="T3" fmla="*/ 55 h 72"/>
                <a:gd name="T4" fmla="*/ 97 w 117"/>
                <a:gd name="T5" fmla="*/ 72 h 72"/>
                <a:gd name="T6" fmla="*/ 82 w 117"/>
                <a:gd name="T7" fmla="*/ 72 h 72"/>
                <a:gd name="T8" fmla="*/ 21 w 117"/>
                <a:gd name="T9" fmla="*/ 47 h 72"/>
                <a:gd name="T10" fmla="*/ 14 w 117"/>
                <a:gd name="T11" fmla="*/ 40 h 72"/>
                <a:gd name="T12" fmla="*/ 7 w 117"/>
                <a:gd name="T13" fmla="*/ 30 h 72"/>
                <a:gd name="T14" fmla="*/ 0 w 117"/>
                <a:gd name="T15" fmla="*/ 19 h 72"/>
                <a:gd name="T16" fmla="*/ 3 w 117"/>
                <a:gd name="T17" fmla="*/ 11 h 72"/>
                <a:gd name="T18" fmla="*/ 10 w 117"/>
                <a:gd name="T19" fmla="*/ 0 h 72"/>
                <a:gd name="T20" fmla="*/ 16 w 117"/>
                <a:gd name="T21" fmla="*/ 4 h 72"/>
                <a:gd name="T22" fmla="*/ 20 w 117"/>
                <a:gd name="T23" fmla="*/ 13 h 72"/>
                <a:gd name="T24" fmla="*/ 28 w 117"/>
                <a:gd name="T25" fmla="*/ 21 h 72"/>
                <a:gd name="T26" fmla="*/ 37 w 117"/>
                <a:gd name="T27" fmla="*/ 21 h 72"/>
                <a:gd name="T28" fmla="*/ 54 w 117"/>
                <a:gd name="T29" fmla="*/ 16 h 72"/>
                <a:gd name="T30" fmla="*/ 74 w 117"/>
                <a:gd name="T31" fmla="*/ 14 h 72"/>
                <a:gd name="T32" fmla="*/ 90 w 117"/>
                <a:gd name="T33" fmla="*/ 7 h 72"/>
                <a:gd name="T34" fmla="*/ 99 w 117"/>
                <a:gd name="T35" fmla="*/ 6 h 72"/>
                <a:gd name="T36" fmla="*/ 105 w 117"/>
                <a:gd name="T37" fmla="*/ 2 h 72"/>
                <a:gd name="T38" fmla="*/ 116 w 117"/>
                <a:gd name="T39" fmla="*/ 1 h 72"/>
                <a:gd name="T40" fmla="*/ 116 w 117"/>
                <a:gd name="T41" fmla="*/ 2 h 72"/>
                <a:gd name="T42" fmla="*/ 116 w 117"/>
                <a:gd name="T43" fmla="*/ 10 h 72"/>
                <a:gd name="T44" fmla="*/ 117 w 117"/>
                <a:gd name="T45" fmla="*/ 31 h 72"/>
                <a:gd name="T46" fmla="*/ 117 w 117"/>
                <a:gd name="T4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72">
                  <a:moveTo>
                    <a:pt x="117" y="42"/>
                  </a:moveTo>
                  <a:lnTo>
                    <a:pt x="109" y="55"/>
                  </a:lnTo>
                  <a:lnTo>
                    <a:pt x="97" y="72"/>
                  </a:lnTo>
                  <a:lnTo>
                    <a:pt x="82" y="72"/>
                  </a:lnTo>
                  <a:lnTo>
                    <a:pt x="21" y="47"/>
                  </a:lnTo>
                  <a:lnTo>
                    <a:pt x="14" y="40"/>
                  </a:lnTo>
                  <a:lnTo>
                    <a:pt x="7" y="30"/>
                  </a:lnTo>
                  <a:lnTo>
                    <a:pt x="0" y="19"/>
                  </a:lnTo>
                  <a:lnTo>
                    <a:pt x="3" y="11"/>
                  </a:lnTo>
                  <a:lnTo>
                    <a:pt x="10" y="0"/>
                  </a:lnTo>
                  <a:lnTo>
                    <a:pt x="16" y="4"/>
                  </a:lnTo>
                  <a:lnTo>
                    <a:pt x="20" y="13"/>
                  </a:lnTo>
                  <a:lnTo>
                    <a:pt x="28" y="21"/>
                  </a:lnTo>
                  <a:lnTo>
                    <a:pt x="37" y="21"/>
                  </a:lnTo>
                  <a:lnTo>
                    <a:pt x="54" y="16"/>
                  </a:lnTo>
                  <a:lnTo>
                    <a:pt x="74" y="14"/>
                  </a:lnTo>
                  <a:lnTo>
                    <a:pt x="90" y="7"/>
                  </a:lnTo>
                  <a:lnTo>
                    <a:pt x="99" y="6"/>
                  </a:lnTo>
                  <a:lnTo>
                    <a:pt x="105" y="2"/>
                  </a:lnTo>
                  <a:lnTo>
                    <a:pt x="116" y="1"/>
                  </a:lnTo>
                  <a:lnTo>
                    <a:pt x="116" y="2"/>
                  </a:lnTo>
                  <a:lnTo>
                    <a:pt x="116" y="10"/>
                  </a:lnTo>
                  <a:lnTo>
                    <a:pt x="117" y="31"/>
                  </a:lnTo>
                  <a:lnTo>
                    <a:pt x="117" y="4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33" name="Freeform 182"/>
            <p:cNvSpPr>
              <a:spLocks/>
            </p:cNvSpPr>
            <p:nvPr/>
          </p:nvSpPr>
          <p:spPr bwMode="auto">
            <a:xfrm>
              <a:off x="5504168" y="4450046"/>
              <a:ext cx="287338" cy="450850"/>
            </a:xfrm>
            <a:custGeom>
              <a:avLst/>
              <a:gdLst>
                <a:gd name="T0" fmla="*/ 156 w 181"/>
                <a:gd name="T1" fmla="*/ 9 h 284"/>
                <a:gd name="T2" fmla="*/ 166 w 181"/>
                <a:gd name="T3" fmla="*/ 7 h 284"/>
                <a:gd name="T4" fmla="*/ 174 w 181"/>
                <a:gd name="T5" fmla="*/ 0 h 284"/>
                <a:gd name="T6" fmla="*/ 181 w 181"/>
                <a:gd name="T7" fmla="*/ 0 h 284"/>
                <a:gd name="T8" fmla="*/ 181 w 181"/>
                <a:gd name="T9" fmla="*/ 5 h 284"/>
                <a:gd name="T10" fmla="*/ 180 w 181"/>
                <a:gd name="T11" fmla="*/ 18 h 284"/>
                <a:gd name="T12" fmla="*/ 181 w 181"/>
                <a:gd name="T13" fmla="*/ 28 h 284"/>
                <a:gd name="T14" fmla="*/ 177 w 181"/>
                <a:gd name="T15" fmla="*/ 36 h 284"/>
                <a:gd name="T16" fmla="*/ 173 w 181"/>
                <a:gd name="T17" fmla="*/ 58 h 284"/>
                <a:gd name="T18" fmla="*/ 165 w 181"/>
                <a:gd name="T19" fmla="*/ 81 h 284"/>
                <a:gd name="T20" fmla="*/ 154 w 181"/>
                <a:gd name="T21" fmla="*/ 108 h 284"/>
                <a:gd name="T22" fmla="*/ 139 w 181"/>
                <a:gd name="T23" fmla="*/ 139 h 284"/>
                <a:gd name="T24" fmla="*/ 124 w 181"/>
                <a:gd name="T25" fmla="*/ 162 h 284"/>
                <a:gd name="T26" fmla="*/ 103 w 181"/>
                <a:gd name="T27" fmla="*/ 190 h 284"/>
                <a:gd name="T28" fmla="*/ 85 w 181"/>
                <a:gd name="T29" fmla="*/ 207 h 284"/>
                <a:gd name="T30" fmla="*/ 57 w 181"/>
                <a:gd name="T31" fmla="*/ 228 h 284"/>
                <a:gd name="T32" fmla="*/ 40 w 181"/>
                <a:gd name="T33" fmla="*/ 243 h 284"/>
                <a:gd name="T34" fmla="*/ 20 w 181"/>
                <a:gd name="T35" fmla="*/ 269 h 284"/>
                <a:gd name="T36" fmla="*/ 15 w 181"/>
                <a:gd name="T37" fmla="*/ 280 h 284"/>
                <a:gd name="T38" fmla="*/ 11 w 181"/>
                <a:gd name="T39" fmla="*/ 284 h 284"/>
                <a:gd name="T40" fmla="*/ 1 w 181"/>
                <a:gd name="T41" fmla="*/ 267 h 284"/>
                <a:gd name="T42" fmla="*/ 0 w 181"/>
                <a:gd name="T43" fmla="*/ 191 h 284"/>
                <a:gd name="T44" fmla="*/ 16 w 181"/>
                <a:gd name="T45" fmla="*/ 168 h 284"/>
                <a:gd name="T46" fmla="*/ 21 w 181"/>
                <a:gd name="T47" fmla="*/ 161 h 284"/>
                <a:gd name="T48" fmla="*/ 33 w 181"/>
                <a:gd name="T49" fmla="*/ 161 h 284"/>
                <a:gd name="T50" fmla="*/ 49 w 181"/>
                <a:gd name="T51" fmla="*/ 146 h 284"/>
                <a:gd name="T52" fmla="*/ 73 w 181"/>
                <a:gd name="T53" fmla="*/ 146 h 284"/>
                <a:gd name="T54" fmla="*/ 123 w 181"/>
                <a:gd name="T55" fmla="*/ 83 h 284"/>
                <a:gd name="T56" fmla="*/ 135 w 181"/>
                <a:gd name="T57" fmla="*/ 66 h 284"/>
                <a:gd name="T58" fmla="*/ 143 w 181"/>
                <a:gd name="T59" fmla="*/ 53 h 284"/>
                <a:gd name="T60" fmla="*/ 143 w 181"/>
                <a:gd name="T61" fmla="*/ 42 h 284"/>
                <a:gd name="T62" fmla="*/ 142 w 181"/>
                <a:gd name="T63" fmla="*/ 21 h 284"/>
                <a:gd name="T64" fmla="*/ 142 w 181"/>
                <a:gd name="T65" fmla="*/ 13 h 284"/>
                <a:gd name="T66" fmla="*/ 142 w 181"/>
                <a:gd name="T67" fmla="*/ 12 h 284"/>
                <a:gd name="T68" fmla="*/ 148 w 181"/>
                <a:gd name="T69" fmla="*/ 12 h 284"/>
                <a:gd name="T70" fmla="*/ 156 w 181"/>
                <a:gd name="T71" fmla="*/ 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284">
                  <a:moveTo>
                    <a:pt x="156" y="9"/>
                  </a:moveTo>
                  <a:lnTo>
                    <a:pt x="166" y="7"/>
                  </a:lnTo>
                  <a:lnTo>
                    <a:pt x="174" y="0"/>
                  </a:lnTo>
                  <a:lnTo>
                    <a:pt x="181" y="0"/>
                  </a:lnTo>
                  <a:lnTo>
                    <a:pt x="181" y="5"/>
                  </a:lnTo>
                  <a:lnTo>
                    <a:pt x="180" y="18"/>
                  </a:lnTo>
                  <a:lnTo>
                    <a:pt x="181" y="28"/>
                  </a:lnTo>
                  <a:lnTo>
                    <a:pt x="177" y="36"/>
                  </a:lnTo>
                  <a:lnTo>
                    <a:pt x="173" y="58"/>
                  </a:lnTo>
                  <a:lnTo>
                    <a:pt x="165" y="81"/>
                  </a:lnTo>
                  <a:lnTo>
                    <a:pt x="154" y="108"/>
                  </a:lnTo>
                  <a:lnTo>
                    <a:pt x="139" y="139"/>
                  </a:lnTo>
                  <a:lnTo>
                    <a:pt x="124" y="162"/>
                  </a:lnTo>
                  <a:lnTo>
                    <a:pt x="103" y="190"/>
                  </a:lnTo>
                  <a:lnTo>
                    <a:pt x="85" y="207"/>
                  </a:lnTo>
                  <a:lnTo>
                    <a:pt x="57" y="228"/>
                  </a:lnTo>
                  <a:lnTo>
                    <a:pt x="40" y="243"/>
                  </a:lnTo>
                  <a:lnTo>
                    <a:pt x="20" y="269"/>
                  </a:lnTo>
                  <a:lnTo>
                    <a:pt x="15" y="280"/>
                  </a:lnTo>
                  <a:lnTo>
                    <a:pt x="11" y="284"/>
                  </a:lnTo>
                  <a:lnTo>
                    <a:pt x="1" y="267"/>
                  </a:lnTo>
                  <a:lnTo>
                    <a:pt x="0" y="191"/>
                  </a:lnTo>
                  <a:lnTo>
                    <a:pt x="16" y="168"/>
                  </a:lnTo>
                  <a:lnTo>
                    <a:pt x="21" y="161"/>
                  </a:lnTo>
                  <a:lnTo>
                    <a:pt x="33" y="161"/>
                  </a:lnTo>
                  <a:lnTo>
                    <a:pt x="49" y="146"/>
                  </a:lnTo>
                  <a:lnTo>
                    <a:pt x="73" y="146"/>
                  </a:lnTo>
                  <a:lnTo>
                    <a:pt x="123" y="83"/>
                  </a:lnTo>
                  <a:lnTo>
                    <a:pt x="135" y="66"/>
                  </a:lnTo>
                  <a:lnTo>
                    <a:pt x="143" y="53"/>
                  </a:lnTo>
                  <a:lnTo>
                    <a:pt x="143" y="42"/>
                  </a:lnTo>
                  <a:lnTo>
                    <a:pt x="142" y="21"/>
                  </a:lnTo>
                  <a:lnTo>
                    <a:pt x="142" y="13"/>
                  </a:lnTo>
                  <a:lnTo>
                    <a:pt x="142" y="12"/>
                  </a:lnTo>
                  <a:lnTo>
                    <a:pt x="148" y="12"/>
                  </a:lnTo>
                  <a:lnTo>
                    <a:pt x="156" y="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34" name="Freeform 183"/>
            <p:cNvSpPr>
              <a:spLocks/>
            </p:cNvSpPr>
            <p:nvPr/>
          </p:nvSpPr>
          <p:spPr bwMode="auto">
            <a:xfrm>
              <a:off x="4799318" y="3327684"/>
              <a:ext cx="117475" cy="127000"/>
            </a:xfrm>
            <a:custGeom>
              <a:avLst/>
              <a:gdLst>
                <a:gd name="T0" fmla="*/ 35 w 74"/>
                <a:gd name="T1" fmla="*/ 15 h 80"/>
                <a:gd name="T2" fmla="*/ 45 w 74"/>
                <a:gd name="T3" fmla="*/ 20 h 80"/>
                <a:gd name="T4" fmla="*/ 47 w 74"/>
                <a:gd name="T5" fmla="*/ 28 h 80"/>
                <a:gd name="T6" fmla="*/ 58 w 74"/>
                <a:gd name="T7" fmla="*/ 34 h 80"/>
                <a:gd name="T8" fmla="*/ 62 w 74"/>
                <a:gd name="T9" fmla="*/ 30 h 80"/>
                <a:gd name="T10" fmla="*/ 67 w 74"/>
                <a:gd name="T11" fmla="*/ 32 h 80"/>
                <a:gd name="T12" fmla="*/ 63 w 74"/>
                <a:gd name="T13" fmla="*/ 36 h 80"/>
                <a:gd name="T14" fmla="*/ 66 w 74"/>
                <a:gd name="T15" fmla="*/ 39 h 80"/>
                <a:gd name="T16" fmla="*/ 63 w 74"/>
                <a:gd name="T17" fmla="*/ 44 h 80"/>
                <a:gd name="T18" fmla="*/ 65 w 74"/>
                <a:gd name="T19" fmla="*/ 52 h 80"/>
                <a:gd name="T20" fmla="*/ 74 w 74"/>
                <a:gd name="T21" fmla="*/ 60 h 80"/>
                <a:gd name="T22" fmla="*/ 68 w 74"/>
                <a:gd name="T23" fmla="*/ 67 h 80"/>
                <a:gd name="T24" fmla="*/ 66 w 74"/>
                <a:gd name="T25" fmla="*/ 73 h 80"/>
                <a:gd name="T26" fmla="*/ 68 w 74"/>
                <a:gd name="T27" fmla="*/ 76 h 80"/>
                <a:gd name="T28" fmla="*/ 66 w 74"/>
                <a:gd name="T29" fmla="*/ 79 h 80"/>
                <a:gd name="T30" fmla="*/ 58 w 74"/>
                <a:gd name="T31" fmla="*/ 79 h 80"/>
                <a:gd name="T32" fmla="*/ 52 w 74"/>
                <a:gd name="T33" fmla="*/ 80 h 80"/>
                <a:gd name="T34" fmla="*/ 52 w 74"/>
                <a:gd name="T35" fmla="*/ 79 h 80"/>
                <a:gd name="T36" fmla="*/ 54 w 74"/>
                <a:gd name="T37" fmla="*/ 76 h 80"/>
                <a:gd name="T38" fmla="*/ 55 w 74"/>
                <a:gd name="T39" fmla="*/ 71 h 80"/>
                <a:gd name="T40" fmla="*/ 53 w 74"/>
                <a:gd name="T41" fmla="*/ 71 h 80"/>
                <a:gd name="T42" fmla="*/ 49 w 74"/>
                <a:gd name="T43" fmla="*/ 67 h 80"/>
                <a:gd name="T44" fmla="*/ 46 w 74"/>
                <a:gd name="T45" fmla="*/ 66 h 80"/>
                <a:gd name="T46" fmla="*/ 44 w 74"/>
                <a:gd name="T47" fmla="*/ 63 h 80"/>
                <a:gd name="T48" fmla="*/ 40 w 74"/>
                <a:gd name="T49" fmla="*/ 62 h 80"/>
                <a:gd name="T50" fmla="*/ 38 w 74"/>
                <a:gd name="T51" fmla="*/ 59 h 80"/>
                <a:gd name="T52" fmla="*/ 35 w 74"/>
                <a:gd name="T53" fmla="*/ 60 h 80"/>
                <a:gd name="T54" fmla="*/ 33 w 74"/>
                <a:gd name="T55" fmla="*/ 67 h 80"/>
                <a:gd name="T56" fmla="*/ 29 w 74"/>
                <a:gd name="T57" fmla="*/ 68 h 80"/>
                <a:gd name="T58" fmla="*/ 31 w 74"/>
                <a:gd name="T59" fmla="*/ 67 h 80"/>
                <a:gd name="T60" fmla="*/ 24 w 74"/>
                <a:gd name="T61" fmla="*/ 63 h 80"/>
                <a:gd name="T62" fmla="*/ 18 w 74"/>
                <a:gd name="T63" fmla="*/ 60 h 80"/>
                <a:gd name="T64" fmla="*/ 16 w 74"/>
                <a:gd name="T65" fmla="*/ 57 h 80"/>
                <a:gd name="T66" fmla="*/ 11 w 74"/>
                <a:gd name="T67" fmla="*/ 54 h 80"/>
                <a:gd name="T68" fmla="*/ 15 w 74"/>
                <a:gd name="T69" fmla="*/ 53 h 80"/>
                <a:gd name="T70" fmla="*/ 16 w 74"/>
                <a:gd name="T71" fmla="*/ 43 h 80"/>
                <a:gd name="T72" fmla="*/ 7 w 74"/>
                <a:gd name="T73" fmla="*/ 35 h 80"/>
                <a:gd name="T74" fmla="*/ 11 w 74"/>
                <a:gd name="T75" fmla="*/ 26 h 80"/>
                <a:gd name="T76" fmla="*/ 5 w 74"/>
                <a:gd name="T77" fmla="*/ 26 h 80"/>
                <a:gd name="T78" fmla="*/ 10 w 74"/>
                <a:gd name="T79" fmla="*/ 19 h 80"/>
                <a:gd name="T80" fmla="*/ 5 w 74"/>
                <a:gd name="T81" fmla="*/ 13 h 80"/>
                <a:gd name="T82" fmla="*/ 0 w 74"/>
                <a:gd name="T83" fmla="*/ 5 h 80"/>
                <a:gd name="T84" fmla="*/ 12 w 74"/>
                <a:gd name="T85" fmla="*/ 0 h 80"/>
                <a:gd name="T86" fmla="*/ 22 w 74"/>
                <a:gd name="T87" fmla="*/ 1 h 80"/>
                <a:gd name="T88" fmla="*/ 32 w 74"/>
                <a:gd name="T89" fmla="*/ 9 h 80"/>
                <a:gd name="T90" fmla="*/ 35 w 74"/>
                <a:gd name="T91"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80">
                  <a:moveTo>
                    <a:pt x="35" y="15"/>
                  </a:moveTo>
                  <a:lnTo>
                    <a:pt x="45" y="20"/>
                  </a:lnTo>
                  <a:lnTo>
                    <a:pt x="47" y="28"/>
                  </a:lnTo>
                  <a:lnTo>
                    <a:pt x="58" y="34"/>
                  </a:lnTo>
                  <a:lnTo>
                    <a:pt x="62" y="30"/>
                  </a:lnTo>
                  <a:lnTo>
                    <a:pt x="67" y="32"/>
                  </a:lnTo>
                  <a:lnTo>
                    <a:pt x="63" y="36"/>
                  </a:lnTo>
                  <a:lnTo>
                    <a:pt x="66" y="39"/>
                  </a:lnTo>
                  <a:lnTo>
                    <a:pt x="63" y="44"/>
                  </a:lnTo>
                  <a:lnTo>
                    <a:pt x="65" y="52"/>
                  </a:lnTo>
                  <a:lnTo>
                    <a:pt x="74" y="60"/>
                  </a:lnTo>
                  <a:lnTo>
                    <a:pt x="68" y="67"/>
                  </a:lnTo>
                  <a:lnTo>
                    <a:pt x="66" y="73"/>
                  </a:lnTo>
                  <a:lnTo>
                    <a:pt x="68" y="76"/>
                  </a:lnTo>
                  <a:lnTo>
                    <a:pt x="66" y="79"/>
                  </a:lnTo>
                  <a:lnTo>
                    <a:pt x="58" y="79"/>
                  </a:lnTo>
                  <a:lnTo>
                    <a:pt x="52" y="80"/>
                  </a:lnTo>
                  <a:lnTo>
                    <a:pt x="52" y="79"/>
                  </a:lnTo>
                  <a:lnTo>
                    <a:pt x="54" y="76"/>
                  </a:lnTo>
                  <a:lnTo>
                    <a:pt x="55" y="71"/>
                  </a:lnTo>
                  <a:lnTo>
                    <a:pt x="53" y="71"/>
                  </a:lnTo>
                  <a:lnTo>
                    <a:pt x="49" y="67"/>
                  </a:lnTo>
                  <a:lnTo>
                    <a:pt x="46" y="66"/>
                  </a:lnTo>
                  <a:lnTo>
                    <a:pt x="44" y="63"/>
                  </a:lnTo>
                  <a:lnTo>
                    <a:pt x="40" y="62"/>
                  </a:lnTo>
                  <a:lnTo>
                    <a:pt x="38" y="59"/>
                  </a:lnTo>
                  <a:lnTo>
                    <a:pt x="35" y="60"/>
                  </a:lnTo>
                  <a:lnTo>
                    <a:pt x="33" y="67"/>
                  </a:lnTo>
                  <a:lnTo>
                    <a:pt x="29" y="68"/>
                  </a:lnTo>
                  <a:lnTo>
                    <a:pt x="31" y="67"/>
                  </a:lnTo>
                  <a:lnTo>
                    <a:pt x="24" y="63"/>
                  </a:lnTo>
                  <a:lnTo>
                    <a:pt x="18" y="60"/>
                  </a:lnTo>
                  <a:lnTo>
                    <a:pt x="16" y="57"/>
                  </a:lnTo>
                  <a:lnTo>
                    <a:pt x="11" y="54"/>
                  </a:lnTo>
                  <a:lnTo>
                    <a:pt x="15" y="53"/>
                  </a:lnTo>
                  <a:lnTo>
                    <a:pt x="16" y="43"/>
                  </a:lnTo>
                  <a:lnTo>
                    <a:pt x="7" y="35"/>
                  </a:lnTo>
                  <a:lnTo>
                    <a:pt x="11" y="26"/>
                  </a:lnTo>
                  <a:lnTo>
                    <a:pt x="5" y="26"/>
                  </a:lnTo>
                  <a:lnTo>
                    <a:pt x="10" y="19"/>
                  </a:lnTo>
                  <a:lnTo>
                    <a:pt x="5" y="13"/>
                  </a:lnTo>
                  <a:lnTo>
                    <a:pt x="0" y="5"/>
                  </a:lnTo>
                  <a:lnTo>
                    <a:pt x="12" y="0"/>
                  </a:lnTo>
                  <a:lnTo>
                    <a:pt x="22" y="1"/>
                  </a:lnTo>
                  <a:lnTo>
                    <a:pt x="32" y="9"/>
                  </a:lnTo>
                  <a:lnTo>
                    <a:pt x="35" y="1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35" name="Freeform 184"/>
            <p:cNvSpPr>
              <a:spLocks/>
            </p:cNvSpPr>
            <p:nvPr/>
          </p:nvSpPr>
          <p:spPr bwMode="auto">
            <a:xfrm>
              <a:off x="2618093" y="4646897"/>
              <a:ext cx="119063" cy="139700"/>
            </a:xfrm>
            <a:custGeom>
              <a:avLst/>
              <a:gdLst>
                <a:gd name="T0" fmla="*/ 17 w 75"/>
                <a:gd name="T1" fmla="*/ 1 h 88"/>
                <a:gd name="T2" fmla="*/ 39 w 75"/>
                <a:gd name="T3" fmla="*/ 5 h 88"/>
                <a:gd name="T4" fmla="*/ 41 w 75"/>
                <a:gd name="T5" fmla="*/ 2 h 88"/>
                <a:gd name="T6" fmla="*/ 56 w 75"/>
                <a:gd name="T7" fmla="*/ 0 h 88"/>
                <a:gd name="T8" fmla="*/ 75 w 75"/>
                <a:gd name="T9" fmla="*/ 6 h 88"/>
                <a:gd name="T10" fmla="*/ 65 w 75"/>
                <a:gd name="T11" fmla="*/ 24 h 88"/>
                <a:gd name="T12" fmla="*/ 66 w 75"/>
                <a:gd name="T13" fmla="*/ 38 h 88"/>
                <a:gd name="T14" fmla="*/ 74 w 75"/>
                <a:gd name="T15" fmla="*/ 50 h 88"/>
                <a:gd name="T16" fmla="*/ 70 w 75"/>
                <a:gd name="T17" fmla="*/ 59 h 88"/>
                <a:gd name="T18" fmla="*/ 68 w 75"/>
                <a:gd name="T19" fmla="*/ 69 h 88"/>
                <a:gd name="T20" fmla="*/ 64 w 75"/>
                <a:gd name="T21" fmla="*/ 77 h 88"/>
                <a:gd name="T22" fmla="*/ 53 w 75"/>
                <a:gd name="T23" fmla="*/ 73 h 88"/>
                <a:gd name="T24" fmla="*/ 45 w 75"/>
                <a:gd name="T25" fmla="*/ 75 h 88"/>
                <a:gd name="T26" fmla="*/ 37 w 75"/>
                <a:gd name="T27" fmla="*/ 73 h 88"/>
                <a:gd name="T28" fmla="*/ 35 w 75"/>
                <a:gd name="T29" fmla="*/ 79 h 88"/>
                <a:gd name="T30" fmla="*/ 38 w 75"/>
                <a:gd name="T31" fmla="*/ 83 h 88"/>
                <a:gd name="T32" fmla="*/ 37 w 75"/>
                <a:gd name="T33" fmla="*/ 88 h 88"/>
                <a:gd name="T34" fmla="*/ 27 w 75"/>
                <a:gd name="T35" fmla="*/ 86 h 88"/>
                <a:gd name="T36" fmla="*/ 16 w 75"/>
                <a:gd name="T37" fmla="*/ 68 h 88"/>
                <a:gd name="T38" fmla="*/ 13 w 75"/>
                <a:gd name="T39" fmla="*/ 56 h 88"/>
                <a:gd name="T40" fmla="*/ 7 w 75"/>
                <a:gd name="T41" fmla="*/ 56 h 88"/>
                <a:gd name="T42" fmla="*/ 0 w 75"/>
                <a:gd name="T43" fmla="*/ 41 h 88"/>
                <a:gd name="T44" fmla="*/ 3 w 75"/>
                <a:gd name="T45" fmla="*/ 30 h 88"/>
                <a:gd name="T46" fmla="*/ 2 w 75"/>
                <a:gd name="T47" fmla="*/ 25 h 88"/>
                <a:gd name="T48" fmla="*/ 13 w 75"/>
                <a:gd name="T49" fmla="*/ 20 h 88"/>
                <a:gd name="T50" fmla="*/ 17 w 75"/>
                <a:gd name="T51" fmla="*/ 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88">
                  <a:moveTo>
                    <a:pt x="17" y="1"/>
                  </a:moveTo>
                  <a:lnTo>
                    <a:pt x="39" y="5"/>
                  </a:lnTo>
                  <a:lnTo>
                    <a:pt x="41" y="2"/>
                  </a:lnTo>
                  <a:lnTo>
                    <a:pt x="56" y="0"/>
                  </a:lnTo>
                  <a:lnTo>
                    <a:pt x="75" y="6"/>
                  </a:lnTo>
                  <a:lnTo>
                    <a:pt x="65" y="24"/>
                  </a:lnTo>
                  <a:lnTo>
                    <a:pt x="66" y="38"/>
                  </a:lnTo>
                  <a:lnTo>
                    <a:pt x="74" y="50"/>
                  </a:lnTo>
                  <a:lnTo>
                    <a:pt x="70" y="59"/>
                  </a:lnTo>
                  <a:lnTo>
                    <a:pt x="68" y="69"/>
                  </a:lnTo>
                  <a:lnTo>
                    <a:pt x="64" y="77"/>
                  </a:lnTo>
                  <a:lnTo>
                    <a:pt x="53" y="73"/>
                  </a:lnTo>
                  <a:lnTo>
                    <a:pt x="45" y="75"/>
                  </a:lnTo>
                  <a:lnTo>
                    <a:pt x="37" y="73"/>
                  </a:lnTo>
                  <a:lnTo>
                    <a:pt x="35" y="79"/>
                  </a:lnTo>
                  <a:lnTo>
                    <a:pt x="38" y="83"/>
                  </a:lnTo>
                  <a:lnTo>
                    <a:pt x="37" y="88"/>
                  </a:lnTo>
                  <a:lnTo>
                    <a:pt x="27" y="86"/>
                  </a:lnTo>
                  <a:lnTo>
                    <a:pt x="16" y="68"/>
                  </a:lnTo>
                  <a:lnTo>
                    <a:pt x="13" y="56"/>
                  </a:lnTo>
                  <a:lnTo>
                    <a:pt x="7" y="56"/>
                  </a:lnTo>
                  <a:lnTo>
                    <a:pt x="0" y="41"/>
                  </a:lnTo>
                  <a:lnTo>
                    <a:pt x="3" y="30"/>
                  </a:lnTo>
                  <a:lnTo>
                    <a:pt x="2" y="25"/>
                  </a:lnTo>
                  <a:lnTo>
                    <a:pt x="13" y="20"/>
                  </a:lnTo>
                  <a:lnTo>
                    <a:pt x="17" y="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36" name="Freeform 185"/>
            <p:cNvSpPr>
              <a:spLocks/>
            </p:cNvSpPr>
            <p:nvPr/>
          </p:nvSpPr>
          <p:spPr bwMode="auto">
            <a:xfrm>
              <a:off x="4742168" y="3218146"/>
              <a:ext cx="142875" cy="57150"/>
            </a:xfrm>
            <a:custGeom>
              <a:avLst/>
              <a:gdLst>
                <a:gd name="T0" fmla="*/ 29 w 90"/>
                <a:gd name="T1" fmla="*/ 1 h 36"/>
                <a:gd name="T2" fmla="*/ 30 w 90"/>
                <a:gd name="T3" fmla="*/ 3 h 36"/>
                <a:gd name="T4" fmla="*/ 37 w 90"/>
                <a:gd name="T5" fmla="*/ 0 h 36"/>
                <a:gd name="T6" fmla="*/ 45 w 90"/>
                <a:gd name="T7" fmla="*/ 7 h 36"/>
                <a:gd name="T8" fmla="*/ 54 w 90"/>
                <a:gd name="T9" fmla="*/ 3 h 36"/>
                <a:gd name="T10" fmla="*/ 62 w 90"/>
                <a:gd name="T11" fmla="*/ 4 h 36"/>
                <a:gd name="T12" fmla="*/ 74 w 90"/>
                <a:gd name="T13" fmla="*/ 2 h 36"/>
                <a:gd name="T14" fmla="*/ 90 w 90"/>
                <a:gd name="T15" fmla="*/ 10 h 36"/>
                <a:gd name="T16" fmla="*/ 86 w 90"/>
                <a:gd name="T17" fmla="*/ 15 h 36"/>
                <a:gd name="T18" fmla="*/ 84 w 90"/>
                <a:gd name="T19" fmla="*/ 23 h 36"/>
                <a:gd name="T20" fmla="*/ 81 w 90"/>
                <a:gd name="T21" fmla="*/ 25 h 36"/>
                <a:gd name="T22" fmla="*/ 63 w 90"/>
                <a:gd name="T23" fmla="*/ 19 h 36"/>
                <a:gd name="T24" fmla="*/ 57 w 90"/>
                <a:gd name="T25" fmla="*/ 20 h 36"/>
                <a:gd name="T26" fmla="*/ 54 w 90"/>
                <a:gd name="T27" fmla="*/ 25 h 36"/>
                <a:gd name="T28" fmla="*/ 47 w 90"/>
                <a:gd name="T29" fmla="*/ 27 h 36"/>
                <a:gd name="T30" fmla="*/ 45 w 90"/>
                <a:gd name="T31" fmla="*/ 26 h 36"/>
                <a:gd name="T32" fmla="*/ 37 w 90"/>
                <a:gd name="T33" fmla="*/ 29 h 36"/>
                <a:gd name="T34" fmla="*/ 31 w 90"/>
                <a:gd name="T35" fmla="*/ 30 h 36"/>
                <a:gd name="T36" fmla="*/ 30 w 90"/>
                <a:gd name="T37" fmla="*/ 34 h 36"/>
                <a:gd name="T38" fmla="*/ 17 w 90"/>
                <a:gd name="T39" fmla="*/ 36 h 36"/>
                <a:gd name="T40" fmla="*/ 11 w 90"/>
                <a:gd name="T41" fmla="*/ 34 h 36"/>
                <a:gd name="T42" fmla="*/ 2 w 90"/>
                <a:gd name="T43" fmla="*/ 29 h 36"/>
                <a:gd name="T44" fmla="*/ 0 w 90"/>
                <a:gd name="T45" fmla="*/ 22 h 36"/>
                <a:gd name="T46" fmla="*/ 1 w 90"/>
                <a:gd name="T47" fmla="*/ 19 h 36"/>
                <a:gd name="T48" fmla="*/ 2 w 90"/>
                <a:gd name="T49" fmla="*/ 15 h 36"/>
                <a:gd name="T50" fmla="*/ 10 w 90"/>
                <a:gd name="T51" fmla="*/ 15 h 36"/>
                <a:gd name="T52" fmla="*/ 15 w 90"/>
                <a:gd name="T53" fmla="*/ 13 h 36"/>
                <a:gd name="T54" fmla="*/ 15 w 90"/>
                <a:gd name="T55" fmla="*/ 11 h 36"/>
                <a:gd name="T56" fmla="*/ 18 w 90"/>
                <a:gd name="T57" fmla="*/ 10 h 36"/>
                <a:gd name="T58" fmla="*/ 19 w 90"/>
                <a:gd name="T59" fmla="*/ 6 h 36"/>
                <a:gd name="T60" fmla="*/ 22 w 90"/>
                <a:gd name="T61" fmla="*/ 5 h 36"/>
                <a:gd name="T62" fmla="*/ 25 w 90"/>
                <a:gd name="T63" fmla="*/ 1 h 36"/>
                <a:gd name="T64" fmla="*/ 29 w 90"/>
                <a:gd name="T6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36">
                  <a:moveTo>
                    <a:pt x="29" y="1"/>
                  </a:moveTo>
                  <a:lnTo>
                    <a:pt x="30" y="3"/>
                  </a:lnTo>
                  <a:lnTo>
                    <a:pt x="37" y="0"/>
                  </a:lnTo>
                  <a:lnTo>
                    <a:pt x="45" y="7"/>
                  </a:lnTo>
                  <a:lnTo>
                    <a:pt x="54" y="3"/>
                  </a:lnTo>
                  <a:lnTo>
                    <a:pt x="62" y="4"/>
                  </a:lnTo>
                  <a:lnTo>
                    <a:pt x="74" y="2"/>
                  </a:lnTo>
                  <a:lnTo>
                    <a:pt x="90" y="10"/>
                  </a:lnTo>
                  <a:lnTo>
                    <a:pt x="86" y="15"/>
                  </a:lnTo>
                  <a:lnTo>
                    <a:pt x="84" y="23"/>
                  </a:lnTo>
                  <a:lnTo>
                    <a:pt x="81" y="25"/>
                  </a:lnTo>
                  <a:lnTo>
                    <a:pt x="63" y="19"/>
                  </a:lnTo>
                  <a:lnTo>
                    <a:pt x="57" y="20"/>
                  </a:lnTo>
                  <a:lnTo>
                    <a:pt x="54" y="25"/>
                  </a:lnTo>
                  <a:lnTo>
                    <a:pt x="47" y="27"/>
                  </a:lnTo>
                  <a:lnTo>
                    <a:pt x="45" y="26"/>
                  </a:lnTo>
                  <a:lnTo>
                    <a:pt x="37" y="29"/>
                  </a:lnTo>
                  <a:lnTo>
                    <a:pt x="31" y="30"/>
                  </a:lnTo>
                  <a:lnTo>
                    <a:pt x="30" y="34"/>
                  </a:lnTo>
                  <a:lnTo>
                    <a:pt x="17" y="36"/>
                  </a:lnTo>
                  <a:lnTo>
                    <a:pt x="11" y="34"/>
                  </a:lnTo>
                  <a:lnTo>
                    <a:pt x="2" y="29"/>
                  </a:lnTo>
                  <a:lnTo>
                    <a:pt x="0" y="22"/>
                  </a:lnTo>
                  <a:lnTo>
                    <a:pt x="1" y="19"/>
                  </a:lnTo>
                  <a:lnTo>
                    <a:pt x="2" y="15"/>
                  </a:lnTo>
                  <a:lnTo>
                    <a:pt x="10" y="15"/>
                  </a:lnTo>
                  <a:lnTo>
                    <a:pt x="15" y="13"/>
                  </a:lnTo>
                  <a:lnTo>
                    <a:pt x="15" y="11"/>
                  </a:lnTo>
                  <a:lnTo>
                    <a:pt x="18" y="10"/>
                  </a:lnTo>
                  <a:lnTo>
                    <a:pt x="19" y="6"/>
                  </a:lnTo>
                  <a:lnTo>
                    <a:pt x="22" y="5"/>
                  </a:lnTo>
                  <a:lnTo>
                    <a:pt x="25" y="1"/>
                  </a:lnTo>
                  <a:lnTo>
                    <a:pt x="29" y="1"/>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37" name="Freeform 186"/>
            <p:cNvSpPr>
              <a:spLocks/>
            </p:cNvSpPr>
            <p:nvPr/>
          </p:nvSpPr>
          <p:spPr bwMode="auto">
            <a:xfrm>
              <a:off x="4665968" y="3305459"/>
              <a:ext cx="73025" cy="46038"/>
            </a:xfrm>
            <a:custGeom>
              <a:avLst/>
              <a:gdLst>
                <a:gd name="T0" fmla="*/ 1 w 46"/>
                <a:gd name="T1" fmla="*/ 7 h 29"/>
                <a:gd name="T2" fmla="*/ 15 w 46"/>
                <a:gd name="T3" fmla="*/ 9 h 29"/>
                <a:gd name="T4" fmla="*/ 22 w 46"/>
                <a:gd name="T5" fmla="*/ 4 h 29"/>
                <a:gd name="T6" fmla="*/ 37 w 46"/>
                <a:gd name="T7" fmla="*/ 3 h 29"/>
                <a:gd name="T8" fmla="*/ 39 w 46"/>
                <a:gd name="T9" fmla="*/ 0 h 29"/>
                <a:gd name="T10" fmla="*/ 42 w 46"/>
                <a:gd name="T11" fmla="*/ 0 h 29"/>
                <a:gd name="T12" fmla="*/ 46 w 46"/>
                <a:gd name="T13" fmla="*/ 7 h 29"/>
                <a:gd name="T14" fmla="*/ 33 w 46"/>
                <a:gd name="T15" fmla="*/ 12 h 29"/>
                <a:gd name="T16" fmla="*/ 32 w 46"/>
                <a:gd name="T17" fmla="*/ 21 h 29"/>
                <a:gd name="T18" fmla="*/ 27 w 46"/>
                <a:gd name="T19" fmla="*/ 23 h 29"/>
                <a:gd name="T20" fmla="*/ 27 w 46"/>
                <a:gd name="T21" fmla="*/ 29 h 29"/>
                <a:gd name="T22" fmla="*/ 21 w 46"/>
                <a:gd name="T23" fmla="*/ 28 h 29"/>
                <a:gd name="T24" fmla="*/ 15 w 46"/>
                <a:gd name="T25" fmla="*/ 25 h 29"/>
                <a:gd name="T26" fmla="*/ 12 w 46"/>
                <a:gd name="T27" fmla="*/ 28 h 29"/>
                <a:gd name="T28" fmla="*/ 1 w 46"/>
                <a:gd name="T29" fmla="*/ 28 h 29"/>
                <a:gd name="T30" fmla="*/ 4 w 46"/>
                <a:gd name="T31" fmla="*/ 26 h 29"/>
                <a:gd name="T32" fmla="*/ 0 w 46"/>
                <a:gd name="T33" fmla="*/ 17 h 29"/>
                <a:gd name="T34" fmla="*/ 1 w 46"/>
                <a:gd name="T3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29">
                  <a:moveTo>
                    <a:pt x="1" y="7"/>
                  </a:moveTo>
                  <a:lnTo>
                    <a:pt x="15" y="9"/>
                  </a:lnTo>
                  <a:lnTo>
                    <a:pt x="22" y="4"/>
                  </a:lnTo>
                  <a:lnTo>
                    <a:pt x="37" y="3"/>
                  </a:lnTo>
                  <a:lnTo>
                    <a:pt x="39" y="0"/>
                  </a:lnTo>
                  <a:lnTo>
                    <a:pt x="42" y="0"/>
                  </a:lnTo>
                  <a:lnTo>
                    <a:pt x="46" y="7"/>
                  </a:lnTo>
                  <a:lnTo>
                    <a:pt x="33" y="12"/>
                  </a:lnTo>
                  <a:lnTo>
                    <a:pt x="32" y="21"/>
                  </a:lnTo>
                  <a:lnTo>
                    <a:pt x="27" y="23"/>
                  </a:lnTo>
                  <a:lnTo>
                    <a:pt x="27" y="29"/>
                  </a:lnTo>
                  <a:lnTo>
                    <a:pt x="21" y="28"/>
                  </a:lnTo>
                  <a:lnTo>
                    <a:pt x="15" y="25"/>
                  </a:lnTo>
                  <a:lnTo>
                    <a:pt x="12" y="28"/>
                  </a:lnTo>
                  <a:lnTo>
                    <a:pt x="1" y="28"/>
                  </a:lnTo>
                  <a:lnTo>
                    <a:pt x="4" y="26"/>
                  </a:lnTo>
                  <a:lnTo>
                    <a:pt x="0" y="17"/>
                  </a:lnTo>
                  <a:lnTo>
                    <a:pt x="1" y="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38" name="Freeform 187"/>
            <p:cNvSpPr>
              <a:spLocks/>
            </p:cNvSpPr>
            <p:nvPr/>
          </p:nvSpPr>
          <p:spPr bwMode="auto">
            <a:xfrm>
              <a:off x="4569131" y="2622834"/>
              <a:ext cx="263525" cy="411163"/>
            </a:xfrm>
            <a:custGeom>
              <a:avLst/>
              <a:gdLst>
                <a:gd name="T0" fmla="*/ 144 w 166"/>
                <a:gd name="T1" fmla="*/ 61 h 259"/>
                <a:gd name="T2" fmla="*/ 132 w 166"/>
                <a:gd name="T3" fmla="*/ 73 h 259"/>
                <a:gd name="T4" fmla="*/ 137 w 166"/>
                <a:gd name="T5" fmla="*/ 84 h 259"/>
                <a:gd name="T6" fmla="*/ 117 w 166"/>
                <a:gd name="T7" fmla="*/ 100 h 259"/>
                <a:gd name="T8" fmla="*/ 92 w 166"/>
                <a:gd name="T9" fmla="*/ 116 h 259"/>
                <a:gd name="T10" fmla="*/ 85 w 166"/>
                <a:gd name="T11" fmla="*/ 142 h 259"/>
                <a:gd name="T12" fmla="*/ 97 w 166"/>
                <a:gd name="T13" fmla="*/ 156 h 259"/>
                <a:gd name="T14" fmla="*/ 112 w 166"/>
                <a:gd name="T15" fmla="*/ 166 h 259"/>
                <a:gd name="T16" fmla="*/ 102 w 166"/>
                <a:gd name="T17" fmla="*/ 188 h 259"/>
                <a:gd name="T18" fmla="*/ 87 w 166"/>
                <a:gd name="T19" fmla="*/ 193 h 259"/>
                <a:gd name="T20" fmla="*/ 85 w 166"/>
                <a:gd name="T21" fmla="*/ 226 h 259"/>
                <a:gd name="T22" fmla="*/ 78 w 166"/>
                <a:gd name="T23" fmla="*/ 244 h 259"/>
                <a:gd name="T24" fmla="*/ 59 w 166"/>
                <a:gd name="T25" fmla="*/ 242 h 259"/>
                <a:gd name="T26" fmla="*/ 52 w 166"/>
                <a:gd name="T27" fmla="*/ 258 h 259"/>
                <a:gd name="T28" fmla="*/ 35 w 166"/>
                <a:gd name="T29" fmla="*/ 259 h 259"/>
                <a:gd name="T30" fmla="*/ 28 w 166"/>
                <a:gd name="T31" fmla="*/ 240 h 259"/>
                <a:gd name="T32" fmla="*/ 14 w 166"/>
                <a:gd name="T33" fmla="*/ 218 h 259"/>
                <a:gd name="T34" fmla="*/ 0 w 166"/>
                <a:gd name="T35" fmla="*/ 190 h 259"/>
                <a:gd name="T36" fmla="*/ 6 w 166"/>
                <a:gd name="T37" fmla="*/ 179 h 259"/>
                <a:gd name="T38" fmla="*/ 17 w 166"/>
                <a:gd name="T39" fmla="*/ 166 h 259"/>
                <a:gd name="T40" fmla="*/ 20 w 166"/>
                <a:gd name="T41" fmla="*/ 143 h 259"/>
                <a:gd name="T42" fmla="*/ 10 w 166"/>
                <a:gd name="T43" fmla="*/ 134 h 259"/>
                <a:gd name="T44" fmla="*/ 6 w 166"/>
                <a:gd name="T45" fmla="*/ 109 h 259"/>
                <a:gd name="T46" fmla="*/ 14 w 166"/>
                <a:gd name="T47" fmla="*/ 91 h 259"/>
                <a:gd name="T48" fmla="*/ 28 w 166"/>
                <a:gd name="T49" fmla="*/ 91 h 259"/>
                <a:gd name="T50" fmla="*/ 32 w 166"/>
                <a:gd name="T51" fmla="*/ 84 h 259"/>
                <a:gd name="T52" fmla="*/ 26 w 166"/>
                <a:gd name="T53" fmla="*/ 78 h 259"/>
                <a:gd name="T54" fmla="*/ 45 w 166"/>
                <a:gd name="T55" fmla="*/ 52 h 259"/>
                <a:gd name="T56" fmla="*/ 56 w 166"/>
                <a:gd name="T57" fmla="*/ 32 h 259"/>
                <a:gd name="T58" fmla="*/ 63 w 166"/>
                <a:gd name="T59" fmla="*/ 19 h 259"/>
                <a:gd name="T60" fmla="*/ 76 w 166"/>
                <a:gd name="T61" fmla="*/ 19 h 259"/>
                <a:gd name="T62" fmla="*/ 78 w 166"/>
                <a:gd name="T63" fmla="*/ 9 h 259"/>
                <a:gd name="T64" fmla="*/ 103 w 166"/>
                <a:gd name="T65" fmla="*/ 12 h 259"/>
                <a:gd name="T66" fmla="*/ 103 w 166"/>
                <a:gd name="T67" fmla="*/ 1 h 259"/>
                <a:gd name="T68" fmla="*/ 111 w 166"/>
                <a:gd name="T69" fmla="*/ 0 h 259"/>
                <a:gd name="T70" fmla="*/ 131 w 166"/>
                <a:gd name="T71" fmla="*/ 9 h 259"/>
                <a:gd name="T72" fmla="*/ 154 w 166"/>
                <a:gd name="T73" fmla="*/ 21 h 259"/>
                <a:gd name="T74" fmla="*/ 160 w 166"/>
                <a:gd name="T75" fmla="*/ 48 h 259"/>
                <a:gd name="T76" fmla="*/ 166 w 166"/>
                <a:gd name="T77" fmla="*/ 55 h 259"/>
                <a:gd name="T78" fmla="*/ 144 w 166"/>
                <a:gd name="T79" fmla="*/ 6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259">
                  <a:moveTo>
                    <a:pt x="144" y="61"/>
                  </a:moveTo>
                  <a:lnTo>
                    <a:pt x="132" y="73"/>
                  </a:lnTo>
                  <a:lnTo>
                    <a:pt x="137" y="84"/>
                  </a:lnTo>
                  <a:lnTo>
                    <a:pt x="117" y="100"/>
                  </a:lnTo>
                  <a:lnTo>
                    <a:pt x="92" y="116"/>
                  </a:lnTo>
                  <a:lnTo>
                    <a:pt x="85" y="142"/>
                  </a:lnTo>
                  <a:lnTo>
                    <a:pt x="97" y="156"/>
                  </a:lnTo>
                  <a:lnTo>
                    <a:pt x="112" y="166"/>
                  </a:lnTo>
                  <a:lnTo>
                    <a:pt x="102" y="188"/>
                  </a:lnTo>
                  <a:lnTo>
                    <a:pt x="87" y="193"/>
                  </a:lnTo>
                  <a:lnTo>
                    <a:pt x="85" y="226"/>
                  </a:lnTo>
                  <a:lnTo>
                    <a:pt x="78" y="244"/>
                  </a:lnTo>
                  <a:lnTo>
                    <a:pt x="59" y="242"/>
                  </a:lnTo>
                  <a:lnTo>
                    <a:pt x="52" y="258"/>
                  </a:lnTo>
                  <a:lnTo>
                    <a:pt x="35" y="259"/>
                  </a:lnTo>
                  <a:lnTo>
                    <a:pt x="28" y="240"/>
                  </a:lnTo>
                  <a:lnTo>
                    <a:pt x="14" y="218"/>
                  </a:lnTo>
                  <a:lnTo>
                    <a:pt x="0" y="190"/>
                  </a:lnTo>
                  <a:lnTo>
                    <a:pt x="6" y="179"/>
                  </a:lnTo>
                  <a:lnTo>
                    <a:pt x="17" y="166"/>
                  </a:lnTo>
                  <a:lnTo>
                    <a:pt x="20" y="143"/>
                  </a:lnTo>
                  <a:lnTo>
                    <a:pt x="10" y="134"/>
                  </a:lnTo>
                  <a:lnTo>
                    <a:pt x="6" y="109"/>
                  </a:lnTo>
                  <a:lnTo>
                    <a:pt x="14" y="91"/>
                  </a:lnTo>
                  <a:lnTo>
                    <a:pt x="28" y="91"/>
                  </a:lnTo>
                  <a:lnTo>
                    <a:pt x="32" y="84"/>
                  </a:lnTo>
                  <a:lnTo>
                    <a:pt x="26" y="78"/>
                  </a:lnTo>
                  <a:lnTo>
                    <a:pt x="45" y="52"/>
                  </a:lnTo>
                  <a:lnTo>
                    <a:pt x="56" y="32"/>
                  </a:lnTo>
                  <a:lnTo>
                    <a:pt x="63" y="19"/>
                  </a:lnTo>
                  <a:lnTo>
                    <a:pt x="76" y="19"/>
                  </a:lnTo>
                  <a:lnTo>
                    <a:pt x="78" y="9"/>
                  </a:lnTo>
                  <a:lnTo>
                    <a:pt x="103" y="12"/>
                  </a:lnTo>
                  <a:lnTo>
                    <a:pt x="103" y="1"/>
                  </a:lnTo>
                  <a:lnTo>
                    <a:pt x="111" y="0"/>
                  </a:lnTo>
                  <a:lnTo>
                    <a:pt x="131" y="9"/>
                  </a:lnTo>
                  <a:lnTo>
                    <a:pt x="154" y="21"/>
                  </a:lnTo>
                  <a:lnTo>
                    <a:pt x="160" y="48"/>
                  </a:lnTo>
                  <a:lnTo>
                    <a:pt x="166" y="55"/>
                  </a:lnTo>
                  <a:lnTo>
                    <a:pt x="144" y="61"/>
                  </a:lnTo>
                  <a:close/>
                </a:path>
              </a:pathLst>
            </a:custGeom>
            <a:solidFill>
              <a:srgbClr val="000000">
                <a:lumMod val="50000"/>
                <a:lumOff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39" name="Freeform 188"/>
            <p:cNvSpPr>
              <a:spLocks/>
            </p:cNvSpPr>
            <p:nvPr/>
          </p:nvSpPr>
          <p:spPr bwMode="auto">
            <a:xfrm>
              <a:off x="5175556" y="5691472"/>
              <a:ext cx="38100" cy="53975"/>
            </a:xfrm>
            <a:custGeom>
              <a:avLst/>
              <a:gdLst>
                <a:gd name="T0" fmla="*/ 24 w 24"/>
                <a:gd name="T1" fmla="*/ 23 h 34"/>
                <a:gd name="T2" fmla="*/ 20 w 24"/>
                <a:gd name="T3" fmla="*/ 32 h 34"/>
                <a:gd name="T4" fmla="*/ 10 w 24"/>
                <a:gd name="T5" fmla="*/ 34 h 34"/>
                <a:gd name="T6" fmla="*/ 0 w 24"/>
                <a:gd name="T7" fmla="*/ 23 h 34"/>
                <a:gd name="T8" fmla="*/ 0 w 24"/>
                <a:gd name="T9" fmla="*/ 16 h 34"/>
                <a:gd name="T10" fmla="*/ 6 w 24"/>
                <a:gd name="T11" fmla="*/ 8 h 34"/>
                <a:gd name="T12" fmla="*/ 8 w 24"/>
                <a:gd name="T13" fmla="*/ 2 h 34"/>
                <a:gd name="T14" fmla="*/ 13 w 24"/>
                <a:gd name="T15" fmla="*/ 0 h 34"/>
                <a:gd name="T16" fmla="*/ 22 w 24"/>
                <a:gd name="T17" fmla="*/ 4 h 34"/>
                <a:gd name="T18" fmla="*/ 24 w 24"/>
                <a:gd name="T19" fmla="*/ 14 h 34"/>
                <a:gd name="T20" fmla="*/ 24 w 24"/>
                <a:gd name="T2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4">
                  <a:moveTo>
                    <a:pt x="24" y="23"/>
                  </a:moveTo>
                  <a:lnTo>
                    <a:pt x="20" y="32"/>
                  </a:lnTo>
                  <a:lnTo>
                    <a:pt x="10" y="34"/>
                  </a:lnTo>
                  <a:lnTo>
                    <a:pt x="0" y="23"/>
                  </a:lnTo>
                  <a:lnTo>
                    <a:pt x="0" y="16"/>
                  </a:lnTo>
                  <a:lnTo>
                    <a:pt x="6" y="8"/>
                  </a:lnTo>
                  <a:lnTo>
                    <a:pt x="8" y="2"/>
                  </a:lnTo>
                  <a:lnTo>
                    <a:pt x="13" y="0"/>
                  </a:lnTo>
                  <a:lnTo>
                    <a:pt x="22" y="4"/>
                  </a:lnTo>
                  <a:lnTo>
                    <a:pt x="24" y="14"/>
                  </a:lnTo>
                  <a:lnTo>
                    <a:pt x="24" y="23"/>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40" name="Freeform 189"/>
            <p:cNvSpPr>
              <a:spLocks/>
            </p:cNvSpPr>
            <p:nvPr/>
          </p:nvSpPr>
          <p:spPr bwMode="auto">
            <a:xfrm>
              <a:off x="5293031" y="3619784"/>
              <a:ext cx="168275" cy="160338"/>
            </a:xfrm>
            <a:custGeom>
              <a:avLst/>
              <a:gdLst>
                <a:gd name="T0" fmla="*/ 56 w 106"/>
                <a:gd name="T1" fmla="*/ 79 h 101"/>
                <a:gd name="T2" fmla="*/ 24 w 106"/>
                <a:gd name="T3" fmla="*/ 101 h 101"/>
                <a:gd name="T4" fmla="*/ 4 w 106"/>
                <a:gd name="T5" fmla="*/ 93 h 101"/>
                <a:gd name="T6" fmla="*/ 3 w 106"/>
                <a:gd name="T7" fmla="*/ 93 h 101"/>
                <a:gd name="T8" fmla="*/ 5 w 106"/>
                <a:gd name="T9" fmla="*/ 90 h 101"/>
                <a:gd name="T10" fmla="*/ 4 w 106"/>
                <a:gd name="T11" fmla="*/ 81 h 101"/>
                <a:gd name="T12" fmla="*/ 7 w 106"/>
                <a:gd name="T13" fmla="*/ 70 h 101"/>
                <a:gd name="T14" fmla="*/ 16 w 106"/>
                <a:gd name="T15" fmla="*/ 62 h 101"/>
                <a:gd name="T16" fmla="*/ 12 w 106"/>
                <a:gd name="T17" fmla="*/ 54 h 101"/>
                <a:gd name="T18" fmla="*/ 4 w 106"/>
                <a:gd name="T19" fmla="*/ 53 h 101"/>
                <a:gd name="T20" fmla="*/ 0 w 106"/>
                <a:gd name="T21" fmla="*/ 37 h 101"/>
                <a:gd name="T22" fmla="*/ 4 w 106"/>
                <a:gd name="T23" fmla="*/ 29 h 101"/>
                <a:gd name="T24" fmla="*/ 8 w 106"/>
                <a:gd name="T25" fmla="*/ 24 h 101"/>
                <a:gd name="T26" fmla="*/ 12 w 106"/>
                <a:gd name="T27" fmla="*/ 20 h 101"/>
                <a:gd name="T28" fmla="*/ 11 w 106"/>
                <a:gd name="T29" fmla="*/ 8 h 101"/>
                <a:gd name="T30" fmla="*/ 17 w 106"/>
                <a:gd name="T31" fmla="*/ 12 h 101"/>
                <a:gd name="T32" fmla="*/ 36 w 106"/>
                <a:gd name="T33" fmla="*/ 6 h 101"/>
                <a:gd name="T34" fmla="*/ 45 w 106"/>
                <a:gd name="T35" fmla="*/ 10 h 101"/>
                <a:gd name="T36" fmla="*/ 59 w 106"/>
                <a:gd name="T37" fmla="*/ 10 h 101"/>
                <a:gd name="T38" fmla="*/ 78 w 106"/>
                <a:gd name="T39" fmla="*/ 3 h 101"/>
                <a:gd name="T40" fmla="*/ 87 w 106"/>
                <a:gd name="T41" fmla="*/ 3 h 101"/>
                <a:gd name="T42" fmla="*/ 106 w 106"/>
                <a:gd name="T43" fmla="*/ 0 h 101"/>
                <a:gd name="T44" fmla="*/ 99 w 106"/>
                <a:gd name="T45" fmla="*/ 13 h 101"/>
                <a:gd name="T46" fmla="*/ 91 w 106"/>
                <a:gd name="T47" fmla="*/ 18 h 101"/>
                <a:gd name="T48" fmla="*/ 94 w 106"/>
                <a:gd name="T49" fmla="*/ 33 h 101"/>
                <a:gd name="T50" fmla="*/ 91 w 106"/>
                <a:gd name="T51" fmla="*/ 58 h 101"/>
                <a:gd name="T52" fmla="*/ 56 w 106"/>
                <a:gd name="T53"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01">
                  <a:moveTo>
                    <a:pt x="56" y="79"/>
                  </a:moveTo>
                  <a:lnTo>
                    <a:pt x="24" y="101"/>
                  </a:lnTo>
                  <a:lnTo>
                    <a:pt x="4" y="93"/>
                  </a:lnTo>
                  <a:lnTo>
                    <a:pt x="3" y="93"/>
                  </a:lnTo>
                  <a:lnTo>
                    <a:pt x="5" y="90"/>
                  </a:lnTo>
                  <a:lnTo>
                    <a:pt x="4" y="81"/>
                  </a:lnTo>
                  <a:lnTo>
                    <a:pt x="7" y="70"/>
                  </a:lnTo>
                  <a:lnTo>
                    <a:pt x="16" y="62"/>
                  </a:lnTo>
                  <a:lnTo>
                    <a:pt x="12" y="54"/>
                  </a:lnTo>
                  <a:lnTo>
                    <a:pt x="4" y="53"/>
                  </a:lnTo>
                  <a:lnTo>
                    <a:pt x="0" y="37"/>
                  </a:lnTo>
                  <a:lnTo>
                    <a:pt x="4" y="29"/>
                  </a:lnTo>
                  <a:lnTo>
                    <a:pt x="8" y="24"/>
                  </a:lnTo>
                  <a:lnTo>
                    <a:pt x="12" y="20"/>
                  </a:lnTo>
                  <a:lnTo>
                    <a:pt x="11" y="8"/>
                  </a:lnTo>
                  <a:lnTo>
                    <a:pt x="17" y="12"/>
                  </a:lnTo>
                  <a:lnTo>
                    <a:pt x="36" y="6"/>
                  </a:lnTo>
                  <a:lnTo>
                    <a:pt x="45" y="10"/>
                  </a:lnTo>
                  <a:lnTo>
                    <a:pt x="59" y="10"/>
                  </a:lnTo>
                  <a:lnTo>
                    <a:pt x="78" y="3"/>
                  </a:lnTo>
                  <a:lnTo>
                    <a:pt x="87" y="3"/>
                  </a:lnTo>
                  <a:lnTo>
                    <a:pt x="106" y="0"/>
                  </a:lnTo>
                  <a:lnTo>
                    <a:pt x="99" y="13"/>
                  </a:lnTo>
                  <a:lnTo>
                    <a:pt x="91" y="18"/>
                  </a:lnTo>
                  <a:lnTo>
                    <a:pt x="94" y="33"/>
                  </a:lnTo>
                  <a:lnTo>
                    <a:pt x="91" y="58"/>
                  </a:lnTo>
                  <a:lnTo>
                    <a:pt x="56" y="7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41" name="Freeform 190"/>
            <p:cNvSpPr>
              <a:spLocks/>
            </p:cNvSpPr>
            <p:nvPr/>
          </p:nvSpPr>
          <p:spPr bwMode="auto">
            <a:xfrm>
              <a:off x="4700893" y="4073809"/>
              <a:ext cx="298450" cy="527050"/>
            </a:xfrm>
            <a:custGeom>
              <a:avLst/>
              <a:gdLst>
                <a:gd name="T0" fmla="*/ 18 w 188"/>
                <a:gd name="T1" fmla="*/ 219 h 332"/>
                <a:gd name="T2" fmla="*/ 19 w 188"/>
                <a:gd name="T3" fmla="*/ 209 h 332"/>
                <a:gd name="T4" fmla="*/ 8 w 188"/>
                <a:gd name="T5" fmla="*/ 209 h 332"/>
                <a:gd name="T6" fmla="*/ 8 w 188"/>
                <a:gd name="T7" fmla="*/ 196 h 332"/>
                <a:gd name="T8" fmla="*/ 0 w 188"/>
                <a:gd name="T9" fmla="*/ 188 h 332"/>
                <a:gd name="T10" fmla="*/ 7 w 188"/>
                <a:gd name="T11" fmla="*/ 161 h 332"/>
                <a:gd name="T12" fmla="*/ 30 w 188"/>
                <a:gd name="T13" fmla="*/ 141 h 332"/>
                <a:gd name="T14" fmla="*/ 30 w 188"/>
                <a:gd name="T15" fmla="*/ 114 h 332"/>
                <a:gd name="T16" fmla="*/ 37 w 188"/>
                <a:gd name="T17" fmla="*/ 72 h 332"/>
                <a:gd name="T18" fmla="*/ 40 w 188"/>
                <a:gd name="T19" fmla="*/ 63 h 332"/>
                <a:gd name="T20" fmla="*/ 33 w 188"/>
                <a:gd name="T21" fmla="*/ 56 h 332"/>
                <a:gd name="T22" fmla="*/ 32 w 188"/>
                <a:gd name="T23" fmla="*/ 49 h 332"/>
                <a:gd name="T24" fmla="*/ 25 w 188"/>
                <a:gd name="T25" fmla="*/ 44 h 332"/>
                <a:gd name="T26" fmla="*/ 20 w 188"/>
                <a:gd name="T27" fmla="*/ 11 h 332"/>
                <a:gd name="T28" fmla="*/ 38 w 188"/>
                <a:gd name="T29" fmla="*/ 0 h 332"/>
                <a:gd name="T30" fmla="*/ 111 w 188"/>
                <a:gd name="T31" fmla="*/ 40 h 332"/>
                <a:gd name="T32" fmla="*/ 184 w 188"/>
                <a:gd name="T33" fmla="*/ 80 h 332"/>
                <a:gd name="T34" fmla="*/ 188 w 188"/>
                <a:gd name="T35" fmla="*/ 162 h 332"/>
                <a:gd name="T36" fmla="*/ 172 w 188"/>
                <a:gd name="T37" fmla="*/ 161 h 332"/>
                <a:gd name="T38" fmla="*/ 164 w 188"/>
                <a:gd name="T39" fmla="*/ 176 h 332"/>
                <a:gd name="T40" fmla="*/ 160 w 188"/>
                <a:gd name="T41" fmla="*/ 189 h 332"/>
                <a:gd name="T42" fmla="*/ 163 w 188"/>
                <a:gd name="T43" fmla="*/ 194 h 332"/>
                <a:gd name="T44" fmla="*/ 158 w 188"/>
                <a:gd name="T45" fmla="*/ 200 h 332"/>
                <a:gd name="T46" fmla="*/ 160 w 188"/>
                <a:gd name="T47" fmla="*/ 209 h 332"/>
                <a:gd name="T48" fmla="*/ 155 w 188"/>
                <a:gd name="T49" fmla="*/ 217 h 332"/>
                <a:gd name="T50" fmla="*/ 154 w 188"/>
                <a:gd name="T51" fmla="*/ 225 h 332"/>
                <a:gd name="T52" fmla="*/ 160 w 188"/>
                <a:gd name="T53" fmla="*/ 224 h 332"/>
                <a:gd name="T54" fmla="*/ 164 w 188"/>
                <a:gd name="T55" fmla="*/ 232 h 332"/>
                <a:gd name="T56" fmla="*/ 164 w 188"/>
                <a:gd name="T57" fmla="*/ 244 h 332"/>
                <a:gd name="T58" fmla="*/ 171 w 188"/>
                <a:gd name="T59" fmla="*/ 250 h 332"/>
                <a:gd name="T60" fmla="*/ 171 w 188"/>
                <a:gd name="T61" fmla="*/ 255 h 332"/>
                <a:gd name="T62" fmla="*/ 160 w 188"/>
                <a:gd name="T63" fmla="*/ 258 h 332"/>
                <a:gd name="T64" fmla="*/ 151 w 188"/>
                <a:gd name="T65" fmla="*/ 267 h 332"/>
                <a:gd name="T66" fmla="*/ 138 w 188"/>
                <a:gd name="T67" fmla="*/ 290 h 332"/>
                <a:gd name="T68" fmla="*/ 121 w 188"/>
                <a:gd name="T69" fmla="*/ 299 h 332"/>
                <a:gd name="T70" fmla="*/ 103 w 188"/>
                <a:gd name="T71" fmla="*/ 298 h 332"/>
                <a:gd name="T72" fmla="*/ 98 w 188"/>
                <a:gd name="T73" fmla="*/ 300 h 332"/>
                <a:gd name="T74" fmla="*/ 100 w 188"/>
                <a:gd name="T75" fmla="*/ 307 h 332"/>
                <a:gd name="T76" fmla="*/ 90 w 188"/>
                <a:gd name="T77" fmla="*/ 314 h 332"/>
                <a:gd name="T78" fmla="*/ 83 w 188"/>
                <a:gd name="T79" fmla="*/ 323 h 332"/>
                <a:gd name="T80" fmla="*/ 59 w 188"/>
                <a:gd name="T81" fmla="*/ 330 h 332"/>
                <a:gd name="T82" fmla="*/ 55 w 188"/>
                <a:gd name="T83" fmla="*/ 326 h 332"/>
                <a:gd name="T84" fmla="*/ 52 w 188"/>
                <a:gd name="T85" fmla="*/ 325 h 332"/>
                <a:gd name="T86" fmla="*/ 48 w 188"/>
                <a:gd name="T87" fmla="*/ 331 h 332"/>
                <a:gd name="T88" fmla="*/ 33 w 188"/>
                <a:gd name="T89" fmla="*/ 332 h 332"/>
                <a:gd name="T90" fmla="*/ 36 w 188"/>
                <a:gd name="T91" fmla="*/ 326 h 332"/>
                <a:gd name="T92" fmla="*/ 30 w 188"/>
                <a:gd name="T93" fmla="*/ 312 h 332"/>
                <a:gd name="T94" fmla="*/ 28 w 188"/>
                <a:gd name="T95" fmla="*/ 304 h 332"/>
                <a:gd name="T96" fmla="*/ 20 w 188"/>
                <a:gd name="T97" fmla="*/ 300 h 332"/>
                <a:gd name="T98" fmla="*/ 9 w 188"/>
                <a:gd name="T99" fmla="*/ 288 h 332"/>
                <a:gd name="T100" fmla="*/ 13 w 188"/>
                <a:gd name="T101" fmla="*/ 278 h 332"/>
                <a:gd name="T102" fmla="*/ 21 w 188"/>
                <a:gd name="T103" fmla="*/ 280 h 332"/>
                <a:gd name="T104" fmla="*/ 26 w 188"/>
                <a:gd name="T105" fmla="*/ 279 h 332"/>
                <a:gd name="T106" fmla="*/ 36 w 188"/>
                <a:gd name="T107" fmla="*/ 279 h 332"/>
                <a:gd name="T108" fmla="*/ 26 w 188"/>
                <a:gd name="T109" fmla="*/ 260 h 332"/>
                <a:gd name="T110" fmla="*/ 27 w 188"/>
                <a:gd name="T111" fmla="*/ 246 h 332"/>
                <a:gd name="T112" fmla="*/ 25 w 188"/>
                <a:gd name="T113" fmla="*/ 233 h 332"/>
                <a:gd name="T114" fmla="*/ 18 w 188"/>
                <a:gd name="T115"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332">
                  <a:moveTo>
                    <a:pt x="18" y="219"/>
                  </a:moveTo>
                  <a:lnTo>
                    <a:pt x="19" y="209"/>
                  </a:lnTo>
                  <a:lnTo>
                    <a:pt x="8" y="209"/>
                  </a:lnTo>
                  <a:lnTo>
                    <a:pt x="8" y="196"/>
                  </a:lnTo>
                  <a:lnTo>
                    <a:pt x="0" y="188"/>
                  </a:lnTo>
                  <a:lnTo>
                    <a:pt x="7" y="161"/>
                  </a:lnTo>
                  <a:lnTo>
                    <a:pt x="30" y="141"/>
                  </a:lnTo>
                  <a:lnTo>
                    <a:pt x="30" y="114"/>
                  </a:lnTo>
                  <a:lnTo>
                    <a:pt x="37" y="72"/>
                  </a:lnTo>
                  <a:lnTo>
                    <a:pt x="40" y="63"/>
                  </a:lnTo>
                  <a:lnTo>
                    <a:pt x="33" y="56"/>
                  </a:lnTo>
                  <a:lnTo>
                    <a:pt x="32" y="49"/>
                  </a:lnTo>
                  <a:lnTo>
                    <a:pt x="25" y="44"/>
                  </a:lnTo>
                  <a:lnTo>
                    <a:pt x="20" y="11"/>
                  </a:lnTo>
                  <a:lnTo>
                    <a:pt x="38" y="0"/>
                  </a:lnTo>
                  <a:lnTo>
                    <a:pt x="111" y="40"/>
                  </a:lnTo>
                  <a:lnTo>
                    <a:pt x="184" y="80"/>
                  </a:lnTo>
                  <a:lnTo>
                    <a:pt x="188" y="162"/>
                  </a:lnTo>
                  <a:lnTo>
                    <a:pt x="172" y="161"/>
                  </a:lnTo>
                  <a:lnTo>
                    <a:pt x="164" y="176"/>
                  </a:lnTo>
                  <a:lnTo>
                    <a:pt x="160" y="189"/>
                  </a:lnTo>
                  <a:lnTo>
                    <a:pt x="163" y="194"/>
                  </a:lnTo>
                  <a:lnTo>
                    <a:pt x="158" y="200"/>
                  </a:lnTo>
                  <a:lnTo>
                    <a:pt x="160" y="209"/>
                  </a:lnTo>
                  <a:lnTo>
                    <a:pt x="155" y="217"/>
                  </a:lnTo>
                  <a:lnTo>
                    <a:pt x="154" y="225"/>
                  </a:lnTo>
                  <a:lnTo>
                    <a:pt x="160" y="224"/>
                  </a:lnTo>
                  <a:lnTo>
                    <a:pt x="164" y="232"/>
                  </a:lnTo>
                  <a:lnTo>
                    <a:pt x="164" y="244"/>
                  </a:lnTo>
                  <a:lnTo>
                    <a:pt x="171" y="250"/>
                  </a:lnTo>
                  <a:lnTo>
                    <a:pt x="171" y="255"/>
                  </a:lnTo>
                  <a:lnTo>
                    <a:pt x="160" y="258"/>
                  </a:lnTo>
                  <a:lnTo>
                    <a:pt x="151" y="267"/>
                  </a:lnTo>
                  <a:lnTo>
                    <a:pt x="138" y="290"/>
                  </a:lnTo>
                  <a:lnTo>
                    <a:pt x="121" y="299"/>
                  </a:lnTo>
                  <a:lnTo>
                    <a:pt x="103" y="298"/>
                  </a:lnTo>
                  <a:lnTo>
                    <a:pt x="98" y="300"/>
                  </a:lnTo>
                  <a:lnTo>
                    <a:pt x="100" y="307"/>
                  </a:lnTo>
                  <a:lnTo>
                    <a:pt x="90" y="314"/>
                  </a:lnTo>
                  <a:lnTo>
                    <a:pt x="83" y="323"/>
                  </a:lnTo>
                  <a:lnTo>
                    <a:pt x="59" y="330"/>
                  </a:lnTo>
                  <a:lnTo>
                    <a:pt x="55" y="326"/>
                  </a:lnTo>
                  <a:lnTo>
                    <a:pt x="52" y="325"/>
                  </a:lnTo>
                  <a:lnTo>
                    <a:pt x="48" y="331"/>
                  </a:lnTo>
                  <a:lnTo>
                    <a:pt x="33" y="332"/>
                  </a:lnTo>
                  <a:lnTo>
                    <a:pt x="36" y="326"/>
                  </a:lnTo>
                  <a:lnTo>
                    <a:pt x="30" y="312"/>
                  </a:lnTo>
                  <a:lnTo>
                    <a:pt x="28" y="304"/>
                  </a:lnTo>
                  <a:lnTo>
                    <a:pt x="20" y="300"/>
                  </a:lnTo>
                  <a:lnTo>
                    <a:pt x="9" y="288"/>
                  </a:lnTo>
                  <a:lnTo>
                    <a:pt x="13" y="278"/>
                  </a:lnTo>
                  <a:lnTo>
                    <a:pt x="21" y="280"/>
                  </a:lnTo>
                  <a:lnTo>
                    <a:pt x="26" y="279"/>
                  </a:lnTo>
                  <a:lnTo>
                    <a:pt x="36" y="279"/>
                  </a:lnTo>
                  <a:lnTo>
                    <a:pt x="26" y="260"/>
                  </a:lnTo>
                  <a:lnTo>
                    <a:pt x="27" y="246"/>
                  </a:lnTo>
                  <a:lnTo>
                    <a:pt x="25" y="233"/>
                  </a:lnTo>
                  <a:lnTo>
                    <a:pt x="18" y="21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42" name="Freeform 191"/>
            <p:cNvSpPr>
              <a:spLocks/>
            </p:cNvSpPr>
            <p:nvPr/>
          </p:nvSpPr>
          <p:spPr bwMode="auto">
            <a:xfrm>
              <a:off x="4307193" y="4481797"/>
              <a:ext cx="55563" cy="168275"/>
            </a:xfrm>
            <a:custGeom>
              <a:avLst/>
              <a:gdLst>
                <a:gd name="T0" fmla="*/ 35 w 35"/>
                <a:gd name="T1" fmla="*/ 102 h 106"/>
                <a:gd name="T2" fmla="*/ 21 w 35"/>
                <a:gd name="T3" fmla="*/ 106 h 106"/>
                <a:gd name="T4" fmla="*/ 17 w 35"/>
                <a:gd name="T5" fmla="*/ 99 h 106"/>
                <a:gd name="T6" fmla="*/ 12 w 35"/>
                <a:gd name="T7" fmla="*/ 86 h 106"/>
                <a:gd name="T8" fmla="*/ 10 w 35"/>
                <a:gd name="T9" fmla="*/ 75 h 106"/>
                <a:gd name="T10" fmla="*/ 14 w 35"/>
                <a:gd name="T11" fmla="*/ 57 h 106"/>
                <a:gd name="T12" fmla="*/ 10 w 35"/>
                <a:gd name="T13" fmla="*/ 49 h 106"/>
                <a:gd name="T14" fmla="*/ 8 w 35"/>
                <a:gd name="T15" fmla="*/ 33 h 106"/>
                <a:gd name="T16" fmla="*/ 8 w 35"/>
                <a:gd name="T17" fmla="*/ 18 h 106"/>
                <a:gd name="T18" fmla="*/ 0 w 35"/>
                <a:gd name="T19" fmla="*/ 7 h 106"/>
                <a:gd name="T20" fmla="*/ 2 w 35"/>
                <a:gd name="T21" fmla="*/ 0 h 106"/>
                <a:gd name="T22" fmla="*/ 18 w 35"/>
                <a:gd name="T23" fmla="*/ 1 h 106"/>
                <a:gd name="T24" fmla="*/ 15 w 35"/>
                <a:gd name="T25" fmla="*/ 12 h 106"/>
                <a:gd name="T26" fmla="*/ 21 w 35"/>
                <a:gd name="T27" fmla="*/ 18 h 106"/>
                <a:gd name="T28" fmla="*/ 27 w 35"/>
                <a:gd name="T29" fmla="*/ 25 h 106"/>
                <a:gd name="T30" fmla="*/ 28 w 35"/>
                <a:gd name="T31" fmla="*/ 36 h 106"/>
                <a:gd name="T32" fmla="*/ 32 w 35"/>
                <a:gd name="T33" fmla="*/ 40 h 106"/>
                <a:gd name="T34" fmla="*/ 31 w 35"/>
                <a:gd name="T35" fmla="*/ 88 h 106"/>
                <a:gd name="T36" fmla="*/ 35 w 35"/>
                <a:gd name="T37"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106">
                  <a:moveTo>
                    <a:pt x="35" y="102"/>
                  </a:moveTo>
                  <a:lnTo>
                    <a:pt x="21" y="106"/>
                  </a:lnTo>
                  <a:lnTo>
                    <a:pt x="17" y="99"/>
                  </a:lnTo>
                  <a:lnTo>
                    <a:pt x="12" y="86"/>
                  </a:lnTo>
                  <a:lnTo>
                    <a:pt x="10" y="75"/>
                  </a:lnTo>
                  <a:lnTo>
                    <a:pt x="14" y="57"/>
                  </a:lnTo>
                  <a:lnTo>
                    <a:pt x="10" y="49"/>
                  </a:lnTo>
                  <a:lnTo>
                    <a:pt x="8" y="33"/>
                  </a:lnTo>
                  <a:lnTo>
                    <a:pt x="8" y="18"/>
                  </a:lnTo>
                  <a:lnTo>
                    <a:pt x="0" y="7"/>
                  </a:lnTo>
                  <a:lnTo>
                    <a:pt x="2" y="0"/>
                  </a:lnTo>
                  <a:lnTo>
                    <a:pt x="18" y="1"/>
                  </a:lnTo>
                  <a:lnTo>
                    <a:pt x="15" y="12"/>
                  </a:lnTo>
                  <a:lnTo>
                    <a:pt x="21" y="18"/>
                  </a:lnTo>
                  <a:lnTo>
                    <a:pt x="27" y="25"/>
                  </a:lnTo>
                  <a:lnTo>
                    <a:pt x="28" y="36"/>
                  </a:lnTo>
                  <a:lnTo>
                    <a:pt x="32" y="40"/>
                  </a:lnTo>
                  <a:lnTo>
                    <a:pt x="31" y="88"/>
                  </a:lnTo>
                  <a:lnTo>
                    <a:pt x="35" y="10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43" name="Freeform 192"/>
            <p:cNvSpPr>
              <a:spLocks/>
            </p:cNvSpPr>
            <p:nvPr/>
          </p:nvSpPr>
          <p:spPr bwMode="auto">
            <a:xfrm>
              <a:off x="7107543" y="4172234"/>
              <a:ext cx="252413" cy="485775"/>
            </a:xfrm>
            <a:custGeom>
              <a:avLst/>
              <a:gdLst>
                <a:gd name="T0" fmla="*/ 93 w 159"/>
                <a:gd name="T1" fmla="*/ 162 h 306"/>
                <a:gd name="T2" fmla="*/ 78 w 159"/>
                <a:gd name="T3" fmla="*/ 146 h 306"/>
                <a:gd name="T4" fmla="*/ 63 w 159"/>
                <a:gd name="T5" fmla="*/ 169 h 306"/>
                <a:gd name="T6" fmla="*/ 52 w 159"/>
                <a:gd name="T7" fmla="*/ 217 h 306"/>
                <a:gd name="T8" fmla="*/ 66 w 159"/>
                <a:gd name="T9" fmla="*/ 233 h 306"/>
                <a:gd name="T10" fmla="*/ 79 w 159"/>
                <a:gd name="T11" fmla="*/ 270 h 306"/>
                <a:gd name="T12" fmla="*/ 101 w 159"/>
                <a:gd name="T13" fmla="*/ 284 h 306"/>
                <a:gd name="T14" fmla="*/ 106 w 159"/>
                <a:gd name="T15" fmla="*/ 304 h 306"/>
                <a:gd name="T16" fmla="*/ 91 w 159"/>
                <a:gd name="T17" fmla="*/ 295 h 306"/>
                <a:gd name="T18" fmla="*/ 73 w 159"/>
                <a:gd name="T19" fmla="*/ 290 h 306"/>
                <a:gd name="T20" fmla="*/ 62 w 159"/>
                <a:gd name="T21" fmla="*/ 272 h 306"/>
                <a:gd name="T22" fmla="*/ 42 w 159"/>
                <a:gd name="T23" fmla="*/ 250 h 306"/>
                <a:gd name="T24" fmla="*/ 36 w 159"/>
                <a:gd name="T25" fmla="*/ 251 h 306"/>
                <a:gd name="T26" fmla="*/ 41 w 159"/>
                <a:gd name="T27" fmla="*/ 218 h 306"/>
                <a:gd name="T28" fmla="*/ 56 w 159"/>
                <a:gd name="T29" fmla="*/ 177 h 306"/>
                <a:gd name="T30" fmla="*/ 46 w 159"/>
                <a:gd name="T31" fmla="*/ 149 h 306"/>
                <a:gd name="T32" fmla="*/ 29 w 159"/>
                <a:gd name="T33" fmla="*/ 121 h 306"/>
                <a:gd name="T34" fmla="*/ 30 w 159"/>
                <a:gd name="T35" fmla="*/ 106 h 306"/>
                <a:gd name="T36" fmla="*/ 25 w 159"/>
                <a:gd name="T37" fmla="*/ 75 h 306"/>
                <a:gd name="T38" fmla="*/ 0 w 159"/>
                <a:gd name="T39" fmla="*/ 41 h 306"/>
                <a:gd name="T40" fmla="*/ 12 w 159"/>
                <a:gd name="T41" fmla="*/ 15 h 306"/>
                <a:gd name="T42" fmla="*/ 34 w 159"/>
                <a:gd name="T43" fmla="*/ 5 h 306"/>
                <a:gd name="T44" fmla="*/ 52 w 159"/>
                <a:gd name="T45" fmla="*/ 7 h 306"/>
                <a:gd name="T46" fmla="*/ 67 w 159"/>
                <a:gd name="T47" fmla="*/ 20 h 306"/>
                <a:gd name="T48" fmla="*/ 69 w 159"/>
                <a:gd name="T49" fmla="*/ 61 h 306"/>
                <a:gd name="T50" fmla="*/ 93 w 159"/>
                <a:gd name="T51" fmla="*/ 52 h 306"/>
                <a:gd name="T52" fmla="*/ 106 w 159"/>
                <a:gd name="T53" fmla="*/ 44 h 306"/>
                <a:gd name="T54" fmla="*/ 136 w 159"/>
                <a:gd name="T55" fmla="*/ 62 h 306"/>
                <a:gd name="T56" fmla="*/ 157 w 159"/>
                <a:gd name="T57" fmla="*/ 101 h 306"/>
                <a:gd name="T58" fmla="*/ 154 w 159"/>
                <a:gd name="T59" fmla="*/ 128 h 306"/>
                <a:gd name="T60" fmla="*/ 113 w 159"/>
                <a:gd name="T61" fmla="*/ 129 h 306"/>
                <a:gd name="T62" fmla="*/ 110 w 159"/>
                <a:gd name="T63" fmla="*/ 17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306">
                  <a:moveTo>
                    <a:pt x="110" y="171"/>
                  </a:moveTo>
                  <a:lnTo>
                    <a:pt x="93" y="162"/>
                  </a:lnTo>
                  <a:lnTo>
                    <a:pt x="78" y="162"/>
                  </a:lnTo>
                  <a:lnTo>
                    <a:pt x="78" y="146"/>
                  </a:lnTo>
                  <a:lnTo>
                    <a:pt x="62" y="146"/>
                  </a:lnTo>
                  <a:lnTo>
                    <a:pt x="63" y="169"/>
                  </a:lnTo>
                  <a:lnTo>
                    <a:pt x="56" y="199"/>
                  </a:lnTo>
                  <a:lnTo>
                    <a:pt x="52" y="217"/>
                  </a:lnTo>
                  <a:lnTo>
                    <a:pt x="54" y="233"/>
                  </a:lnTo>
                  <a:lnTo>
                    <a:pt x="66" y="233"/>
                  </a:lnTo>
                  <a:lnTo>
                    <a:pt x="75" y="252"/>
                  </a:lnTo>
                  <a:lnTo>
                    <a:pt x="79" y="270"/>
                  </a:lnTo>
                  <a:lnTo>
                    <a:pt x="90" y="282"/>
                  </a:lnTo>
                  <a:lnTo>
                    <a:pt x="101" y="284"/>
                  </a:lnTo>
                  <a:lnTo>
                    <a:pt x="111" y="295"/>
                  </a:lnTo>
                  <a:lnTo>
                    <a:pt x="106" y="304"/>
                  </a:lnTo>
                  <a:lnTo>
                    <a:pt x="93" y="306"/>
                  </a:lnTo>
                  <a:lnTo>
                    <a:pt x="91" y="295"/>
                  </a:lnTo>
                  <a:lnTo>
                    <a:pt x="76" y="286"/>
                  </a:lnTo>
                  <a:lnTo>
                    <a:pt x="73" y="290"/>
                  </a:lnTo>
                  <a:lnTo>
                    <a:pt x="66" y="282"/>
                  </a:lnTo>
                  <a:lnTo>
                    <a:pt x="62" y="272"/>
                  </a:lnTo>
                  <a:lnTo>
                    <a:pt x="51" y="260"/>
                  </a:lnTo>
                  <a:lnTo>
                    <a:pt x="42" y="250"/>
                  </a:lnTo>
                  <a:lnTo>
                    <a:pt x="40" y="263"/>
                  </a:lnTo>
                  <a:lnTo>
                    <a:pt x="36" y="251"/>
                  </a:lnTo>
                  <a:lnTo>
                    <a:pt x="37" y="238"/>
                  </a:lnTo>
                  <a:lnTo>
                    <a:pt x="41" y="218"/>
                  </a:lnTo>
                  <a:lnTo>
                    <a:pt x="48" y="197"/>
                  </a:lnTo>
                  <a:lnTo>
                    <a:pt x="56" y="177"/>
                  </a:lnTo>
                  <a:lnTo>
                    <a:pt x="47" y="158"/>
                  </a:lnTo>
                  <a:lnTo>
                    <a:pt x="46" y="149"/>
                  </a:lnTo>
                  <a:lnTo>
                    <a:pt x="43" y="137"/>
                  </a:lnTo>
                  <a:lnTo>
                    <a:pt x="29" y="121"/>
                  </a:lnTo>
                  <a:lnTo>
                    <a:pt x="24" y="110"/>
                  </a:lnTo>
                  <a:lnTo>
                    <a:pt x="30" y="106"/>
                  </a:lnTo>
                  <a:lnTo>
                    <a:pt x="34" y="88"/>
                  </a:lnTo>
                  <a:lnTo>
                    <a:pt x="25" y="75"/>
                  </a:lnTo>
                  <a:lnTo>
                    <a:pt x="11" y="60"/>
                  </a:lnTo>
                  <a:lnTo>
                    <a:pt x="0" y="41"/>
                  </a:lnTo>
                  <a:lnTo>
                    <a:pt x="7" y="37"/>
                  </a:lnTo>
                  <a:lnTo>
                    <a:pt x="12" y="15"/>
                  </a:lnTo>
                  <a:lnTo>
                    <a:pt x="25" y="14"/>
                  </a:lnTo>
                  <a:lnTo>
                    <a:pt x="34" y="5"/>
                  </a:lnTo>
                  <a:lnTo>
                    <a:pt x="43" y="0"/>
                  </a:lnTo>
                  <a:lnTo>
                    <a:pt x="52" y="7"/>
                  </a:lnTo>
                  <a:lnTo>
                    <a:pt x="55" y="19"/>
                  </a:lnTo>
                  <a:lnTo>
                    <a:pt x="67" y="20"/>
                  </a:lnTo>
                  <a:lnTo>
                    <a:pt x="66" y="42"/>
                  </a:lnTo>
                  <a:lnTo>
                    <a:pt x="69" y="61"/>
                  </a:lnTo>
                  <a:lnTo>
                    <a:pt x="87" y="48"/>
                  </a:lnTo>
                  <a:lnTo>
                    <a:pt x="93" y="52"/>
                  </a:lnTo>
                  <a:lnTo>
                    <a:pt x="103" y="51"/>
                  </a:lnTo>
                  <a:lnTo>
                    <a:pt x="106" y="44"/>
                  </a:lnTo>
                  <a:lnTo>
                    <a:pt x="120" y="45"/>
                  </a:lnTo>
                  <a:lnTo>
                    <a:pt x="136" y="62"/>
                  </a:lnTo>
                  <a:lnTo>
                    <a:pt x="140" y="83"/>
                  </a:lnTo>
                  <a:lnTo>
                    <a:pt x="157" y="101"/>
                  </a:lnTo>
                  <a:lnTo>
                    <a:pt x="159" y="119"/>
                  </a:lnTo>
                  <a:lnTo>
                    <a:pt x="154" y="128"/>
                  </a:lnTo>
                  <a:lnTo>
                    <a:pt x="136" y="125"/>
                  </a:lnTo>
                  <a:lnTo>
                    <a:pt x="113" y="129"/>
                  </a:lnTo>
                  <a:lnTo>
                    <a:pt x="103" y="146"/>
                  </a:lnTo>
                  <a:lnTo>
                    <a:pt x="110" y="17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44" name="Freeform 193"/>
            <p:cNvSpPr>
              <a:spLocks/>
            </p:cNvSpPr>
            <p:nvPr/>
          </p:nvSpPr>
          <p:spPr bwMode="auto">
            <a:xfrm>
              <a:off x="6129643" y="3495959"/>
              <a:ext cx="219075" cy="139700"/>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45" name="Freeform 194"/>
            <p:cNvSpPr>
              <a:spLocks/>
            </p:cNvSpPr>
            <p:nvPr/>
          </p:nvSpPr>
          <p:spPr bwMode="auto">
            <a:xfrm>
              <a:off x="5707368" y="3438809"/>
              <a:ext cx="411163" cy="244475"/>
            </a:xfrm>
            <a:custGeom>
              <a:avLst/>
              <a:gdLst>
                <a:gd name="T0" fmla="*/ 176 w 259"/>
                <a:gd name="T1" fmla="*/ 146 h 154"/>
                <a:gd name="T2" fmla="*/ 170 w 259"/>
                <a:gd name="T3" fmla="*/ 129 h 154"/>
                <a:gd name="T4" fmla="*/ 157 w 259"/>
                <a:gd name="T5" fmla="*/ 128 h 154"/>
                <a:gd name="T6" fmla="*/ 134 w 259"/>
                <a:gd name="T7" fmla="*/ 110 h 154"/>
                <a:gd name="T8" fmla="*/ 120 w 259"/>
                <a:gd name="T9" fmla="*/ 107 h 154"/>
                <a:gd name="T10" fmla="*/ 99 w 259"/>
                <a:gd name="T11" fmla="*/ 97 h 154"/>
                <a:gd name="T12" fmla="*/ 86 w 259"/>
                <a:gd name="T13" fmla="*/ 95 h 154"/>
                <a:gd name="T14" fmla="*/ 79 w 259"/>
                <a:gd name="T15" fmla="*/ 99 h 154"/>
                <a:gd name="T16" fmla="*/ 68 w 259"/>
                <a:gd name="T17" fmla="*/ 98 h 154"/>
                <a:gd name="T18" fmla="*/ 58 w 259"/>
                <a:gd name="T19" fmla="*/ 110 h 154"/>
                <a:gd name="T20" fmla="*/ 44 w 259"/>
                <a:gd name="T21" fmla="*/ 114 h 154"/>
                <a:gd name="T22" fmla="*/ 38 w 259"/>
                <a:gd name="T23" fmla="*/ 100 h 154"/>
                <a:gd name="T24" fmla="*/ 36 w 259"/>
                <a:gd name="T25" fmla="*/ 78 h 154"/>
                <a:gd name="T26" fmla="*/ 21 w 259"/>
                <a:gd name="T27" fmla="*/ 71 h 154"/>
                <a:gd name="T28" fmla="*/ 23 w 259"/>
                <a:gd name="T29" fmla="*/ 57 h 154"/>
                <a:gd name="T30" fmla="*/ 11 w 259"/>
                <a:gd name="T31" fmla="*/ 56 h 154"/>
                <a:gd name="T32" fmla="*/ 11 w 259"/>
                <a:gd name="T33" fmla="*/ 38 h 154"/>
                <a:gd name="T34" fmla="*/ 28 w 259"/>
                <a:gd name="T35" fmla="*/ 43 h 154"/>
                <a:gd name="T36" fmla="*/ 41 w 259"/>
                <a:gd name="T37" fmla="*/ 37 h 154"/>
                <a:gd name="T38" fmla="*/ 27 w 259"/>
                <a:gd name="T39" fmla="*/ 25 h 154"/>
                <a:gd name="T40" fmla="*/ 19 w 259"/>
                <a:gd name="T41" fmla="*/ 13 h 154"/>
                <a:gd name="T42" fmla="*/ 7 w 259"/>
                <a:gd name="T43" fmla="*/ 18 h 154"/>
                <a:gd name="T44" fmla="*/ 8 w 259"/>
                <a:gd name="T45" fmla="*/ 33 h 154"/>
                <a:gd name="T46" fmla="*/ 0 w 259"/>
                <a:gd name="T47" fmla="*/ 20 h 154"/>
                <a:gd name="T48" fmla="*/ 6 w 259"/>
                <a:gd name="T49" fmla="*/ 13 h 154"/>
                <a:gd name="T50" fmla="*/ 24 w 259"/>
                <a:gd name="T51" fmla="*/ 9 h 154"/>
                <a:gd name="T52" fmla="*/ 37 w 259"/>
                <a:gd name="T53" fmla="*/ 14 h 154"/>
                <a:gd name="T54" fmla="*/ 52 w 259"/>
                <a:gd name="T55" fmla="*/ 30 h 154"/>
                <a:gd name="T56" fmla="*/ 61 w 259"/>
                <a:gd name="T57" fmla="*/ 29 h 154"/>
                <a:gd name="T58" fmla="*/ 80 w 259"/>
                <a:gd name="T59" fmla="*/ 29 h 154"/>
                <a:gd name="T60" fmla="*/ 74 w 259"/>
                <a:gd name="T61" fmla="*/ 19 h 154"/>
                <a:gd name="T62" fmla="*/ 87 w 259"/>
                <a:gd name="T63" fmla="*/ 12 h 154"/>
                <a:gd name="T64" fmla="*/ 98 w 259"/>
                <a:gd name="T65" fmla="*/ 0 h 154"/>
                <a:gd name="T66" fmla="*/ 123 w 259"/>
                <a:gd name="T67" fmla="*/ 11 h 154"/>
                <a:gd name="T68" fmla="*/ 129 w 259"/>
                <a:gd name="T69" fmla="*/ 27 h 154"/>
                <a:gd name="T70" fmla="*/ 137 w 259"/>
                <a:gd name="T71" fmla="*/ 31 h 154"/>
                <a:gd name="T72" fmla="*/ 155 w 259"/>
                <a:gd name="T73" fmla="*/ 30 h 154"/>
                <a:gd name="T74" fmla="*/ 161 w 259"/>
                <a:gd name="T75" fmla="*/ 34 h 154"/>
                <a:gd name="T76" fmla="*/ 175 w 259"/>
                <a:gd name="T77" fmla="*/ 55 h 154"/>
                <a:gd name="T78" fmla="*/ 198 w 259"/>
                <a:gd name="T79" fmla="*/ 69 h 154"/>
                <a:gd name="T80" fmla="*/ 211 w 259"/>
                <a:gd name="T81" fmla="*/ 79 h 154"/>
                <a:gd name="T82" fmla="*/ 231 w 259"/>
                <a:gd name="T83" fmla="*/ 89 h 154"/>
                <a:gd name="T84" fmla="*/ 256 w 259"/>
                <a:gd name="T85" fmla="*/ 98 h 154"/>
                <a:gd name="T86" fmla="*/ 259 w 259"/>
                <a:gd name="T87" fmla="*/ 111 h 154"/>
                <a:gd name="T88" fmla="*/ 254 w 259"/>
                <a:gd name="T89" fmla="*/ 110 h 154"/>
                <a:gd name="T90" fmla="*/ 244 w 259"/>
                <a:gd name="T91" fmla="*/ 105 h 154"/>
                <a:gd name="T92" fmla="*/ 243 w 259"/>
                <a:gd name="T93" fmla="*/ 112 h 154"/>
                <a:gd name="T94" fmla="*/ 230 w 259"/>
                <a:gd name="T95" fmla="*/ 116 h 154"/>
                <a:gd name="T96" fmla="*/ 230 w 259"/>
                <a:gd name="T97" fmla="*/ 133 h 154"/>
                <a:gd name="T98" fmla="*/ 222 w 259"/>
                <a:gd name="T99" fmla="*/ 139 h 154"/>
                <a:gd name="T100" fmla="*/ 209 w 259"/>
                <a:gd name="T101" fmla="*/ 142 h 154"/>
                <a:gd name="T102" fmla="*/ 207 w 259"/>
                <a:gd name="T103" fmla="*/ 151 h 154"/>
                <a:gd name="T104" fmla="*/ 195 w 259"/>
                <a:gd name="T105" fmla="*/ 154 h 154"/>
                <a:gd name="T106" fmla="*/ 176 w 259"/>
                <a:gd name="T107" fmla="*/ 1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9" h="154">
                  <a:moveTo>
                    <a:pt x="176" y="146"/>
                  </a:moveTo>
                  <a:lnTo>
                    <a:pt x="170" y="129"/>
                  </a:lnTo>
                  <a:lnTo>
                    <a:pt x="157" y="128"/>
                  </a:lnTo>
                  <a:lnTo>
                    <a:pt x="134" y="110"/>
                  </a:lnTo>
                  <a:lnTo>
                    <a:pt x="120" y="107"/>
                  </a:lnTo>
                  <a:lnTo>
                    <a:pt x="99" y="97"/>
                  </a:lnTo>
                  <a:lnTo>
                    <a:pt x="86" y="95"/>
                  </a:lnTo>
                  <a:lnTo>
                    <a:pt x="79" y="99"/>
                  </a:lnTo>
                  <a:lnTo>
                    <a:pt x="68" y="98"/>
                  </a:lnTo>
                  <a:lnTo>
                    <a:pt x="58" y="110"/>
                  </a:lnTo>
                  <a:lnTo>
                    <a:pt x="44" y="114"/>
                  </a:lnTo>
                  <a:lnTo>
                    <a:pt x="38" y="100"/>
                  </a:lnTo>
                  <a:lnTo>
                    <a:pt x="36" y="78"/>
                  </a:lnTo>
                  <a:lnTo>
                    <a:pt x="21" y="71"/>
                  </a:lnTo>
                  <a:lnTo>
                    <a:pt x="23" y="57"/>
                  </a:lnTo>
                  <a:lnTo>
                    <a:pt x="11" y="56"/>
                  </a:lnTo>
                  <a:lnTo>
                    <a:pt x="11" y="38"/>
                  </a:lnTo>
                  <a:lnTo>
                    <a:pt x="28" y="43"/>
                  </a:lnTo>
                  <a:lnTo>
                    <a:pt x="41" y="37"/>
                  </a:lnTo>
                  <a:lnTo>
                    <a:pt x="27" y="25"/>
                  </a:lnTo>
                  <a:lnTo>
                    <a:pt x="19" y="13"/>
                  </a:lnTo>
                  <a:lnTo>
                    <a:pt x="7" y="18"/>
                  </a:lnTo>
                  <a:lnTo>
                    <a:pt x="8" y="33"/>
                  </a:lnTo>
                  <a:lnTo>
                    <a:pt x="0" y="20"/>
                  </a:lnTo>
                  <a:lnTo>
                    <a:pt x="6" y="13"/>
                  </a:lnTo>
                  <a:lnTo>
                    <a:pt x="24" y="9"/>
                  </a:lnTo>
                  <a:lnTo>
                    <a:pt x="37" y="14"/>
                  </a:lnTo>
                  <a:lnTo>
                    <a:pt x="52" y="30"/>
                  </a:lnTo>
                  <a:lnTo>
                    <a:pt x="61" y="29"/>
                  </a:lnTo>
                  <a:lnTo>
                    <a:pt x="80" y="29"/>
                  </a:lnTo>
                  <a:lnTo>
                    <a:pt x="74" y="19"/>
                  </a:lnTo>
                  <a:lnTo>
                    <a:pt x="87" y="12"/>
                  </a:lnTo>
                  <a:lnTo>
                    <a:pt x="98" y="0"/>
                  </a:lnTo>
                  <a:lnTo>
                    <a:pt x="123" y="11"/>
                  </a:lnTo>
                  <a:lnTo>
                    <a:pt x="129" y="27"/>
                  </a:lnTo>
                  <a:lnTo>
                    <a:pt x="137" y="31"/>
                  </a:lnTo>
                  <a:lnTo>
                    <a:pt x="155" y="30"/>
                  </a:lnTo>
                  <a:lnTo>
                    <a:pt x="161" y="34"/>
                  </a:lnTo>
                  <a:lnTo>
                    <a:pt x="175" y="55"/>
                  </a:lnTo>
                  <a:lnTo>
                    <a:pt x="198" y="69"/>
                  </a:lnTo>
                  <a:lnTo>
                    <a:pt x="211" y="79"/>
                  </a:lnTo>
                  <a:lnTo>
                    <a:pt x="231" y="89"/>
                  </a:lnTo>
                  <a:lnTo>
                    <a:pt x="256" y="98"/>
                  </a:lnTo>
                  <a:lnTo>
                    <a:pt x="259" y="111"/>
                  </a:lnTo>
                  <a:lnTo>
                    <a:pt x="254" y="110"/>
                  </a:lnTo>
                  <a:lnTo>
                    <a:pt x="244" y="105"/>
                  </a:lnTo>
                  <a:lnTo>
                    <a:pt x="243" y="112"/>
                  </a:lnTo>
                  <a:lnTo>
                    <a:pt x="230" y="116"/>
                  </a:lnTo>
                  <a:lnTo>
                    <a:pt x="230" y="133"/>
                  </a:lnTo>
                  <a:lnTo>
                    <a:pt x="222" y="139"/>
                  </a:lnTo>
                  <a:lnTo>
                    <a:pt x="209" y="142"/>
                  </a:lnTo>
                  <a:lnTo>
                    <a:pt x="207" y="151"/>
                  </a:lnTo>
                  <a:lnTo>
                    <a:pt x="195" y="154"/>
                  </a:lnTo>
                  <a:lnTo>
                    <a:pt x="176" y="146"/>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46" name="Freeform 195"/>
            <p:cNvSpPr>
              <a:spLocks/>
            </p:cNvSpPr>
            <p:nvPr/>
          </p:nvSpPr>
          <p:spPr bwMode="auto">
            <a:xfrm>
              <a:off x="7942568" y="5118384"/>
              <a:ext cx="69850" cy="36513"/>
            </a:xfrm>
            <a:custGeom>
              <a:avLst/>
              <a:gdLst>
                <a:gd name="T0" fmla="*/ 0 w 44"/>
                <a:gd name="T1" fmla="*/ 13 h 23"/>
                <a:gd name="T2" fmla="*/ 2 w 44"/>
                <a:gd name="T3" fmla="*/ 8 h 23"/>
                <a:gd name="T4" fmla="*/ 19 w 44"/>
                <a:gd name="T5" fmla="*/ 4 h 23"/>
                <a:gd name="T6" fmla="*/ 32 w 44"/>
                <a:gd name="T7" fmla="*/ 3 h 23"/>
                <a:gd name="T8" fmla="*/ 37 w 44"/>
                <a:gd name="T9" fmla="*/ 0 h 23"/>
                <a:gd name="T10" fmla="*/ 44 w 44"/>
                <a:gd name="T11" fmla="*/ 3 h 23"/>
                <a:gd name="T12" fmla="*/ 37 w 44"/>
                <a:gd name="T13" fmla="*/ 9 h 23"/>
                <a:gd name="T14" fmla="*/ 17 w 44"/>
                <a:gd name="T15" fmla="*/ 18 h 23"/>
                <a:gd name="T16" fmla="*/ 1 w 44"/>
                <a:gd name="T17" fmla="*/ 23 h 23"/>
                <a:gd name="T18" fmla="*/ 1 w 44"/>
                <a:gd name="T19" fmla="*/ 17 h 23"/>
                <a:gd name="T20" fmla="*/ 0 w 44"/>
                <a:gd name="T2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3">
                  <a:moveTo>
                    <a:pt x="0" y="13"/>
                  </a:moveTo>
                  <a:lnTo>
                    <a:pt x="2" y="8"/>
                  </a:lnTo>
                  <a:lnTo>
                    <a:pt x="19" y="4"/>
                  </a:lnTo>
                  <a:lnTo>
                    <a:pt x="32" y="3"/>
                  </a:lnTo>
                  <a:lnTo>
                    <a:pt x="37" y="0"/>
                  </a:lnTo>
                  <a:lnTo>
                    <a:pt x="44" y="3"/>
                  </a:lnTo>
                  <a:lnTo>
                    <a:pt x="37" y="9"/>
                  </a:lnTo>
                  <a:lnTo>
                    <a:pt x="17" y="18"/>
                  </a:lnTo>
                  <a:lnTo>
                    <a:pt x="1" y="23"/>
                  </a:lnTo>
                  <a:lnTo>
                    <a:pt x="1" y="17"/>
                  </a:lnTo>
                  <a:lnTo>
                    <a:pt x="0" y="13"/>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47" name="Freeform 196"/>
            <p:cNvSpPr>
              <a:spLocks/>
            </p:cNvSpPr>
            <p:nvPr/>
          </p:nvSpPr>
          <p:spPr bwMode="auto">
            <a:xfrm>
              <a:off x="2510143" y="4486559"/>
              <a:ext cx="31750" cy="30163"/>
            </a:xfrm>
            <a:custGeom>
              <a:avLst/>
              <a:gdLst>
                <a:gd name="T0" fmla="*/ 6 w 20"/>
                <a:gd name="T1" fmla="*/ 3 h 19"/>
                <a:gd name="T2" fmla="*/ 16 w 20"/>
                <a:gd name="T3" fmla="*/ 0 h 19"/>
                <a:gd name="T4" fmla="*/ 20 w 20"/>
                <a:gd name="T5" fmla="*/ 1 h 19"/>
                <a:gd name="T6" fmla="*/ 19 w 20"/>
                <a:gd name="T7" fmla="*/ 16 h 19"/>
                <a:gd name="T8" fmla="*/ 3 w 20"/>
                <a:gd name="T9" fmla="*/ 19 h 19"/>
                <a:gd name="T10" fmla="*/ 0 w 20"/>
                <a:gd name="T11" fmla="*/ 17 h 19"/>
                <a:gd name="T12" fmla="*/ 6 w 20"/>
                <a:gd name="T13" fmla="*/ 11 h 19"/>
                <a:gd name="T14" fmla="*/ 6 w 20"/>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9">
                  <a:moveTo>
                    <a:pt x="6" y="3"/>
                  </a:moveTo>
                  <a:lnTo>
                    <a:pt x="16" y="0"/>
                  </a:lnTo>
                  <a:lnTo>
                    <a:pt x="20" y="1"/>
                  </a:lnTo>
                  <a:lnTo>
                    <a:pt x="19" y="16"/>
                  </a:lnTo>
                  <a:lnTo>
                    <a:pt x="3" y="19"/>
                  </a:lnTo>
                  <a:lnTo>
                    <a:pt x="0" y="17"/>
                  </a:lnTo>
                  <a:lnTo>
                    <a:pt x="6" y="11"/>
                  </a:lnTo>
                  <a:lnTo>
                    <a:pt x="6" y="3"/>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48" name="Freeform 197"/>
            <p:cNvSpPr>
              <a:spLocks/>
            </p:cNvSpPr>
            <p:nvPr/>
          </p:nvSpPr>
          <p:spPr bwMode="auto">
            <a:xfrm>
              <a:off x="4516743" y="3615021"/>
              <a:ext cx="111125" cy="231775"/>
            </a:xfrm>
            <a:custGeom>
              <a:avLst/>
              <a:gdLst>
                <a:gd name="T0" fmla="*/ 36 w 70"/>
                <a:gd name="T1" fmla="*/ 146 h 146"/>
                <a:gd name="T2" fmla="*/ 28 w 70"/>
                <a:gd name="T3" fmla="*/ 109 h 146"/>
                <a:gd name="T4" fmla="*/ 17 w 70"/>
                <a:gd name="T5" fmla="*/ 100 h 146"/>
                <a:gd name="T6" fmla="*/ 17 w 70"/>
                <a:gd name="T7" fmla="*/ 95 h 146"/>
                <a:gd name="T8" fmla="*/ 2 w 70"/>
                <a:gd name="T9" fmla="*/ 83 h 146"/>
                <a:gd name="T10" fmla="*/ 0 w 70"/>
                <a:gd name="T11" fmla="*/ 67 h 146"/>
                <a:gd name="T12" fmla="*/ 10 w 70"/>
                <a:gd name="T13" fmla="*/ 56 h 146"/>
                <a:gd name="T14" fmla="*/ 14 w 70"/>
                <a:gd name="T15" fmla="*/ 39 h 146"/>
                <a:gd name="T16" fmla="*/ 11 w 70"/>
                <a:gd name="T17" fmla="*/ 19 h 146"/>
                <a:gd name="T18" fmla="*/ 14 w 70"/>
                <a:gd name="T19" fmla="*/ 8 h 146"/>
                <a:gd name="T20" fmla="*/ 32 w 70"/>
                <a:gd name="T21" fmla="*/ 0 h 146"/>
                <a:gd name="T22" fmla="*/ 44 w 70"/>
                <a:gd name="T23" fmla="*/ 3 h 146"/>
                <a:gd name="T24" fmla="*/ 44 w 70"/>
                <a:gd name="T25" fmla="*/ 13 h 146"/>
                <a:gd name="T26" fmla="*/ 59 w 70"/>
                <a:gd name="T27" fmla="*/ 6 h 146"/>
                <a:gd name="T28" fmla="*/ 60 w 70"/>
                <a:gd name="T29" fmla="*/ 9 h 146"/>
                <a:gd name="T30" fmla="*/ 52 w 70"/>
                <a:gd name="T31" fmla="*/ 19 h 146"/>
                <a:gd name="T32" fmla="*/ 52 w 70"/>
                <a:gd name="T33" fmla="*/ 29 h 146"/>
                <a:gd name="T34" fmla="*/ 58 w 70"/>
                <a:gd name="T35" fmla="*/ 34 h 146"/>
                <a:gd name="T36" fmla="*/ 56 w 70"/>
                <a:gd name="T37" fmla="*/ 52 h 146"/>
                <a:gd name="T38" fmla="*/ 45 w 70"/>
                <a:gd name="T39" fmla="*/ 63 h 146"/>
                <a:gd name="T40" fmla="*/ 49 w 70"/>
                <a:gd name="T41" fmla="*/ 74 h 146"/>
                <a:gd name="T42" fmla="*/ 58 w 70"/>
                <a:gd name="T43" fmla="*/ 74 h 146"/>
                <a:gd name="T44" fmla="*/ 63 w 70"/>
                <a:gd name="T45" fmla="*/ 84 h 146"/>
                <a:gd name="T46" fmla="*/ 70 w 70"/>
                <a:gd name="T47" fmla="*/ 87 h 146"/>
                <a:gd name="T48" fmla="*/ 69 w 70"/>
                <a:gd name="T49" fmla="*/ 103 h 146"/>
                <a:gd name="T50" fmla="*/ 61 w 70"/>
                <a:gd name="T51" fmla="*/ 109 h 146"/>
                <a:gd name="T52" fmla="*/ 56 w 70"/>
                <a:gd name="T53" fmla="*/ 116 h 146"/>
                <a:gd name="T54" fmla="*/ 44 w 70"/>
                <a:gd name="T55" fmla="*/ 124 h 146"/>
                <a:gd name="T56" fmla="*/ 46 w 70"/>
                <a:gd name="T57" fmla="*/ 132 h 146"/>
                <a:gd name="T58" fmla="*/ 45 w 70"/>
                <a:gd name="T59" fmla="*/ 141 h 146"/>
                <a:gd name="T60" fmla="*/ 36 w 70"/>
                <a:gd name="T6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 h="146">
                  <a:moveTo>
                    <a:pt x="36" y="146"/>
                  </a:moveTo>
                  <a:lnTo>
                    <a:pt x="28" y="109"/>
                  </a:lnTo>
                  <a:lnTo>
                    <a:pt x="17" y="100"/>
                  </a:lnTo>
                  <a:lnTo>
                    <a:pt x="17" y="95"/>
                  </a:lnTo>
                  <a:lnTo>
                    <a:pt x="2" y="83"/>
                  </a:lnTo>
                  <a:lnTo>
                    <a:pt x="0" y="67"/>
                  </a:lnTo>
                  <a:lnTo>
                    <a:pt x="10" y="56"/>
                  </a:lnTo>
                  <a:lnTo>
                    <a:pt x="14" y="39"/>
                  </a:lnTo>
                  <a:lnTo>
                    <a:pt x="11" y="19"/>
                  </a:lnTo>
                  <a:lnTo>
                    <a:pt x="14" y="8"/>
                  </a:lnTo>
                  <a:lnTo>
                    <a:pt x="32" y="0"/>
                  </a:lnTo>
                  <a:lnTo>
                    <a:pt x="44" y="3"/>
                  </a:lnTo>
                  <a:lnTo>
                    <a:pt x="44" y="13"/>
                  </a:lnTo>
                  <a:lnTo>
                    <a:pt x="59" y="6"/>
                  </a:lnTo>
                  <a:lnTo>
                    <a:pt x="60" y="9"/>
                  </a:lnTo>
                  <a:lnTo>
                    <a:pt x="52" y="19"/>
                  </a:lnTo>
                  <a:lnTo>
                    <a:pt x="52" y="29"/>
                  </a:lnTo>
                  <a:lnTo>
                    <a:pt x="58" y="34"/>
                  </a:lnTo>
                  <a:lnTo>
                    <a:pt x="56" y="52"/>
                  </a:lnTo>
                  <a:lnTo>
                    <a:pt x="45" y="63"/>
                  </a:lnTo>
                  <a:lnTo>
                    <a:pt x="49" y="74"/>
                  </a:lnTo>
                  <a:lnTo>
                    <a:pt x="58" y="74"/>
                  </a:lnTo>
                  <a:lnTo>
                    <a:pt x="63" y="84"/>
                  </a:lnTo>
                  <a:lnTo>
                    <a:pt x="70" y="87"/>
                  </a:lnTo>
                  <a:lnTo>
                    <a:pt x="69" y="103"/>
                  </a:lnTo>
                  <a:lnTo>
                    <a:pt x="61" y="109"/>
                  </a:lnTo>
                  <a:lnTo>
                    <a:pt x="56" y="116"/>
                  </a:lnTo>
                  <a:lnTo>
                    <a:pt x="44" y="124"/>
                  </a:lnTo>
                  <a:lnTo>
                    <a:pt x="46" y="132"/>
                  </a:lnTo>
                  <a:lnTo>
                    <a:pt x="45" y="141"/>
                  </a:lnTo>
                  <a:lnTo>
                    <a:pt x="36" y="146"/>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49" name="Freeform 198"/>
            <p:cNvSpPr>
              <a:spLocks/>
            </p:cNvSpPr>
            <p:nvPr/>
          </p:nvSpPr>
          <p:spPr bwMode="auto">
            <a:xfrm>
              <a:off x="5013631" y="3461034"/>
              <a:ext cx="514350" cy="204788"/>
            </a:xfrm>
            <a:custGeom>
              <a:avLst/>
              <a:gdLst>
                <a:gd name="T0" fmla="*/ 177 w 324"/>
                <a:gd name="T1" fmla="*/ 15 h 129"/>
                <a:gd name="T2" fmla="*/ 202 w 324"/>
                <a:gd name="T3" fmla="*/ 23 h 129"/>
                <a:gd name="T4" fmla="*/ 222 w 324"/>
                <a:gd name="T5" fmla="*/ 20 h 129"/>
                <a:gd name="T6" fmla="*/ 236 w 324"/>
                <a:gd name="T7" fmla="*/ 22 h 129"/>
                <a:gd name="T8" fmla="*/ 254 w 324"/>
                <a:gd name="T9" fmla="*/ 11 h 129"/>
                <a:gd name="T10" fmla="*/ 272 w 324"/>
                <a:gd name="T11" fmla="*/ 10 h 129"/>
                <a:gd name="T12" fmla="*/ 290 w 324"/>
                <a:gd name="T13" fmla="*/ 20 h 129"/>
                <a:gd name="T14" fmla="*/ 294 w 324"/>
                <a:gd name="T15" fmla="*/ 27 h 129"/>
                <a:gd name="T16" fmla="*/ 294 w 324"/>
                <a:gd name="T17" fmla="*/ 37 h 129"/>
                <a:gd name="T18" fmla="*/ 308 w 324"/>
                <a:gd name="T19" fmla="*/ 42 h 129"/>
                <a:gd name="T20" fmla="*/ 316 w 324"/>
                <a:gd name="T21" fmla="*/ 48 h 129"/>
                <a:gd name="T22" fmla="*/ 305 w 324"/>
                <a:gd name="T23" fmla="*/ 54 h 129"/>
                <a:gd name="T24" fmla="*/ 314 w 324"/>
                <a:gd name="T25" fmla="*/ 78 h 129"/>
                <a:gd name="T26" fmla="*/ 312 w 324"/>
                <a:gd name="T27" fmla="*/ 84 h 129"/>
                <a:gd name="T28" fmla="*/ 324 w 324"/>
                <a:gd name="T29" fmla="*/ 101 h 129"/>
                <a:gd name="T30" fmla="*/ 316 w 324"/>
                <a:gd name="T31" fmla="*/ 104 h 129"/>
                <a:gd name="T32" fmla="*/ 310 w 324"/>
                <a:gd name="T33" fmla="*/ 99 h 129"/>
                <a:gd name="T34" fmla="*/ 289 w 324"/>
                <a:gd name="T35" fmla="*/ 96 h 129"/>
                <a:gd name="T36" fmla="*/ 282 w 324"/>
                <a:gd name="T37" fmla="*/ 100 h 129"/>
                <a:gd name="T38" fmla="*/ 263 w 324"/>
                <a:gd name="T39" fmla="*/ 103 h 129"/>
                <a:gd name="T40" fmla="*/ 254 w 324"/>
                <a:gd name="T41" fmla="*/ 103 h 129"/>
                <a:gd name="T42" fmla="*/ 235 w 324"/>
                <a:gd name="T43" fmla="*/ 110 h 129"/>
                <a:gd name="T44" fmla="*/ 221 w 324"/>
                <a:gd name="T45" fmla="*/ 110 h 129"/>
                <a:gd name="T46" fmla="*/ 212 w 324"/>
                <a:gd name="T47" fmla="*/ 106 h 129"/>
                <a:gd name="T48" fmla="*/ 193 w 324"/>
                <a:gd name="T49" fmla="*/ 112 h 129"/>
                <a:gd name="T50" fmla="*/ 187 w 324"/>
                <a:gd name="T51" fmla="*/ 108 h 129"/>
                <a:gd name="T52" fmla="*/ 188 w 324"/>
                <a:gd name="T53" fmla="*/ 120 h 129"/>
                <a:gd name="T54" fmla="*/ 184 w 324"/>
                <a:gd name="T55" fmla="*/ 124 h 129"/>
                <a:gd name="T56" fmla="*/ 180 w 324"/>
                <a:gd name="T57" fmla="*/ 129 h 129"/>
                <a:gd name="T58" fmla="*/ 172 w 324"/>
                <a:gd name="T59" fmla="*/ 119 h 129"/>
                <a:gd name="T60" fmla="*/ 178 w 324"/>
                <a:gd name="T61" fmla="*/ 112 h 129"/>
                <a:gd name="T62" fmla="*/ 167 w 324"/>
                <a:gd name="T63" fmla="*/ 113 h 129"/>
                <a:gd name="T64" fmla="*/ 153 w 324"/>
                <a:gd name="T65" fmla="*/ 109 h 129"/>
                <a:gd name="T66" fmla="*/ 142 w 324"/>
                <a:gd name="T67" fmla="*/ 120 h 129"/>
                <a:gd name="T68" fmla="*/ 116 w 324"/>
                <a:gd name="T69" fmla="*/ 123 h 129"/>
                <a:gd name="T70" fmla="*/ 101 w 324"/>
                <a:gd name="T71" fmla="*/ 112 h 129"/>
                <a:gd name="T72" fmla="*/ 82 w 324"/>
                <a:gd name="T73" fmla="*/ 111 h 129"/>
                <a:gd name="T74" fmla="*/ 80 w 324"/>
                <a:gd name="T75" fmla="*/ 120 h 129"/>
                <a:gd name="T76" fmla="*/ 68 w 324"/>
                <a:gd name="T77" fmla="*/ 122 h 129"/>
                <a:gd name="T78" fmla="*/ 50 w 324"/>
                <a:gd name="T79" fmla="*/ 111 h 129"/>
                <a:gd name="T80" fmla="*/ 31 w 324"/>
                <a:gd name="T81" fmla="*/ 111 h 129"/>
                <a:gd name="T82" fmla="*/ 19 w 324"/>
                <a:gd name="T83" fmla="*/ 91 h 129"/>
                <a:gd name="T84" fmla="*/ 6 w 324"/>
                <a:gd name="T85" fmla="*/ 79 h 129"/>
                <a:gd name="T86" fmla="*/ 12 w 324"/>
                <a:gd name="T87" fmla="*/ 63 h 129"/>
                <a:gd name="T88" fmla="*/ 0 w 324"/>
                <a:gd name="T89" fmla="*/ 53 h 129"/>
                <a:gd name="T90" fmla="*/ 17 w 324"/>
                <a:gd name="T91" fmla="*/ 34 h 129"/>
                <a:gd name="T92" fmla="*/ 43 w 324"/>
                <a:gd name="T93" fmla="*/ 33 h 129"/>
                <a:gd name="T94" fmla="*/ 48 w 324"/>
                <a:gd name="T95" fmla="*/ 17 h 129"/>
                <a:gd name="T96" fmla="*/ 81 w 324"/>
                <a:gd name="T97" fmla="*/ 20 h 129"/>
                <a:gd name="T98" fmla="*/ 99 w 324"/>
                <a:gd name="T99" fmla="*/ 7 h 129"/>
                <a:gd name="T100" fmla="*/ 118 w 324"/>
                <a:gd name="T101" fmla="*/ 1 h 129"/>
                <a:gd name="T102" fmla="*/ 145 w 324"/>
                <a:gd name="T103" fmla="*/ 0 h 129"/>
                <a:gd name="T104" fmla="*/ 177 w 324"/>
                <a:gd name="T105"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4" h="129">
                  <a:moveTo>
                    <a:pt x="177" y="15"/>
                  </a:moveTo>
                  <a:lnTo>
                    <a:pt x="202" y="23"/>
                  </a:lnTo>
                  <a:lnTo>
                    <a:pt x="222" y="20"/>
                  </a:lnTo>
                  <a:lnTo>
                    <a:pt x="236" y="22"/>
                  </a:lnTo>
                  <a:lnTo>
                    <a:pt x="254" y="11"/>
                  </a:lnTo>
                  <a:lnTo>
                    <a:pt x="272" y="10"/>
                  </a:lnTo>
                  <a:lnTo>
                    <a:pt x="290" y="20"/>
                  </a:lnTo>
                  <a:lnTo>
                    <a:pt x="294" y="27"/>
                  </a:lnTo>
                  <a:lnTo>
                    <a:pt x="294" y="37"/>
                  </a:lnTo>
                  <a:lnTo>
                    <a:pt x="308" y="42"/>
                  </a:lnTo>
                  <a:lnTo>
                    <a:pt x="316" y="48"/>
                  </a:lnTo>
                  <a:lnTo>
                    <a:pt x="305" y="54"/>
                  </a:lnTo>
                  <a:lnTo>
                    <a:pt x="314" y="78"/>
                  </a:lnTo>
                  <a:lnTo>
                    <a:pt x="312" y="84"/>
                  </a:lnTo>
                  <a:lnTo>
                    <a:pt x="324" y="101"/>
                  </a:lnTo>
                  <a:lnTo>
                    <a:pt x="316" y="104"/>
                  </a:lnTo>
                  <a:lnTo>
                    <a:pt x="310" y="99"/>
                  </a:lnTo>
                  <a:lnTo>
                    <a:pt x="289" y="96"/>
                  </a:lnTo>
                  <a:lnTo>
                    <a:pt x="282" y="100"/>
                  </a:lnTo>
                  <a:lnTo>
                    <a:pt x="263" y="103"/>
                  </a:lnTo>
                  <a:lnTo>
                    <a:pt x="254" y="103"/>
                  </a:lnTo>
                  <a:lnTo>
                    <a:pt x="235" y="110"/>
                  </a:lnTo>
                  <a:lnTo>
                    <a:pt x="221" y="110"/>
                  </a:lnTo>
                  <a:lnTo>
                    <a:pt x="212" y="106"/>
                  </a:lnTo>
                  <a:lnTo>
                    <a:pt x="193" y="112"/>
                  </a:lnTo>
                  <a:lnTo>
                    <a:pt x="187" y="108"/>
                  </a:lnTo>
                  <a:lnTo>
                    <a:pt x="188" y="120"/>
                  </a:lnTo>
                  <a:lnTo>
                    <a:pt x="184" y="124"/>
                  </a:lnTo>
                  <a:lnTo>
                    <a:pt x="180" y="129"/>
                  </a:lnTo>
                  <a:lnTo>
                    <a:pt x="172" y="119"/>
                  </a:lnTo>
                  <a:lnTo>
                    <a:pt x="178" y="112"/>
                  </a:lnTo>
                  <a:lnTo>
                    <a:pt x="167" y="113"/>
                  </a:lnTo>
                  <a:lnTo>
                    <a:pt x="153" y="109"/>
                  </a:lnTo>
                  <a:lnTo>
                    <a:pt x="142" y="120"/>
                  </a:lnTo>
                  <a:lnTo>
                    <a:pt x="116" y="123"/>
                  </a:lnTo>
                  <a:lnTo>
                    <a:pt x="101" y="112"/>
                  </a:lnTo>
                  <a:lnTo>
                    <a:pt x="82" y="111"/>
                  </a:lnTo>
                  <a:lnTo>
                    <a:pt x="80" y="120"/>
                  </a:lnTo>
                  <a:lnTo>
                    <a:pt x="68" y="122"/>
                  </a:lnTo>
                  <a:lnTo>
                    <a:pt x="50" y="111"/>
                  </a:lnTo>
                  <a:lnTo>
                    <a:pt x="31" y="111"/>
                  </a:lnTo>
                  <a:lnTo>
                    <a:pt x="19" y="91"/>
                  </a:lnTo>
                  <a:lnTo>
                    <a:pt x="6" y="79"/>
                  </a:lnTo>
                  <a:lnTo>
                    <a:pt x="12" y="63"/>
                  </a:lnTo>
                  <a:lnTo>
                    <a:pt x="0" y="53"/>
                  </a:lnTo>
                  <a:lnTo>
                    <a:pt x="17" y="34"/>
                  </a:lnTo>
                  <a:lnTo>
                    <a:pt x="43" y="33"/>
                  </a:lnTo>
                  <a:lnTo>
                    <a:pt x="48" y="17"/>
                  </a:lnTo>
                  <a:lnTo>
                    <a:pt x="81" y="20"/>
                  </a:lnTo>
                  <a:lnTo>
                    <a:pt x="99" y="7"/>
                  </a:lnTo>
                  <a:lnTo>
                    <a:pt x="118" y="1"/>
                  </a:lnTo>
                  <a:lnTo>
                    <a:pt x="145" y="0"/>
                  </a:lnTo>
                  <a:lnTo>
                    <a:pt x="177" y="1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50" name="Freeform 199"/>
            <p:cNvSpPr>
              <a:spLocks/>
            </p:cNvSpPr>
            <p:nvPr/>
          </p:nvSpPr>
          <p:spPr bwMode="auto">
            <a:xfrm>
              <a:off x="5004106" y="3457859"/>
              <a:ext cx="79375" cy="65088"/>
            </a:xfrm>
            <a:custGeom>
              <a:avLst/>
              <a:gdLst>
                <a:gd name="T0" fmla="*/ 21 w 50"/>
                <a:gd name="T1" fmla="*/ 30 h 41"/>
                <a:gd name="T2" fmla="*/ 8 w 50"/>
                <a:gd name="T3" fmla="*/ 41 h 41"/>
                <a:gd name="T4" fmla="*/ 2 w 50"/>
                <a:gd name="T5" fmla="*/ 32 h 41"/>
                <a:gd name="T6" fmla="*/ 2 w 50"/>
                <a:gd name="T7" fmla="*/ 27 h 41"/>
                <a:gd name="T8" fmla="*/ 5 w 50"/>
                <a:gd name="T9" fmla="*/ 25 h 41"/>
                <a:gd name="T10" fmla="*/ 9 w 50"/>
                <a:gd name="T11" fmla="*/ 12 h 41"/>
                <a:gd name="T12" fmla="*/ 0 w 50"/>
                <a:gd name="T13" fmla="*/ 7 h 41"/>
                <a:gd name="T14" fmla="*/ 17 w 50"/>
                <a:gd name="T15" fmla="*/ 0 h 41"/>
                <a:gd name="T16" fmla="*/ 32 w 50"/>
                <a:gd name="T17" fmla="*/ 3 h 41"/>
                <a:gd name="T18" fmla="*/ 35 w 50"/>
                <a:gd name="T19" fmla="*/ 11 h 41"/>
                <a:gd name="T20" fmla="*/ 50 w 50"/>
                <a:gd name="T21" fmla="*/ 18 h 41"/>
                <a:gd name="T22" fmla="*/ 47 w 50"/>
                <a:gd name="T23" fmla="*/ 23 h 41"/>
                <a:gd name="T24" fmla="*/ 28 w 50"/>
                <a:gd name="T25" fmla="*/ 24 h 41"/>
                <a:gd name="T26" fmla="*/ 21 w 50"/>
                <a:gd name="T2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41">
                  <a:moveTo>
                    <a:pt x="21" y="30"/>
                  </a:moveTo>
                  <a:lnTo>
                    <a:pt x="8" y="41"/>
                  </a:lnTo>
                  <a:lnTo>
                    <a:pt x="2" y="32"/>
                  </a:lnTo>
                  <a:lnTo>
                    <a:pt x="2" y="27"/>
                  </a:lnTo>
                  <a:lnTo>
                    <a:pt x="5" y="25"/>
                  </a:lnTo>
                  <a:lnTo>
                    <a:pt x="9" y="12"/>
                  </a:lnTo>
                  <a:lnTo>
                    <a:pt x="0" y="7"/>
                  </a:lnTo>
                  <a:lnTo>
                    <a:pt x="17" y="0"/>
                  </a:lnTo>
                  <a:lnTo>
                    <a:pt x="32" y="3"/>
                  </a:lnTo>
                  <a:lnTo>
                    <a:pt x="35" y="11"/>
                  </a:lnTo>
                  <a:lnTo>
                    <a:pt x="50" y="18"/>
                  </a:lnTo>
                  <a:lnTo>
                    <a:pt x="47" y="23"/>
                  </a:lnTo>
                  <a:lnTo>
                    <a:pt x="28" y="24"/>
                  </a:lnTo>
                  <a:lnTo>
                    <a:pt x="21" y="3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51" name="Freeform 200"/>
            <p:cNvSpPr>
              <a:spLocks/>
            </p:cNvSpPr>
            <p:nvPr/>
          </p:nvSpPr>
          <p:spPr bwMode="auto">
            <a:xfrm>
              <a:off x="7726668" y="4011896"/>
              <a:ext cx="39688" cy="109538"/>
            </a:xfrm>
            <a:custGeom>
              <a:avLst/>
              <a:gdLst>
                <a:gd name="T0" fmla="*/ 25 w 25"/>
                <a:gd name="T1" fmla="*/ 19 h 69"/>
                <a:gd name="T2" fmla="*/ 22 w 25"/>
                <a:gd name="T3" fmla="*/ 52 h 69"/>
                <a:gd name="T4" fmla="*/ 19 w 25"/>
                <a:gd name="T5" fmla="*/ 69 h 69"/>
                <a:gd name="T6" fmla="*/ 5 w 25"/>
                <a:gd name="T7" fmla="*/ 51 h 69"/>
                <a:gd name="T8" fmla="*/ 0 w 25"/>
                <a:gd name="T9" fmla="*/ 36 h 69"/>
                <a:gd name="T10" fmla="*/ 5 w 25"/>
                <a:gd name="T11" fmla="*/ 16 h 69"/>
                <a:gd name="T12" fmla="*/ 15 w 25"/>
                <a:gd name="T13" fmla="*/ 0 h 69"/>
                <a:gd name="T14" fmla="*/ 25 w 25"/>
                <a:gd name="T15" fmla="*/ 6 h 69"/>
                <a:gd name="T16" fmla="*/ 25 w 25"/>
                <a:gd name="T17"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9">
                  <a:moveTo>
                    <a:pt x="25" y="19"/>
                  </a:moveTo>
                  <a:lnTo>
                    <a:pt x="22" y="52"/>
                  </a:lnTo>
                  <a:lnTo>
                    <a:pt x="19" y="69"/>
                  </a:lnTo>
                  <a:lnTo>
                    <a:pt x="5" y="51"/>
                  </a:lnTo>
                  <a:lnTo>
                    <a:pt x="0" y="36"/>
                  </a:lnTo>
                  <a:lnTo>
                    <a:pt x="5" y="16"/>
                  </a:lnTo>
                  <a:lnTo>
                    <a:pt x="15" y="0"/>
                  </a:lnTo>
                  <a:lnTo>
                    <a:pt x="25" y="6"/>
                  </a:lnTo>
                  <a:lnTo>
                    <a:pt x="25" y="1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52" name="Freeform 201"/>
            <p:cNvSpPr>
              <a:spLocks/>
            </p:cNvSpPr>
            <p:nvPr/>
          </p:nvSpPr>
          <p:spPr bwMode="auto">
            <a:xfrm>
              <a:off x="5164443" y="4877084"/>
              <a:ext cx="315913" cy="355600"/>
            </a:xfrm>
            <a:custGeom>
              <a:avLst/>
              <a:gdLst>
                <a:gd name="T0" fmla="*/ 84 w 199"/>
                <a:gd name="T1" fmla="*/ 0 h 224"/>
                <a:gd name="T2" fmla="*/ 87 w 199"/>
                <a:gd name="T3" fmla="*/ 2 h 224"/>
                <a:gd name="T4" fmla="*/ 154 w 199"/>
                <a:gd name="T5" fmla="*/ 45 h 224"/>
                <a:gd name="T6" fmla="*/ 155 w 199"/>
                <a:gd name="T7" fmla="*/ 57 h 224"/>
                <a:gd name="T8" fmla="*/ 181 w 199"/>
                <a:gd name="T9" fmla="*/ 78 h 224"/>
                <a:gd name="T10" fmla="*/ 172 w 199"/>
                <a:gd name="T11" fmla="*/ 103 h 224"/>
                <a:gd name="T12" fmla="*/ 173 w 199"/>
                <a:gd name="T13" fmla="*/ 115 h 224"/>
                <a:gd name="T14" fmla="*/ 184 w 199"/>
                <a:gd name="T15" fmla="*/ 123 h 224"/>
                <a:gd name="T16" fmla="*/ 185 w 199"/>
                <a:gd name="T17" fmla="*/ 128 h 224"/>
                <a:gd name="T18" fmla="*/ 180 w 199"/>
                <a:gd name="T19" fmla="*/ 141 h 224"/>
                <a:gd name="T20" fmla="*/ 181 w 199"/>
                <a:gd name="T21" fmla="*/ 147 h 224"/>
                <a:gd name="T22" fmla="*/ 179 w 199"/>
                <a:gd name="T23" fmla="*/ 157 h 224"/>
                <a:gd name="T24" fmla="*/ 185 w 199"/>
                <a:gd name="T25" fmla="*/ 170 h 224"/>
                <a:gd name="T26" fmla="*/ 192 w 199"/>
                <a:gd name="T27" fmla="*/ 190 h 224"/>
                <a:gd name="T28" fmla="*/ 199 w 199"/>
                <a:gd name="T29" fmla="*/ 195 h 224"/>
                <a:gd name="T30" fmla="*/ 184 w 199"/>
                <a:gd name="T31" fmla="*/ 207 h 224"/>
                <a:gd name="T32" fmla="*/ 164 w 199"/>
                <a:gd name="T33" fmla="*/ 215 h 224"/>
                <a:gd name="T34" fmla="*/ 153 w 199"/>
                <a:gd name="T35" fmla="*/ 215 h 224"/>
                <a:gd name="T36" fmla="*/ 146 w 199"/>
                <a:gd name="T37" fmla="*/ 221 h 224"/>
                <a:gd name="T38" fmla="*/ 133 w 199"/>
                <a:gd name="T39" fmla="*/ 221 h 224"/>
                <a:gd name="T40" fmla="*/ 128 w 199"/>
                <a:gd name="T41" fmla="*/ 224 h 224"/>
                <a:gd name="T42" fmla="*/ 107 w 199"/>
                <a:gd name="T43" fmla="*/ 218 h 224"/>
                <a:gd name="T44" fmla="*/ 93 w 199"/>
                <a:gd name="T45" fmla="*/ 220 h 224"/>
                <a:gd name="T46" fmla="*/ 89 w 199"/>
                <a:gd name="T47" fmla="*/ 192 h 224"/>
                <a:gd name="T48" fmla="*/ 82 w 199"/>
                <a:gd name="T49" fmla="*/ 182 h 224"/>
                <a:gd name="T50" fmla="*/ 79 w 199"/>
                <a:gd name="T51" fmla="*/ 176 h 224"/>
                <a:gd name="T52" fmla="*/ 61 w 199"/>
                <a:gd name="T53" fmla="*/ 172 h 224"/>
                <a:gd name="T54" fmla="*/ 51 w 199"/>
                <a:gd name="T55" fmla="*/ 166 h 224"/>
                <a:gd name="T56" fmla="*/ 39 w 199"/>
                <a:gd name="T57" fmla="*/ 163 h 224"/>
                <a:gd name="T58" fmla="*/ 32 w 199"/>
                <a:gd name="T59" fmla="*/ 159 h 224"/>
                <a:gd name="T60" fmla="*/ 25 w 199"/>
                <a:gd name="T61" fmla="*/ 154 h 224"/>
                <a:gd name="T62" fmla="*/ 15 w 199"/>
                <a:gd name="T63" fmla="*/ 127 h 224"/>
                <a:gd name="T64" fmla="*/ 5 w 199"/>
                <a:gd name="T65" fmla="*/ 116 h 224"/>
                <a:gd name="T66" fmla="*/ 1 w 199"/>
                <a:gd name="T67" fmla="*/ 104 h 224"/>
                <a:gd name="T68" fmla="*/ 3 w 199"/>
                <a:gd name="T69" fmla="*/ 93 h 224"/>
                <a:gd name="T70" fmla="*/ 0 w 199"/>
                <a:gd name="T71" fmla="*/ 74 h 224"/>
                <a:gd name="T72" fmla="*/ 7 w 199"/>
                <a:gd name="T73" fmla="*/ 73 h 224"/>
                <a:gd name="T74" fmla="*/ 14 w 199"/>
                <a:gd name="T75" fmla="*/ 65 h 224"/>
                <a:gd name="T76" fmla="*/ 22 w 199"/>
                <a:gd name="T77" fmla="*/ 54 h 224"/>
                <a:gd name="T78" fmla="*/ 26 w 199"/>
                <a:gd name="T79" fmla="*/ 50 h 224"/>
                <a:gd name="T80" fmla="*/ 26 w 199"/>
                <a:gd name="T81" fmla="*/ 43 h 224"/>
                <a:gd name="T82" fmla="*/ 22 w 199"/>
                <a:gd name="T83" fmla="*/ 39 h 224"/>
                <a:gd name="T84" fmla="*/ 21 w 199"/>
                <a:gd name="T85" fmla="*/ 31 h 224"/>
                <a:gd name="T86" fmla="*/ 26 w 199"/>
                <a:gd name="T87" fmla="*/ 28 h 224"/>
                <a:gd name="T88" fmla="*/ 28 w 199"/>
                <a:gd name="T89" fmla="*/ 16 h 224"/>
                <a:gd name="T90" fmla="*/ 20 w 199"/>
                <a:gd name="T91" fmla="*/ 4 h 224"/>
                <a:gd name="T92" fmla="*/ 27 w 199"/>
                <a:gd name="T93" fmla="*/ 2 h 224"/>
                <a:gd name="T94" fmla="*/ 47 w 199"/>
                <a:gd name="T95" fmla="*/ 2 h 224"/>
                <a:gd name="T96" fmla="*/ 84 w 199"/>
                <a:gd name="T9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24">
                  <a:moveTo>
                    <a:pt x="84" y="0"/>
                  </a:moveTo>
                  <a:lnTo>
                    <a:pt x="87" y="2"/>
                  </a:lnTo>
                  <a:lnTo>
                    <a:pt x="154" y="45"/>
                  </a:lnTo>
                  <a:lnTo>
                    <a:pt x="155" y="57"/>
                  </a:lnTo>
                  <a:lnTo>
                    <a:pt x="181" y="78"/>
                  </a:lnTo>
                  <a:lnTo>
                    <a:pt x="172" y="103"/>
                  </a:lnTo>
                  <a:lnTo>
                    <a:pt x="173" y="115"/>
                  </a:lnTo>
                  <a:lnTo>
                    <a:pt x="184" y="123"/>
                  </a:lnTo>
                  <a:lnTo>
                    <a:pt x="185" y="128"/>
                  </a:lnTo>
                  <a:lnTo>
                    <a:pt x="180" y="141"/>
                  </a:lnTo>
                  <a:lnTo>
                    <a:pt x="181" y="147"/>
                  </a:lnTo>
                  <a:lnTo>
                    <a:pt x="179" y="157"/>
                  </a:lnTo>
                  <a:lnTo>
                    <a:pt x="185" y="170"/>
                  </a:lnTo>
                  <a:lnTo>
                    <a:pt x="192" y="190"/>
                  </a:lnTo>
                  <a:lnTo>
                    <a:pt x="199" y="195"/>
                  </a:lnTo>
                  <a:lnTo>
                    <a:pt x="184" y="207"/>
                  </a:lnTo>
                  <a:lnTo>
                    <a:pt x="164" y="215"/>
                  </a:lnTo>
                  <a:lnTo>
                    <a:pt x="153" y="215"/>
                  </a:lnTo>
                  <a:lnTo>
                    <a:pt x="146" y="221"/>
                  </a:lnTo>
                  <a:lnTo>
                    <a:pt x="133" y="221"/>
                  </a:lnTo>
                  <a:lnTo>
                    <a:pt x="128" y="224"/>
                  </a:lnTo>
                  <a:lnTo>
                    <a:pt x="107" y="218"/>
                  </a:lnTo>
                  <a:lnTo>
                    <a:pt x="93" y="220"/>
                  </a:lnTo>
                  <a:lnTo>
                    <a:pt x="89" y="192"/>
                  </a:lnTo>
                  <a:lnTo>
                    <a:pt x="82" y="182"/>
                  </a:lnTo>
                  <a:lnTo>
                    <a:pt x="79" y="176"/>
                  </a:lnTo>
                  <a:lnTo>
                    <a:pt x="61" y="172"/>
                  </a:lnTo>
                  <a:lnTo>
                    <a:pt x="51" y="166"/>
                  </a:lnTo>
                  <a:lnTo>
                    <a:pt x="39" y="163"/>
                  </a:lnTo>
                  <a:lnTo>
                    <a:pt x="32" y="159"/>
                  </a:lnTo>
                  <a:lnTo>
                    <a:pt x="25" y="154"/>
                  </a:lnTo>
                  <a:lnTo>
                    <a:pt x="15" y="127"/>
                  </a:lnTo>
                  <a:lnTo>
                    <a:pt x="5" y="116"/>
                  </a:lnTo>
                  <a:lnTo>
                    <a:pt x="1" y="104"/>
                  </a:lnTo>
                  <a:lnTo>
                    <a:pt x="3" y="93"/>
                  </a:lnTo>
                  <a:lnTo>
                    <a:pt x="0" y="74"/>
                  </a:lnTo>
                  <a:lnTo>
                    <a:pt x="7" y="73"/>
                  </a:lnTo>
                  <a:lnTo>
                    <a:pt x="14" y="65"/>
                  </a:lnTo>
                  <a:lnTo>
                    <a:pt x="22" y="54"/>
                  </a:lnTo>
                  <a:lnTo>
                    <a:pt x="26" y="50"/>
                  </a:lnTo>
                  <a:lnTo>
                    <a:pt x="26" y="43"/>
                  </a:lnTo>
                  <a:lnTo>
                    <a:pt x="22" y="39"/>
                  </a:lnTo>
                  <a:lnTo>
                    <a:pt x="21" y="31"/>
                  </a:lnTo>
                  <a:lnTo>
                    <a:pt x="26" y="28"/>
                  </a:lnTo>
                  <a:lnTo>
                    <a:pt x="28" y="16"/>
                  </a:lnTo>
                  <a:lnTo>
                    <a:pt x="20" y="4"/>
                  </a:lnTo>
                  <a:lnTo>
                    <a:pt x="27" y="2"/>
                  </a:lnTo>
                  <a:lnTo>
                    <a:pt x="47" y="2"/>
                  </a:lnTo>
                  <a:lnTo>
                    <a:pt x="84" y="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53" name="Freeform 202"/>
            <p:cNvSpPr>
              <a:spLocks/>
            </p:cNvSpPr>
            <p:nvPr/>
          </p:nvSpPr>
          <p:spPr bwMode="auto">
            <a:xfrm>
              <a:off x="5172381" y="4705634"/>
              <a:ext cx="158750" cy="187325"/>
            </a:xfrm>
            <a:custGeom>
              <a:avLst/>
              <a:gdLst>
                <a:gd name="T0" fmla="*/ 42 w 100"/>
                <a:gd name="T1" fmla="*/ 110 h 118"/>
                <a:gd name="T2" fmla="*/ 22 w 100"/>
                <a:gd name="T3" fmla="*/ 110 h 118"/>
                <a:gd name="T4" fmla="*/ 15 w 100"/>
                <a:gd name="T5" fmla="*/ 112 h 118"/>
                <a:gd name="T6" fmla="*/ 4 w 100"/>
                <a:gd name="T7" fmla="*/ 118 h 118"/>
                <a:gd name="T8" fmla="*/ 0 w 100"/>
                <a:gd name="T9" fmla="*/ 116 h 118"/>
                <a:gd name="T10" fmla="*/ 0 w 100"/>
                <a:gd name="T11" fmla="*/ 101 h 118"/>
                <a:gd name="T12" fmla="*/ 4 w 100"/>
                <a:gd name="T13" fmla="*/ 93 h 118"/>
                <a:gd name="T14" fmla="*/ 5 w 100"/>
                <a:gd name="T15" fmla="*/ 76 h 118"/>
                <a:gd name="T16" fmla="*/ 9 w 100"/>
                <a:gd name="T17" fmla="*/ 66 h 118"/>
                <a:gd name="T18" fmla="*/ 16 w 100"/>
                <a:gd name="T19" fmla="*/ 56 h 118"/>
                <a:gd name="T20" fmla="*/ 23 w 100"/>
                <a:gd name="T21" fmla="*/ 50 h 118"/>
                <a:gd name="T22" fmla="*/ 29 w 100"/>
                <a:gd name="T23" fmla="*/ 43 h 118"/>
                <a:gd name="T24" fmla="*/ 22 w 100"/>
                <a:gd name="T25" fmla="*/ 40 h 118"/>
                <a:gd name="T26" fmla="*/ 23 w 100"/>
                <a:gd name="T27" fmla="*/ 16 h 118"/>
                <a:gd name="T28" fmla="*/ 30 w 100"/>
                <a:gd name="T29" fmla="*/ 10 h 118"/>
                <a:gd name="T30" fmla="*/ 42 w 100"/>
                <a:gd name="T31" fmla="*/ 14 h 118"/>
                <a:gd name="T32" fmla="*/ 57 w 100"/>
                <a:gd name="T33" fmla="*/ 10 h 118"/>
                <a:gd name="T34" fmla="*/ 69 w 100"/>
                <a:gd name="T35" fmla="*/ 10 h 118"/>
                <a:gd name="T36" fmla="*/ 81 w 100"/>
                <a:gd name="T37" fmla="*/ 0 h 118"/>
                <a:gd name="T38" fmla="*/ 90 w 100"/>
                <a:gd name="T39" fmla="*/ 15 h 118"/>
                <a:gd name="T40" fmla="*/ 92 w 100"/>
                <a:gd name="T41" fmla="*/ 25 h 118"/>
                <a:gd name="T42" fmla="*/ 100 w 100"/>
                <a:gd name="T43" fmla="*/ 49 h 118"/>
                <a:gd name="T44" fmla="*/ 93 w 100"/>
                <a:gd name="T45" fmla="*/ 64 h 118"/>
                <a:gd name="T46" fmla="*/ 84 w 100"/>
                <a:gd name="T47" fmla="*/ 78 h 118"/>
                <a:gd name="T48" fmla="*/ 79 w 100"/>
                <a:gd name="T49" fmla="*/ 86 h 118"/>
                <a:gd name="T50" fmla="*/ 79 w 100"/>
                <a:gd name="T51" fmla="*/ 108 h 118"/>
                <a:gd name="T52" fmla="*/ 42 w 100"/>
                <a:gd name="T53" fmla="*/ 1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118">
                  <a:moveTo>
                    <a:pt x="42" y="110"/>
                  </a:moveTo>
                  <a:lnTo>
                    <a:pt x="22" y="110"/>
                  </a:lnTo>
                  <a:lnTo>
                    <a:pt x="15" y="112"/>
                  </a:lnTo>
                  <a:lnTo>
                    <a:pt x="4" y="118"/>
                  </a:lnTo>
                  <a:lnTo>
                    <a:pt x="0" y="116"/>
                  </a:lnTo>
                  <a:lnTo>
                    <a:pt x="0" y="101"/>
                  </a:lnTo>
                  <a:lnTo>
                    <a:pt x="4" y="93"/>
                  </a:lnTo>
                  <a:lnTo>
                    <a:pt x="5" y="76"/>
                  </a:lnTo>
                  <a:lnTo>
                    <a:pt x="9" y="66"/>
                  </a:lnTo>
                  <a:lnTo>
                    <a:pt x="16" y="56"/>
                  </a:lnTo>
                  <a:lnTo>
                    <a:pt x="23" y="50"/>
                  </a:lnTo>
                  <a:lnTo>
                    <a:pt x="29" y="43"/>
                  </a:lnTo>
                  <a:lnTo>
                    <a:pt x="22" y="40"/>
                  </a:lnTo>
                  <a:lnTo>
                    <a:pt x="23" y="16"/>
                  </a:lnTo>
                  <a:lnTo>
                    <a:pt x="30" y="10"/>
                  </a:lnTo>
                  <a:lnTo>
                    <a:pt x="42" y="14"/>
                  </a:lnTo>
                  <a:lnTo>
                    <a:pt x="57" y="10"/>
                  </a:lnTo>
                  <a:lnTo>
                    <a:pt x="69" y="10"/>
                  </a:lnTo>
                  <a:lnTo>
                    <a:pt x="81" y="0"/>
                  </a:lnTo>
                  <a:lnTo>
                    <a:pt x="90" y="15"/>
                  </a:lnTo>
                  <a:lnTo>
                    <a:pt x="92" y="25"/>
                  </a:lnTo>
                  <a:lnTo>
                    <a:pt x="100" y="49"/>
                  </a:lnTo>
                  <a:lnTo>
                    <a:pt x="93" y="64"/>
                  </a:lnTo>
                  <a:lnTo>
                    <a:pt x="84" y="78"/>
                  </a:lnTo>
                  <a:lnTo>
                    <a:pt x="79" y="86"/>
                  </a:lnTo>
                  <a:lnTo>
                    <a:pt x="79" y="108"/>
                  </a:lnTo>
                  <a:lnTo>
                    <a:pt x="42" y="11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54" name="Freeform 203"/>
            <p:cNvSpPr>
              <a:spLocks/>
            </p:cNvSpPr>
            <p:nvPr/>
          </p:nvSpPr>
          <p:spPr bwMode="auto">
            <a:xfrm>
              <a:off x="4875518" y="3129246"/>
              <a:ext cx="457200" cy="257175"/>
            </a:xfrm>
            <a:custGeom>
              <a:avLst/>
              <a:gdLst>
                <a:gd name="T0" fmla="*/ 149 w 288"/>
                <a:gd name="T1" fmla="*/ 6 h 162"/>
                <a:gd name="T2" fmla="*/ 157 w 288"/>
                <a:gd name="T3" fmla="*/ 2 h 162"/>
                <a:gd name="T4" fmla="*/ 186 w 288"/>
                <a:gd name="T5" fmla="*/ 11 h 162"/>
                <a:gd name="T6" fmla="*/ 185 w 288"/>
                <a:gd name="T7" fmla="*/ 22 h 162"/>
                <a:gd name="T8" fmla="*/ 205 w 288"/>
                <a:gd name="T9" fmla="*/ 31 h 162"/>
                <a:gd name="T10" fmla="*/ 227 w 288"/>
                <a:gd name="T11" fmla="*/ 42 h 162"/>
                <a:gd name="T12" fmla="*/ 251 w 288"/>
                <a:gd name="T13" fmla="*/ 49 h 162"/>
                <a:gd name="T14" fmla="*/ 285 w 288"/>
                <a:gd name="T15" fmla="*/ 55 h 162"/>
                <a:gd name="T16" fmla="*/ 282 w 288"/>
                <a:gd name="T17" fmla="*/ 72 h 162"/>
                <a:gd name="T18" fmla="*/ 287 w 288"/>
                <a:gd name="T19" fmla="*/ 89 h 162"/>
                <a:gd name="T20" fmla="*/ 264 w 288"/>
                <a:gd name="T21" fmla="*/ 97 h 162"/>
                <a:gd name="T22" fmla="*/ 253 w 288"/>
                <a:gd name="T23" fmla="*/ 107 h 162"/>
                <a:gd name="T24" fmla="*/ 228 w 288"/>
                <a:gd name="T25" fmla="*/ 115 h 162"/>
                <a:gd name="T26" fmla="*/ 218 w 288"/>
                <a:gd name="T27" fmla="*/ 135 h 162"/>
                <a:gd name="T28" fmla="*/ 244 w 288"/>
                <a:gd name="T29" fmla="*/ 139 h 162"/>
                <a:gd name="T30" fmla="*/ 224 w 288"/>
                <a:gd name="T31" fmla="*/ 150 h 162"/>
                <a:gd name="T32" fmla="*/ 194 w 288"/>
                <a:gd name="T33" fmla="*/ 158 h 162"/>
                <a:gd name="T34" fmla="*/ 177 w 288"/>
                <a:gd name="T35" fmla="*/ 142 h 162"/>
                <a:gd name="T36" fmla="*/ 194 w 288"/>
                <a:gd name="T37" fmla="*/ 131 h 162"/>
                <a:gd name="T38" fmla="*/ 162 w 288"/>
                <a:gd name="T39" fmla="*/ 121 h 162"/>
                <a:gd name="T40" fmla="*/ 145 w 288"/>
                <a:gd name="T41" fmla="*/ 116 h 162"/>
                <a:gd name="T42" fmla="*/ 130 w 288"/>
                <a:gd name="T43" fmla="*/ 143 h 162"/>
                <a:gd name="T44" fmla="*/ 115 w 288"/>
                <a:gd name="T45" fmla="*/ 142 h 162"/>
                <a:gd name="T46" fmla="*/ 111 w 288"/>
                <a:gd name="T47" fmla="*/ 137 h 162"/>
                <a:gd name="T48" fmla="*/ 117 w 288"/>
                <a:gd name="T49" fmla="*/ 123 h 162"/>
                <a:gd name="T50" fmla="*/ 118 w 288"/>
                <a:gd name="T51" fmla="*/ 118 h 162"/>
                <a:gd name="T52" fmla="*/ 130 w 288"/>
                <a:gd name="T53" fmla="*/ 121 h 162"/>
                <a:gd name="T54" fmla="*/ 131 w 288"/>
                <a:gd name="T55" fmla="*/ 118 h 162"/>
                <a:gd name="T56" fmla="*/ 125 w 288"/>
                <a:gd name="T57" fmla="*/ 109 h 162"/>
                <a:gd name="T58" fmla="*/ 115 w 288"/>
                <a:gd name="T59" fmla="*/ 98 h 162"/>
                <a:gd name="T60" fmla="*/ 107 w 288"/>
                <a:gd name="T61" fmla="*/ 85 h 162"/>
                <a:gd name="T62" fmla="*/ 87 w 288"/>
                <a:gd name="T63" fmla="*/ 78 h 162"/>
                <a:gd name="T64" fmla="*/ 74 w 288"/>
                <a:gd name="T65" fmla="*/ 83 h 162"/>
                <a:gd name="T66" fmla="*/ 63 w 288"/>
                <a:gd name="T67" fmla="*/ 88 h 162"/>
                <a:gd name="T68" fmla="*/ 46 w 288"/>
                <a:gd name="T69" fmla="*/ 93 h 162"/>
                <a:gd name="T70" fmla="*/ 28 w 288"/>
                <a:gd name="T71" fmla="*/ 88 h 162"/>
                <a:gd name="T72" fmla="*/ 11 w 288"/>
                <a:gd name="T73" fmla="*/ 90 h 162"/>
                <a:gd name="T74" fmla="*/ 0 w 288"/>
                <a:gd name="T75" fmla="*/ 79 h 162"/>
                <a:gd name="T76" fmla="*/ 6 w 288"/>
                <a:gd name="T77" fmla="*/ 66 h 162"/>
                <a:gd name="T78" fmla="*/ 4 w 288"/>
                <a:gd name="T79" fmla="*/ 58 h 162"/>
                <a:gd name="T80" fmla="*/ 24 w 288"/>
                <a:gd name="T81" fmla="*/ 39 h 162"/>
                <a:gd name="T82" fmla="*/ 15 w 288"/>
                <a:gd name="T83" fmla="*/ 15 h 162"/>
                <a:gd name="T84" fmla="*/ 30 w 288"/>
                <a:gd name="T85" fmla="*/ 9 h 162"/>
                <a:gd name="T86" fmla="*/ 58 w 288"/>
                <a:gd name="T87" fmla="*/ 10 h 162"/>
                <a:gd name="T88" fmla="*/ 89 w 288"/>
                <a:gd name="T89" fmla="*/ 15 h 162"/>
                <a:gd name="T90" fmla="*/ 101 w 288"/>
                <a:gd name="T91" fmla="*/ 15 h 162"/>
                <a:gd name="T92" fmla="*/ 120 w 288"/>
                <a:gd name="T93" fmla="*/ 19 h 162"/>
                <a:gd name="T94" fmla="*/ 126 w 288"/>
                <a:gd name="T95" fmla="*/ 10 h 162"/>
                <a:gd name="T96" fmla="*/ 143 w 288"/>
                <a:gd name="T97" fmla="*/ 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162">
                  <a:moveTo>
                    <a:pt x="143" y="5"/>
                  </a:moveTo>
                  <a:lnTo>
                    <a:pt x="149" y="6"/>
                  </a:lnTo>
                  <a:lnTo>
                    <a:pt x="152" y="1"/>
                  </a:lnTo>
                  <a:lnTo>
                    <a:pt x="157" y="2"/>
                  </a:lnTo>
                  <a:lnTo>
                    <a:pt x="173" y="0"/>
                  </a:lnTo>
                  <a:lnTo>
                    <a:pt x="186" y="11"/>
                  </a:lnTo>
                  <a:lnTo>
                    <a:pt x="182" y="15"/>
                  </a:lnTo>
                  <a:lnTo>
                    <a:pt x="185" y="22"/>
                  </a:lnTo>
                  <a:lnTo>
                    <a:pt x="198" y="23"/>
                  </a:lnTo>
                  <a:lnTo>
                    <a:pt x="205" y="31"/>
                  </a:lnTo>
                  <a:lnTo>
                    <a:pt x="206" y="35"/>
                  </a:lnTo>
                  <a:lnTo>
                    <a:pt x="227" y="42"/>
                  </a:lnTo>
                  <a:lnTo>
                    <a:pt x="239" y="39"/>
                  </a:lnTo>
                  <a:lnTo>
                    <a:pt x="251" y="49"/>
                  </a:lnTo>
                  <a:lnTo>
                    <a:pt x="260" y="49"/>
                  </a:lnTo>
                  <a:lnTo>
                    <a:pt x="285" y="55"/>
                  </a:lnTo>
                  <a:lnTo>
                    <a:pt x="286" y="61"/>
                  </a:lnTo>
                  <a:lnTo>
                    <a:pt x="282" y="72"/>
                  </a:lnTo>
                  <a:lnTo>
                    <a:pt x="288" y="83"/>
                  </a:lnTo>
                  <a:lnTo>
                    <a:pt x="287" y="89"/>
                  </a:lnTo>
                  <a:lnTo>
                    <a:pt x="271" y="91"/>
                  </a:lnTo>
                  <a:lnTo>
                    <a:pt x="264" y="97"/>
                  </a:lnTo>
                  <a:lnTo>
                    <a:pt x="265" y="106"/>
                  </a:lnTo>
                  <a:lnTo>
                    <a:pt x="253" y="107"/>
                  </a:lnTo>
                  <a:lnTo>
                    <a:pt x="243" y="114"/>
                  </a:lnTo>
                  <a:lnTo>
                    <a:pt x="228" y="115"/>
                  </a:lnTo>
                  <a:lnTo>
                    <a:pt x="215" y="123"/>
                  </a:lnTo>
                  <a:lnTo>
                    <a:pt x="218" y="135"/>
                  </a:lnTo>
                  <a:lnTo>
                    <a:pt x="227" y="140"/>
                  </a:lnTo>
                  <a:lnTo>
                    <a:pt x="244" y="139"/>
                  </a:lnTo>
                  <a:lnTo>
                    <a:pt x="242" y="146"/>
                  </a:lnTo>
                  <a:lnTo>
                    <a:pt x="224" y="150"/>
                  </a:lnTo>
                  <a:lnTo>
                    <a:pt x="204" y="162"/>
                  </a:lnTo>
                  <a:lnTo>
                    <a:pt x="194" y="158"/>
                  </a:lnTo>
                  <a:lnTo>
                    <a:pt x="196" y="148"/>
                  </a:lnTo>
                  <a:lnTo>
                    <a:pt x="177" y="142"/>
                  </a:lnTo>
                  <a:lnTo>
                    <a:pt x="179" y="138"/>
                  </a:lnTo>
                  <a:lnTo>
                    <a:pt x="194" y="131"/>
                  </a:lnTo>
                  <a:lnTo>
                    <a:pt x="189" y="127"/>
                  </a:lnTo>
                  <a:lnTo>
                    <a:pt x="162" y="121"/>
                  </a:lnTo>
                  <a:lnTo>
                    <a:pt x="160" y="114"/>
                  </a:lnTo>
                  <a:lnTo>
                    <a:pt x="145" y="116"/>
                  </a:lnTo>
                  <a:lnTo>
                    <a:pt x="141" y="128"/>
                  </a:lnTo>
                  <a:lnTo>
                    <a:pt x="130" y="143"/>
                  </a:lnTo>
                  <a:lnTo>
                    <a:pt x="123" y="139"/>
                  </a:lnTo>
                  <a:lnTo>
                    <a:pt x="115" y="142"/>
                  </a:lnTo>
                  <a:lnTo>
                    <a:pt x="107" y="139"/>
                  </a:lnTo>
                  <a:lnTo>
                    <a:pt x="111" y="137"/>
                  </a:lnTo>
                  <a:lnTo>
                    <a:pt x="113" y="130"/>
                  </a:lnTo>
                  <a:lnTo>
                    <a:pt x="117" y="123"/>
                  </a:lnTo>
                  <a:lnTo>
                    <a:pt x="115" y="119"/>
                  </a:lnTo>
                  <a:lnTo>
                    <a:pt x="118" y="118"/>
                  </a:lnTo>
                  <a:lnTo>
                    <a:pt x="120" y="120"/>
                  </a:lnTo>
                  <a:lnTo>
                    <a:pt x="130" y="121"/>
                  </a:lnTo>
                  <a:lnTo>
                    <a:pt x="134" y="120"/>
                  </a:lnTo>
                  <a:lnTo>
                    <a:pt x="131" y="118"/>
                  </a:lnTo>
                  <a:lnTo>
                    <a:pt x="131" y="115"/>
                  </a:lnTo>
                  <a:lnTo>
                    <a:pt x="125" y="109"/>
                  </a:lnTo>
                  <a:lnTo>
                    <a:pt x="121" y="101"/>
                  </a:lnTo>
                  <a:lnTo>
                    <a:pt x="115" y="98"/>
                  </a:lnTo>
                  <a:lnTo>
                    <a:pt x="115" y="90"/>
                  </a:lnTo>
                  <a:lnTo>
                    <a:pt x="107" y="85"/>
                  </a:lnTo>
                  <a:lnTo>
                    <a:pt x="100" y="84"/>
                  </a:lnTo>
                  <a:lnTo>
                    <a:pt x="87" y="78"/>
                  </a:lnTo>
                  <a:lnTo>
                    <a:pt x="77" y="80"/>
                  </a:lnTo>
                  <a:lnTo>
                    <a:pt x="74" y="83"/>
                  </a:lnTo>
                  <a:lnTo>
                    <a:pt x="67" y="83"/>
                  </a:lnTo>
                  <a:lnTo>
                    <a:pt x="63" y="88"/>
                  </a:lnTo>
                  <a:lnTo>
                    <a:pt x="52" y="90"/>
                  </a:lnTo>
                  <a:lnTo>
                    <a:pt x="46" y="93"/>
                  </a:lnTo>
                  <a:lnTo>
                    <a:pt x="38" y="88"/>
                  </a:lnTo>
                  <a:lnTo>
                    <a:pt x="28" y="88"/>
                  </a:lnTo>
                  <a:lnTo>
                    <a:pt x="18" y="86"/>
                  </a:lnTo>
                  <a:lnTo>
                    <a:pt x="11" y="90"/>
                  </a:lnTo>
                  <a:lnTo>
                    <a:pt x="9" y="84"/>
                  </a:lnTo>
                  <a:lnTo>
                    <a:pt x="0" y="79"/>
                  </a:lnTo>
                  <a:lnTo>
                    <a:pt x="2" y="71"/>
                  </a:lnTo>
                  <a:lnTo>
                    <a:pt x="6" y="66"/>
                  </a:lnTo>
                  <a:lnTo>
                    <a:pt x="9" y="67"/>
                  </a:lnTo>
                  <a:lnTo>
                    <a:pt x="4" y="58"/>
                  </a:lnTo>
                  <a:lnTo>
                    <a:pt x="17" y="41"/>
                  </a:lnTo>
                  <a:lnTo>
                    <a:pt x="24" y="39"/>
                  </a:lnTo>
                  <a:lnTo>
                    <a:pt x="25" y="33"/>
                  </a:lnTo>
                  <a:lnTo>
                    <a:pt x="15" y="15"/>
                  </a:lnTo>
                  <a:lnTo>
                    <a:pt x="22" y="14"/>
                  </a:lnTo>
                  <a:lnTo>
                    <a:pt x="30" y="9"/>
                  </a:lnTo>
                  <a:lnTo>
                    <a:pt x="42" y="8"/>
                  </a:lnTo>
                  <a:lnTo>
                    <a:pt x="58" y="10"/>
                  </a:lnTo>
                  <a:lnTo>
                    <a:pt x="77" y="15"/>
                  </a:lnTo>
                  <a:lnTo>
                    <a:pt x="89" y="15"/>
                  </a:lnTo>
                  <a:lnTo>
                    <a:pt x="95" y="18"/>
                  </a:lnTo>
                  <a:lnTo>
                    <a:pt x="101" y="15"/>
                  </a:lnTo>
                  <a:lnTo>
                    <a:pt x="106" y="19"/>
                  </a:lnTo>
                  <a:lnTo>
                    <a:pt x="120" y="19"/>
                  </a:lnTo>
                  <a:lnTo>
                    <a:pt x="126" y="20"/>
                  </a:lnTo>
                  <a:lnTo>
                    <a:pt x="126" y="10"/>
                  </a:lnTo>
                  <a:lnTo>
                    <a:pt x="130" y="6"/>
                  </a:lnTo>
                  <a:lnTo>
                    <a:pt x="143" y="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55" name="Freeform 204"/>
            <p:cNvSpPr>
              <a:spLocks/>
            </p:cNvSpPr>
            <p:nvPr/>
          </p:nvSpPr>
          <p:spPr bwMode="auto">
            <a:xfrm>
              <a:off x="2694293" y="5839109"/>
              <a:ext cx="142875" cy="158750"/>
            </a:xfrm>
            <a:custGeom>
              <a:avLst/>
              <a:gdLst>
                <a:gd name="T0" fmla="*/ 3 w 90"/>
                <a:gd name="T1" fmla="*/ 2 h 100"/>
                <a:gd name="T2" fmla="*/ 14 w 90"/>
                <a:gd name="T3" fmla="*/ 0 h 100"/>
                <a:gd name="T4" fmla="*/ 35 w 90"/>
                <a:gd name="T5" fmla="*/ 16 h 100"/>
                <a:gd name="T6" fmla="*/ 41 w 90"/>
                <a:gd name="T7" fmla="*/ 15 h 100"/>
                <a:gd name="T8" fmla="*/ 61 w 90"/>
                <a:gd name="T9" fmla="*/ 29 h 100"/>
                <a:gd name="T10" fmla="*/ 77 w 90"/>
                <a:gd name="T11" fmla="*/ 40 h 100"/>
                <a:gd name="T12" fmla="*/ 89 w 90"/>
                <a:gd name="T13" fmla="*/ 54 h 100"/>
                <a:gd name="T14" fmla="*/ 83 w 90"/>
                <a:gd name="T15" fmla="*/ 64 h 100"/>
                <a:gd name="T16" fmla="*/ 90 w 90"/>
                <a:gd name="T17" fmla="*/ 76 h 100"/>
                <a:gd name="T18" fmla="*/ 84 w 90"/>
                <a:gd name="T19" fmla="*/ 89 h 100"/>
                <a:gd name="T20" fmla="*/ 67 w 90"/>
                <a:gd name="T21" fmla="*/ 100 h 100"/>
                <a:gd name="T22" fmla="*/ 53 w 90"/>
                <a:gd name="T23" fmla="*/ 96 h 100"/>
                <a:gd name="T24" fmla="*/ 44 w 90"/>
                <a:gd name="T25" fmla="*/ 98 h 100"/>
                <a:gd name="T26" fmla="*/ 27 w 90"/>
                <a:gd name="T27" fmla="*/ 89 h 100"/>
                <a:gd name="T28" fmla="*/ 15 w 90"/>
                <a:gd name="T29" fmla="*/ 90 h 100"/>
                <a:gd name="T30" fmla="*/ 2 w 90"/>
                <a:gd name="T31" fmla="*/ 79 h 100"/>
                <a:gd name="T32" fmla="*/ 1 w 90"/>
                <a:gd name="T33" fmla="*/ 65 h 100"/>
                <a:gd name="T34" fmla="*/ 4 w 90"/>
                <a:gd name="T35" fmla="*/ 61 h 100"/>
                <a:gd name="T36" fmla="*/ 0 w 90"/>
                <a:gd name="T37" fmla="*/ 40 h 100"/>
                <a:gd name="T38" fmla="*/ 2 w 90"/>
                <a:gd name="T39" fmla="*/ 19 h 100"/>
                <a:gd name="T40" fmla="*/ 3 w 90"/>
                <a:gd name="T41"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00">
                  <a:moveTo>
                    <a:pt x="3" y="2"/>
                  </a:moveTo>
                  <a:lnTo>
                    <a:pt x="14" y="0"/>
                  </a:lnTo>
                  <a:lnTo>
                    <a:pt x="35" y="16"/>
                  </a:lnTo>
                  <a:lnTo>
                    <a:pt x="41" y="15"/>
                  </a:lnTo>
                  <a:lnTo>
                    <a:pt x="61" y="29"/>
                  </a:lnTo>
                  <a:lnTo>
                    <a:pt x="77" y="40"/>
                  </a:lnTo>
                  <a:lnTo>
                    <a:pt x="89" y="54"/>
                  </a:lnTo>
                  <a:lnTo>
                    <a:pt x="83" y="64"/>
                  </a:lnTo>
                  <a:lnTo>
                    <a:pt x="90" y="76"/>
                  </a:lnTo>
                  <a:lnTo>
                    <a:pt x="84" y="89"/>
                  </a:lnTo>
                  <a:lnTo>
                    <a:pt x="67" y="100"/>
                  </a:lnTo>
                  <a:lnTo>
                    <a:pt x="53" y="96"/>
                  </a:lnTo>
                  <a:lnTo>
                    <a:pt x="44" y="98"/>
                  </a:lnTo>
                  <a:lnTo>
                    <a:pt x="27" y="89"/>
                  </a:lnTo>
                  <a:lnTo>
                    <a:pt x="15" y="90"/>
                  </a:lnTo>
                  <a:lnTo>
                    <a:pt x="2" y="79"/>
                  </a:lnTo>
                  <a:lnTo>
                    <a:pt x="1" y="65"/>
                  </a:lnTo>
                  <a:lnTo>
                    <a:pt x="4" y="61"/>
                  </a:lnTo>
                  <a:lnTo>
                    <a:pt x="0" y="40"/>
                  </a:lnTo>
                  <a:lnTo>
                    <a:pt x="2" y="19"/>
                  </a:lnTo>
                  <a:lnTo>
                    <a:pt x="3" y="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56" name="Freeform 205"/>
            <p:cNvSpPr>
              <a:spLocks/>
            </p:cNvSpPr>
            <p:nvPr/>
          </p:nvSpPr>
          <p:spPr bwMode="auto">
            <a:xfrm>
              <a:off x="601968" y="2951446"/>
              <a:ext cx="76200" cy="39688"/>
            </a:xfrm>
            <a:custGeom>
              <a:avLst/>
              <a:gdLst>
                <a:gd name="T0" fmla="*/ 25 w 48"/>
                <a:gd name="T1" fmla="*/ 17 h 25"/>
                <a:gd name="T2" fmla="*/ 3 w 48"/>
                <a:gd name="T3" fmla="*/ 25 h 25"/>
                <a:gd name="T4" fmla="*/ 0 w 48"/>
                <a:gd name="T5" fmla="*/ 19 h 25"/>
                <a:gd name="T6" fmla="*/ 7 w 48"/>
                <a:gd name="T7" fmla="*/ 10 h 25"/>
                <a:gd name="T8" fmla="*/ 28 w 48"/>
                <a:gd name="T9" fmla="*/ 3 h 25"/>
                <a:gd name="T10" fmla="*/ 40 w 48"/>
                <a:gd name="T11" fmla="*/ 0 h 25"/>
                <a:gd name="T12" fmla="*/ 48 w 48"/>
                <a:gd name="T13" fmla="*/ 2 h 25"/>
                <a:gd name="T14" fmla="*/ 48 w 48"/>
                <a:gd name="T15" fmla="*/ 8 h 25"/>
                <a:gd name="T16" fmla="*/ 25 w 48"/>
                <a:gd name="T17"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5">
                  <a:moveTo>
                    <a:pt x="25" y="17"/>
                  </a:moveTo>
                  <a:lnTo>
                    <a:pt x="3" y="25"/>
                  </a:lnTo>
                  <a:lnTo>
                    <a:pt x="0" y="19"/>
                  </a:lnTo>
                  <a:lnTo>
                    <a:pt x="7" y="10"/>
                  </a:lnTo>
                  <a:lnTo>
                    <a:pt x="28" y="3"/>
                  </a:lnTo>
                  <a:lnTo>
                    <a:pt x="40" y="0"/>
                  </a:lnTo>
                  <a:lnTo>
                    <a:pt x="48" y="2"/>
                  </a:lnTo>
                  <a:lnTo>
                    <a:pt x="48" y="8"/>
                  </a:lnTo>
                  <a:lnTo>
                    <a:pt x="25" y="1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57" name="Freeform 207"/>
            <p:cNvSpPr>
              <a:spLocks/>
            </p:cNvSpPr>
            <p:nvPr/>
          </p:nvSpPr>
          <p:spPr bwMode="auto">
            <a:xfrm>
              <a:off x="408293" y="2878421"/>
              <a:ext cx="44450" cy="19050"/>
            </a:xfrm>
            <a:custGeom>
              <a:avLst/>
              <a:gdLst>
                <a:gd name="T0" fmla="*/ 21 w 28"/>
                <a:gd name="T1" fmla="*/ 9 h 12"/>
                <a:gd name="T2" fmla="*/ 8 w 28"/>
                <a:gd name="T3" fmla="*/ 12 h 12"/>
                <a:gd name="T4" fmla="*/ 3 w 28"/>
                <a:gd name="T5" fmla="*/ 8 h 12"/>
                <a:gd name="T6" fmla="*/ 0 w 28"/>
                <a:gd name="T7" fmla="*/ 3 h 12"/>
                <a:gd name="T8" fmla="*/ 19 w 28"/>
                <a:gd name="T9" fmla="*/ 0 h 12"/>
                <a:gd name="T10" fmla="*/ 28 w 28"/>
                <a:gd name="T11" fmla="*/ 1 h 12"/>
                <a:gd name="T12" fmla="*/ 21 w 28"/>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28" h="12">
                  <a:moveTo>
                    <a:pt x="21" y="9"/>
                  </a:moveTo>
                  <a:lnTo>
                    <a:pt x="8" y="12"/>
                  </a:lnTo>
                  <a:lnTo>
                    <a:pt x="3" y="8"/>
                  </a:lnTo>
                  <a:lnTo>
                    <a:pt x="0" y="3"/>
                  </a:lnTo>
                  <a:lnTo>
                    <a:pt x="19" y="0"/>
                  </a:lnTo>
                  <a:lnTo>
                    <a:pt x="28" y="1"/>
                  </a:lnTo>
                  <a:lnTo>
                    <a:pt x="21" y="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58" name="Freeform 208"/>
            <p:cNvSpPr>
              <a:spLocks/>
            </p:cNvSpPr>
            <p:nvPr/>
          </p:nvSpPr>
          <p:spPr bwMode="auto">
            <a:xfrm>
              <a:off x="435281" y="2775234"/>
              <a:ext cx="65088" cy="23813"/>
            </a:xfrm>
            <a:custGeom>
              <a:avLst/>
              <a:gdLst>
                <a:gd name="T0" fmla="*/ 10 w 41"/>
                <a:gd name="T1" fmla="*/ 0 h 15"/>
                <a:gd name="T2" fmla="*/ 14 w 41"/>
                <a:gd name="T3" fmla="*/ 4 h 15"/>
                <a:gd name="T4" fmla="*/ 26 w 41"/>
                <a:gd name="T5" fmla="*/ 2 h 15"/>
                <a:gd name="T6" fmla="*/ 30 w 41"/>
                <a:gd name="T7" fmla="*/ 7 h 15"/>
                <a:gd name="T8" fmla="*/ 41 w 41"/>
                <a:gd name="T9" fmla="*/ 9 h 15"/>
                <a:gd name="T10" fmla="*/ 37 w 41"/>
                <a:gd name="T11" fmla="*/ 11 h 15"/>
                <a:gd name="T12" fmla="*/ 21 w 41"/>
                <a:gd name="T13" fmla="*/ 15 h 15"/>
                <a:gd name="T14" fmla="*/ 16 w 41"/>
                <a:gd name="T15" fmla="*/ 11 h 15"/>
                <a:gd name="T16" fmla="*/ 15 w 41"/>
                <a:gd name="T17" fmla="*/ 8 h 15"/>
                <a:gd name="T18" fmla="*/ 1 w 41"/>
                <a:gd name="T19" fmla="*/ 9 h 15"/>
                <a:gd name="T20" fmla="*/ 0 w 41"/>
                <a:gd name="T21" fmla="*/ 7 h 15"/>
                <a:gd name="T22" fmla="*/ 10 w 41"/>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5">
                  <a:moveTo>
                    <a:pt x="10" y="0"/>
                  </a:moveTo>
                  <a:lnTo>
                    <a:pt x="14" y="4"/>
                  </a:lnTo>
                  <a:lnTo>
                    <a:pt x="26" y="2"/>
                  </a:lnTo>
                  <a:lnTo>
                    <a:pt x="30" y="7"/>
                  </a:lnTo>
                  <a:lnTo>
                    <a:pt x="41" y="9"/>
                  </a:lnTo>
                  <a:lnTo>
                    <a:pt x="37" y="11"/>
                  </a:lnTo>
                  <a:lnTo>
                    <a:pt x="21" y="15"/>
                  </a:lnTo>
                  <a:lnTo>
                    <a:pt x="16" y="11"/>
                  </a:lnTo>
                  <a:lnTo>
                    <a:pt x="15" y="8"/>
                  </a:lnTo>
                  <a:lnTo>
                    <a:pt x="1" y="9"/>
                  </a:lnTo>
                  <a:lnTo>
                    <a:pt x="0" y="7"/>
                  </a:lnTo>
                  <a:lnTo>
                    <a:pt x="10" y="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59" name="Freeform 209"/>
            <p:cNvSpPr>
              <a:spLocks/>
            </p:cNvSpPr>
            <p:nvPr/>
          </p:nvSpPr>
          <p:spPr bwMode="auto">
            <a:xfrm>
              <a:off x="268593" y="2560921"/>
              <a:ext cx="1082675" cy="503238"/>
            </a:xfrm>
            <a:custGeom>
              <a:avLst/>
              <a:gdLst>
                <a:gd name="T0" fmla="*/ 542 w 682"/>
                <a:gd name="T1" fmla="*/ 8 h 317"/>
                <a:gd name="T2" fmla="*/ 572 w 682"/>
                <a:gd name="T3" fmla="*/ 16 h 317"/>
                <a:gd name="T4" fmla="*/ 630 w 682"/>
                <a:gd name="T5" fmla="*/ 21 h 317"/>
                <a:gd name="T6" fmla="*/ 671 w 682"/>
                <a:gd name="T7" fmla="*/ 26 h 317"/>
                <a:gd name="T8" fmla="*/ 598 w 682"/>
                <a:gd name="T9" fmla="*/ 94 h 317"/>
                <a:gd name="T10" fmla="*/ 501 w 682"/>
                <a:gd name="T11" fmla="*/ 207 h 317"/>
                <a:gd name="T12" fmla="*/ 529 w 682"/>
                <a:gd name="T13" fmla="*/ 217 h 317"/>
                <a:gd name="T14" fmla="*/ 550 w 682"/>
                <a:gd name="T15" fmla="*/ 229 h 317"/>
                <a:gd name="T16" fmla="*/ 547 w 682"/>
                <a:gd name="T17" fmla="*/ 274 h 317"/>
                <a:gd name="T18" fmla="*/ 536 w 682"/>
                <a:gd name="T19" fmla="*/ 309 h 317"/>
                <a:gd name="T20" fmla="*/ 536 w 682"/>
                <a:gd name="T21" fmla="*/ 278 h 317"/>
                <a:gd name="T22" fmla="*/ 526 w 682"/>
                <a:gd name="T23" fmla="*/ 242 h 317"/>
                <a:gd name="T24" fmla="*/ 480 w 682"/>
                <a:gd name="T25" fmla="*/ 216 h 317"/>
                <a:gd name="T26" fmla="*/ 429 w 682"/>
                <a:gd name="T27" fmla="*/ 207 h 317"/>
                <a:gd name="T28" fmla="*/ 380 w 682"/>
                <a:gd name="T29" fmla="*/ 194 h 317"/>
                <a:gd name="T30" fmla="*/ 338 w 682"/>
                <a:gd name="T31" fmla="*/ 213 h 317"/>
                <a:gd name="T32" fmla="*/ 307 w 682"/>
                <a:gd name="T33" fmla="*/ 212 h 317"/>
                <a:gd name="T34" fmla="*/ 358 w 682"/>
                <a:gd name="T35" fmla="*/ 183 h 317"/>
                <a:gd name="T36" fmla="*/ 267 w 682"/>
                <a:gd name="T37" fmla="*/ 220 h 317"/>
                <a:gd name="T38" fmla="*/ 213 w 682"/>
                <a:gd name="T39" fmla="*/ 251 h 317"/>
                <a:gd name="T40" fmla="*/ 145 w 682"/>
                <a:gd name="T41" fmla="*/ 276 h 317"/>
                <a:gd name="T42" fmla="*/ 95 w 682"/>
                <a:gd name="T43" fmla="*/ 292 h 317"/>
                <a:gd name="T44" fmla="*/ 32 w 682"/>
                <a:gd name="T45" fmla="*/ 311 h 317"/>
                <a:gd name="T46" fmla="*/ 28 w 682"/>
                <a:gd name="T47" fmla="*/ 304 h 317"/>
                <a:gd name="T48" fmla="*/ 98 w 682"/>
                <a:gd name="T49" fmla="*/ 285 h 317"/>
                <a:gd name="T50" fmla="*/ 155 w 682"/>
                <a:gd name="T51" fmla="*/ 261 h 317"/>
                <a:gd name="T52" fmla="*/ 213 w 682"/>
                <a:gd name="T53" fmla="*/ 228 h 317"/>
                <a:gd name="T54" fmla="*/ 172 w 682"/>
                <a:gd name="T55" fmla="*/ 238 h 317"/>
                <a:gd name="T56" fmla="*/ 167 w 682"/>
                <a:gd name="T57" fmla="*/ 225 h 317"/>
                <a:gd name="T58" fmla="*/ 146 w 682"/>
                <a:gd name="T59" fmla="*/ 221 h 317"/>
                <a:gd name="T60" fmla="*/ 132 w 682"/>
                <a:gd name="T61" fmla="*/ 211 h 317"/>
                <a:gd name="T62" fmla="*/ 139 w 682"/>
                <a:gd name="T63" fmla="*/ 186 h 317"/>
                <a:gd name="T64" fmla="*/ 183 w 682"/>
                <a:gd name="T65" fmla="*/ 157 h 317"/>
                <a:gd name="T66" fmla="*/ 220 w 682"/>
                <a:gd name="T67" fmla="*/ 149 h 317"/>
                <a:gd name="T68" fmla="*/ 270 w 682"/>
                <a:gd name="T69" fmla="*/ 136 h 317"/>
                <a:gd name="T70" fmla="*/ 295 w 682"/>
                <a:gd name="T71" fmla="*/ 117 h 317"/>
                <a:gd name="T72" fmla="*/ 256 w 682"/>
                <a:gd name="T73" fmla="*/ 125 h 317"/>
                <a:gd name="T74" fmla="*/ 213 w 682"/>
                <a:gd name="T75" fmla="*/ 119 h 317"/>
                <a:gd name="T76" fmla="*/ 246 w 682"/>
                <a:gd name="T77" fmla="*/ 93 h 317"/>
                <a:gd name="T78" fmla="*/ 286 w 682"/>
                <a:gd name="T79" fmla="*/ 93 h 317"/>
                <a:gd name="T80" fmla="*/ 313 w 682"/>
                <a:gd name="T81" fmla="*/ 74 h 317"/>
                <a:gd name="T82" fmla="*/ 305 w 682"/>
                <a:gd name="T83" fmla="*/ 52 h 317"/>
                <a:gd name="T84" fmla="*/ 380 w 682"/>
                <a:gd name="T85" fmla="*/ 34 h 317"/>
                <a:gd name="T86" fmla="*/ 439 w 682"/>
                <a:gd name="T87" fmla="*/ 16 h 317"/>
                <a:gd name="T88" fmla="*/ 519 w 682"/>
                <a:gd name="T8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2" h="317">
                  <a:moveTo>
                    <a:pt x="533" y="4"/>
                  </a:moveTo>
                  <a:lnTo>
                    <a:pt x="531" y="12"/>
                  </a:lnTo>
                  <a:lnTo>
                    <a:pt x="542" y="8"/>
                  </a:lnTo>
                  <a:lnTo>
                    <a:pt x="562" y="9"/>
                  </a:lnTo>
                  <a:lnTo>
                    <a:pt x="556" y="13"/>
                  </a:lnTo>
                  <a:lnTo>
                    <a:pt x="572" y="16"/>
                  </a:lnTo>
                  <a:lnTo>
                    <a:pt x="587" y="14"/>
                  </a:lnTo>
                  <a:lnTo>
                    <a:pt x="607" y="20"/>
                  </a:lnTo>
                  <a:lnTo>
                    <a:pt x="630" y="21"/>
                  </a:lnTo>
                  <a:lnTo>
                    <a:pt x="637" y="23"/>
                  </a:lnTo>
                  <a:lnTo>
                    <a:pt x="658" y="21"/>
                  </a:lnTo>
                  <a:lnTo>
                    <a:pt x="671" y="26"/>
                  </a:lnTo>
                  <a:lnTo>
                    <a:pt x="682" y="28"/>
                  </a:lnTo>
                  <a:lnTo>
                    <a:pt x="682" y="28"/>
                  </a:lnTo>
                  <a:lnTo>
                    <a:pt x="598" y="94"/>
                  </a:lnTo>
                  <a:lnTo>
                    <a:pt x="478" y="201"/>
                  </a:lnTo>
                  <a:lnTo>
                    <a:pt x="492" y="202"/>
                  </a:lnTo>
                  <a:lnTo>
                    <a:pt x="501" y="207"/>
                  </a:lnTo>
                  <a:lnTo>
                    <a:pt x="503" y="215"/>
                  </a:lnTo>
                  <a:lnTo>
                    <a:pt x="503" y="228"/>
                  </a:lnTo>
                  <a:lnTo>
                    <a:pt x="529" y="217"/>
                  </a:lnTo>
                  <a:lnTo>
                    <a:pt x="549" y="211"/>
                  </a:lnTo>
                  <a:lnTo>
                    <a:pt x="548" y="221"/>
                  </a:lnTo>
                  <a:lnTo>
                    <a:pt x="550" y="229"/>
                  </a:lnTo>
                  <a:lnTo>
                    <a:pt x="555" y="238"/>
                  </a:lnTo>
                  <a:lnTo>
                    <a:pt x="552" y="252"/>
                  </a:lnTo>
                  <a:lnTo>
                    <a:pt x="547" y="274"/>
                  </a:lnTo>
                  <a:lnTo>
                    <a:pt x="562" y="287"/>
                  </a:lnTo>
                  <a:lnTo>
                    <a:pt x="552" y="299"/>
                  </a:lnTo>
                  <a:lnTo>
                    <a:pt x="536" y="309"/>
                  </a:lnTo>
                  <a:lnTo>
                    <a:pt x="533" y="301"/>
                  </a:lnTo>
                  <a:lnTo>
                    <a:pt x="525" y="295"/>
                  </a:lnTo>
                  <a:lnTo>
                    <a:pt x="536" y="278"/>
                  </a:lnTo>
                  <a:lnTo>
                    <a:pt x="530" y="262"/>
                  </a:lnTo>
                  <a:lnTo>
                    <a:pt x="539" y="244"/>
                  </a:lnTo>
                  <a:lnTo>
                    <a:pt x="526" y="242"/>
                  </a:lnTo>
                  <a:lnTo>
                    <a:pt x="503" y="242"/>
                  </a:lnTo>
                  <a:lnTo>
                    <a:pt x="491" y="236"/>
                  </a:lnTo>
                  <a:lnTo>
                    <a:pt x="480" y="216"/>
                  </a:lnTo>
                  <a:lnTo>
                    <a:pt x="470" y="212"/>
                  </a:lnTo>
                  <a:lnTo>
                    <a:pt x="451" y="205"/>
                  </a:lnTo>
                  <a:lnTo>
                    <a:pt x="429" y="207"/>
                  </a:lnTo>
                  <a:lnTo>
                    <a:pt x="409" y="198"/>
                  </a:lnTo>
                  <a:lnTo>
                    <a:pt x="401" y="190"/>
                  </a:lnTo>
                  <a:lnTo>
                    <a:pt x="380" y="194"/>
                  </a:lnTo>
                  <a:lnTo>
                    <a:pt x="369" y="207"/>
                  </a:lnTo>
                  <a:lnTo>
                    <a:pt x="359" y="209"/>
                  </a:lnTo>
                  <a:lnTo>
                    <a:pt x="338" y="213"/>
                  </a:lnTo>
                  <a:lnTo>
                    <a:pt x="318" y="219"/>
                  </a:lnTo>
                  <a:lnTo>
                    <a:pt x="297" y="223"/>
                  </a:lnTo>
                  <a:lnTo>
                    <a:pt x="307" y="212"/>
                  </a:lnTo>
                  <a:lnTo>
                    <a:pt x="335" y="193"/>
                  </a:lnTo>
                  <a:lnTo>
                    <a:pt x="357" y="187"/>
                  </a:lnTo>
                  <a:lnTo>
                    <a:pt x="358" y="183"/>
                  </a:lnTo>
                  <a:lnTo>
                    <a:pt x="328" y="193"/>
                  </a:lnTo>
                  <a:lnTo>
                    <a:pt x="303" y="206"/>
                  </a:lnTo>
                  <a:lnTo>
                    <a:pt x="267" y="220"/>
                  </a:lnTo>
                  <a:lnTo>
                    <a:pt x="267" y="229"/>
                  </a:lnTo>
                  <a:lnTo>
                    <a:pt x="238" y="243"/>
                  </a:lnTo>
                  <a:lnTo>
                    <a:pt x="213" y="251"/>
                  </a:lnTo>
                  <a:lnTo>
                    <a:pt x="192" y="257"/>
                  </a:lnTo>
                  <a:lnTo>
                    <a:pt x="179" y="266"/>
                  </a:lnTo>
                  <a:lnTo>
                    <a:pt x="145" y="276"/>
                  </a:lnTo>
                  <a:lnTo>
                    <a:pt x="130" y="285"/>
                  </a:lnTo>
                  <a:lnTo>
                    <a:pt x="104" y="294"/>
                  </a:lnTo>
                  <a:lnTo>
                    <a:pt x="95" y="292"/>
                  </a:lnTo>
                  <a:lnTo>
                    <a:pt x="75" y="298"/>
                  </a:lnTo>
                  <a:lnTo>
                    <a:pt x="52" y="304"/>
                  </a:lnTo>
                  <a:lnTo>
                    <a:pt x="32" y="311"/>
                  </a:lnTo>
                  <a:lnTo>
                    <a:pt x="0" y="317"/>
                  </a:lnTo>
                  <a:lnTo>
                    <a:pt x="1" y="313"/>
                  </a:lnTo>
                  <a:lnTo>
                    <a:pt x="28" y="304"/>
                  </a:lnTo>
                  <a:lnTo>
                    <a:pt x="49" y="298"/>
                  </a:lnTo>
                  <a:lnTo>
                    <a:pt x="77" y="287"/>
                  </a:lnTo>
                  <a:lnTo>
                    <a:pt x="98" y="285"/>
                  </a:lnTo>
                  <a:lnTo>
                    <a:pt x="114" y="277"/>
                  </a:lnTo>
                  <a:lnTo>
                    <a:pt x="148" y="265"/>
                  </a:lnTo>
                  <a:lnTo>
                    <a:pt x="155" y="261"/>
                  </a:lnTo>
                  <a:lnTo>
                    <a:pt x="174" y="254"/>
                  </a:lnTo>
                  <a:lnTo>
                    <a:pt x="192" y="239"/>
                  </a:lnTo>
                  <a:lnTo>
                    <a:pt x="213" y="228"/>
                  </a:lnTo>
                  <a:lnTo>
                    <a:pt x="189" y="234"/>
                  </a:lnTo>
                  <a:lnTo>
                    <a:pt x="188" y="231"/>
                  </a:lnTo>
                  <a:lnTo>
                    <a:pt x="172" y="238"/>
                  </a:lnTo>
                  <a:lnTo>
                    <a:pt x="173" y="228"/>
                  </a:lnTo>
                  <a:lnTo>
                    <a:pt x="161" y="235"/>
                  </a:lnTo>
                  <a:lnTo>
                    <a:pt x="167" y="225"/>
                  </a:lnTo>
                  <a:lnTo>
                    <a:pt x="143" y="233"/>
                  </a:lnTo>
                  <a:lnTo>
                    <a:pt x="134" y="233"/>
                  </a:lnTo>
                  <a:lnTo>
                    <a:pt x="146" y="221"/>
                  </a:lnTo>
                  <a:lnTo>
                    <a:pt x="157" y="214"/>
                  </a:lnTo>
                  <a:lnTo>
                    <a:pt x="156" y="207"/>
                  </a:lnTo>
                  <a:lnTo>
                    <a:pt x="132" y="211"/>
                  </a:lnTo>
                  <a:lnTo>
                    <a:pt x="131" y="202"/>
                  </a:lnTo>
                  <a:lnTo>
                    <a:pt x="126" y="197"/>
                  </a:lnTo>
                  <a:lnTo>
                    <a:pt x="139" y="186"/>
                  </a:lnTo>
                  <a:lnTo>
                    <a:pt x="138" y="178"/>
                  </a:lnTo>
                  <a:lnTo>
                    <a:pt x="158" y="167"/>
                  </a:lnTo>
                  <a:lnTo>
                    <a:pt x="183" y="157"/>
                  </a:lnTo>
                  <a:lnTo>
                    <a:pt x="201" y="147"/>
                  </a:lnTo>
                  <a:lnTo>
                    <a:pt x="214" y="146"/>
                  </a:lnTo>
                  <a:lnTo>
                    <a:pt x="220" y="149"/>
                  </a:lnTo>
                  <a:lnTo>
                    <a:pt x="243" y="140"/>
                  </a:lnTo>
                  <a:lnTo>
                    <a:pt x="252" y="142"/>
                  </a:lnTo>
                  <a:lnTo>
                    <a:pt x="270" y="136"/>
                  </a:lnTo>
                  <a:lnTo>
                    <a:pt x="279" y="127"/>
                  </a:lnTo>
                  <a:lnTo>
                    <a:pt x="275" y="124"/>
                  </a:lnTo>
                  <a:lnTo>
                    <a:pt x="295" y="117"/>
                  </a:lnTo>
                  <a:lnTo>
                    <a:pt x="286" y="117"/>
                  </a:lnTo>
                  <a:lnTo>
                    <a:pt x="266" y="121"/>
                  </a:lnTo>
                  <a:lnTo>
                    <a:pt x="256" y="125"/>
                  </a:lnTo>
                  <a:lnTo>
                    <a:pt x="251" y="121"/>
                  </a:lnTo>
                  <a:lnTo>
                    <a:pt x="228" y="123"/>
                  </a:lnTo>
                  <a:lnTo>
                    <a:pt x="213" y="119"/>
                  </a:lnTo>
                  <a:lnTo>
                    <a:pt x="218" y="111"/>
                  </a:lnTo>
                  <a:lnTo>
                    <a:pt x="215" y="101"/>
                  </a:lnTo>
                  <a:lnTo>
                    <a:pt x="246" y="93"/>
                  </a:lnTo>
                  <a:lnTo>
                    <a:pt x="289" y="84"/>
                  </a:lnTo>
                  <a:lnTo>
                    <a:pt x="300" y="84"/>
                  </a:lnTo>
                  <a:lnTo>
                    <a:pt x="286" y="93"/>
                  </a:lnTo>
                  <a:lnTo>
                    <a:pt x="316" y="92"/>
                  </a:lnTo>
                  <a:lnTo>
                    <a:pt x="320" y="81"/>
                  </a:lnTo>
                  <a:lnTo>
                    <a:pt x="313" y="74"/>
                  </a:lnTo>
                  <a:lnTo>
                    <a:pt x="317" y="65"/>
                  </a:lnTo>
                  <a:lnTo>
                    <a:pt x="315" y="58"/>
                  </a:lnTo>
                  <a:lnTo>
                    <a:pt x="305" y="52"/>
                  </a:lnTo>
                  <a:lnTo>
                    <a:pt x="327" y="43"/>
                  </a:lnTo>
                  <a:lnTo>
                    <a:pt x="351" y="42"/>
                  </a:lnTo>
                  <a:lnTo>
                    <a:pt x="380" y="34"/>
                  </a:lnTo>
                  <a:lnTo>
                    <a:pt x="397" y="26"/>
                  </a:lnTo>
                  <a:lnTo>
                    <a:pt x="423" y="18"/>
                  </a:lnTo>
                  <a:lnTo>
                    <a:pt x="439" y="16"/>
                  </a:lnTo>
                  <a:lnTo>
                    <a:pt x="475" y="8"/>
                  </a:lnTo>
                  <a:lnTo>
                    <a:pt x="485" y="9"/>
                  </a:lnTo>
                  <a:lnTo>
                    <a:pt x="519" y="0"/>
                  </a:lnTo>
                  <a:lnTo>
                    <a:pt x="533" y="4"/>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60" name="Freeform 210"/>
            <p:cNvSpPr>
              <a:spLocks/>
            </p:cNvSpPr>
            <p:nvPr/>
          </p:nvSpPr>
          <p:spPr bwMode="auto">
            <a:xfrm>
              <a:off x="968681" y="3222909"/>
              <a:ext cx="1589088" cy="795338"/>
            </a:xfrm>
            <a:custGeom>
              <a:avLst/>
              <a:gdLst>
                <a:gd name="T0" fmla="*/ 595 w 1001"/>
                <a:gd name="T1" fmla="*/ 16 h 501"/>
                <a:gd name="T2" fmla="*/ 655 w 1001"/>
                <a:gd name="T3" fmla="*/ 28 h 501"/>
                <a:gd name="T4" fmla="*/ 701 w 1001"/>
                <a:gd name="T5" fmla="*/ 38 h 501"/>
                <a:gd name="T6" fmla="*/ 724 w 1001"/>
                <a:gd name="T7" fmla="*/ 58 h 501"/>
                <a:gd name="T8" fmla="*/ 729 w 1001"/>
                <a:gd name="T9" fmla="*/ 64 h 501"/>
                <a:gd name="T10" fmla="*/ 733 w 1001"/>
                <a:gd name="T11" fmla="*/ 73 h 501"/>
                <a:gd name="T12" fmla="*/ 730 w 1001"/>
                <a:gd name="T13" fmla="*/ 131 h 501"/>
                <a:gd name="T14" fmla="*/ 712 w 1001"/>
                <a:gd name="T15" fmla="*/ 155 h 501"/>
                <a:gd name="T16" fmla="*/ 762 w 1001"/>
                <a:gd name="T17" fmla="*/ 144 h 501"/>
                <a:gd name="T18" fmla="*/ 788 w 1001"/>
                <a:gd name="T19" fmla="*/ 121 h 501"/>
                <a:gd name="T20" fmla="*/ 836 w 1001"/>
                <a:gd name="T21" fmla="*/ 110 h 501"/>
                <a:gd name="T22" fmla="*/ 896 w 1001"/>
                <a:gd name="T23" fmla="*/ 90 h 501"/>
                <a:gd name="T24" fmla="*/ 943 w 1001"/>
                <a:gd name="T25" fmla="*/ 80 h 501"/>
                <a:gd name="T26" fmla="*/ 984 w 1001"/>
                <a:gd name="T27" fmla="*/ 45 h 501"/>
                <a:gd name="T28" fmla="*/ 999 w 1001"/>
                <a:gd name="T29" fmla="*/ 87 h 501"/>
                <a:gd name="T30" fmla="*/ 940 w 1001"/>
                <a:gd name="T31" fmla="*/ 117 h 501"/>
                <a:gd name="T32" fmla="*/ 922 w 1001"/>
                <a:gd name="T33" fmla="*/ 155 h 501"/>
                <a:gd name="T34" fmla="*/ 930 w 1001"/>
                <a:gd name="T35" fmla="*/ 159 h 501"/>
                <a:gd name="T36" fmla="*/ 888 w 1001"/>
                <a:gd name="T37" fmla="*/ 166 h 501"/>
                <a:gd name="T38" fmla="*/ 892 w 1001"/>
                <a:gd name="T39" fmla="*/ 173 h 501"/>
                <a:gd name="T40" fmla="*/ 850 w 1001"/>
                <a:gd name="T41" fmla="*/ 183 h 501"/>
                <a:gd name="T42" fmla="*/ 830 w 1001"/>
                <a:gd name="T43" fmla="*/ 209 h 501"/>
                <a:gd name="T44" fmla="*/ 826 w 1001"/>
                <a:gd name="T45" fmla="*/ 217 h 501"/>
                <a:gd name="T46" fmla="*/ 801 w 1001"/>
                <a:gd name="T47" fmla="*/ 249 h 501"/>
                <a:gd name="T48" fmla="*/ 801 w 1001"/>
                <a:gd name="T49" fmla="*/ 219 h 501"/>
                <a:gd name="T50" fmla="*/ 796 w 1001"/>
                <a:gd name="T51" fmla="*/ 255 h 501"/>
                <a:gd name="T52" fmla="*/ 782 w 1001"/>
                <a:gd name="T53" fmla="*/ 300 h 501"/>
                <a:gd name="T54" fmla="*/ 729 w 1001"/>
                <a:gd name="T55" fmla="*/ 327 h 501"/>
                <a:gd name="T56" fmla="*/ 679 w 1001"/>
                <a:gd name="T57" fmla="*/ 369 h 501"/>
                <a:gd name="T58" fmla="*/ 680 w 1001"/>
                <a:gd name="T59" fmla="*/ 431 h 501"/>
                <a:gd name="T60" fmla="*/ 676 w 1001"/>
                <a:gd name="T61" fmla="*/ 486 h 501"/>
                <a:gd name="T62" fmla="*/ 654 w 1001"/>
                <a:gd name="T63" fmla="*/ 490 h 501"/>
                <a:gd name="T64" fmla="*/ 636 w 1001"/>
                <a:gd name="T65" fmla="*/ 443 h 501"/>
                <a:gd name="T66" fmla="*/ 624 w 1001"/>
                <a:gd name="T67" fmla="*/ 397 h 501"/>
                <a:gd name="T68" fmla="*/ 585 w 1001"/>
                <a:gd name="T69" fmla="*/ 391 h 501"/>
                <a:gd name="T70" fmla="*/ 528 w 1001"/>
                <a:gd name="T71" fmla="*/ 396 h 501"/>
                <a:gd name="T72" fmla="*/ 526 w 1001"/>
                <a:gd name="T73" fmla="*/ 417 h 501"/>
                <a:gd name="T74" fmla="*/ 489 w 1001"/>
                <a:gd name="T75" fmla="*/ 406 h 501"/>
                <a:gd name="T76" fmla="*/ 434 w 1001"/>
                <a:gd name="T77" fmla="*/ 410 h 501"/>
                <a:gd name="T78" fmla="*/ 376 w 1001"/>
                <a:gd name="T79" fmla="*/ 454 h 501"/>
                <a:gd name="T80" fmla="*/ 366 w 1001"/>
                <a:gd name="T81" fmla="*/ 486 h 501"/>
                <a:gd name="T82" fmla="*/ 339 w 1001"/>
                <a:gd name="T83" fmla="*/ 450 h 501"/>
                <a:gd name="T84" fmla="*/ 313 w 1001"/>
                <a:gd name="T85" fmla="*/ 404 h 501"/>
                <a:gd name="T86" fmla="*/ 262 w 1001"/>
                <a:gd name="T87" fmla="*/ 408 h 501"/>
                <a:gd name="T88" fmla="*/ 244 w 1001"/>
                <a:gd name="T89" fmla="*/ 370 h 501"/>
                <a:gd name="T90" fmla="*/ 193 w 1001"/>
                <a:gd name="T91" fmla="*/ 371 h 501"/>
                <a:gd name="T92" fmla="*/ 102 w 1001"/>
                <a:gd name="T93" fmla="*/ 343 h 501"/>
                <a:gd name="T94" fmla="*/ 53 w 1001"/>
                <a:gd name="T95" fmla="*/ 324 h 501"/>
                <a:gd name="T96" fmla="*/ 33 w 1001"/>
                <a:gd name="T97" fmla="*/ 309 h 501"/>
                <a:gd name="T98" fmla="*/ 8 w 1001"/>
                <a:gd name="T99" fmla="*/ 272 h 501"/>
                <a:gd name="T100" fmla="*/ 0 w 1001"/>
                <a:gd name="T101" fmla="*/ 214 h 501"/>
                <a:gd name="T102" fmla="*/ 23 w 1001"/>
                <a:gd name="T103" fmla="*/ 151 h 501"/>
                <a:gd name="T104" fmla="*/ 69 w 1001"/>
                <a:gd name="T105" fmla="*/ 79 h 501"/>
                <a:gd name="T106" fmla="*/ 94 w 1001"/>
                <a:gd name="T107" fmla="*/ 21 h 501"/>
                <a:gd name="T108" fmla="*/ 124 w 1001"/>
                <a:gd name="T109" fmla="*/ 25 h 501"/>
                <a:gd name="T110" fmla="*/ 239 w 1001"/>
                <a:gd name="T111" fmla="*/ 8 h 501"/>
                <a:gd name="T112" fmla="*/ 432 w 1001"/>
                <a:gd name="T113" fmla="*/ 8 h 501"/>
                <a:gd name="T114" fmla="*/ 579 w 1001"/>
                <a:gd name="T115"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1" h="501">
                  <a:moveTo>
                    <a:pt x="584" y="0"/>
                  </a:moveTo>
                  <a:lnTo>
                    <a:pt x="582" y="11"/>
                  </a:lnTo>
                  <a:lnTo>
                    <a:pt x="585" y="15"/>
                  </a:lnTo>
                  <a:lnTo>
                    <a:pt x="595" y="16"/>
                  </a:lnTo>
                  <a:lnTo>
                    <a:pt x="610" y="19"/>
                  </a:lnTo>
                  <a:lnTo>
                    <a:pt x="623" y="26"/>
                  </a:lnTo>
                  <a:lnTo>
                    <a:pt x="637" y="23"/>
                  </a:lnTo>
                  <a:lnTo>
                    <a:pt x="655" y="28"/>
                  </a:lnTo>
                  <a:lnTo>
                    <a:pt x="660" y="28"/>
                  </a:lnTo>
                  <a:lnTo>
                    <a:pt x="677" y="22"/>
                  </a:lnTo>
                  <a:lnTo>
                    <a:pt x="689" y="30"/>
                  </a:lnTo>
                  <a:lnTo>
                    <a:pt x="701" y="38"/>
                  </a:lnTo>
                  <a:lnTo>
                    <a:pt x="711" y="44"/>
                  </a:lnTo>
                  <a:lnTo>
                    <a:pt x="721" y="51"/>
                  </a:lnTo>
                  <a:lnTo>
                    <a:pt x="721" y="56"/>
                  </a:lnTo>
                  <a:lnTo>
                    <a:pt x="724" y="58"/>
                  </a:lnTo>
                  <a:lnTo>
                    <a:pt x="722" y="60"/>
                  </a:lnTo>
                  <a:lnTo>
                    <a:pt x="726" y="61"/>
                  </a:lnTo>
                  <a:lnTo>
                    <a:pt x="730" y="59"/>
                  </a:lnTo>
                  <a:lnTo>
                    <a:pt x="729" y="64"/>
                  </a:lnTo>
                  <a:lnTo>
                    <a:pt x="731" y="67"/>
                  </a:lnTo>
                  <a:lnTo>
                    <a:pt x="735" y="67"/>
                  </a:lnTo>
                  <a:lnTo>
                    <a:pt x="737" y="69"/>
                  </a:lnTo>
                  <a:lnTo>
                    <a:pt x="733" y="73"/>
                  </a:lnTo>
                  <a:lnTo>
                    <a:pt x="747" y="83"/>
                  </a:lnTo>
                  <a:lnTo>
                    <a:pt x="743" y="101"/>
                  </a:lnTo>
                  <a:lnTo>
                    <a:pt x="739" y="119"/>
                  </a:lnTo>
                  <a:lnTo>
                    <a:pt x="730" y="131"/>
                  </a:lnTo>
                  <a:lnTo>
                    <a:pt x="718" y="142"/>
                  </a:lnTo>
                  <a:lnTo>
                    <a:pt x="712" y="150"/>
                  </a:lnTo>
                  <a:lnTo>
                    <a:pt x="711" y="152"/>
                  </a:lnTo>
                  <a:lnTo>
                    <a:pt x="712" y="155"/>
                  </a:lnTo>
                  <a:lnTo>
                    <a:pt x="716" y="158"/>
                  </a:lnTo>
                  <a:lnTo>
                    <a:pt x="720" y="158"/>
                  </a:lnTo>
                  <a:lnTo>
                    <a:pt x="744" y="147"/>
                  </a:lnTo>
                  <a:lnTo>
                    <a:pt x="762" y="144"/>
                  </a:lnTo>
                  <a:lnTo>
                    <a:pt x="788" y="133"/>
                  </a:lnTo>
                  <a:lnTo>
                    <a:pt x="789" y="132"/>
                  </a:lnTo>
                  <a:lnTo>
                    <a:pt x="789" y="125"/>
                  </a:lnTo>
                  <a:lnTo>
                    <a:pt x="788" y="121"/>
                  </a:lnTo>
                  <a:lnTo>
                    <a:pt x="797" y="118"/>
                  </a:lnTo>
                  <a:lnTo>
                    <a:pt x="813" y="118"/>
                  </a:lnTo>
                  <a:lnTo>
                    <a:pt x="828" y="118"/>
                  </a:lnTo>
                  <a:lnTo>
                    <a:pt x="836" y="110"/>
                  </a:lnTo>
                  <a:lnTo>
                    <a:pt x="839" y="108"/>
                  </a:lnTo>
                  <a:lnTo>
                    <a:pt x="862" y="93"/>
                  </a:lnTo>
                  <a:lnTo>
                    <a:pt x="870" y="90"/>
                  </a:lnTo>
                  <a:lnTo>
                    <a:pt x="896" y="90"/>
                  </a:lnTo>
                  <a:lnTo>
                    <a:pt x="926" y="90"/>
                  </a:lnTo>
                  <a:lnTo>
                    <a:pt x="929" y="84"/>
                  </a:lnTo>
                  <a:lnTo>
                    <a:pt x="935" y="83"/>
                  </a:lnTo>
                  <a:lnTo>
                    <a:pt x="943" y="80"/>
                  </a:lnTo>
                  <a:lnTo>
                    <a:pt x="952" y="71"/>
                  </a:lnTo>
                  <a:lnTo>
                    <a:pt x="962" y="55"/>
                  </a:lnTo>
                  <a:lnTo>
                    <a:pt x="980" y="40"/>
                  </a:lnTo>
                  <a:lnTo>
                    <a:pt x="984" y="45"/>
                  </a:lnTo>
                  <a:lnTo>
                    <a:pt x="996" y="42"/>
                  </a:lnTo>
                  <a:lnTo>
                    <a:pt x="1001" y="48"/>
                  </a:lnTo>
                  <a:lnTo>
                    <a:pt x="992" y="75"/>
                  </a:lnTo>
                  <a:lnTo>
                    <a:pt x="999" y="87"/>
                  </a:lnTo>
                  <a:lnTo>
                    <a:pt x="999" y="94"/>
                  </a:lnTo>
                  <a:lnTo>
                    <a:pt x="979" y="103"/>
                  </a:lnTo>
                  <a:lnTo>
                    <a:pt x="959" y="111"/>
                  </a:lnTo>
                  <a:lnTo>
                    <a:pt x="940" y="117"/>
                  </a:lnTo>
                  <a:lnTo>
                    <a:pt x="927" y="129"/>
                  </a:lnTo>
                  <a:lnTo>
                    <a:pt x="923" y="133"/>
                  </a:lnTo>
                  <a:lnTo>
                    <a:pt x="920" y="144"/>
                  </a:lnTo>
                  <a:lnTo>
                    <a:pt x="922" y="155"/>
                  </a:lnTo>
                  <a:lnTo>
                    <a:pt x="929" y="156"/>
                  </a:lnTo>
                  <a:lnTo>
                    <a:pt x="929" y="148"/>
                  </a:lnTo>
                  <a:lnTo>
                    <a:pt x="933" y="153"/>
                  </a:lnTo>
                  <a:lnTo>
                    <a:pt x="930" y="159"/>
                  </a:lnTo>
                  <a:lnTo>
                    <a:pt x="917" y="162"/>
                  </a:lnTo>
                  <a:lnTo>
                    <a:pt x="909" y="162"/>
                  </a:lnTo>
                  <a:lnTo>
                    <a:pt x="896" y="165"/>
                  </a:lnTo>
                  <a:lnTo>
                    <a:pt x="888" y="166"/>
                  </a:lnTo>
                  <a:lnTo>
                    <a:pt x="878" y="167"/>
                  </a:lnTo>
                  <a:lnTo>
                    <a:pt x="862" y="173"/>
                  </a:lnTo>
                  <a:lnTo>
                    <a:pt x="888" y="169"/>
                  </a:lnTo>
                  <a:lnTo>
                    <a:pt x="892" y="173"/>
                  </a:lnTo>
                  <a:lnTo>
                    <a:pt x="867" y="179"/>
                  </a:lnTo>
                  <a:lnTo>
                    <a:pt x="856" y="179"/>
                  </a:lnTo>
                  <a:lnTo>
                    <a:pt x="857" y="177"/>
                  </a:lnTo>
                  <a:lnTo>
                    <a:pt x="850" y="183"/>
                  </a:lnTo>
                  <a:lnTo>
                    <a:pt x="855" y="183"/>
                  </a:lnTo>
                  <a:lnTo>
                    <a:pt x="847" y="198"/>
                  </a:lnTo>
                  <a:lnTo>
                    <a:pt x="830" y="214"/>
                  </a:lnTo>
                  <a:lnTo>
                    <a:pt x="830" y="209"/>
                  </a:lnTo>
                  <a:lnTo>
                    <a:pt x="827" y="208"/>
                  </a:lnTo>
                  <a:lnTo>
                    <a:pt x="823" y="203"/>
                  </a:lnTo>
                  <a:lnTo>
                    <a:pt x="823" y="214"/>
                  </a:lnTo>
                  <a:lnTo>
                    <a:pt x="826" y="217"/>
                  </a:lnTo>
                  <a:lnTo>
                    <a:pt x="824" y="225"/>
                  </a:lnTo>
                  <a:lnTo>
                    <a:pt x="817" y="233"/>
                  </a:lnTo>
                  <a:lnTo>
                    <a:pt x="802" y="250"/>
                  </a:lnTo>
                  <a:lnTo>
                    <a:pt x="801" y="249"/>
                  </a:lnTo>
                  <a:lnTo>
                    <a:pt x="810" y="235"/>
                  </a:lnTo>
                  <a:lnTo>
                    <a:pt x="804" y="227"/>
                  </a:lnTo>
                  <a:lnTo>
                    <a:pt x="807" y="210"/>
                  </a:lnTo>
                  <a:lnTo>
                    <a:pt x="801" y="219"/>
                  </a:lnTo>
                  <a:lnTo>
                    <a:pt x="801" y="232"/>
                  </a:lnTo>
                  <a:lnTo>
                    <a:pt x="791" y="229"/>
                  </a:lnTo>
                  <a:lnTo>
                    <a:pt x="800" y="235"/>
                  </a:lnTo>
                  <a:lnTo>
                    <a:pt x="796" y="255"/>
                  </a:lnTo>
                  <a:lnTo>
                    <a:pt x="800" y="256"/>
                  </a:lnTo>
                  <a:lnTo>
                    <a:pt x="800" y="264"/>
                  </a:lnTo>
                  <a:lnTo>
                    <a:pt x="797" y="284"/>
                  </a:lnTo>
                  <a:lnTo>
                    <a:pt x="782" y="300"/>
                  </a:lnTo>
                  <a:lnTo>
                    <a:pt x="763" y="306"/>
                  </a:lnTo>
                  <a:lnTo>
                    <a:pt x="748" y="318"/>
                  </a:lnTo>
                  <a:lnTo>
                    <a:pt x="739" y="319"/>
                  </a:lnTo>
                  <a:lnTo>
                    <a:pt x="729" y="327"/>
                  </a:lnTo>
                  <a:lnTo>
                    <a:pt x="725" y="334"/>
                  </a:lnTo>
                  <a:lnTo>
                    <a:pt x="702" y="347"/>
                  </a:lnTo>
                  <a:lnTo>
                    <a:pt x="690" y="357"/>
                  </a:lnTo>
                  <a:lnTo>
                    <a:pt x="679" y="369"/>
                  </a:lnTo>
                  <a:lnTo>
                    <a:pt x="673" y="384"/>
                  </a:lnTo>
                  <a:lnTo>
                    <a:pt x="673" y="398"/>
                  </a:lnTo>
                  <a:lnTo>
                    <a:pt x="675" y="416"/>
                  </a:lnTo>
                  <a:lnTo>
                    <a:pt x="680" y="431"/>
                  </a:lnTo>
                  <a:lnTo>
                    <a:pt x="678" y="440"/>
                  </a:lnTo>
                  <a:lnTo>
                    <a:pt x="682" y="464"/>
                  </a:lnTo>
                  <a:lnTo>
                    <a:pt x="679" y="478"/>
                  </a:lnTo>
                  <a:lnTo>
                    <a:pt x="676" y="486"/>
                  </a:lnTo>
                  <a:lnTo>
                    <a:pt x="670" y="499"/>
                  </a:lnTo>
                  <a:lnTo>
                    <a:pt x="664" y="501"/>
                  </a:lnTo>
                  <a:lnTo>
                    <a:pt x="656" y="499"/>
                  </a:lnTo>
                  <a:lnTo>
                    <a:pt x="654" y="490"/>
                  </a:lnTo>
                  <a:lnTo>
                    <a:pt x="648" y="485"/>
                  </a:lnTo>
                  <a:lnTo>
                    <a:pt x="642" y="467"/>
                  </a:lnTo>
                  <a:lnTo>
                    <a:pt x="637" y="451"/>
                  </a:lnTo>
                  <a:lnTo>
                    <a:pt x="636" y="443"/>
                  </a:lnTo>
                  <a:lnTo>
                    <a:pt x="643" y="429"/>
                  </a:lnTo>
                  <a:lnTo>
                    <a:pt x="640" y="418"/>
                  </a:lnTo>
                  <a:lnTo>
                    <a:pt x="630" y="401"/>
                  </a:lnTo>
                  <a:lnTo>
                    <a:pt x="624" y="397"/>
                  </a:lnTo>
                  <a:lnTo>
                    <a:pt x="604" y="407"/>
                  </a:lnTo>
                  <a:lnTo>
                    <a:pt x="601" y="406"/>
                  </a:lnTo>
                  <a:lnTo>
                    <a:pt x="595" y="396"/>
                  </a:lnTo>
                  <a:lnTo>
                    <a:pt x="585" y="391"/>
                  </a:lnTo>
                  <a:lnTo>
                    <a:pt x="564" y="394"/>
                  </a:lnTo>
                  <a:lnTo>
                    <a:pt x="549" y="391"/>
                  </a:lnTo>
                  <a:lnTo>
                    <a:pt x="536" y="393"/>
                  </a:lnTo>
                  <a:lnTo>
                    <a:pt x="528" y="396"/>
                  </a:lnTo>
                  <a:lnTo>
                    <a:pt x="529" y="401"/>
                  </a:lnTo>
                  <a:lnTo>
                    <a:pt x="527" y="410"/>
                  </a:lnTo>
                  <a:lnTo>
                    <a:pt x="530" y="414"/>
                  </a:lnTo>
                  <a:lnTo>
                    <a:pt x="526" y="417"/>
                  </a:lnTo>
                  <a:lnTo>
                    <a:pt x="520" y="414"/>
                  </a:lnTo>
                  <a:lnTo>
                    <a:pt x="512" y="417"/>
                  </a:lnTo>
                  <a:lnTo>
                    <a:pt x="500" y="417"/>
                  </a:lnTo>
                  <a:lnTo>
                    <a:pt x="489" y="406"/>
                  </a:lnTo>
                  <a:lnTo>
                    <a:pt x="473" y="408"/>
                  </a:lnTo>
                  <a:lnTo>
                    <a:pt x="462" y="404"/>
                  </a:lnTo>
                  <a:lnTo>
                    <a:pt x="450" y="405"/>
                  </a:lnTo>
                  <a:lnTo>
                    <a:pt x="434" y="410"/>
                  </a:lnTo>
                  <a:lnTo>
                    <a:pt x="415" y="426"/>
                  </a:lnTo>
                  <a:lnTo>
                    <a:pt x="395" y="434"/>
                  </a:lnTo>
                  <a:lnTo>
                    <a:pt x="383" y="444"/>
                  </a:lnTo>
                  <a:lnTo>
                    <a:pt x="376" y="454"/>
                  </a:lnTo>
                  <a:lnTo>
                    <a:pt x="373" y="468"/>
                  </a:lnTo>
                  <a:lnTo>
                    <a:pt x="372" y="478"/>
                  </a:lnTo>
                  <a:lnTo>
                    <a:pt x="374" y="485"/>
                  </a:lnTo>
                  <a:lnTo>
                    <a:pt x="366" y="486"/>
                  </a:lnTo>
                  <a:lnTo>
                    <a:pt x="355" y="481"/>
                  </a:lnTo>
                  <a:lnTo>
                    <a:pt x="342" y="475"/>
                  </a:lnTo>
                  <a:lnTo>
                    <a:pt x="340" y="465"/>
                  </a:lnTo>
                  <a:lnTo>
                    <a:pt x="339" y="450"/>
                  </a:lnTo>
                  <a:lnTo>
                    <a:pt x="332" y="438"/>
                  </a:lnTo>
                  <a:lnTo>
                    <a:pt x="328" y="426"/>
                  </a:lnTo>
                  <a:lnTo>
                    <a:pt x="323" y="412"/>
                  </a:lnTo>
                  <a:lnTo>
                    <a:pt x="313" y="404"/>
                  </a:lnTo>
                  <a:lnTo>
                    <a:pt x="299" y="404"/>
                  </a:lnTo>
                  <a:lnTo>
                    <a:pt x="283" y="421"/>
                  </a:lnTo>
                  <a:lnTo>
                    <a:pt x="270" y="414"/>
                  </a:lnTo>
                  <a:lnTo>
                    <a:pt x="262" y="408"/>
                  </a:lnTo>
                  <a:lnTo>
                    <a:pt x="261" y="397"/>
                  </a:lnTo>
                  <a:lnTo>
                    <a:pt x="259" y="386"/>
                  </a:lnTo>
                  <a:lnTo>
                    <a:pt x="251" y="377"/>
                  </a:lnTo>
                  <a:lnTo>
                    <a:pt x="244" y="370"/>
                  </a:lnTo>
                  <a:lnTo>
                    <a:pt x="240" y="363"/>
                  </a:lnTo>
                  <a:lnTo>
                    <a:pt x="209" y="363"/>
                  </a:lnTo>
                  <a:lnTo>
                    <a:pt x="207" y="371"/>
                  </a:lnTo>
                  <a:lnTo>
                    <a:pt x="193" y="371"/>
                  </a:lnTo>
                  <a:lnTo>
                    <a:pt x="158" y="372"/>
                  </a:lnTo>
                  <a:lnTo>
                    <a:pt x="123" y="357"/>
                  </a:lnTo>
                  <a:lnTo>
                    <a:pt x="100" y="347"/>
                  </a:lnTo>
                  <a:lnTo>
                    <a:pt x="102" y="343"/>
                  </a:lnTo>
                  <a:lnTo>
                    <a:pt x="80" y="345"/>
                  </a:lnTo>
                  <a:lnTo>
                    <a:pt x="59" y="347"/>
                  </a:lnTo>
                  <a:lnTo>
                    <a:pt x="60" y="336"/>
                  </a:lnTo>
                  <a:lnTo>
                    <a:pt x="53" y="324"/>
                  </a:lnTo>
                  <a:lnTo>
                    <a:pt x="46" y="322"/>
                  </a:lnTo>
                  <a:lnTo>
                    <a:pt x="46" y="316"/>
                  </a:lnTo>
                  <a:lnTo>
                    <a:pt x="37" y="315"/>
                  </a:lnTo>
                  <a:lnTo>
                    <a:pt x="33" y="309"/>
                  </a:lnTo>
                  <a:lnTo>
                    <a:pt x="18" y="307"/>
                  </a:lnTo>
                  <a:lnTo>
                    <a:pt x="14" y="304"/>
                  </a:lnTo>
                  <a:lnTo>
                    <a:pt x="17" y="292"/>
                  </a:lnTo>
                  <a:lnTo>
                    <a:pt x="8" y="272"/>
                  </a:lnTo>
                  <a:lnTo>
                    <a:pt x="7" y="243"/>
                  </a:lnTo>
                  <a:lnTo>
                    <a:pt x="9" y="238"/>
                  </a:lnTo>
                  <a:lnTo>
                    <a:pt x="5" y="231"/>
                  </a:lnTo>
                  <a:lnTo>
                    <a:pt x="0" y="214"/>
                  </a:lnTo>
                  <a:lnTo>
                    <a:pt x="5" y="197"/>
                  </a:lnTo>
                  <a:lnTo>
                    <a:pt x="2" y="186"/>
                  </a:lnTo>
                  <a:lnTo>
                    <a:pt x="14" y="169"/>
                  </a:lnTo>
                  <a:lnTo>
                    <a:pt x="23" y="151"/>
                  </a:lnTo>
                  <a:lnTo>
                    <a:pt x="26" y="135"/>
                  </a:lnTo>
                  <a:lnTo>
                    <a:pt x="43" y="116"/>
                  </a:lnTo>
                  <a:lnTo>
                    <a:pt x="56" y="98"/>
                  </a:lnTo>
                  <a:lnTo>
                    <a:pt x="69" y="79"/>
                  </a:lnTo>
                  <a:lnTo>
                    <a:pt x="82" y="52"/>
                  </a:lnTo>
                  <a:lnTo>
                    <a:pt x="88" y="34"/>
                  </a:lnTo>
                  <a:lnTo>
                    <a:pt x="89" y="25"/>
                  </a:lnTo>
                  <a:lnTo>
                    <a:pt x="94" y="21"/>
                  </a:lnTo>
                  <a:lnTo>
                    <a:pt x="113" y="28"/>
                  </a:lnTo>
                  <a:lnTo>
                    <a:pt x="109" y="47"/>
                  </a:lnTo>
                  <a:lnTo>
                    <a:pt x="117" y="41"/>
                  </a:lnTo>
                  <a:lnTo>
                    <a:pt x="124" y="25"/>
                  </a:lnTo>
                  <a:lnTo>
                    <a:pt x="130" y="8"/>
                  </a:lnTo>
                  <a:lnTo>
                    <a:pt x="175" y="8"/>
                  </a:lnTo>
                  <a:lnTo>
                    <a:pt x="223" y="8"/>
                  </a:lnTo>
                  <a:lnTo>
                    <a:pt x="239" y="8"/>
                  </a:lnTo>
                  <a:lnTo>
                    <a:pt x="288" y="8"/>
                  </a:lnTo>
                  <a:lnTo>
                    <a:pt x="335" y="8"/>
                  </a:lnTo>
                  <a:lnTo>
                    <a:pt x="384" y="8"/>
                  </a:lnTo>
                  <a:lnTo>
                    <a:pt x="432" y="8"/>
                  </a:lnTo>
                  <a:lnTo>
                    <a:pt x="487" y="8"/>
                  </a:lnTo>
                  <a:lnTo>
                    <a:pt x="541" y="8"/>
                  </a:lnTo>
                  <a:lnTo>
                    <a:pt x="575" y="8"/>
                  </a:lnTo>
                  <a:lnTo>
                    <a:pt x="579" y="0"/>
                  </a:lnTo>
                  <a:lnTo>
                    <a:pt x="584" y="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61" name="Freeform 211"/>
            <p:cNvSpPr>
              <a:spLocks/>
            </p:cNvSpPr>
            <p:nvPr/>
          </p:nvSpPr>
          <p:spPr bwMode="auto">
            <a:xfrm>
              <a:off x="5772456" y="3346734"/>
              <a:ext cx="492125" cy="274638"/>
            </a:xfrm>
            <a:custGeom>
              <a:avLst/>
              <a:gdLst>
                <a:gd name="T0" fmla="*/ 218 w 310"/>
                <a:gd name="T1" fmla="*/ 169 h 173"/>
                <a:gd name="T2" fmla="*/ 215 w 310"/>
                <a:gd name="T3" fmla="*/ 156 h 173"/>
                <a:gd name="T4" fmla="*/ 190 w 310"/>
                <a:gd name="T5" fmla="*/ 147 h 173"/>
                <a:gd name="T6" fmla="*/ 170 w 310"/>
                <a:gd name="T7" fmla="*/ 137 h 173"/>
                <a:gd name="T8" fmla="*/ 157 w 310"/>
                <a:gd name="T9" fmla="*/ 127 h 173"/>
                <a:gd name="T10" fmla="*/ 134 w 310"/>
                <a:gd name="T11" fmla="*/ 113 h 173"/>
                <a:gd name="T12" fmla="*/ 120 w 310"/>
                <a:gd name="T13" fmla="*/ 92 h 173"/>
                <a:gd name="T14" fmla="*/ 114 w 310"/>
                <a:gd name="T15" fmla="*/ 88 h 173"/>
                <a:gd name="T16" fmla="*/ 96 w 310"/>
                <a:gd name="T17" fmla="*/ 89 h 173"/>
                <a:gd name="T18" fmla="*/ 88 w 310"/>
                <a:gd name="T19" fmla="*/ 85 h 173"/>
                <a:gd name="T20" fmla="*/ 82 w 310"/>
                <a:gd name="T21" fmla="*/ 69 h 173"/>
                <a:gd name="T22" fmla="*/ 57 w 310"/>
                <a:gd name="T23" fmla="*/ 58 h 173"/>
                <a:gd name="T24" fmla="*/ 46 w 310"/>
                <a:gd name="T25" fmla="*/ 70 h 173"/>
                <a:gd name="T26" fmla="*/ 33 w 310"/>
                <a:gd name="T27" fmla="*/ 77 h 173"/>
                <a:gd name="T28" fmla="*/ 39 w 310"/>
                <a:gd name="T29" fmla="*/ 87 h 173"/>
                <a:gd name="T30" fmla="*/ 20 w 310"/>
                <a:gd name="T31" fmla="*/ 87 h 173"/>
                <a:gd name="T32" fmla="*/ 0 w 310"/>
                <a:gd name="T33" fmla="*/ 12 h 173"/>
                <a:gd name="T34" fmla="*/ 39 w 310"/>
                <a:gd name="T35" fmla="*/ 0 h 173"/>
                <a:gd name="T36" fmla="*/ 43 w 310"/>
                <a:gd name="T37" fmla="*/ 2 h 173"/>
                <a:gd name="T38" fmla="*/ 73 w 310"/>
                <a:gd name="T39" fmla="*/ 16 h 173"/>
                <a:gd name="T40" fmla="*/ 88 w 310"/>
                <a:gd name="T41" fmla="*/ 24 h 173"/>
                <a:gd name="T42" fmla="*/ 109 w 310"/>
                <a:gd name="T43" fmla="*/ 42 h 173"/>
                <a:gd name="T44" fmla="*/ 128 w 310"/>
                <a:gd name="T45" fmla="*/ 39 h 173"/>
                <a:gd name="T46" fmla="*/ 156 w 310"/>
                <a:gd name="T47" fmla="*/ 38 h 173"/>
                <a:gd name="T48" fmla="*/ 180 w 310"/>
                <a:gd name="T49" fmla="*/ 53 h 173"/>
                <a:gd name="T50" fmla="*/ 185 w 310"/>
                <a:gd name="T51" fmla="*/ 73 h 173"/>
                <a:gd name="T52" fmla="*/ 193 w 310"/>
                <a:gd name="T53" fmla="*/ 74 h 173"/>
                <a:gd name="T54" fmla="*/ 201 w 310"/>
                <a:gd name="T55" fmla="*/ 90 h 173"/>
                <a:gd name="T56" fmla="*/ 223 w 310"/>
                <a:gd name="T57" fmla="*/ 91 h 173"/>
                <a:gd name="T58" fmla="*/ 230 w 310"/>
                <a:gd name="T59" fmla="*/ 101 h 173"/>
                <a:gd name="T60" fmla="*/ 236 w 310"/>
                <a:gd name="T61" fmla="*/ 101 h 173"/>
                <a:gd name="T62" fmla="*/ 240 w 310"/>
                <a:gd name="T63" fmla="*/ 86 h 173"/>
                <a:gd name="T64" fmla="*/ 257 w 310"/>
                <a:gd name="T65" fmla="*/ 72 h 173"/>
                <a:gd name="T66" fmla="*/ 266 w 310"/>
                <a:gd name="T67" fmla="*/ 68 h 173"/>
                <a:gd name="T68" fmla="*/ 271 w 310"/>
                <a:gd name="T69" fmla="*/ 70 h 173"/>
                <a:gd name="T70" fmla="*/ 261 w 310"/>
                <a:gd name="T71" fmla="*/ 83 h 173"/>
                <a:gd name="T72" fmla="*/ 276 w 310"/>
                <a:gd name="T73" fmla="*/ 91 h 173"/>
                <a:gd name="T74" fmla="*/ 286 w 310"/>
                <a:gd name="T75" fmla="*/ 86 h 173"/>
                <a:gd name="T76" fmla="*/ 310 w 310"/>
                <a:gd name="T77" fmla="*/ 96 h 173"/>
                <a:gd name="T78" fmla="*/ 292 w 310"/>
                <a:gd name="T79" fmla="*/ 111 h 173"/>
                <a:gd name="T80" fmla="*/ 279 w 310"/>
                <a:gd name="T81" fmla="*/ 109 h 173"/>
                <a:gd name="T82" fmla="*/ 272 w 310"/>
                <a:gd name="T83" fmla="*/ 110 h 173"/>
                <a:gd name="T84" fmla="*/ 268 w 310"/>
                <a:gd name="T85" fmla="*/ 104 h 173"/>
                <a:gd name="T86" fmla="*/ 269 w 310"/>
                <a:gd name="T87" fmla="*/ 94 h 173"/>
                <a:gd name="T88" fmla="*/ 248 w 310"/>
                <a:gd name="T89" fmla="*/ 99 h 173"/>
                <a:gd name="T90" fmla="*/ 246 w 310"/>
                <a:gd name="T91" fmla="*/ 113 h 173"/>
                <a:gd name="T92" fmla="*/ 241 w 310"/>
                <a:gd name="T93" fmla="*/ 124 h 173"/>
                <a:gd name="T94" fmla="*/ 227 w 310"/>
                <a:gd name="T95" fmla="*/ 123 h 173"/>
                <a:gd name="T96" fmla="*/ 225 w 310"/>
                <a:gd name="T97" fmla="*/ 132 h 173"/>
                <a:gd name="T98" fmla="*/ 238 w 310"/>
                <a:gd name="T99" fmla="*/ 137 h 173"/>
                <a:gd name="T100" fmla="*/ 246 w 310"/>
                <a:gd name="T101" fmla="*/ 152 h 173"/>
                <a:gd name="T102" fmla="*/ 241 w 310"/>
                <a:gd name="T103" fmla="*/ 173 h 173"/>
                <a:gd name="T104" fmla="*/ 228 w 310"/>
                <a:gd name="T105" fmla="*/ 169 h 173"/>
                <a:gd name="T106" fmla="*/ 218 w 310"/>
                <a:gd name="T107"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173">
                  <a:moveTo>
                    <a:pt x="218" y="169"/>
                  </a:moveTo>
                  <a:lnTo>
                    <a:pt x="215" y="156"/>
                  </a:lnTo>
                  <a:lnTo>
                    <a:pt x="190" y="147"/>
                  </a:lnTo>
                  <a:lnTo>
                    <a:pt x="170" y="137"/>
                  </a:lnTo>
                  <a:lnTo>
                    <a:pt x="157" y="127"/>
                  </a:lnTo>
                  <a:lnTo>
                    <a:pt x="134" y="113"/>
                  </a:lnTo>
                  <a:lnTo>
                    <a:pt x="120" y="92"/>
                  </a:lnTo>
                  <a:lnTo>
                    <a:pt x="114" y="88"/>
                  </a:lnTo>
                  <a:lnTo>
                    <a:pt x="96" y="89"/>
                  </a:lnTo>
                  <a:lnTo>
                    <a:pt x="88" y="85"/>
                  </a:lnTo>
                  <a:lnTo>
                    <a:pt x="82" y="69"/>
                  </a:lnTo>
                  <a:lnTo>
                    <a:pt x="57" y="58"/>
                  </a:lnTo>
                  <a:lnTo>
                    <a:pt x="46" y="70"/>
                  </a:lnTo>
                  <a:lnTo>
                    <a:pt x="33" y="77"/>
                  </a:lnTo>
                  <a:lnTo>
                    <a:pt x="39" y="87"/>
                  </a:lnTo>
                  <a:lnTo>
                    <a:pt x="20" y="87"/>
                  </a:lnTo>
                  <a:lnTo>
                    <a:pt x="0" y="12"/>
                  </a:lnTo>
                  <a:lnTo>
                    <a:pt x="39" y="0"/>
                  </a:lnTo>
                  <a:lnTo>
                    <a:pt x="43" y="2"/>
                  </a:lnTo>
                  <a:lnTo>
                    <a:pt x="73" y="16"/>
                  </a:lnTo>
                  <a:lnTo>
                    <a:pt x="88" y="24"/>
                  </a:lnTo>
                  <a:lnTo>
                    <a:pt x="109" y="42"/>
                  </a:lnTo>
                  <a:lnTo>
                    <a:pt x="128" y="39"/>
                  </a:lnTo>
                  <a:lnTo>
                    <a:pt x="156" y="38"/>
                  </a:lnTo>
                  <a:lnTo>
                    <a:pt x="180" y="53"/>
                  </a:lnTo>
                  <a:lnTo>
                    <a:pt x="185" y="73"/>
                  </a:lnTo>
                  <a:lnTo>
                    <a:pt x="193" y="74"/>
                  </a:lnTo>
                  <a:lnTo>
                    <a:pt x="201" y="90"/>
                  </a:lnTo>
                  <a:lnTo>
                    <a:pt x="223" y="91"/>
                  </a:lnTo>
                  <a:lnTo>
                    <a:pt x="230" y="101"/>
                  </a:lnTo>
                  <a:lnTo>
                    <a:pt x="236" y="101"/>
                  </a:lnTo>
                  <a:lnTo>
                    <a:pt x="240" y="86"/>
                  </a:lnTo>
                  <a:lnTo>
                    <a:pt x="257" y="72"/>
                  </a:lnTo>
                  <a:lnTo>
                    <a:pt x="266" y="68"/>
                  </a:lnTo>
                  <a:lnTo>
                    <a:pt x="271" y="70"/>
                  </a:lnTo>
                  <a:lnTo>
                    <a:pt x="261" y="83"/>
                  </a:lnTo>
                  <a:lnTo>
                    <a:pt x="276" y="91"/>
                  </a:lnTo>
                  <a:lnTo>
                    <a:pt x="286" y="86"/>
                  </a:lnTo>
                  <a:lnTo>
                    <a:pt x="310" y="96"/>
                  </a:lnTo>
                  <a:lnTo>
                    <a:pt x="292" y="111"/>
                  </a:lnTo>
                  <a:lnTo>
                    <a:pt x="279" y="109"/>
                  </a:lnTo>
                  <a:lnTo>
                    <a:pt x="272" y="110"/>
                  </a:lnTo>
                  <a:lnTo>
                    <a:pt x="268" y="104"/>
                  </a:lnTo>
                  <a:lnTo>
                    <a:pt x="269" y="94"/>
                  </a:lnTo>
                  <a:lnTo>
                    <a:pt x="248" y="99"/>
                  </a:lnTo>
                  <a:lnTo>
                    <a:pt x="246" y="113"/>
                  </a:lnTo>
                  <a:lnTo>
                    <a:pt x="241" y="124"/>
                  </a:lnTo>
                  <a:lnTo>
                    <a:pt x="227" y="123"/>
                  </a:lnTo>
                  <a:lnTo>
                    <a:pt x="225" y="132"/>
                  </a:lnTo>
                  <a:lnTo>
                    <a:pt x="238" y="137"/>
                  </a:lnTo>
                  <a:lnTo>
                    <a:pt x="246" y="152"/>
                  </a:lnTo>
                  <a:lnTo>
                    <a:pt x="241" y="173"/>
                  </a:lnTo>
                  <a:lnTo>
                    <a:pt x="228" y="169"/>
                  </a:lnTo>
                  <a:lnTo>
                    <a:pt x="218" y="16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62" name="Freeform 212"/>
            <p:cNvSpPr>
              <a:spLocks/>
            </p:cNvSpPr>
            <p:nvPr/>
          </p:nvSpPr>
          <p:spPr bwMode="auto">
            <a:xfrm>
              <a:off x="2178356" y="4445284"/>
              <a:ext cx="393700" cy="376238"/>
            </a:xfrm>
            <a:custGeom>
              <a:avLst/>
              <a:gdLst>
                <a:gd name="T0" fmla="*/ 39 w 248"/>
                <a:gd name="T1" fmla="*/ 13 h 237"/>
                <a:gd name="T2" fmla="*/ 33 w 248"/>
                <a:gd name="T3" fmla="*/ 24 h 237"/>
                <a:gd name="T4" fmla="*/ 23 w 248"/>
                <a:gd name="T5" fmla="*/ 47 h 237"/>
                <a:gd name="T6" fmla="*/ 38 w 248"/>
                <a:gd name="T7" fmla="*/ 62 h 237"/>
                <a:gd name="T8" fmla="*/ 37 w 248"/>
                <a:gd name="T9" fmla="*/ 40 h 237"/>
                <a:gd name="T10" fmla="*/ 61 w 248"/>
                <a:gd name="T11" fmla="*/ 16 h 237"/>
                <a:gd name="T12" fmla="*/ 65 w 248"/>
                <a:gd name="T13" fmla="*/ 0 h 237"/>
                <a:gd name="T14" fmla="*/ 84 w 248"/>
                <a:gd name="T15" fmla="*/ 15 h 237"/>
                <a:gd name="T16" fmla="*/ 95 w 248"/>
                <a:gd name="T17" fmla="*/ 33 h 237"/>
                <a:gd name="T18" fmla="*/ 131 w 248"/>
                <a:gd name="T19" fmla="*/ 31 h 237"/>
                <a:gd name="T20" fmla="*/ 155 w 248"/>
                <a:gd name="T21" fmla="*/ 43 h 237"/>
                <a:gd name="T22" fmla="*/ 166 w 248"/>
                <a:gd name="T23" fmla="*/ 31 h 237"/>
                <a:gd name="T24" fmla="*/ 211 w 248"/>
                <a:gd name="T25" fmla="*/ 30 h 237"/>
                <a:gd name="T26" fmla="*/ 201 w 248"/>
                <a:gd name="T27" fmla="*/ 46 h 237"/>
                <a:gd name="T28" fmla="*/ 229 w 248"/>
                <a:gd name="T29" fmla="*/ 58 h 237"/>
                <a:gd name="T30" fmla="*/ 241 w 248"/>
                <a:gd name="T31" fmla="*/ 74 h 237"/>
                <a:gd name="T32" fmla="*/ 233 w 248"/>
                <a:gd name="T33" fmla="*/ 91 h 237"/>
                <a:gd name="T34" fmla="*/ 237 w 248"/>
                <a:gd name="T35" fmla="*/ 106 h 237"/>
                <a:gd name="T36" fmla="*/ 221 w 248"/>
                <a:gd name="T37" fmla="*/ 113 h 237"/>
                <a:gd name="T38" fmla="*/ 216 w 248"/>
                <a:gd name="T39" fmla="*/ 129 h 237"/>
                <a:gd name="T40" fmla="*/ 230 w 248"/>
                <a:gd name="T41" fmla="*/ 150 h 237"/>
                <a:gd name="T42" fmla="*/ 202 w 248"/>
                <a:gd name="T43" fmla="*/ 166 h 237"/>
                <a:gd name="T44" fmla="*/ 184 w 248"/>
                <a:gd name="T45" fmla="*/ 174 h 237"/>
                <a:gd name="T46" fmla="*/ 156 w 248"/>
                <a:gd name="T47" fmla="*/ 166 h 237"/>
                <a:gd name="T48" fmla="*/ 160 w 248"/>
                <a:gd name="T49" fmla="*/ 173 h 237"/>
                <a:gd name="T50" fmla="*/ 162 w 248"/>
                <a:gd name="T51" fmla="*/ 201 h 237"/>
                <a:gd name="T52" fmla="*/ 178 w 248"/>
                <a:gd name="T53" fmla="*/ 207 h 237"/>
                <a:gd name="T54" fmla="*/ 163 w 248"/>
                <a:gd name="T55" fmla="*/ 221 h 237"/>
                <a:gd name="T56" fmla="*/ 142 w 248"/>
                <a:gd name="T57" fmla="*/ 230 h 237"/>
                <a:gd name="T58" fmla="*/ 124 w 248"/>
                <a:gd name="T59" fmla="*/ 237 h 237"/>
                <a:gd name="T60" fmla="*/ 108 w 248"/>
                <a:gd name="T61" fmla="*/ 206 h 237"/>
                <a:gd name="T62" fmla="*/ 97 w 248"/>
                <a:gd name="T63" fmla="*/ 194 h 237"/>
                <a:gd name="T64" fmla="*/ 106 w 248"/>
                <a:gd name="T65" fmla="*/ 179 h 237"/>
                <a:gd name="T66" fmla="*/ 97 w 248"/>
                <a:gd name="T67" fmla="*/ 159 h 237"/>
                <a:gd name="T68" fmla="*/ 103 w 248"/>
                <a:gd name="T69" fmla="*/ 137 h 237"/>
                <a:gd name="T70" fmla="*/ 101 w 248"/>
                <a:gd name="T71" fmla="*/ 122 h 237"/>
                <a:gd name="T72" fmla="*/ 77 w 248"/>
                <a:gd name="T73" fmla="*/ 123 h 237"/>
                <a:gd name="T74" fmla="*/ 57 w 248"/>
                <a:gd name="T75" fmla="*/ 108 h 237"/>
                <a:gd name="T76" fmla="*/ 23 w 248"/>
                <a:gd name="T77" fmla="*/ 107 h 237"/>
                <a:gd name="T78" fmla="*/ 14 w 248"/>
                <a:gd name="T79" fmla="*/ 98 h 237"/>
                <a:gd name="T80" fmla="*/ 16 w 248"/>
                <a:gd name="T81" fmla="*/ 86 h 237"/>
                <a:gd name="T82" fmla="*/ 11 w 248"/>
                <a:gd name="T83" fmla="*/ 73 h 237"/>
                <a:gd name="T84" fmla="*/ 0 w 248"/>
                <a:gd name="T85" fmla="*/ 62 h 237"/>
                <a:gd name="T86" fmla="*/ 9 w 248"/>
                <a:gd name="T87" fmla="*/ 35 h 237"/>
                <a:gd name="T88" fmla="*/ 22 w 248"/>
                <a:gd name="T89" fmla="*/ 22 h 237"/>
                <a:gd name="T90" fmla="*/ 40 w 248"/>
                <a:gd name="T91" fmla="*/ 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 h="237">
                  <a:moveTo>
                    <a:pt x="40" y="8"/>
                  </a:moveTo>
                  <a:lnTo>
                    <a:pt x="39" y="13"/>
                  </a:lnTo>
                  <a:lnTo>
                    <a:pt x="28" y="15"/>
                  </a:lnTo>
                  <a:lnTo>
                    <a:pt x="33" y="24"/>
                  </a:lnTo>
                  <a:lnTo>
                    <a:pt x="32" y="35"/>
                  </a:lnTo>
                  <a:lnTo>
                    <a:pt x="23" y="47"/>
                  </a:lnTo>
                  <a:lnTo>
                    <a:pt x="29" y="64"/>
                  </a:lnTo>
                  <a:lnTo>
                    <a:pt x="38" y="62"/>
                  </a:lnTo>
                  <a:lnTo>
                    <a:pt x="42" y="48"/>
                  </a:lnTo>
                  <a:lnTo>
                    <a:pt x="37" y="40"/>
                  </a:lnTo>
                  <a:lnTo>
                    <a:pt x="37" y="24"/>
                  </a:lnTo>
                  <a:lnTo>
                    <a:pt x="61" y="16"/>
                  </a:lnTo>
                  <a:lnTo>
                    <a:pt x="59" y="6"/>
                  </a:lnTo>
                  <a:lnTo>
                    <a:pt x="65" y="0"/>
                  </a:lnTo>
                  <a:lnTo>
                    <a:pt x="71" y="14"/>
                  </a:lnTo>
                  <a:lnTo>
                    <a:pt x="84" y="15"/>
                  </a:lnTo>
                  <a:lnTo>
                    <a:pt x="95" y="26"/>
                  </a:lnTo>
                  <a:lnTo>
                    <a:pt x="95" y="33"/>
                  </a:lnTo>
                  <a:lnTo>
                    <a:pt x="112" y="33"/>
                  </a:lnTo>
                  <a:lnTo>
                    <a:pt x="131" y="31"/>
                  </a:lnTo>
                  <a:lnTo>
                    <a:pt x="141" y="41"/>
                  </a:lnTo>
                  <a:lnTo>
                    <a:pt x="155" y="43"/>
                  </a:lnTo>
                  <a:lnTo>
                    <a:pt x="166" y="37"/>
                  </a:lnTo>
                  <a:lnTo>
                    <a:pt x="166" y="31"/>
                  </a:lnTo>
                  <a:lnTo>
                    <a:pt x="189" y="30"/>
                  </a:lnTo>
                  <a:lnTo>
                    <a:pt x="211" y="30"/>
                  </a:lnTo>
                  <a:lnTo>
                    <a:pt x="195" y="36"/>
                  </a:lnTo>
                  <a:lnTo>
                    <a:pt x="201" y="46"/>
                  </a:lnTo>
                  <a:lnTo>
                    <a:pt x="215" y="47"/>
                  </a:lnTo>
                  <a:lnTo>
                    <a:pt x="229" y="58"/>
                  </a:lnTo>
                  <a:lnTo>
                    <a:pt x="231" y="74"/>
                  </a:lnTo>
                  <a:lnTo>
                    <a:pt x="241" y="74"/>
                  </a:lnTo>
                  <a:lnTo>
                    <a:pt x="248" y="79"/>
                  </a:lnTo>
                  <a:lnTo>
                    <a:pt x="233" y="91"/>
                  </a:lnTo>
                  <a:lnTo>
                    <a:pt x="231" y="98"/>
                  </a:lnTo>
                  <a:lnTo>
                    <a:pt x="237" y="106"/>
                  </a:lnTo>
                  <a:lnTo>
                    <a:pt x="232" y="110"/>
                  </a:lnTo>
                  <a:lnTo>
                    <a:pt x="221" y="113"/>
                  </a:lnTo>
                  <a:lnTo>
                    <a:pt x="221" y="123"/>
                  </a:lnTo>
                  <a:lnTo>
                    <a:pt x="216" y="129"/>
                  </a:lnTo>
                  <a:lnTo>
                    <a:pt x="228" y="144"/>
                  </a:lnTo>
                  <a:lnTo>
                    <a:pt x="230" y="150"/>
                  </a:lnTo>
                  <a:lnTo>
                    <a:pt x="223" y="158"/>
                  </a:lnTo>
                  <a:lnTo>
                    <a:pt x="202" y="166"/>
                  </a:lnTo>
                  <a:lnTo>
                    <a:pt x="189" y="169"/>
                  </a:lnTo>
                  <a:lnTo>
                    <a:pt x="184" y="174"/>
                  </a:lnTo>
                  <a:lnTo>
                    <a:pt x="169" y="169"/>
                  </a:lnTo>
                  <a:lnTo>
                    <a:pt x="156" y="166"/>
                  </a:lnTo>
                  <a:lnTo>
                    <a:pt x="152" y="168"/>
                  </a:lnTo>
                  <a:lnTo>
                    <a:pt x="160" y="173"/>
                  </a:lnTo>
                  <a:lnTo>
                    <a:pt x="159" y="187"/>
                  </a:lnTo>
                  <a:lnTo>
                    <a:pt x="162" y="201"/>
                  </a:lnTo>
                  <a:lnTo>
                    <a:pt x="177" y="202"/>
                  </a:lnTo>
                  <a:lnTo>
                    <a:pt x="178" y="207"/>
                  </a:lnTo>
                  <a:lnTo>
                    <a:pt x="165" y="213"/>
                  </a:lnTo>
                  <a:lnTo>
                    <a:pt x="163" y="221"/>
                  </a:lnTo>
                  <a:lnTo>
                    <a:pt x="155" y="225"/>
                  </a:lnTo>
                  <a:lnTo>
                    <a:pt x="142" y="230"/>
                  </a:lnTo>
                  <a:lnTo>
                    <a:pt x="138" y="236"/>
                  </a:lnTo>
                  <a:lnTo>
                    <a:pt x="124" y="237"/>
                  </a:lnTo>
                  <a:lnTo>
                    <a:pt x="114" y="226"/>
                  </a:lnTo>
                  <a:lnTo>
                    <a:pt x="108" y="206"/>
                  </a:lnTo>
                  <a:lnTo>
                    <a:pt x="103" y="198"/>
                  </a:lnTo>
                  <a:lnTo>
                    <a:pt x="97" y="194"/>
                  </a:lnTo>
                  <a:lnTo>
                    <a:pt x="106" y="183"/>
                  </a:lnTo>
                  <a:lnTo>
                    <a:pt x="106" y="179"/>
                  </a:lnTo>
                  <a:lnTo>
                    <a:pt x="101" y="173"/>
                  </a:lnTo>
                  <a:lnTo>
                    <a:pt x="97" y="159"/>
                  </a:lnTo>
                  <a:lnTo>
                    <a:pt x="99" y="144"/>
                  </a:lnTo>
                  <a:lnTo>
                    <a:pt x="103" y="137"/>
                  </a:lnTo>
                  <a:lnTo>
                    <a:pt x="107" y="126"/>
                  </a:lnTo>
                  <a:lnTo>
                    <a:pt x="101" y="122"/>
                  </a:lnTo>
                  <a:lnTo>
                    <a:pt x="90" y="125"/>
                  </a:lnTo>
                  <a:lnTo>
                    <a:pt x="77" y="123"/>
                  </a:lnTo>
                  <a:lnTo>
                    <a:pt x="69" y="126"/>
                  </a:lnTo>
                  <a:lnTo>
                    <a:pt x="57" y="108"/>
                  </a:lnTo>
                  <a:lnTo>
                    <a:pt x="47" y="105"/>
                  </a:lnTo>
                  <a:lnTo>
                    <a:pt x="23" y="107"/>
                  </a:lnTo>
                  <a:lnTo>
                    <a:pt x="19" y="100"/>
                  </a:lnTo>
                  <a:lnTo>
                    <a:pt x="14" y="98"/>
                  </a:lnTo>
                  <a:lnTo>
                    <a:pt x="14" y="94"/>
                  </a:lnTo>
                  <a:lnTo>
                    <a:pt x="16" y="86"/>
                  </a:lnTo>
                  <a:lnTo>
                    <a:pt x="15" y="78"/>
                  </a:lnTo>
                  <a:lnTo>
                    <a:pt x="11" y="73"/>
                  </a:lnTo>
                  <a:lnTo>
                    <a:pt x="9" y="64"/>
                  </a:lnTo>
                  <a:lnTo>
                    <a:pt x="0" y="62"/>
                  </a:lnTo>
                  <a:lnTo>
                    <a:pt x="6" y="50"/>
                  </a:lnTo>
                  <a:lnTo>
                    <a:pt x="9" y="35"/>
                  </a:lnTo>
                  <a:lnTo>
                    <a:pt x="15" y="28"/>
                  </a:lnTo>
                  <a:lnTo>
                    <a:pt x="22" y="22"/>
                  </a:lnTo>
                  <a:lnTo>
                    <a:pt x="28" y="11"/>
                  </a:lnTo>
                  <a:lnTo>
                    <a:pt x="40" y="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63" name="Freeform 213"/>
            <p:cNvSpPr>
              <a:spLocks/>
            </p:cNvSpPr>
            <p:nvPr/>
          </p:nvSpPr>
          <p:spPr bwMode="auto">
            <a:xfrm>
              <a:off x="7223431" y="4075396"/>
              <a:ext cx="252413" cy="487363"/>
            </a:xfrm>
            <a:custGeom>
              <a:avLst/>
              <a:gdLst>
                <a:gd name="T0" fmla="*/ 109 w 159"/>
                <a:gd name="T1" fmla="*/ 38 h 307"/>
                <a:gd name="T2" fmla="*/ 88 w 159"/>
                <a:gd name="T3" fmla="*/ 55 h 307"/>
                <a:gd name="T4" fmla="*/ 77 w 159"/>
                <a:gd name="T5" fmla="*/ 75 h 307"/>
                <a:gd name="T6" fmla="*/ 75 w 159"/>
                <a:gd name="T7" fmla="*/ 90 h 307"/>
                <a:gd name="T8" fmla="*/ 92 w 159"/>
                <a:gd name="T9" fmla="*/ 111 h 307"/>
                <a:gd name="T10" fmla="*/ 113 w 159"/>
                <a:gd name="T11" fmla="*/ 139 h 307"/>
                <a:gd name="T12" fmla="*/ 131 w 159"/>
                <a:gd name="T13" fmla="*/ 151 h 307"/>
                <a:gd name="T14" fmla="*/ 145 w 159"/>
                <a:gd name="T15" fmla="*/ 168 h 307"/>
                <a:gd name="T16" fmla="*/ 158 w 159"/>
                <a:gd name="T17" fmla="*/ 206 h 307"/>
                <a:gd name="T18" fmla="*/ 159 w 159"/>
                <a:gd name="T19" fmla="*/ 243 h 307"/>
                <a:gd name="T20" fmla="*/ 145 w 159"/>
                <a:gd name="T21" fmla="*/ 257 h 307"/>
                <a:gd name="T22" fmla="*/ 125 w 159"/>
                <a:gd name="T23" fmla="*/ 270 h 307"/>
                <a:gd name="T24" fmla="*/ 112 w 159"/>
                <a:gd name="T25" fmla="*/ 287 h 307"/>
                <a:gd name="T26" fmla="*/ 90 w 159"/>
                <a:gd name="T27" fmla="*/ 307 h 307"/>
                <a:gd name="T28" fmla="*/ 83 w 159"/>
                <a:gd name="T29" fmla="*/ 294 h 307"/>
                <a:gd name="T30" fmla="*/ 87 w 159"/>
                <a:gd name="T31" fmla="*/ 279 h 307"/>
                <a:gd name="T32" fmla="*/ 72 w 159"/>
                <a:gd name="T33" fmla="*/ 268 h 307"/>
                <a:gd name="T34" fmla="*/ 88 w 159"/>
                <a:gd name="T35" fmla="*/ 259 h 307"/>
                <a:gd name="T36" fmla="*/ 107 w 159"/>
                <a:gd name="T37" fmla="*/ 258 h 307"/>
                <a:gd name="T38" fmla="*/ 98 w 159"/>
                <a:gd name="T39" fmla="*/ 245 h 307"/>
                <a:gd name="T40" fmla="*/ 127 w 159"/>
                <a:gd name="T41" fmla="*/ 229 h 307"/>
                <a:gd name="T42" fmla="*/ 126 w 159"/>
                <a:gd name="T43" fmla="*/ 204 h 307"/>
                <a:gd name="T44" fmla="*/ 120 w 159"/>
                <a:gd name="T45" fmla="*/ 190 h 307"/>
                <a:gd name="T46" fmla="*/ 121 w 159"/>
                <a:gd name="T47" fmla="*/ 170 h 307"/>
                <a:gd name="T48" fmla="*/ 115 w 159"/>
                <a:gd name="T49" fmla="*/ 155 h 307"/>
                <a:gd name="T50" fmla="*/ 99 w 159"/>
                <a:gd name="T51" fmla="*/ 141 h 307"/>
                <a:gd name="T52" fmla="*/ 85 w 159"/>
                <a:gd name="T53" fmla="*/ 122 h 307"/>
                <a:gd name="T54" fmla="*/ 66 w 159"/>
                <a:gd name="T55" fmla="*/ 98 h 307"/>
                <a:gd name="T56" fmla="*/ 42 w 159"/>
                <a:gd name="T57" fmla="*/ 85 h 307"/>
                <a:gd name="T58" fmla="*/ 46 w 159"/>
                <a:gd name="T59" fmla="*/ 78 h 307"/>
                <a:gd name="T60" fmla="*/ 57 w 159"/>
                <a:gd name="T61" fmla="*/ 72 h 307"/>
                <a:gd name="T62" fmla="*/ 47 w 159"/>
                <a:gd name="T63" fmla="*/ 54 h 307"/>
                <a:gd name="T64" fmla="*/ 25 w 159"/>
                <a:gd name="T65" fmla="*/ 54 h 307"/>
                <a:gd name="T66" fmla="*/ 13 w 159"/>
                <a:gd name="T67" fmla="*/ 35 h 307"/>
                <a:gd name="T68" fmla="*/ 0 w 159"/>
                <a:gd name="T69" fmla="*/ 19 h 307"/>
                <a:gd name="T70" fmla="*/ 8 w 159"/>
                <a:gd name="T71" fmla="*/ 14 h 307"/>
                <a:gd name="T72" fmla="*/ 23 w 159"/>
                <a:gd name="T73" fmla="*/ 14 h 307"/>
                <a:gd name="T74" fmla="*/ 39 w 159"/>
                <a:gd name="T75" fmla="*/ 11 h 307"/>
                <a:gd name="T76" fmla="*/ 53 w 159"/>
                <a:gd name="T77" fmla="*/ 0 h 307"/>
                <a:gd name="T78" fmla="*/ 63 w 159"/>
                <a:gd name="T79" fmla="*/ 8 h 307"/>
                <a:gd name="T80" fmla="*/ 80 w 159"/>
                <a:gd name="T81" fmla="*/ 12 h 307"/>
                <a:gd name="T82" fmla="*/ 79 w 159"/>
                <a:gd name="T83" fmla="*/ 24 h 307"/>
                <a:gd name="T84" fmla="*/ 90 w 159"/>
                <a:gd name="T85" fmla="*/ 32 h 307"/>
                <a:gd name="T86" fmla="*/ 109 w 159"/>
                <a:gd name="T87" fmla="*/ 3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9" h="307">
                  <a:moveTo>
                    <a:pt x="109" y="38"/>
                  </a:moveTo>
                  <a:lnTo>
                    <a:pt x="88" y="55"/>
                  </a:lnTo>
                  <a:lnTo>
                    <a:pt x="77" y="75"/>
                  </a:lnTo>
                  <a:lnTo>
                    <a:pt x="75" y="90"/>
                  </a:lnTo>
                  <a:lnTo>
                    <a:pt x="92" y="111"/>
                  </a:lnTo>
                  <a:lnTo>
                    <a:pt x="113" y="139"/>
                  </a:lnTo>
                  <a:lnTo>
                    <a:pt x="131" y="151"/>
                  </a:lnTo>
                  <a:lnTo>
                    <a:pt x="145" y="168"/>
                  </a:lnTo>
                  <a:lnTo>
                    <a:pt x="158" y="206"/>
                  </a:lnTo>
                  <a:lnTo>
                    <a:pt x="159" y="243"/>
                  </a:lnTo>
                  <a:lnTo>
                    <a:pt x="145" y="257"/>
                  </a:lnTo>
                  <a:lnTo>
                    <a:pt x="125" y="270"/>
                  </a:lnTo>
                  <a:lnTo>
                    <a:pt x="112" y="287"/>
                  </a:lnTo>
                  <a:lnTo>
                    <a:pt x="90" y="307"/>
                  </a:lnTo>
                  <a:lnTo>
                    <a:pt x="83" y="294"/>
                  </a:lnTo>
                  <a:lnTo>
                    <a:pt x="87" y="279"/>
                  </a:lnTo>
                  <a:lnTo>
                    <a:pt x="72" y="268"/>
                  </a:lnTo>
                  <a:lnTo>
                    <a:pt x="88" y="259"/>
                  </a:lnTo>
                  <a:lnTo>
                    <a:pt x="107" y="258"/>
                  </a:lnTo>
                  <a:lnTo>
                    <a:pt x="98" y="245"/>
                  </a:lnTo>
                  <a:lnTo>
                    <a:pt x="127" y="229"/>
                  </a:lnTo>
                  <a:lnTo>
                    <a:pt x="126" y="204"/>
                  </a:lnTo>
                  <a:lnTo>
                    <a:pt x="120" y="190"/>
                  </a:lnTo>
                  <a:lnTo>
                    <a:pt x="121" y="170"/>
                  </a:lnTo>
                  <a:lnTo>
                    <a:pt x="115" y="155"/>
                  </a:lnTo>
                  <a:lnTo>
                    <a:pt x="99" y="141"/>
                  </a:lnTo>
                  <a:lnTo>
                    <a:pt x="85" y="122"/>
                  </a:lnTo>
                  <a:lnTo>
                    <a:pt x="66" y="98"/>
                  </a:lnTo>
                  <a:lnTo>
                    <a:pt x="42" y="85"/>
                  </a:lnTo>
                  <a:lnTo>
                    <a:pt x="46" y="78"/>
                  </a:lnTo>
                  <a:lnTo>
                    <a:pt x="57" y="72"/>
                  </a:lnTo>
                  <a:lnTo>
                    <a:pt x="47" y="54"/>
                  </a:lnTo>
                  <a:lnTo>
                    <a:pt x="25" y="54"/>
                  </a:lnTo>
                  <a:lnTo>
                    <a:pt x="13" y="35"/>
                  </a:lnTo>
                  <a:lnTo>
                    <a:pt x="0" y="19"/>
                  </a:lnTo>
                  <a:lnTo>
                    <a:pt x="8" y="14"/>
                  </a:lnTo>
                  <a:lnTo>
                    <a:pt x="23" y="14"/>
                  </a:lnTo>
                  <a:lnTo>
                    <a:pt x="39" y="11"/>
                  </a:lnTo>
                  <a:lnTo>
                    <a:pt x="53" y="0"/>
                  </a:lnTo>
                  <a:lnTo>
                    <a:pt x="63" y="8"/>
                  </a:lnTo>
                  <a:lnTo>
                    <a:pt x="80" y="12"/>
                  </a:lnTo>
                  <a:lnTo>
                    <a:pt x="79" y="24"/>
                  </a:lnTo>
                  <a:lnTo>
                    <a:pt x="90" y="32"/>
                  </a:lnTo>
                  <a:lnTo>
                    <a:pt x="109" y="3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64" name="Freeform 214"/>
            <p:cNvSpPr>
              <a:spLocks/>
            </p:cNvSpPr>
            <p:nvPr/>
          </p:nvSpPr>
          <p:spPr bwMode="auto">
            <a:xfrm>
              <a:off x="9131606" y="5370797"/>
              <a:ext cx="15875" cy="22225"/>
            </a:xfrm>
            <a:custGeom>
              <a:avLst/>
              <a:gdLst>
                <a:gd name="T0" fmla="*/ 10 w 10"/>
                <a:gd name="T1" fmla="*/ 12 h 14"/>
                <a:gd name="T2" fmla="*/ 3 w 10"/>
                <a:gd name="T3" fmla="*/ 14 h 14"/>
                <a:gd name="T4" fmla="*/ 0 w 10"/>
                <a:gd name="T5" fmla="*/ 5 h 14"/>
                <a:gd name="T6" fmla="*/ 1 w 10"/>
                <a:gd name="T7" fmla="*/ 0 h 14"/>
                <a:gd name="T8" fmla="*/ 10 w 10"/>
                <a:gd name="T9" fmla="*/ 12 h 14"/>
              </a:gdLst>
              <a:ahLst/>
              <a:cxnLst>
                <a:cxn ang="0">
                  <a:pos x="T0" y="T1"/>
                </a:cxn>
                <a:cxn ang="0">
                  <a:pos x="T2" y="T3"/>
                </a:cxn>
                <a:cxn ang="0">
                  <a:pos x="T4" y="T5"/>
                </a:cxn>
                <a:cxn ang="0">
                  <a:pos x="T6" y="T7"/>
                </a:cxn>
                <a:cxn ang="0">
                  <a:pos x="T8" y="T9"/>
                </a:cxn>
              </a:cxnLst>
              <a:rect l="0" t="0" r="r" b="b"/>
              <a:pathLst>
                <a:path w="10" h="14">
                  <a:moveTo>
                    <a:pt x="10" y="12"/>
                  </a:moveTo>
                  <a:lnTo>
                    <a:pt x="3" y="14"/>
                  </a:lnTo>
                  <a:lnTo>
                    <a:pt x="0" y="5"/>
                  </a:lnTo>
                  <a:lnTo>
                    <a:pt x="1" y="0"/>
                  </a:lnTo>
                  <a:lnTo>
                    <a:pt x="10" y="1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65" name="Freeform 215"/>
            <p:cNvSpPr>
              <a:spLocks/>
            </p:cNvSpPr>
            <p:nvPr/>
          </p:nvSpPr>
          <p:spPr bwMode="auto">
            <a:xfrm>
              <a:off x="9120494" y="5327934"/>
              <a:ext cx="15875" cy="36513"/>
            </a:xfrm>
            <a:custGeom>
              <a:avLst/>
              <a:gdLst>
                <a:gd name="T0" fmla="*/ 10 w 10"/>
                <a:gd name="T1" fmla="*/ 7 h 23"/>
                <a:gd name="T2" fmla="*/ 10 w 10"/>
                <a:gd name="T3" fmla="*/ 23 h 23"/>
                <a:gd name="T4" fmla="*/ 6 w 10"/>
                <a:gd name="T5" fmla="*/ 21 h 23"/>
                <a:gd name="T6" fmla="*/ 1 w 10"/>
                <a:gd name="T7" fmla="*/ 22 h 23"/>
                <a:gd name="T8" fmla="*/ 0 w 10"/>
                <a:gd name="T9" fmla="*/ 16 h 23"/>
                <a:gd name="T10" fmla="*/ 3 w 10"/>
                <a:gd name="T11" fmla="*/ 0 h 23"/>
                <a:gd name="T12" fmla="*/ 10 w 10"/>
                <a:gd name="T13" fmla="*/ 7 h 23"/>
              </a:gdLst>
              <a:ahLst/>
              <a:cxnLst>
                <a:cxn ang="0">
                  <a:pos x="T0" y="T1"/>
                </a:cxn>
                <a:cxn ang="0">
                  <a:pos x="T2" y="T3"/>
                </a:cxn>
                <a:cxn ang="0">
                  <a:pos x="T4" y="T5"/>
                </a:cxn>
                <a:cxn ang="0">
                  <a:pos x="T6" y="T7"/>
                </a:cxn>
                <a:cxn ang="0">
                  <a:pos x="T8" y="T9"/>
                </a:cxn>
                <a:cxn ang="0">
                  <a:pos x="T10" y="T11"/>
                </a:cxn>
                <a:cxn ang="0">
                  <a:pos x="T12" y="T13"/>
                </a:cxn>
              </a:cxnLst>
              <a:rect l="0" t="0" r="r" b="b"/>
              <a:pathLst>
                <a:path w="10" h="23">
                  <a:moveTo>
                    <a:pt x="10" y="7"/>
                  </a:moveTo>
                  <a:lnTo>
                    <a:pt x="10" y="23"/>
                  </a:lnTo>
                  <a:lnTo>
                    <a:pt x="6" y="21"/>
                  </a:lnTo>
                  <a:lnTo>
                    <a:pt x="1" y="22"/>
                  </a:lnTo>
                  <a:lnTo>
                    <a:pt x="0" y="16"/>
                  </a:lnTo>
                  <a:lnTo>
                    <a:pt x="3" y="0"/>
                  </a:lnTo>
                  <a:lnTo>
                    <a:pt x="10" y="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66" name="Freeform 216"/>
            <p:cNvSpPr>
              <a:spLocks/>
            </p:cNvSpPr>
            <p:nvPr/>
          </p:nvSpPr>
          <p:spPr bwMode="auto">
            <a:xfrm>
              <a:off x="5539094" y="4219859"/>
              <a:ext cx="300038" cy="211138"/>
            </a:xfrm>
            <a:custGeom>
              <a:avLst/>
              <a:gdLst>
                <a:gd name="T0" fmla="*/ 189 w 189"/>
                <a:gd name="T1" fmla="*/ 49 h 133"/>
                <a:gd name="T2" fmla="*/ 177 w 189"/>
                <a:gd name="T3" fmla="*/ 54 h 133"/>
                <a:gd name="T4" fmla="*/ 174 w 189"/>
                <a:gd name="T5" fmla="*/ 63 h 133"/>
                <a:gd name="T6" fmla="*/ 174 w 189"/>
                <a:gd name="T7" fmla="*/ 70 h 133"/>
                <a:gd name="T8" fmla="*/ 156 w 189"/>
                <a:gd name="T9" fmla="*/ 79 h 133"/>
                <a:gd name="T10" fmla="*/ 128 w 189"/>
                <a:gd name="T11" fmla="*/ 89 h 133"/>
                <a:gd name="T12" fmla="*/ 112 w 189"/>
                <a:gd name="T13" fmla="*/ 103 h 133"/>
                <a:gd name="T14" fmla="*/ 104 w 189"/>
                <a:gd name="T15" fmla="*/ 105 h 133"/>
                <a:gd name="T16" fmla="*/ 99 w 189"/>
                <a:gd name="T17" fmla="*/ 103 h 133"/>
                <a:gd name="T18" fmla="*/ 89 w 189"/>
                <a:gd name="T19" fmla="*/ 112 h 133"/>
                <a:gd name="T20" fmla="*/ 77 w 189"/>
                <a:gd name="T21" fmla="*/ 116 h 133"/>
                <a:gd name="T22" fmla="*/ 62 w 189"/>
                <a:gd name="T23" fmla="*/ 117 h 133"/>
                <a:gd name="T24" fmla="*/ 57 w 189"/>
                <a:gd name="T25" fmla="*/ 118 h 133"/>
                <a:gd name="T26" fmla="*/ 53 w 189"/>
                <a:gd name="T27" fmla="*/ 124 h 133"/>
                <a:gd name="T28" fmla="*/ 49 w 189"/>
                <a:gd name="T29" fmla="*/ 125 h 133"/>
                <a:gd name="T30" fmla="*/ 46 w 189"/>
                <a:gd name="T31" fmla="*/ 131 h 133"/>
                <a:gd name="T32" fmla="*/ 37 w 189"/>
                <a:gd name="T33" fmla="*/ 130 h 133"/>
                <a:gd name="T34" fmla="*/ 32 w 189"/>
                <a:gd name="T35" fmla="*/ 133 h 133"/>
                <a:gd name="T36" fmla="*/ 19 w 189"/>
                <a:gd name="T37" fmla="*/ 132 h 133"/>
                <a:gd name="T38" fmla="*/ 14 w 189"/>
                <a:gd name="T39" fmla="*/ 120 h 133"/>
                <a:gd name="T40" fmla="*/ 14 w 189"/>
                <a:gd name="T41" fmla="*/ 108 h 133"/>
                <a:gd name="T42" fmla="*/ 10 w 189"/>
                <a:gd name="T43" fmla="*/ 102 h 133"/>
                <a:gd name="T44" fmla="*/ 6 w 189"/>
                <a:gd name="T45" fmla="*/ 87 h 133"/>
                <a:gd name="T46" fmla="*/ 0 w 189"/>
                <a:gd name="T47" fmla="*/ 78 h 133"/>
                <a:gd name="T48" fmla="*/ 4 w 189"/>
                <a:gd name="T49" fmla="*/ 77 h 133"/>
                <a:gd name="T50" fmla="*/ 2 w 189"/>
                <a:gd name="T51" fmla="*/ 68 h 133"/>
                <a:gd name="T52" fmla="*/ 4 w 189"/>
                <a:gd name="T53" fmla="*/ 64 h 133"/>
                <a:gd name="T54" fmla="*/ 2 w 189"/>
                <a:gd name="T55" fmla="*/ 55 h 133"/>
                <a:gd name="T56" fmla="*/ 10 w 189"/>
                <a:gd name="T57" fmla="*/ 48 h 133"/>
                <a:gd name="T58" fmla="*/ 8 w 189"/>
                <a:gd name="T59" fmla="*/ 39 h 133"/>
                <a:gd name="T60" fmla="*/ 12 w 189"/>
                <a:gd name="T61" fmla="*/ 29 h 133"/>
                <a:gd name="T62" fmla="*/ 20 w 189"/>
                <a:gd name="T63" fmla="*/ 35 h 133"/>
                <a:gd name="T64" fmla="*/ 24 w 189"/>
                <a:gd name="T65" fmla="*/ 33 h 133"/>
                <a:gd name="T66" fmla="*/ 45 w 189"/>
                <a:gd name="T67" fmla="*/ 32 h 133"/>
                <a:gd name="T68" fmla="*/ 49 w 189"/>
                <a:gd name="T69" fmla="*/ 34 h 133"/>
                <a:gd name="T70" fmla="*/ 66 w 189"/>
                <a:gd name="T71" fmla="*/ 36 h 133"/>
                <a:gd name="T72" fmla="*/ 73 w 189"/>
                <a:gd name="T73" fmla="*/ 35 h 133"/>
                <a:gd name="T74" fmla="*/ 78 w 189"/>
                <a:gd name="T75" fmla="*/ 42 h 133"/>
                <a:gd name="T76" fmla="*/ 86 w 189"/>
                <a:gd name="T77" fmla="*/ 39 h 133"/>
                <a:gd name="T78" fmla="*/ 98 w 189"/>
                <a:gd name="T79" fmla="*/ 17 h 133"/>
                <a:gd name="T80" fmla="*/ 114 w 189"/>
                <a:gd name="T81" fmla="*/ 8 h 133"/>
                <a:gd name="T82" fmla="*/ 166 w 189"/>
                <a:gd name="T83" fmla="*/ 0 h 133"/>
                <a:gd name="T84" fmla="*/ 182 w 189"/>
                <a:gd name="T85" fmla="*/ 34 h 133"/>
                <a:gd name="T86" fmla="*/ 189 w 189"/>
                <a:gd name="T87" fmla="*/ 4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33">
                  <a:moveTo>
                    <a:pt x="189" y="49"/>
                  </a:moveTo>
                  <a:lnTo>
                    <a:pt x="177" y="54"/>
                  </a:lnTo>
                  <a:lnTo>
                    <a:pt x="174" y="63"/>
                  </a:lnTo>
                  <a:lnTo>
                    <a:pt x="174" y="70"/>
                  </a:lnTo>
                  <a:lnTo>
                    <a:pt x="156" y="79"/>
                  </a:lnTo>
                  <a:lnTo>
                    <a:pt x="128" y="89"/>
                  </a:lnTo>
                  <a:lnTo>
                    <a:pt x="112" y="103"/>
                  </a:lnTo>
                  <a:lnTo>
                    <a:pt x="104" y="105"/>
                  </a:lnTo>
                  <a:lnTo>
                    <a:pt x="99" y="103"/>
                  </a:lnTo>
                  <a:lnTo>
                    <a:pt x="89" y="112"/>
                  </a:lnTo>
                  <a:lnTo>
                    <a:pt x="77" y="116"/>
                  </a:lnTo>
                  <a:lnTo>
                    <a:pt x="62" y="117"/>
                  </a:lnTo>
                  <a:lnTo>
                    <a:pt x="57" y="118"/>
                  </a:lnTo>
                  <a:lnTo>
                    <a:pt x="53" y="124"/>
                  </a:lnTo>
                  <a:lnTo>
                    <a:pt x="49" y="125"/>
                  </a:lnTo>
                  <a:lnTo>
                    <a:pt x="46" y="131"/>
                  </a:lnTo>
                  <a:lnTo>
                    <a:pt x="37" y="130"/>
                  </a:lnTo>
                  <a:lnTo>
                    <a:pt x="32" y="133"/>
                  </a:lnTo>
                  <a:lnTo>
                    <a:pt x="19" y="132"/>
                  </a:lnTo>
                  <a:lnTo>
                    <a:pt x="14" y="120"/>
                  </a:lnTo>
                  <a:lnTo>
                    <a:pt x="14" y="108"/>
                  </a:lnTo>
                  <a:lnTo>
                    <a:pt x="10" y="102"/>
                  </a:lnTo>
                  <a:lnTo>
                    <a:pt x="6" y="87"/>
                  </a:lnTo>
                  <a:lnTo>
                    <a:pt x="0" y="78"/>
                  </a:lnTo>
                  <a:lnTo>
                    <a:pt x="4" y="77"/>
                  </a:lnTo>
                  <a:lnTo>
                    <a:pt x="2" y="68"/>
                  </a:lnTo>
                  <a:lnTo>
                    <a:pt x="4" y="64"/>
                  </a:lnTo>
                  <a:lnTo>
                    <a:pt x="2" y="55"/>
                  </a:lnTo>
                  <a:lnTo>
                    <a:pt x="10" y="48"/>
                  </a:lnTo>
                  <a:lnTo>
                    <a:pt x="8" y="39"/>
                  </a:lnTo>
                  <a:lnTo>
                    <a:pt x="12" y="29"/>
                  </a:lnTo>
                  <a:lnTo>
                    <a:pt x="20" y="35"/>
                  </a:lnTo>
                  <a:lnTo>
                    <a:pt x="24" y="33"/>
                  </a:lnTo>
                  <a:lnTo>
                    <a:pt x="45" y="32"/>
                  </a:lnTo>
                  <a:lnTo>
                    <a:pt x="49" y="34"/>
                  </a:lnTo>
                  <a:lnTo>
                    <a:pt x="66" y="36"/>
                  </a:lnTo>
                  <a:lnTo>
                    <a:pt x="73" y="35"/>
                  </a:lnTo>
                  <a:lnTo>
                    <a:pt x="78" y="42"/>
                  </a:lnTo>
                  <a:lnTo>
                    <a:pt x="86" y="39"/>
                  </a:lnTo>
                  <a:lnTo>
                    <a:pt x="98" y="17"/>
                  </a:lnTo>
                  <a:lnTo>
                    <a:pt x="114" y="8"/>
                  </a:lnTo>
                  <a:lnTo>
                    <a:pt x="166" y="0"/>
                  </a:lnTo>
                  <a:lnTo>
                    <a:pt x="182" y="34"/>
                  </a:lnTo>
                  <a:lnTo>
                    <a:pt x="189" y="4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67" name="Freeform 217"/>
            <p:cNvSpPr>
              <a:spLocks/>
            </p:cNvSpPr>
            <p:nvPr/>
          </p:nvSpPr>
          <p:spPr bwMode="auto">
            <a:xfrm>
              <a:off x="4767569" y="5573997"/>
              <a:ext cx="468313" cy="419100"/>
            </a:xfrm>
            <a:custGeom>
              <a:avLst/>
              <a:gdLst>
                <a:gd name="T0" fmla="*/ 264 w 295"/>
                <a:gd name="T1" fmla="*/ 152 h 264"/>
                <a:gd name="T2" fmla="*/ 250 w 295"/>
                <a:gd name="T3" fmla="*/ 173 h 264"/>
                <a:gd name="T4" fmla="*/ 217 w 295"/>
                <a:gd name="T5" fmla="*/ 210 h 264"/>
                <a:gd name="T6" fmla="*/ 190 w 295"/>
                <a:gd name="T7" fmla="*/ 232 h 264"/>
                <a:gd name="T8" fmla="*/ 162 w 295"/>
                <a:gd name="T9" fmla="*/ 241 h 264"/>
                <a:gd name="T10" fmla="*/ 149 w 295"/>
                <a:gd name="T11" fmla="*/ 243 h 264"/>
                <a:gd name="T12" fmla="*/ 121 w 295"/>
                <a:gd name="T13" fmla="*/ 243 h 264"/>
                <a:gd name="T14" fmla="*/ 104 w 295"/>
                <a:gd name="T15" fmla="*/ 245 h 264"/>
                <a:gd name="T16" fmla="*/ 70 w 295"/>
                <a:gd name="T17" fmla="*/ 256 h 264"/>
                <a:gd name="T18" fmla="*/ 51 w 295"/>
                <a:gd name="T19" fmla="*/ 264 h 264"/>
                <a:gd name="T20" fmla="*/ 38 w 295"/>
                <a:gd name="T21" fmla="*/ 257 h 264"/>
                <a:gd name="T22" fmla="*/ 30 w 295"/>
                <a:gd name="T23" fmla="*/ 250 h 264"/>
                <a:gd name="T24" fmla="*/ 29 w 295"/>
                <a:gd name="T25" fmla="*/ 232 h 264"/>
                <a:gd name="T26" fmla="*/ 30 w 295"/>
                <a:gd name="T27" fmla="*/ 215 h 264"/>
                <a:gd name="T28" fmla="*/ 20 w 295"/>
                <a:gd name="T29" fmla="*/ 180 h 264"/>
                <a:gd name="T30" fmla="*/ 12 w 295"/>
                <a:gd name="T31" fmla="*/ 162 h 264"/>
                <a:gd name="T32" fmla="*/ 9 w 295"/>
                <a:gd name="T33" fmla="*/ 125 h 264"/>
                <a:gd name="T34" fmla="*/ 19 w 295"/>
                <a:gd name="T35" fmla="*/ 139 h 264"/>
                <a:gd name="T36" fmla="*/ 38 w 295"/>
                <a:gd name="T37" fmla="*/ 145 h 264"/>
                <a:gd name="T38" fmla="*/ 63 w 295"/>
                <a:gd name="T39" fmla="*/ 133 h 264"/>
                <a:gd name="T40" fmla="*/ 71 w 295"/>
                <a:gd name="T41" fmla="*/ 59 h 264"/>
                <a:gd name="T42" fmla="*/ 79 w 295"/>
                <a:gd name="T43" fmla="*/ 91 h 264"/>
                <a:gd name="T44" fmla="*/ 95 w 295"/>
                <a:gd name="T45" fmla="*/ 97 h 264"/>
                <a:gd name="T46" fmla="*/ 113 w 295"/>
                <a:gd name="T47" fmla="*/ 81 h 264"/>
                <a:gd name="T48" fmla="*/ 127 w 295"/>
                <a:gd name="T49" fmla="*/ 66 h 264"/>
                <a:gd name="T50" fmla="*/ 143 w 295"/>
                <a:gd name="T51" fmla="*/ 75 h 264"/>
                <a:gd name="T52" fmla="*/ 169 w 295"/>
                <a:gd name="T53" fmla="*/ 71 h 264"/>
                <a:gd name="T54" fmla="*/ 175 w 295"/>
                <a:gd name="T55" fmla="*/ 54 h 264"/>
                <a:gd name="T56" fmla="*/ 191 w 295"/>
                <a:gd name="T57" fmla="*/ 45 h 264"/>
                <a:gd name="T58" fmla="*/ 214 w 295"/>
                <a:gd name="T59" fmla="*/ 16 h 264"/>
                <a:gd name="T60" fmla="*/ 248 w 295"/>
                <a:gd name="T61" fmla="*/ 1 h 264"/>
                <a:gd name="T62" fmla="*/ 262 w 295"/>
                <a:gd name="T63" fmla="*/ 2 h 264"/>
                <a:gd name="T64" fmla="*/ 279 w 295"/>
                <a:gd name="T65" fmla="*/ 33 h 264"/>
                <a:gd name="T66" fmla="*/ 278 w 295"/>
                <a:gd name="T67" fmla="*/ 71 h 264"/>
                <a:gd name="T68" fmla="*/ 270 w 295"/>
                <a:gd name="T69" fmla="*/ 74 h 264"/>
                <a:gd name="T70" fmla="*/ 263 w 295"/>
                <a:gd name="T71" fmla="*/ 82 h 264"/>
                <a:gd name="T72" fmla="*/ 257 w 295"/>
                <a:gd name="T73" fmla="*/ 97 h 264"/>
                <a:gd name="T74" fmla="*/ 277 w 295"/>
                <a:gd name="T75" fmla="*/ 106 h 264"/>
                <a:gd name="T76" fmla="*/ 295 w 295"/>
                <a:gd name="T77" fmla="*/ 97 h 264"/>
                <a:gd name="T78" fmla="*/ 286 w 295"/>
                <a:gd name="T79" fmla="*/ 129 h 264"/>
                <a:gd name="T80" fmla="*/ 268 w 295"/>
                <a:gd name="T81" fmla="*/ 14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5" h="264">
                  <a:moveTo>
                    <a:pt x="268" y="149"/>
                  </a:moveTo>
                  <a:lnTo>
                    <a:pt x="264" y="152"/>
                  </a:lnTo>
                  <a:lnTo>
                    <a:pt x="256" y="163"/>
                  </a:lnTo>
                  <a:lnTo>
                    <a:pt x="250" y="173"/>
                  </a:lnTo>
                  <a:lnTo>
                    <a:pt x="239" y="188"/>
                  </a:lnTo>
                  <a:lnTo>
                    <a:pt x="217" y="210"/>
                  </a:lnTo>
                  <a:lnTo>
                    <a:pt x="204" y="222"/>
                  </a:lnTo>
                  <a:lnTo>
                    <a:pt x="190" y="232"/>
                  </a:lnTo>
                  <a:lnTo>
                    <a:pt x="171" y="240"/>
                  </a:lnTo>
                  <a:lnTo>
                    <a:pt x="162" y="241"/>
                  </a:lnTo>
                  <a:lnTo>
                    <a:pt x="159" y="246"/>
                  </a:lnTo>
                  <a:lnTo>
                    <a:pt x="149" y="243"/>
                  </a:lnTo>
                  <a:lnTo>
                    <a:pt x="140" y="247"/>
                  </a:lnTo>
                  <a:lnTo>
                    <a:pt x="121" y="243"/>
                  </a:lnTo>
                  <a:lnTo>
                    <a:pt x="111" y="246"/>
                  </a:lnTo>
                  <a:lnTo>
                    <a:pt x="104" y="245"/>
                  </a:lnTo>
                  <a:lnTo>
                    <a:pt x="85" y="253"/>
                  </a:lnTo>
                  <a:lnTo>
                    <a:pt x="70" y="256"/>
                  </a:lnTo>
                  <a:lnTo>
                    <a:pt x="59" y="264"/>
                  </a:lnTo>
                  <a:lnTo>
                    <a:pt x="51" y="264"/>
                  </a:lnTo>
                  <a:lnTo>
                    <a:pt x="44" y="257"/>
                  </a:lnTo>
                  <a:lnTo>
                    <a:pt x="38" y="257"/>
                  </a:lnTo>
                  <a:lnTo>
                    <a:pt x="31" y="247"/>
                  </a:lnTo>
                  <a:lnTo>
                    <a:pt x="30" y="250"/>
                  </a:lnTo>
                  <a:lnTo>
                    <a:pt x="28" y="245"/>
                  </a:lnTo>
                  <a:lnTo>
                    <a:pt x="29" y="232"/>
                  </a:lnTo>
                  <a:lnTo>
                    <a:pt x="24" y="219"/>
                  </a:lnTo>
                  <a:lnTo>
                    <a:pt x="30" y="215"/>
                  </a:lnTo>
                  <a:lnTo>
                    <a:pt x="30" y="199"/>
                  </a:lnTo>
                  <a:lnTo>
                    <a:pt x="20" y="180"/>
                  </a:lnTo>
                  <a:lnTo>
                    <a:pt x="12" y="162"/>
                  </a:lnTo>
                  <a:lnTo>
                    <a:pt x="12" y="162"/>
                  </a:lnTo>
                  <a:lnTo>
                    <a:pt x="0" y="135"/>
                  </a:lnTo>
                  <a:lnTo>
                    <a:pt x="9" y="125"/>
                  </a:lnTo>
                  <a:lnTo>
                    <a:pt x="16" y="131"/>
                  </a:lnTo>
                  <a:lnTo>
                    <a:pt x="19" y="139"/>
                  </a:lnTo>
                  <a:lnTo>
                    <a:pt x="27" y="141"/>
                  </a:lnTo>
                  <a:lnTo>
                    <a:pt x="38" y="145"/>
                  </a:lnTo>
                  <a:lnTo>
                    <a:pt x="47" y="143"/>
                  </a:lnTo>
                  <a:lnTo>
                    <a:pt x="63" y="133"/>
                  </a:lnTo>
                  <a:lnTo>
                    <a:pt x="67" y="56"/>
                  </a:lnTo>
                  <a:lnTo>
                    <a:pt x="71" y="59"/>
                  </a:lnTo>
                  <a:lnTo>
                    <a:pt x="81" y="79"/>
                  </a:lnTo>
                  <a:lnTo>
                    <a:pt x="79" y="91"/>
                  </a:lnTo>
                  <a:lnTo>
                    <a:pt x="83" y="99"/>
                  </a:lnTo>
                  <a:lnTo>
                    <a:pt x="95" y="97"/>
                  </a:lnTo>
                  <a:lnTo>
                    <a:pt x="105" y="87"/>
                  </a:lnTo>
                  <a:lnTo>
                    <a:pt x="113" y="81"/>
                  </a:lnTo>
                  <a:lnTo>
                    <a:pt x="118" y="71"/>
                  </a:lnTo>
                  <a:lnTo>
                    <a:pt x="127" y="66"/>
                  </a:lnTo>
                  <a:lnTo>
                    <a:pt x="135" y="69"/>
                  </a:lnTo>
                  <a:lnTo>
                    <a:pt x="143" y="75"/>
                  </a:lnTo>
                  <a:lnTo>
                    <a:pt x="157" y="76"/>
                  </a:lnTo>
                  <a:lnTo>
                    <a:pt x="169" y="71"/>
                  </a:lnTo>
                  <a:lnTo>
                    <a:pt x="171" y="64"/>
                  </a:lnTo>
                  <a:lnTo>
                    <a:pt x="175" y="54"/>
                  </a:lnTo>
                  <a:lnTo>
                    <a:pt x="185" y="53"/>
                  </a:lnTo>
                  <a:lnTo>
                    <a:pt x="191" y="45"/>
                  </a:lnTo>
                  <a:lnTo>
                    <a:pt x="197" y="31"/>
                  </a:lnTo>
                  <a:lnTo>
                    <a:pt x="214" y="16"/>
                  </a:lnTo>
                  <a:lnTo>
                    <a:pt x="240" y="0"/>
                  </a:lnTo>
                  <a:lnTo>
                    <a:pt x="248" y="1"/>
                  </a:lnTo>
                  <a:lnTo>
                    <a:pt x="256" y="4"/>
                  </a:lnTo>
                  <a:lnTo>
                    <a:pt x="262" y="2"/>
                  </a:lnTo>
                  <a:lnTo>
                    <a:pt x="272" y="4"/>
                  </a:lnTo>
                  <a:lnTo>
                    <a:pt x="279" y="33"/>
                  </a:lnTo>
                  <a:lnTo>
                    <a:pt x="282" y="48"/>
                  </a:lnTo>
                  <a:lnTo>
                    <a:pt x="278" y="71"/>
                  </a:lnTo>
                  <a:lnTo>
                    <a:pt x="279" y="78"/>
                  </a:lnTo>
                  <a:lnTo>
                    <a:pt x="270" y="74"/>
                  </a:lnTo>
                  <a:lnTo>
                    <a:pt x="265" y="76"/>
                  </a:lnTo>
                  <a:lnTo>
                    <a:pt x="263" y="82"/>
                  </a:lnTo>
                  <a:lnTo>
                    <a:pt x="257" y="90"/>
                  </a:lnTo>
                  <a:lnTo>
                    <a:pt x="257" y="97"/>
                  </a:lnTo>
                  <a:lnTo>
                    <a:pt x="267" y="108"/>
                  </a:lnTo>
                  <a:lnTo>
                    <a:pt x="277" y="106"/>
                  </a:lnTo>
                  <a:lnTo>
                    <a:pt x="281" y="97"/>
                  </a:lnTo>
                  <a:lnTo>
                    <a:pt x="295" y="97"/>
                  </a:lnTo>
                  <a:lnTo>
                    <a:pt x="289" y="112"/>
                  </a:lnTo>
                  <a:lnTo>
                    <a:pt x="286" y="129"/>
                  </a:lnTo>
                  <a:lnTo>
                    <a:pt x="281" y="139"/>
                  </a:lnTo>
                  <a:lnTo>
                    <a:pt x="268" y="14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68" name="Freeform 218"/>
            <p:cNvSpPr>
              <a:spLocks/>
            </p:cNvSpPr>
            <p:nvPr/>
          </p:nvSpPr>
          <p:spPr bwMode="auto">
            <a:xfrm>
              <a:off x="5064431" y="5791484"/>
              <a:ext cx="66675" cy="65088"/>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69" name="Freeform 219"/>
            <p:cNvSpPr>
              <a:spLocks/>
            </p:cNvSpPr>
            <p:nvPr/>
          </p:nvSpPr>
          <p:spPr bwMode="auto">
            <a:xfrm>
              <a:off x="4940606" y="5118384"/>
              <a:ext cx="341313" cy="320675"/>
            </a:xfrm>
            <a:custGeom>
              <a:avLst/>
              <a:gdLst>
                <a:gd name="T0" fmla="*/ 202 w 215"/>
                <a:gd name="T1" fmla="*/ 20 h 202"/>
                <a:gd name="T2" fmla="*/ 211 w 215"/>
                <a:gd name="T3" fmla="*/ 30 h 202"/>
                <a:gd name="T4" fmla="*/ 215 w 215"/>
                <a:gd name="T5" fmla="*/ 47 h 202"/>
                <a:gd name="T6" fmla="*/ 211 w 215"/>
                <a:gd name="T7" fmla="*/ 53 h 202"/>
                <a:gd name="T8" fmla="*/ 207 w 215"/>
                <a:gd name="T9" fmla="*/ 70 h 202"/>
                <a:gd name="T10" fmla="*/ 210 w 215"/>
                <a:gd name="T11" fmla="*/ 87 h 202"/>
                <a:gd name="T12" fmla="*/ 204 w 215"/>
                <a:gd name="T13" fmla="*/ 94 h 202"/>
                <a:gd name="T14" fmla="*/ 198 w 215"/>
                <a:gd name="T15" fmla="*/ 113 h 202"/>
                <a:gd name="T16" fmla="*/ 208 w 215"/>
                <a:gd name="T17" fmla="*/ 119 h 202"/>
                <a:gd name="T18" fmla="*/ 152 w 215"/>
                <a:gd name="T19" fmla="*/ 136 h 202"/>
                <a:gd name="T20" fmla="*/ 153 w 215"/>
                <a:gd name="T21" fmla="*/ 151 h 202"/>
                <a:gd name="T22" fmla="*/ 139 w 215"/>
                <a:gd name="T23" fmla="*/ 154 h 202"/>
                <a:gd name="T24" fmla="*/ 128 w 215"/>
                <a:gd name="T25" fmla="*/ 162 h 202"/>
                <a:gd name="T26" fmla="*/ 126 w 215"/>
                <a:gd name="T27" fmla="*/ 169 h 202"/>
                <a:gd name="T28" fmla="*/ 119 w 215"/>
                <a:gd name="T29" fmla="*/ 171 h 202"/>
                <a:gd name="T30" fmla="*/ 103 w 215"/>
                <a:gd name="T31" fmla="*/ 188 h 202"/>
                <a:gd name="T32" fmla="*/ 92 w 215"/>
                <a:gd name="T33" fmla="*/ 201 h 202"/>
                <a:gd name="T34" fmla="*/ 86 w 215"/>
                <a:gd name="T35" fmla="*/ 202 h 202"/>
                <a:gd name="T36" fmla="*/ 80 w 215"/>
                <a:gd name="T37" fmla="*/ 199 h 202"/>
                <a:gd name="T38" fmla="*/ 60 w 215"/>
                <a:gd name="T39" fmla="*/ 197 h 202"/>
                <a:gd name="T40" fmla="*/ 57 w 215"/>
                <a:gd name="T41" fmla="*/ 195 h 202"/>
                <a:gd name="T42" fmla="*/ 57 w 215"/>
                <a:gd name="T43" fmla="*/ 194 h 202"/>
                <a:gd name="T44" fmla="*/ 50 w 215"/>
                <a:gd name="T45" fmla="*/ 189 h 202"/>
                <a:gd name="T46" fmla="*/ 38 w 215"/>
                <a:gd name="T47" fmla="*/ 188 h 202"/>
                <a:gd name="T48" fmla="*/ 23 w 215"/>
                <a:gd name="T49" fmla="*/ 193 h 202"/>
                <a:gd name="T50" fmla="*/ 12 w 215"/>
                <a:gd name="T51" fmla="*/ 180 h 202"/>
                <a:gd name="T52" fmla="*/ 0 w 215"/>
                <a:gd name="T53" fmla="*/ 163 h 202"/>
                <a:gd name="T54" fmla="*/ 2 w 215"/>
                <a:gd name="T55" fmla="*/ 96 h 202"/>
                <a:gd name="T56" fmla="*/ 41 w 215"/>
                <a:gd name="T57" fmla="*/ 97 h 202"/>
                <a:gd name="T58" fmla="*/ 39 w 215"/>
                <a:gd name="T59" fmla="*/ 90 h 202"/>
                <a:gd name="T60" fmla="*/ 42 w 215"/>
                <a:gd name="T61" fmla="*/ 82 h 202"/>
                <a:gd name="T62" fmla="*/ 39 w 215"/>
                <a:gd name="T63" fmla="*/ 72 h 202"/>
                <a:gd name="T64" fmla="*/ 41 w 215"/>
                <a:gd name="T65" fmla="*/ 62 h 202"/>
                <a:gd name="T66" fmla="*/ 40 w 215"/>
                <a:gd name="T67" fmla="*/ 55 h 202"/>
                <a:gd name="T68" fmla="*/ 46 w 215"/>
                <a:gd name="T69" fmla="*/ 56 h 202"/>
                <a:gd name="T70" fmla="*/ 47 w 215"/>
                <a:gd name="T71" fmla="*/ 63 h 202"/>
                <a:gd name="T72" fmla="*/ 55 w 215"/>
                <a:gd name="T73" fmla="*/ 62 h 202"/>
                <a:gd name="T74" fmla="*/ 67 w 215"/>
                <a:gd name="T75" fmla="*/ 64 h 202"/>
                <a:gd name="T76" fmla="*/ 73 w 215"/>
                <a:gd name="T77" fmla="*/ 73 h 202"/>
                <a:gd name="T78" fmla="*/ 87 w 215"/>
                <a:gd name="T79" fmla="*/ 76 h 202"/>
                <a:gd name="T80" fmla="*/ 99 w 215"/>
                <a:gd name="T81" fmla="*/ 70 h 202"/>
                <a:gd name="T82" fmla="*/ 102 w 215"/>
                <a:gd name="T83" fmla="*/ 81 h 202"/>
                <a:gd name="T84" fmla="*/ 116 w 215"/>
                <a:gd name="T85" fmla="*/ 83 h 202"/>
                <a:gd name="T86" fmla="*/ 123 w 215"/>
                <a:gd name="T87" fmla="*/ 92 h 202"/>
                <a:gd name="T88" fmla="*/ 130 w 215"/>
                <a:gd name="T89" fmla="*/ 104 h 202"/>
                <a:gd name="T90" fmla="*/ 144 w 215"/>
                <a:gd name="T91" fmla="*/ 104 h 202"/>
                <a:gd name="T92" fmla="*/ 143 w 215"/>
                <a:gd name="T93" fmla="*/ 82 h 202"/>
                <a:gd name="T94" fmla="*/ 138 w 215"/>
                <a:gd name="T95" fmla="*/ 85 h 202"/>
                <a:gd name="T96" fmla="*/ 126 w 215"/>
                <a:gd name="T97" fmla="*/ 77 h 202"/>
                <a:gd name="T98" fmla="*/ 121 w 215"/>
                <a:gd name="T99" fmla="*/ 73 h 202"/>
                <a:gd name="T100" fmla="*/ 123 w 215"/>
                <a:gd name="T101" fmla="*/ 53 h 202"/>
                <a:gd name="T102" fmla="*/ 127 w 215"/>
                <a:gd name="T103" fmla="*/ 28 h 202"/>
                <a:gd name="T104" fmla="*/ 123 w 215"/>
                <a:gd name="T105" fmla="*/ 19 h 202"/>
                <a:gd name="T106" fmla="*/ 129 w 215"/>
                <a:gd name="T107" fmla="*/ 6 h 202"/>
                <a:gd name="T108" fmla="*/ 134 w 215"/>
                <a:gd name="T109" fmla="*/ 3 h 202"/>
                <a:gd name="T110" fmla="*/ 158 w 215"/>
                <a:gd name="T111" fmla="*/ 0 h 202"/>
                <a:gd name="T112" fmla="*/ 166 w 215"/>
                <a:gd name="T113" fmla="*/ 2 h 202"/>
                <a:gd name="T114" fmla="*/ 173 w 215"/>
                <a:gd name="T115" fmla="*/ 7 h 202"/>
                <a:gd name="T116" fmla="*/ 180 w 215"/>
                <a:gd name="T117" fmla="*/ 11 h 202"/>
                <a:gd name="T118" fmla="*/ 192 w 215"/>
                <a:gd name="T119" fmla="*/ 14 h 202"/>
                <a:gd name="T120" fmla="*/ 202 w 215"/>
                <a:gd name="T121" fmla="*/ 2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5" h="202">
                  <a:moveTo>
                    <a:pt x="202" y="20"/>
                  </a:moveTo>
                  <a:lnTo>
                    <a:pt x="211" y="30"/>
                  </a:lnTo>
                  <a:lnTo>
                    <a:pt x="215" y="47"/>
                  </a:lnTo>
                  <a:lnTo>
                    <a:pt x="211" y="53"/>
                  </a:lnTo>
                  <a:lnTo>
                    <a:pt x="207" y="70"/>
                  </a:lnTo>
                  <a:lnTo>
                    <a:pt x="210" y="87"/>
                  </a:lnTo>
                  <a:lnTo>
                    <a:pt x="204" y="94"/>
                  </a:lnTo>
                  <a:lnTo>
                    <a:pt x="198" y="113"/>
                  </a:lnTo>
                  <a:lnTo>
                    <a:pt x="208" y="119"/>
                  </a:lnTo>
                  <a:lnTo>
                    <a:pt x="152" y="136"/>
                  </a:lnTo>
                  <a:lnTo>
                    <a:pt x="153" y="151"/>
                  </a:lnTo>
                  <a:lnTo>
                    <a:pt x="139" y="154"/>
                  </a:lnTo>
                  <a:lnTo>
                    <a:pt x="128" y="162"/>
                  </a:lnTo>
                  <a:lnTo>
                    <a:pt x="126" y="169"/>
                  </a:lnTo>
                  <a:lnTo>
                    <a:pt x="119" y="171"/>
                  </a:lnTo>
                  <a:lnTo>
                    <a:pt x="103" y="188"/>
                  </a:lnTo>
                  <a:lnTo>
                    <a:pt x="92" y="201"/>
                  </a:lnTo>
                  <a:lnTo>
                    <a:pt x="86" y="202"/>
                  </a:lnTo>
                  <a:lnTo>
                    <a:pt x="80" y="199"/>
                  </a:lnTo>
                  <a:lnTo>
                    <a:pt x="60" y="197"/>
                  </a:lnTo>
                  <a:lnTo>
                    <a:pt x="57" y="195"/>
                  </a:lnTo>
                  <a:lnTo>
                    <a:pt x="57" y="194"/>
                  </a:lnTo>
                  <a:lnTo>
                    <a:pt x="50" y="189"/>
                  </a:lnTo>
                  <a:lnTo>
                    <a:pt x="38" y="188"/>
                  </a:lnTo>
                  <a:lnTo>
                    <a:pt x="23" y="193"/>
                  </a:lnTo>
                  <a:lnTo>
                    <a:pt x="12" y="180"/>
                  </a:lnTo>
                  <a:lnTo>
                    <a:pt x="0" y="163"/>
                  </a:lnTo>
                  <a:lnTo>
                    <a:pt x="2" y="96"/>
                  </a:lnTo>
                  <a:lnTo>
                    <a:pt x="41" y="97"/>
                  </a:lnTo>
                  <a:lnTo>
                    <a:pt x="39" y="90"/>
                  </a:lnTo>
                  <a:lnTo>
                    <a:pt x="42" y="82"/>
                  </a:lnTo>
                  <a:lnTo>
                    <a:pt x="39" y="72"/>
                  </a:lnTo>
                  <a:lnTo>
                    <a:pt x="41" y="62"/>
                  </a:lnTo>
                  <a:lnTo>
                    <a:pt x="40" y="55"/>
                  </a:lnTo>
                  <a:lnTo>
                    <a:pt x="46" y="56"/>
                  </a:lnTo>
                  <a:lnTo>
                    <a:pt x="47" y="63"/>
                  </a:lnTo>
                  <a:lnTo>
                    <a:pt x="55" y="62"/>
                  </a:lnTo>
                  <a:lnTo>
                    <a:pt x="67" y="64"/>
                  </a:lnTo>
                  <a:lnTo>
                    <a:pt x="73" y="73"/>
                  </a:lnTo>
                  <a:lnTo>
                    <a:pt x="87" y="76"/>
                  </a:lnTo>
                  <a:lnTo>
                    <a:pt x="99" y="70"/>
                  </a:lnTo>
                  <a:lnTo>
                    <a:pt x="102" y="81"/>
                  </a:lnTo>
                  <a:lnTo>
                    <a:pt x="116" y="83"/>
                  </a:lnTo>
                  <a:lnTo>
                    <a:pt x="123" y="92"/>
                  </a:lnTo>
                  <a:lnTo>
                    <a:pt x="130" y="104"/>
                  </a:lnTo>
                  <a:lnTo>
                    <a:pt x="144" y="104"/>
                  </a:lnTo>
                  <a:lnTo>
                    <a:pt x="143" y="82"/>
                  </a:lnTo>
                  <a:lnTo>
                    <a:pt x="138" y="85"/>
                  </a:lnTo>
                  <a:lnTo>
                    <a:pt x="126" y="77"/>
                  </a:lnTo>
                  <a:lnTo>
                    <a:pt x="121" y="73"/>
                  </a:lnTo>
                  <a:lnTo>
                    <a:pt x="123" y="53"/>
                  </a:lnTo>
                  <a:lnTo>
                    <a:pt x="127" y="28"/>
                  </a:lnTo>
                  <a:lnTo>
                    <a:pt x="123" y="19"/>
                  </a:lnTo>
                  <a:lnTo>
                    <a:pt x="129" y="6"/>
                  </a:lnTo>
                  <a:lnTo>
                    <a:pt x="134" y="3"/>
                  </a:lnTo>
                  <a:lnTo>
                    <a:pt x="158" y="0"/>
                  </a:lnTo>
                  <a:lnTo>
                    <a:pt x="166" y="2"/>
                  </a:lnTo>
                  <a:lnTo>
                    <a:pt x="173" y="7"/>
                  </a:lnTo>
                  <a:lnTo>
                    <a:pt x="180" y="11"/>
                  </a:lnTo>
                  <a:lnTo>
                    <a:pt x="192" y="14"/>
                  </a:lnTo>
                  <a:lnTo>
                    <a:pt x="202" y="2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70" name="Freeform 220"/>
            <p:cNvSpPr>
              <a:spLocks/>
            </p:cNvSpPr>
            <p:nvPr/>
          </p:nvSpPr>
          <p:spPr bwMode="auto">
            <a:xfrm>
              <a:off x="5035856" y="5358097"/>
              <a:ext cx="220663" cy="222250"/>
            </a:xfrm>
            <a:custGeom>
              <a:avLst/>
              <a:gdLst>
                <a:gd name="T0" fmla="*/ 103 w 139"/>
                <a:gd name="T1" fmla="*/ 140 h 140"/>
                <a:gd name="T2" fmla="*/ 93 w 139"/>
                <a:gd name="T3" fmla="*/ 138 h 140"/>
                <a:gd name="T4" fmla="*/ 87 w 139"/>
                <a:gd name="T5" fmla="*/ 140 h 140"/>
                <a:gd name="T6" fmla="*/ 79 w 139"/>
                <a:gd name="T7" fmla="*/ 137 h 140"/>
                <a:gd name="T8" fmla="*/ 71 w 139"/>
                <a:gd name="T9" fmla="*/ 136 h 140"/>
                <a:gd name="T10" fmla="*/ 60 w 139"/>
                <a:gd name="T11" fmla="*/ 127 h 140"/>
                <a:gd name="T12" fmla="*/ 47 w 139"/>
                <a:gd name="T13" fmla="*/ 124 h 140"/>
                <a:gd name="T14" fmla="*/ 42 w 139"/>
                <a:gd name="T15" fmla="*/ 111 h 140"/>
                <a:gd name="T16" fmla="*/ 42 w 139"/>
                <a:gd name="T17" fmla="*/ 103 h 140"/>
                <a:gd name="T18" fmla="*/ 35 w 139"/>
                <a:gd name="T19" fmla="*/ 101 h 140"/>
                <a:gd name="T20" fmla="*/ 15 w 139"/>
                <a:gd name="T21" fmla="*/ 78 h 140"/>
                <a:gd name="T22" fmla="*/ 10 w 139"/>
                <a:gd name="T23" fmla="*/ 66 h 140"/>
                <a:gd name="T24" fmla="*/ 6 w 139"/>
                <a:gd name="T25" fmla="*/ 63 h 140"/>
                <a:gd name="T26" fmla="*/ 0 w 139"/>
                <a:gd name="T27" fmla="*/ 46 h 140"/>
                <a:gd name="T28" fmla="*/ 20 w 139"/>
                <a:gd name="T29" fmla="*/ 48 h 140"/>
                <a:gd name="T30" fmla="*/ 26 w 139"/>
                <a:gd name="T31" fmla="*/ 51 h 140"/>
                <a:gd name="T32" fmla="*/ 32 w 139"/>
                <a:gd name="T33" fmla="*/ 50 h 140"/>
                <a:gd name="T34" fmla="*/ 43 w 139"/>
                <a:gd name="T35" fmla="*/ 37 h 140"/>
                <a:gd name="T36" fmla="*/ 59 w 139"/>
                <a:gd name="T37" fmla="*/ 20 h 140"/>
                <a:gd name="T38" fmla="*/ 66 w 139"/>
                <a:gd name="T39" fmla="*/ 18 h 140"/>
                <a:gd name="T40" fmla="*/ 68 w 139"/>
                <a:gd name="T41" fmla="*/ 11 h 140"/>
                <a:gd name="T42" fmla="*/ 79 w 139"/>
                <a:gd name="T43" fmla="*/ 3 h 140"/>
                <a:gd name="T44" fmla="*/ 93 w 139"/>
                <a:gd name="T45" fmla="*/ 0 h 140"/>
                <a:gd name="T46" fmla="*/ 94 w 139"/>
                <a:gd name="T47" fmla="*/ 7 h 140"/>
                <a:gd name="T48" fmla="*/ 109 w 139"/>
                <a:gd name="T49" fmla="*/ 7 h 140"/>
                <a:gd name="T50" fmla="*/ 117 w 139"/>
                <a:gd name="T51" fmla="*/ 11 h 140"/>
                <a:gd name="T52" fmla="*/ 121 w 139"/>
                <a:gd name="T53" fmla="*/ 16 h 140"/>
                <a:gd name="T54" fmla="*/ 130 w 139"/>
                <a:gd name="T55" fmla="*/ 18 h 140"/>
                <a:gd name="T56" fmla="*/ 139 w 139"/>
                <a:gd name="T57" fmla="*/ 25 h 140"/>
                <a:gd name="T58" fmla="*/ 138 w 139"/>
                <a:gd name="T59" fmla="*/ 51 h 140"/>
                <a:gd name="T60" fmla="*/ 133 w 139"/>
                <a:gd name="T61" fmla="*/ 65 h 140"/>
                <a:gd name="T62" fmla="*/ 132 w 139"/>
                <a:gd name="T63" fmla="*/ 81 h 140"/>
                <a:gd name="T64" fmla="*/ 134 w 139"/>
                <a:gd name="T65" fmla="*/ 87 h 140"/>
                <a:gd name="T66" fmla="*/ 131 w 139"/>
                <a:gd name="T67" fmla="*/ 99 h 140"/>
                <a:gd name="T68" fmla="*/ 129 w 139"/>
                <a:gd name="T69" fmla="*/ 101 h 140"/>
                <a:gd name="T70" fmla="*/ 123 w 139"/>
                <a:gd name="T71" fmla="*/ 116 h 140"/>
                <a:gd name="T72" fmla="*/ 103 w 139"/>
                <a:gd name="T73"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 h="140">
                  <a:moveTo>
                    <a:pt x="103" y="140"/>
                  </a:moveTo>
                  <a:lnTo>
                    <a:pt x="93" y="138"/>
                  </a:lnTo>
                  <a:lnTo>
                    <a:pt x="87" y="140"/>
                  </a:lnTo>
                  <a:lnTo>
                    <a:pt x="79" y="137"/>
                  </a:lnTo>
                  <a:lnTo>
                    <a:pt x="71" y="136"/>
                  </a:lnTo>
                  <a:lnTo>
                    <a:pt x="60" y="127"/>
                  </a:lnTo>
                  <a:lnTo>
                    <a:pt x="47" y="124"/>
                  </a:lnTo>
                  <a:lnTo>
                    <a:pt x="42" y="111"/>
                  </a:lnTo>
                  <a:lnTo>
                    <a:pt x="42" y="103"/>
                  </a:lnTo>
                  <a:lnTo>
                    <a:pt x="35" y="101"/>
                  </a:lnTo>
                  <a:lnTo>
                    <a:pt x="15" y="78"/>
                  </a:lnTo>
                  <a:lnTo>
                    <a:pt x="10" y="66"/>
                  </a:lnTo>
                  <a:lnTo>
                    <a:pt x="6" y="63"/>
                  </a:lnTo>
                  <a:lnTo>
                    <a:pt x="0" y="46"/>
                  </a:lnTo>
                  <a:lnTo>
                    <a:pt x="20" y="48"/>
                  </a:lnTo>
                  <a:lnTo>
                    <a:pt x="26" y="51"/>
                  </a:lnTo>
                  <a:lnTo>
                    <a:pt x="32" y="50"/>
                  </a:lnTo>
                  <a:lnTo>
                    <a:pt x="43" y="37"/>
                  </a:lnTo>
                  <a:lnTo>
                    <a:pt x="59" y="20"/>
                  </a:lnTo>
                  <a:lnTo>
                    <a:pt x="66" y="18"/>
                  </a:lnTo>
                  <a:lnTo>
                    <a:pt x="68" y="11"/>
                  </a:lnTo>
                  <a:lnTo>
                    <a:pt x="79" y="3"/>
                  </a:lnTo>
                  <a:lnTo>
                    <a:pt x="93" y="0"/>
                  </a:lnTo>
                  <a:lnTo>
                    <a:pt x="94" y="7"/>
                  </a:lnTo>
                  <a:lnTo>
                    <a:pt x="109" y="7"/>
                  </a:lnTo>
                  <a:lnTo>
                    <a:pt x="117" y="11"/>
                  </a:lnTo>
                  <a:lnTo>
                    <a:pt x="121" y="16"/>
                  </a:lnTo>
                  <a:lnTo>
                    <a:pt x="130" y="18"/>
                  </a:lnTo>
                  <a:lnTo>
                    <a:pt x="139" y="25"/>
                  </a:lnTo>
                  <a:lnTo>
                    <a:pt x="138" y="51"/>
                  </a:lnTo>
                  <a:lnTo>
                    <a:pt x="133" y="65"/>
                  </a:lnTo>
                  <a:lnTo>
                    <a:pt x="132" y="81"/>
                  </a:lnTo>
                  <a:lnTo>
                    <a:pt x="134" y="87"/>
                  </a:lnTo>
                  <a:lnTo>
                    <a:pt x="131" y="99"/>
                  </a:lnTo>
                  <a:lnTo>
                    <a:pt x="129" y="101"/>
                  </a:lnTo>
                  <a:lnTo>
                    <a:pt x="123" y="116"/>
                  </a:lnTo>
                  <a:lnTo>
                    <a:pt x="103" y="14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71" name="Freeform 221"/>
            <p:cNvSpPr>
              <a:spLocks/>
            </p:cNvSpPr>
            <p:nvPr/>
          </p:nvSpPr>
          <p:spPr bwMode="auto">
            <a:xfrm>
              <a:off x="4913619" y="2402171"/>
              <a:ext cx="3484563" cy="1089025"/>
            </a:xfrm>
            <a:custGeom>
              <a:avLst/>
              <a:gdLst>
                <a:gd name="T0" fmla="*/ 751 w 2195"/>
                <a:gd name="T1" fmla="*/ 25 h 686"/>
                <a:gd name="T2" fmla="*/ 649 w 2195"/>
                <a:gd name="T3" fmla="*/ 59 h 686"/>
                <a:gd name="T4" fmla="*/ 594 w 2195"/>
                <a:gd name="T5" fmla="*/ 101 h 686"/>
                <a:gd name="T6" fmla="*/ 603 w 2195"/>
                <a:gd name="T7" fmla="*/ 140 h 686"/>
                <a:gd name="T8" fmla="*/ 600 w 2195"/>
                <a:gd name="T9" fmla="*/ 189 h 686"/>
                <a:gd name="T10" fmla="*/ 541 w 2195"/>
                <a:gd name="T11" fmla="*/ 77 h 686"/>
                <a:gd name="T12" fmla="*/ 524 w 2195"/>
                <a:gd name="T13" fmla="*/ 135 h 686"/>
                <a:gd name="T14" fmla="*/ 434 w 2195"/>
                <a:gd name="T15" fmla="*/ 142 h 686"/>
                <a:gd name="T16" fmla="*/ 337 w 2195"/>
                <a:gd name="T17" fmla="*/ 143 h 686"/>
                <a:gd name="T18" fmla="*/ 241 w 2195"/>
                <a:gd name="T19" fmla="*/ 154 h 686"/>
                <a:gd name="T20" fmla="*/ 172 w 2195"/>
                <a:gd name="T21" fmla="*/ 204 h 686"/>
                <a:gd name="T22" fmla="*/ 111 w 2195"/>
                <a:gd name="T23" fmla="*/ 223 h 686"/>
                <a:gd name="T24" fmla="*/ 177 w 2195"/>
                <a:gd name="T25" fmla="*/ 168 h 686"/>
                <a:gd name="T26" fmla="*/ 1 w 2195"/>
                <a:gd name="T27" fmla="*/ 152 h 686"/>
                <a:gd name="T28" fmla="*/ 67 w 2195"/>
                <a:gd name="T29" fmla="*/ 262 h 686"/>
                <a:gd name="T30" fmla="*/ 30 w 2195"/>
                <a:gd name="T31" fmla="*/ 356 h 686"/>
                <a:gd name="T32" fmla="*/ 95 w 2195"/>
                <a:gd name="T33" fmla="*/ 403 h 686"/>
                <a:gd name="T34" fmla="*/ 111 w 2195"/>
                <a:gd name="T35" fmla="*/ 441 h 686"/>
                <a:gd name="T36" fmla="*/ 161 w 2195"/>
                <a:gd name="T37" fmla="*/ 469 h 686"/>
                <a:gd name="T38" fmla="*/ 227 w 2195"/>
                <a:gd name="T39" fmla="*/ 507 h 686"/>
                <a:gd name="T40" fmla="*/ 240 w 2195"/>
                <a:gd name="T41" fmla="*/ 555 h 686"/>
                <a:gd name="T42" fmla="*/ 239 w 2195"/>
                <a:gd name="T43" fmla="*/ 614 h 686"/>
                <a:gd name="T44" fmla="*/ 363 w 2195"/>
                <a:gd name="T45" fmla="*/ 654 h 686"/>
                <a:gd name="T46" fmla="*/ 434 w 2195"/>
                <a:gd name="T47" fmla="*/ 672 h 686"/>
                <a:gd name="T48" fmla="*/ 412 w 2195"/>
                <a:gd name="T49" fmla="*/ 564 h 686"/>
                <a:gd name="T50" fmla="*/ 394 w 2195"/>
                <a:gd name="T51" fmla="*/ 493 h 686"/>
                <a:gd name="T52" fmla="*/ 571 w 2195"/>
                <a:gd name="T53" fmla="*/ 488 h 686"/>
                <a:gd name="T54" fmla="*/ 571 w 2195"/>
                <a:gd name="T55" fmla="*/ 425 h 686"/>
                <a:gd name="T56" fmla="*/ 758 w 2195"/>
                <a:gd name="T57" fmla="*/ 424 h 686"/>
                <a:gd name="T58" fmla="*/ 920 w 2195"/>
                <a:gd name="T59" fmla="*/ 489 h 686"/>
                <a:gd name="T60" fmla="*/ 1027 w 2195"/>
                <a:gd name="T61" fmla="*/ 519 h 686"/>
                <a:gd name="T62" fmla="*/ 1175 w 2195"/>
                <a:gd name="T63" fmla="*/ 510 h 686"/>
                <a:gd name="T64" fmla="*/ 1273 w 2195"/>
                <a:gd name="T65" fmla="*/ 503 h 686"/>
                <a:gd name="T66" fmla="*/ 1408 w 2195"/>
                <a:gd name="T67" fmla="*/ 518 h 686"/>
                <a:gd name="T68" fmla="*/ 1516 w 2195"/>
                <a:gd name="T69" fmla="*/ 493 h 686"/>
                <a:gd name="T70" fmla="*/ 1570 w 2195"/>
                <a:gd name="T71" fmla="*/ 441 h 686"/>
                <a:gd name="T72" fmla="*/ 1742 w 2195"/>
                <a:gd name="T73" fmla="*/ 550 h 686"/>
                <a:gd name="T74" fmla="*/ 1789 w 2195"/>
                <a:gd name="T75" fmla="*/ 600 h 686"/>
                <a:gd name="T76" fmla="*/ 1821 w 2195"/>
                <a:gd name="T77" fmla="*/ 642 h 686"/>
                <a:gd name="T78" fmla="*/ 1879 w 2195"/>
                <a:gd name="T79" fmla="*/ 536 h 686"/>
                <a:gd name="T80" fmla="*/ 1746 w 2195"/>
                <a:gd name="T81" fmla="*/ 425 h 686"/>
                <a:gd name="T82" fmla="*/ 1855 w 2195"/>
                <a:gd name="T83" fmla="*/ 317 h 686"/>
                <a:gd name="T84" fmla="*/ 1972 w 2195"/>
                <a:gd name="T85" fmla="*/ 275 h 686"/>
                <a:gd name="T86" fmla="*/ 1981 w 2195"/>
                <a:gd name="T87" fmla="*/ 358 h 686"/>
                <a:gd name="T88" fmla="*/ 2115 w 2195"/>
                <a:gd name="T89" fmla="*/ 441 h 686"/>
                <a:gd name="T90" fmla="*/ 2041 w 2195"/>
                <a:gd name="T91" fmla="*/ 341 h 686"/>
                <a:gd name="T92" fmla="*/ 2121 w 2195"/>
                <a:gd name="T93" fmla="*/ 301 h 686"/>
                <a:gd name="T94" fmla="*/ 2165 w 2195"/>
                <a:gd name="T95" fmla="*/ 245 h 686"/>
                <a:gd name="T96" fmla="*/ 2127 w 2195"/>
                <a:gd name="T97" fmla="*/ 194 h 686"/>
                <a:gd name="T98" fmla="*/ 2155 w 2195"/>
                <a:gd name="T99" fmla="*/ 143 h 686"/>
                <a:gd name="T100" fmla="*/ 2081 w 2195"/>
                <a:gd name="T101" fmla="*/ 119 h 686"/>
                <a:gd name="T102" fmla="*/ 1867 w 2195"/>
                <a:gd name="T103" fmla="*/ 130 h 686"/>
                <a:gd name="T104" fmla="*/ 1729 w 2195"/>
                <a:gd name="T105" fmla="*/ 128 h 686"/>
                <a:gd name="T106" fmla="*/ 1395 w 2195"/>
                <a:gd name="T107" fmla="*/ 82 h 686"/>
                <a:gd name="T108" fmla="*/ 1301 w 2195"/>
                <a:gd name="T109" fmla="*/ 103 h 686"/>
                <a:gd name="T110" fmla="*/ 1124 w 2195"/>
                <a:gd name="T111" fmla="*/ 71 h 686"/>
                <a:gd name="T112" fmla="*/ 983 w 2195"/>
                <a:gd name="T113" fmla="*/ 54 h 686"/>
                <a:gd name="T114" fmla="*/ 913 w 2195"/>
                <a:gd name="T115" fmla="*/ 1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95" h="686">
                  <a:moveTo>
                    <a:pt x="856" y="0"/>
                  </a:moveTo>
                  <a:lnTo>
                    <a:pt x="836" y="6"/>
                  </a:lnTo>
                  <a:lnTo>
                    <a:pt x="832" y="12"/>
                  </a:lnTo>
                  <a:lnTo>
                    <a:pt x="836" y="19"/>
                  </a:lnTo>
                  <a:lnTo>
                    <a:pt x="813" y="18"/>
                  </a:lnTo>
                  <a:lnTo>
                    <a:pt x="795" y="27"/>
                  </a:lnTo>
                  <a:lnTo>
                    <a:pt x="781" y="23"/>
                  </a:lnTo>
                  <a:lnTo>
                    <a:pt x="751" y="25"/>
                  </a:lnTo>
                  <a:lnTo>
                    <a:pt x="752" y="29"/>
                  </a:lnTo>
                  <a:lnTo>
                    <a:pt x="721" y="31"/>
                  </a:lnTo>
                  <a:lnTo>
                    <a:pt x="705" y="39"/>
                  </a:lnTo>
                  <a:lnTo>
                    <a:pt x="692" y="39"/>
                  </a:lnTo>
                  <a:lnTo>
                    <a:pt x="687" y="49"/>
                  </a:lnTo>
                  <a:lnTo>
                    <a:pt x="705" y="58"/>
                  </a:lnTo>
                  <a:lnTo>
                    <a:pt x="680" y="60"/>
                  </a:lnTo>
                  <a:lnTo>
                    <a:pt x="649" y="59"/>
                  </a:lnTo>
                  <a:lnTo>
                    <a:pt x="630" y="62"/>
                  </a:lnTo>
                  <a:lnTo>
                    <a:pt x="646" y="80"/>
                  </a:lnTo>
                  <a:lnTo>
                    <a:pt x="669" y="93"/>
                  </a:lnTo>
                  <a:lnTo>
                    <a:pt x="637" y="84"/>
                  </a:lnTo>
                  <a:lnTo>
                    <a:pt x="611" y="85"/>
                  </a:lnTo>
                  <a:lnTo>
                    <a:pt x="595" y="91"/>
                  </a:lnTo>
                  <a:lnTo>
                    <a:pt x="610" y="104"/>
                  </a:lnTo>
                  <a:lnTo>
                    <a:pt x="594" y="101"/>
                  </a:lnTo>
                  <a:lnTo>
                    <a:pt x="587" y="84"/>
                  </a:lnTo>
                  <a:lnTo>
                    <a:pt x="573" y="75"/>
                  </a:lnTo>
                  <a:lnTo>
                    <a:pt x="567" y="76"/>
                  </a:lnTo>
                  <a:lnTo>
                    <a:pt x="579" y="87"/>
                  </a:lnTo>
                  <a:lnTo>
                    <a:pt x="564" y="99"/>
                  </a:lnTo>
                  <a:lnTo>
                    <a:pt x="591" y="112"/>
                  </a:lnTo>
                  <a:lnTo>
                    <a:pt x="593" y="130"/>
                  </a:lnTo>
                  <a:lnTo>
                    <a:pt x="603" y="140"/>
                  </a:lnTo>
                  <a:lnTo>
                    <a:pt x="618" y="141"/>
                  </a:lnTo>
                  <a:lnTo>
                    <a:pt x="620" y="152"/>
                  </a:lnTo>
                  <a:lnTo>
                    <a:pt x="635" y="162"/>
                  </a:lnTo>
                  <a:lnTo>
                    <a:pt x="629" y="171"/>
                  </a:lnTo>
                  <a:lnTo>
                    <a:pt x="631" y="180"/>
                  </a:lnTo>
                  <a:lnTo>
                    <a:pt x="619" y="185"/>
                  </a:lnTo>
                  <a:lnTo>
                    <a:pt x="617" y="191"/>
                  </a:lnTo>
                  <a:lnTo>
                    <a:pt x="600" y="189"/>
                  </a:lnTo>
                  <a:lnTo>
                    <a:pt x="611" y="163"/>
                  </a:lnTo>
                  <a:lnTo>
                    <a:pt x="608" y="151"/>
                  </a:lnTo>
                  <a:lnTo>
                    <a:pt x="586" y="141"/>
                  </a:lnTo>
                  <a:lnTo>
                    <a:pt x="573" y="117"/>
                  </a:lnTo>
                  <a:lnTo>
                    <a:pt x="560" y="105"/>
                  </a:lnTo>
                  <a:lnTo>
                    <a:pt x="549" y="99"/>
                  </a:lnTo>
                  <a:lnTo>
                    <a:pt x="551" y="86"/>
                  </a:lnTo>
                  <a:lnTo>
                    <a:pt x="541" y="77"/>
                  </a:lnTo>
                  <a:lnTo>
                    <a:pt x="505" y="72"/>
                  </a:lnTo>
                  <a:lnTo>
                    <a:pt x="498" y="75"/>
                  </a:lnTo>
                  <a:lnTo>
                    <a:pt x="500" y="91"/>
                  </a:lnTo>
                  <a:lnTo>
                    <a:pt x="486" y="106"/>
                  </a:lnTo>
                  <a:lnTo>
                    <a:pt x="490" y="111"/>
                  </a:lnTo>
                  <a:lnTo>
                    <a:pt x="506" y="124"/>
                  </a:lnTo>
                  <a:lnTo>
                    <a:pt x="507" y="133"/>
                  </a:lnTo>
                  <a:lnTo>
                    <a:pt x="524" y="135"/>
                  </a:lnTo>
                  <a:lnTo>
                    <a:pt x="526" y="138"/>
                  </a:lnTo>
                  <a:lnTo>
                    <a:pt x="546" y="148"/>
                  </a:lnTo>
                  <a:lnTo>
                    <a:pt x="543" y="157"/>
                  </a:lnTo>
                  <a:lnTo>
                    <a:pt x="482" y="137"/>
                  </a:lnTo>
                  <a:lnTo>
                    <a:pt x="460" y="131"/>
                  </a:lnTo>
                  <a:lnTo>
                    <a:pt x="418" y="126"/>
                  </a:lnTo>
                  <a:lnTo>
                    <a:pt x="414" y="132"/>
                  </a:lnTo>
                  <a:lnTo>
                    <a:pt x="434" y="142"/>
                  </a:lnTo>
                  <a:lnTo>
                    <a:pt x="425" y="153"/>
                  </a:lnTo>
                  <a:lnTo>
                    <a:pt x="404" y="143"/>
                  </a:lnTo>
                  <a:lnTo>
                    <a:pt x="388" y="150"/>
                  </a:lnTo>
                  <a:lnTo>
                    <a:pt x="363" y="151"/>
                  </a:lnTo>
                  <a:lnTo>
                    <a:pt x="357" y="157"/>
                  </a:lnTo>
                  <a:lnTo>
                    <a:pt x="339" y="155"/>
                  </a:lnTo>
                  <a:lnTo>
                    <a:pt x="347" y="144"/>
                  </a:lnTo>
                  <a:lnTo>
                    <a:pt x="337" y="143"/>
                  </a:lnTo>
                  <a:lnTo>
                    <a:pt x="297" y="159"/>
                  </a:lnTo>
                  <a:lnTo>
                    <a:pt x="272" y="167"/>
                  </a:lnTo>
                  <a:lnTo>
                    <a:pt x="274" y="178"/>
                  </a:lnTo>
                  <a:lnTo>
                    <a:pt x="255" y="183"/>
                  </a:lnTo>
                  <a:lnTo>
                    <a:pt x="241" y="176"/>
                  </a:lnTo>
                  <a:lnTo>
                    <a:pt x="237" y="166"/>
                  </a:lnTo>
                  <a:lnTo>
                    <a:pt x="253" y="164"/>
                  </a:lnTo>
                  <a:lnTo>
                    <a:pt x="241" y="154"/>
                  </a:lnTo>
                  <a:lnTo>
                    <a:pt x="202" y="148"/>
                  </a:lnTo>
                  <a:lnTo>
                    <a:pt x="216" y="159"/>
                  </a:lnTo>
                  <a:lnTo>
                    <a:pt x="214" y="170"/>
                  </a:lnTo>
                  <a:lnTo>
                    <a:pt x="229" y="181"/>
                  </a:lnTo>
                  <a:lnTo>
                    <a:pt x="226" y="193"/>
                  </a:lnTo>
                  <a:lnTo>
                    <a:pt x="210" y="187"/>
                  </a:lnTo>
                  <a:lnTo>
                    <a:pt x="197" y="186"/>
                  </a:lnTo>
                  <a:lnTo>
                    <a:pt x="172" y="204"/>
                  </a:lnTo>
                  <a:lnTo>
                    <a:pt x="186" y="217"/>
                  </a:lnTo>
                  <a:lnTo>
                    <a:pt x="175" y="222"/>
                  </a:lnTo>
                  <a:lnTo>
                    <a:pt x="138" y="210"/>
                  </a:lnTo>
                  <a:lnTo>
                    <a:pt x="131" y="217"/>
                  </a:lnTo>
                  <a:lnTo>
                    <a:pt x="142" y="225"/>
                  </a:lnTo>
                  <a:lnTo>
                    <a:pt x="143" y="234"/>
                  </a:lnTo>
                  <a:lnTo>
                    <a:pt x="130" y="229"/>
                  </a:lnTo>
                  <a:lnTo>
                    <a:pt x="111" y="223"/>
                  </a:lnTo>
                  <a:lnTo>
                    <a:pt x="104" y="205"/>
                  </a:lnTo>
                  <a:lnTo>
                    <a:pt x="101" y="196"/>
                  </a:lnTo>
                  <a:lnTo>
                    <a:pt x="74" y="183"/>
                  </a:lnTo>
                  <a:lnTo>
                    <a:pt x="84" y="181"/>
                  </a:lnTo>
                  <a:lnTo>
                    <a:pt x="149" y="194"/>
                  </a:lnTo>
                  <a:lnTo>
                    <a:pt x="170" y="190"/>
                  </a:lnTo>
                  <a:lnTo>
                    <a:pt x="182" y="180"/>
                  </a:lnTo>
                  <a:lnTo>
                    <a:pt x="177" y="168"/>
                  </a:lnTo>
                  <a:lnTo>
                    <a:pt x="163" y="160"/>
                  </a:lnTo>
                  <a:lnTo>
                    <a:pt x="106" y="140"/>
                  </a:lnTo>
                  <a:lnTo>
                    <a:pt x="68" y="135"/>
                  </a:lnTo>
                  <a:lnTo>
                    <a:pt x="43" y="125"/>
                  </a:lnTo>
                  <a:lnTo>
                    <a:pt x="31" y="131"/>
                  </a:lnTo>
                  <a:lnTo>
                    <a:pt x="10" y="138"/>
                  </a:lnTo>
                  <a:lnTo>
                    <a:pt x="0" y="140"/>
                  </a:lnTo>
                  <a:lnTo>
                    <a:pt x="1" y="152"/>
                  </a:lnTo>
                  <a:lnTo>
                    <a:pt x="25" y="164"/>
                  </a:lnTo>
                  <a:lnTo>
                    <a:pt x="16" y="177"/>
                  </a:lnTo>
                  <a:lnTo>
                    <a:pt x="38" y="198"/>
                  </a:lnTo>
                  <a:lnTo>
                    <a:pt x="32" y="213"/>
                  </a:lnTo>
                  <a:lnTo>
                    <a:pt x="48" y="228"/>
                  </a:lnTo>
                  <a:lnTo>
                    <a:pt x="45" y="240"/>
                  </a:lnTo>
                  <a:lnTo>
                    <a:pt x="70" y="253"/>
                  </a:lnTo>
                  <a:lnTo>
                    <a:pt x="67" y="262"/>
                  </a:lnTo>
                  <a:lnTo>
                    <a:pt x="56" y="273"/>
                  </a:lnTo>
                  <a:lnTo>
                    <a:pt x="30" y="297"/>
                  </a:lnTo>
                  <a:lnTo>
                    <a:pt x="47" y="306"/>
                  </a:lnTo>
                  <a:lnTo>
                    <a:pt x="33" y="317"/>
                  </a:lnTo>
                  <a:lnTo>
                    <a:pt x="36" y="321"/>
                  </a:lnTo>
                  <a:lnTo>
                    <a:pt x="28" y="332"/>
                  </a:lnTo>
                  <a:lnTo>
                    <a:pt x="35" y="350"/>
                  </a:lnTo>
                  <a:lnTo>
                    <a:pt x="30" y="356"/>
                  </a:lnTo>
                  <a:lnTo>
                    <a:pt x="38" y="361"/>
                  </a:lnTo>
                  <a:lnTo>
                    <a:pt x="41" y="370"/>
                  </a:lnTo>
                  <a:lnTo>
                    <a:pt x="48" y="382"/>
                  </a:lnTo>
                  <a:lnTo>
                    <a:pt x="65" y="386"/>
                  </a:lnTo>
                  <a:lnTo>
                    <a:pt x="68" y="392"/>
                  </a:lnTo>
                  <a:lnTo>
                    <a:pt x="76" y="389"/>
                  </a:lnTo>
                  <a:lnTo>
                    <a:pt x="92" y="394"/>
                  </a:lnTo>
                  <a:lnTo>
                    <a:pt x="95" y="403"/>
                  </a:lnTo>
                  <a:lnTo>
                    <a:pt x="93" y="408"/>
                  </a:lnTo>
                  <a:lnTo>
                    <a:pt x="105" y="422"/>
                  </a:lnTo>
                  <a:lnTo>
                    <a:pt x="112" y="425"/>
                  </a:lnTo>
                  <a:lnTo>
                    <a:pt x="112" y="429"/>
                  </a:lnTo>
                  <a:lnTo>
                    <a:pt x="123" y="432"/>
                  </a:lnTo>
                  <a:lnTo>
                    <a:pt x="129" y="438"/>
                  </a:lnTo>
                  <a:lnTo>
                    <a:pt x="123" y="442"/>
                  </a:lnTo>
                  <a:lnTo>
                    <a:pt x="111" y="441"/>
                  </a:lnTo>
                  <a:lnTo>
                    <a:pt x="108" y="443"/>
                  </a:lnTo>
                  <a:lnTo>
                    <a:pt x="113" y="450"/>
                  </a:lnTo>
                  <a:lnTo>
                    <a:pt x="119" y="463"/>
                  </a:lnTo>
                  <a:lnTo>
                    <a:pt x="125" y="463"/>
                  </a:lnTo>
                  <a:lnTo>
                    <a:pt x="128" y="459"/>
                  </a:lnTo>
                  <a:lnTo>
                    <a:pt x="133" y="460"/>
                  </a:lnTo>
                  <a:lnTo>
                    <a:pt x="149" y="458"/>
                  </a:lnTo>
                  <a:lnTo>
                    <a:pt x="161" y="469"/>
                  </a:lnTo>
                  <a:lnTo>
                    <a:pt x="158" y="474"/>
                  </a:lnTo>
                  <a:lnTo>
                    <a:pt x="161" y="480"/>
                  </a:lnTo>
                  <a:lnTo>
                    <a:pt x="174" y="481"/>
                  </a:lnTo>
                  <a:lnTo>
                    <a:pt x="181" y="489"/>
                  </a:lnTo>
                  <a:lnTo>
                    <a:pt x="182" y="493"/>
                  </a:lnTo>
                  <a:lnTo>
                    <a:pt x="203" y="500"/>
                  </a:lnTo>
                  <a:lnTo>
                    <a:pt x="215" y="497"/>
                  </a:lnTo>
                  <a:lnTo>
                    <a:pt x="227" y="507"/>
                  </a:lnTo>
                  <a:lnTo>
                    <a:pt x="236" y="507"/>
                  </a:lnTo>
                  <a:lnTo>
                    <a:pt x="261" y="513"/>
                  </a:lnTo>
                  <a:lnTo>
                    <a:pt x="262" y="519"/>
                  </a:lnTo>
                  <a:lnTo>
                    <a:pt x="258" y="530"/>
                  </a:lnTo>
                  <a:lnTo>
                    <a:pt x="264" y="541"/>
                  </a:lnTo>
                  <a:lnTo>
                    <a:pt x="263" y="547"/>
                  </a:lnTo>
                  <a:lnTo>
                    <a:pt x="248" y="549"/>
                  </a:lnTo>
                  <a:lnTo>
                    <a:pt x="240" y="555"/>
                  </a:lnTo>
                  <a:lnTo>
                    <a:pt x="241" y="564"/>
                  </a:lnTo>
                  <a:lnTo>
                    <a:pt x="255" y="560"/>
                  </a:lnTo>
                  <a:lnTo>
                    <a:pt x="257" y="565"/>
                  </a:lnTo>
                  <a:lnTo>
                    <a:pt x="234" y="573"/>
                  </a:lnTo>
                  <a:lnTo>
                    <a:pt x="245" y="581"/>
                  </a:lnTo>
                  <a:lnTo>
                    <a:pt x="234" y="598"/>
                  </a:lnTo>
                  <a:lnTo>
                    <a:pt x="223" y="602"/>
                  </a:lnTo>
                  <a:lnTo>
                    <a:pt x="239" y="614"/>
                  </a:lnTo>
                  <a:lnTo>
                    <a:pt x="259" y="621"/>
                  </a:lnTo>
                  <a:lnTo>
                    <a:pt x="284" y="639"/>
                  </a:lnTo>
                  <a:lnTo>
                    <a:pt x="285" y="636"/>
                  </a:lnTo>
                  <a:lnTo>
                    <a:pt x="300" y="640"/>
                  </a:lnTo>
                  <a:lnTo>
                    <a:pt x="325" y="643"/>
                  </a:lnTo>
                  <a:lnTo>
                    <a:pt x="350" y="653"/>
                  </a:lnTo>
                  <a:lnTo>
                    <a:pt x="353" y="657"/>
                  </a:lnTo>
                  <a:lnTo>
                    <a:pt x="363" y="654"/>
                  </a:lnTo>
                  <a:lnTo>
                    <a:pt x="379" y="658"/>
                  </a:lnTo>
                  <a:lnTo>
                    <a:pt x="386" y="666"/>
                  </a:lnTo>
                  <a:lnTo>
                    <a:pt x="398" y="671"/>
                  </a:lnTo>
                  <a:lnTo>
                    <a:pt x="402" y="672"/>
                  </a:lnTo>
                  <a:lnTo>
                    <a:pt x="416" y="684"/>
                  </a:lnTo>
                  <a:lnTo>
                    <a:pt x="424" y="686"/>
                  </a:lnTo>
                  <a:lnTo>
                    <a:pt x="426" y="680"/>
                  </a:lnTo>
                  <a:lnTo>
                    <a:pt x="434" y="672"/>
                  </a:lnTo>
                  <a:lnTo>
                    <a:pt x="411" y="648"/>
                  </a:lnTo>
                  <a:lnTo>
                    <a:pt x="410" y="634"/>
                  </a:lnTo>
                  <a:lnTo>
                    <a:pt x="391" y="615"/>
                  </a:lnTo>
                  <a:lnTo>
                    <a:pt x="402" y="594"/>
                  </a:lnTo>
                  <a:lnTo>
                    <a:pt x="417" y="590"/>
                  </a:lnTo>
                  <a:lnTo>
                    <a:pt x="422" y="578"/>
                  </a:lnTo>
                  <a:lnTo>
                    <a:pt x="413" y="575"/>
                  </a:lnTo>
                  <a:lnTo>
                    <a:pt x="412" y="564"/>
                  </a:lnTo>
                  <a:lnTo>
                    <a:pt x="398" y="551"/>
                  </a:lnTo>
                  <a:lnTo>
                    <a:pt x="386" y="551"/>
                  </a:lnTo>
                  <a:lnTo>
                    <a:pt x="369" y="537"/>
                  </a:lnTo>
                  <a:lnTo>
                    <a:pt x="375" y="522"/>
                  </a:lnTo>
                  <a:lnTo>
                    <a:pt x="369" y="518"/>
                  </a:lnTo>
                  <a:lnTo>
                    <a:pt x="376" y="496"/>
                  </a:lnTo>
                  <a:lnTo>
                    <a:pt x="396" y="507"/>
                  </a:lnTo>
                  <a:lnTo>
                    <a:pt x="394" y="493"/>
                  </a:lnTo>
                  <a:lnTo>
                    <a:pt x="420" y="471"/>
                  </a:lnTo>
                  <a:lnTo>
                    <a:pt x="445" y="470"/>
                  </a:lnTo>
                  <a:lnTo>
                    <a:pt x="484" y="484"/>
                  </a:lnTo>
                  <a:lnTo>
                    <a:pt x="505" y="492"/>
                  </a:lnTo>
                  <a:lnTo>
                    <a:pt x="519" y="484"/>
                  </a:lnTo>
                  <a:lnTo>
                    <a:pt x="544" y="484"/>
                  </a:lnTo>
                  <a:lnTo>
                    <a:pt x="568" y="494"/>
                  </a:lnTo>
                  <a:lnTo>
                    <a:pt x="571" y="488"/>
                  </a:lnTo>
                  <a:lnTo>
                    <a:pt x="593" y="489"/>
                  </a:lnTo>
                  <a:lnTo>
                    <a:pt x="594" y="479"/>
                  </a:lnTo>
                  <a:lnTo>
                    <a:pt x="563" y="466"/>
                  </a:lnTo>
                  <a:lnTo>
                    <a:pt x="575" y="456"/>
                  </a:lnTo>
                  <a:lnTo>
                    <a:pt x="570" y="450"/>
                  </a:lnTo>
                  <a:lnTo>
                    <a:pt x="583" y="445"/>
                  </a:lnTo>
                  <a:lnTo>
                    <a:pt x="567" y="431"/>
                  </a:lnTo>
                  <a:lnTo>
                    <a:pt x="571" y="425"/>
                  </a:lnTo>
                  <a:lnTo>
                    <a:pt x="626" y="417"/>
                  </a:lnTo>
                  <a:lnTo>
                    <a:pt x="632" y="413"/>
                  </a:lnTo>
                  <a:lnTo>
                    <a:pt x="667" y="406"/>
                  </a:lnTo>
                  <a:lnTo>
                    <a:pt x="677" y="397"/>
                  </a:lnTo>
                  <a:lnTo>
                    <a:pt x="707" y="401"/>
                  </a:lnTo>
                  <a:lnTo>
                    <a:pt x="721" y="422"/>
                  </a:lnTo>
                  <a:lnTo>
                    <a:pt x="735" y="417"/>
                  </a:lnTo>
                  <a:lnTo>
                    <a:pt x="758" y="424"/>
                  </a:lnTo>
                  <a:lnTo>
                    <a:pt x="762" y="435"/>
                  </a:lnTo>
                  <a:lnTo>
                    <a:pt x="776" y="434"/>
                  </a:lnTo>
                  <a:lnTo>
                    <a:pt x="806" y="415"/>
                  </a:lnTo>
                  <a:lnTo>
                    <a:pt x="803" y="421"/>
                  </a:lnTo>
                  <a:lnTo>
                    <a:pt x="831" y="436"/>
                  </a:lnTo>
                  <a:lnTo>
                    <a:pt x="889" y="487"/>
                  </a:lnTo>
                  <a:lnTo>
                    <a:pt x="893" y="477"/>
                  </a:lnTo>
                  <a:lnTo>
                    <a:pt x="920" y="489"/>
                  </a:lnTo>
                  <a:lnTo>
                    <a:pt x="940" y="483"/>
                  </a:lnTo>
                  <a:lnTo>
                    <a:pt x="951" y="487"/>
                  </a:lnTo>
                  <a:lnTo>
                    <a:pt x="964" y="499"/>
                  </a:lnTo>
                  <a:lnTo>
                    <a:pt x="977" y="503"/>
                  </a:lnTo>
                  <a:lnTo>
                    <a:pt x="988" y="511"/>
                  </a:lnTo>
                  <a:lnTo>
                    <a:pt x="1007" y="509"/>
                  </a:lnTo>
                  <a:lnTo>
                    <a:pt x="1022" y="521"/>
                  </a:lnTo>
                  <a:lnTo>
                    <a:pt x="1027" y="519"/>
                  </a:lnTo>
                  <a:lnTo>
                    <a:pt x="1042" y="516"/>
                  </a:lnTo>
                  <a:lnTo>
                    <a:pt x="1064" y="498"/>
                  </a:lnTo>
                  <a:lnTo>
                    <a:pt x="1084" y="489"/>
                  </a:lnTo>
                  <a:lnTo>
                    <a:pt x="1101" y="495"/>
                  </a:lnTo>
                  <a:lnTo>
                    <a:pt x="1117" y="495"/>
                  </a:lnTo>
                  <a:lnTo>
                    <a:pt x="1133" y="505"/>
                  </a:lnTo>
                  <a:lnTo>
                    <a:pt x="1149" y="505"/>
                  </a:lnTo>
                  <a:lnTo>
                    <a:pt x="1175" y="510"/>
                  </a:lnTo>
                  <a:lnTo>
                    <a:pt x="1183" y="497"/>
                  </a:lnTo>
                  <a:lnTo>
                    <a:pt x="1170" y="485"/>
                  </a:lnTo>
                  <a:lnTo>
                    <a:pt x="1175" y="464"/>
                  </a:lnTo>
                  <a:lnTo>
                    <a:pt x="1197" y="472"/>
                  </a:lnTo>
                  <a:lnTo>
                    <a:pt x="1213" y="474"/>
                  </a:lnTo>
                  <a:lnTo>
                    <a:pt x="1234" y="479"/>
                  </a:lnTo>
                  <a:lnTo>
                    <a:pt x="1246" y="495"/>
                  </a:lnTo>
                  <a:lnTo>
                    <a:pt x="1273" y="503"/>
                  </a:lnTo>
                  <a:lnTo>
                    <a:pt x="1286" y="499"/>
                  </a:lnTo>
                  <a:lnTo>
                    <a:pt x="1305" y="497"/>
                  </a:lnTo>
                  <a:lnTo>
                    <a:pt x="1323" y="500"/>
                  </a:lnTo>
                  <a:lnTo>
                    <a:pt x="1344" y="509"/>
                  </a:lnTo>
                  <a:lnTo>
                    <a:pt x="1360" y="520"/>
                  </a:lnTo>
                  <a:lnTo>
                    <a:pt x="1374" y="519"/>
                  </a:lnTo>
                  <a:lnTo>
                    <a:pt x="1397" y="523"/>
                  </a:lnTo>
                  <a:lnTo>
                    <a:pt x="1408" y="518"/>
                  </a:lnTo>
                  <a:lnTo>
                    <a:pt x="1427" y="514"/>
                  </a:lnTo>
                  <a:lnTo>
                    <a:pt x="1442" y="500"/>
                  </a:lnTo>
                  <a:lnTo>
                    <a:pt x="1453" y="502"/>
                  </a:lnTo>
                  <a:lnTo>
                    <a:pt x="1465" y="509"/>
                  </a:lnTo>
                  <a:lnTo>
                    <a:pt x="1483" y="507"/>
                  </a:lnTo>
                  <a:lnTo>
                    <a:pt x="1508" y="515"/>
                  </a:lnTo>
                  <a:lnTo>
                    <a:pt x="1522" y="502"/>
                  </a:lnTo>
                  <a:lnTo>
                    <a:pt x="1516" y="493"/>
                  </a:lnTo>
                  <a:lnTo>
                    <a:pt x="1516" y="472"/>
                  </a:lnTo>
                  <a:lnTo>
                    <a:pt x="1520" y="465"/>
                  </a:lnTo>
                  <a:lnTo>
                    <a:pt x="1512" y="454"/>
                  </a:lnTo>
                  <a:lnTo>
                    <a:pt x="1500" y="450"/>
                  </a:lnTo>
                  <a:lnTo>
                    <a:pt x="1505" y="440"/>
                  </a:lnTo>
                  <a:lnTo>
                    <a:pt x="1522" y="436"/>
                  </a:lnTo>
                  <a:lnTo>
                    <a:pt x="1542" y="436"/>
                  </a:lnTo>
                  <a:lnTo>
                    <a:pt x="1570" y="441"/>
                  </a:lnTo>
                  <a:lnTo>
                    <a:pt x="1589" y="449"/>
                  </a:lnTo>
                  <a:lnTo>
                    <a:pt x="1614" y="469"/>
                  </a:lnTo>
                  <a:lnTo>
                    <a:pt x="1627" y="478"/>
                  </a:lnTo>
                  <a:lnTo>
                    <a:pt x="1641" y="490"/>
                  </a:lnTo>
                  <a:lnTo>
                    <a:pt x="1661" y="510"/>
                  </a:lnTo>
                  <a:lnTo>
                    <a:pt x="1693" y="516"/>
                  </a:lnTo>
                  <a:lnTo>
                    <a:pt x="1722" y="531"/>
                  </a:lnTo>
                  <a:lnTo>
                    <a:pt x="1742" y="550"/>
                  </a:lnTo>
                  <a:lnTo>
                    <a:pt x="1766" y="550"/>
                  </a:lnTo>
                  <a:lnTo>
                    <a:pt x="1775" y="542"/>
                  </a:lnTo>
                  <a:lnTo>
                    <a:pt x="1797" y="536"/>
                  </a:lnTo>
                  <a:lnTo>
                    <a:pt x="1802" y="554"/>
                  </a:lnTo>
                  <a:lnTo>
                    <a:pt x="1801" y="562"/>
                  </a:lnTo>
                  <a:lnTo>
                    <a:pt x="1810" y="584"/>
                  </a:lnTo>
                  <a:lnTo>
                    <a:pt x="1811" y="604"/>
                  </a:lnTo>
                  <a:lnTo>
                    <a:pt x="1789" y="600"/>
                  </a:lnTo>
                  <a:lnTo>
                    <a:pt x="1779" y="607"/>
                  </a:lnTo>
                  <a:lnTo>
                    <a:pt x="1794" y="625"/>
                  </a:lnTo>
                  <a:lnTo>
                    <a:pt x="1806" y="649"/>
                  </a:lnTo>
                  <a:lnTo>
                    <a:pt x="1798" y="650"/>
                  </a:lnTo>
                  <a:lnTo>
                    <a:pt x="1804" y="660"/>
                  </a:lnTo>
                  <a:lnTo>
                    <a:pt x="1808" y="664"/>
                  </a:lnTo>
                  <a:lnTo>
                    <a:pt x="1807" y="657"/>
                  </a:lnTo>
                  <a:lnTo>
                    <a:pt x="1821" y="642"/>
                  </a:lnTo>
                  <a:lnTo>
                    <a:pt x="1837" y="652"/>
                  </a:lnTo>
                  <a:lnTo>
                    <a:pt x="1848" y="651"/>
                  </a:lnTo>
                  <a:lnTo>
                    <a:pt x="1863" y="639"/>
                  </a:lnTo>
                  <a:lnTo>
                    <a:pt x="1866" y="627"/>
                  </a:lnTo>
                  <a:lnTo>
                    <a:pt x="1873" y="604"/>
                  </a:lnTo>
                  <a:lnTo>
                    <a:pt x="1880" y="580"/>
                  </a:lnTo>
                  <a:lnTo>
                    <a:pt x="1876" y="566"/>
                  </a:lnTo>
                  <a:lnTo>
                    <a:pt x="1879" y="536"/>
                  </a:lnTo>
                  <a:lnTo>
                    <a:pt x="1862" y="504"/>
                  </a:lnTo>
                  <a:lnTo>
                    <a:pt x="1844" y="480"/>
                  </a:lnTo>
                  <a:lnTo>
                    <a:pt x="1840" y="460"/>
                  </a:lnTo>
                  <a:lnTo>
                    <a:pt x="1825" y="443"/>
                  </a:lnTo>
                  <a:lnTo>
                    <a:pt x="1784" y="421"/>
                  </a:lnTo>
                  <a:lnTo>
                    <a:pt x="1766" y="420"/>
                  </a:lnTo>
                  <a:lnTo>
                    <a:pt x="1764" y="430"/>
                  </a:lnTo>
                  <a:lnTo>
                    <a:pt x="1746" y="425"/>
                  </a:lnTo>
                  <a:lnTo>
                    <a:pt x="1728" y="413"/>
                  </a:lnTo>
                  <a:lnTo>
                    <a:pt x="1701" y="410"/>
                  </a:lnTo>
                  <a:lnTo>
                    <a:pt x="1718" y="364"/>
                  </a:lnTo>
                  <a:lnTo>
                    <a:pt x="1729" y="326"/>
                  </a:lnTo>
                  <a:lnTo>
                    <a:pt x="1772" y="320"/>
                  </a:lnTo>
                  <a:lnTo>
                    <a:pt x="1821" y="323"/>
                  </a:lnTo>
                  <a:lnTo>
                    <a:pt x="1829" y="314"/>
                  </a:lnTo>
                  <a:lnTo>
                    <a:pt x="1855" y="317"/>
                  </a:lnTo>
                  <a:lnTo>
                    <a:pt x="1869" y="331"/>
                  </a:lnTo>
                  <a:lnTo>
                    <a:pt x="1890" y="329"/>
                  </a:lnTo>
                  <a:lnTo>
                    <a:pt x="1917" y="324"/>
                  </a:lnTo>
                  <a:lnTo>
                    <a:pt x="1892" y="312"/>
                  </a:lnTo>
                  <a:lnTo>
                    <a:pt x="1892" y="280"/>
                  </a:lnTo>
                  <a:lnTo>
                    <a:pt x="1921" y="273"/>
                  </a:lnTo>
                  <a:lnTo>
                    <a:pt x="1961" y="297"/>
                  </a:lnTo>
                  <a:lnTo>
                    <a:pt x="1972" y="275"/>
                  </a:lnTo>
                  <a:lnTo>
                    <a:pt x="1961" y="260"/>
                  </a:lnTo>
                  <a:lnTo>
                    <a:pt x="1977" y="258"/>
                  </a:lnTo>
                  <a:lnTo>
                    <a:pt x="1999" y="285"/>
                  </a:lnTo>
                  <a:lnTo>
                    <a:pt x="1992" y="301"/>
                  </a:lnTo>
                  <a:lnTo>
                    <a:pt x="1989" y="320"/>
                  </a:lnTo>
                  <a:lnTo>
                    <a:pt x="1990" y="345"/>
                  </a:lnTo>
                  <a:lnTo>
                    <a:pt x="1972" y="349"/>
                  </a:lnTo>
                  <a:lnTo>
                    <a:pt x="1981" y="358"/>
                  </a:lnTo>
                  <a:lnTo>
                    <a:pt x="1980" y="370"/>
                  </a:lnTo>
                  <a:lnTo>
                    <a:pt x="2001" y="397"/>
                  </a:lnTo>
                  <a:lnTo>
                    <a:pt x="2053" y="441"/>
                  </a:lnTo>
                  <a:lnTo>
                    <a:pt x="2086" y="471"/>
                  </a:lnTo>
                  <a:lnTo>
                    <a:pt x="2105" y="485"/>
                  </a:lnTo>
                  <a:lnTo>
                    <a:pt x="2110" y="466"/>
                  </a:lnTo>
                  <a:lnTo>
                    <a:pt x="2096" y="446"/>
                  </a:lnTo>
                  <a:lnTo>
                    <a:pt x="2115" y="441"/>
                  </a:lnTo>
                  <a:lnTo>
                    <a:pt x="2098" y="418"/>
                  </a:lnTo>
                  <a:lnTo>
                    <a:pt x="2114" y="408"/>
                  </a:lnTo>
                  <a:lnTo>
                    <a:pt x="2099" y="399"/>
                  </a:lnTo>
                  <a:lnTo>
                    <a:pt x="2088" y="383"/>
                  </a:lnTo>
                  <a:lnTo>
                    <a:pt x="2102" y="382"/>
                  </a:lnTo>
                  <a:lnTo>
                    <a:pt x="2072" y="354"/>
                  </a:lnTo>
                  <a:lnTo>
                    <a:pt x="2050" y="349"/>
                  </a:lnTo>
                  <a:lnTo>
                    <a:pt x="2041" y="341"/>
                  </a:lnTo>
                  <a:lnTo>
                    <a:pt x="2037" y="322"/>
                  </a:lnTo>
                  <a:lnTo>
                    <a:pt x="2027" y="310"/>
                  </a:lnTo>
                  <a:lnTo>
                    <a:pt x="2050" y="312"/>
                  </a:lnTo>
                  <a:lnTo>
                    <a:pt x="2054" y="304"/>
                  </a:lnTo>
                  <a:lnTo>
                    <a:pt x="2069" y="311"/>
                  </a:lnTo>
                  <a:lnTo>
                    <a:pt x="2089" y="296"/>
                  </a:lnTo>
                  <a:lnTo>
                    <a:pt x="2127" y="309"/>
                  </a:lnTo>
                  <a:lnTo>
                    <a:pt x="2121" y="301"/>
                  </a:lnTo>
                  <a:lnTo>
                    <a:pt x="2127" y="289"/>
                  </a:lnTo>
                  <a:lnTo>
                    <a:pt x="2132" y="275"/>
                  </a:lnTo>
                  <a:lnTo>
                    <a:pt x="2142" y="273"/>
                  </a:lnTo>
                  <a:lnTo>
                    <a:pt x="2162" y="259"/>
                  </a:lnTo>
                  <a:lnTo>
                    <a:pt x="2195" y="263"/>
                  </a:lnTo>
                  <a:lnTo>
                    <a:pt x="2192" y="258"/>
                  </a:lnTo>
                  <a:lnTo>
                    <a:pt x="2179" y="250"/>
                  </a:lnTo>
                  <a:lnTo>
                    <a:pt x="2165" y="245"/>
                  </a:lnTo>
                  <a:lnTo>
                    <a:pt x="2135" y="230"/>
                  </a:lnTo>
                  <a:lnTo>
                    <a:pt x="2107" y="220"/>
                  </a:lnTo>
                  <a:lnTo>
                    <a:pt x="2128" y="221"/>
                  </a:lnTo>
                  <a:lnTo>
                    <a:pt x="2134" y="213"/>
                  </a:lnTo>
                  <a:lnTo>
                    <a:pt x="2128" y="210"/>
                  </a:lnTo>
                  <a:lnTo>
                    <a:pt x="2117" y="188"/>
                  </a:lnTo>
                  <a:lnTo>
                    <a:pt x="2124" y="183"/>
                  </a:lnTo>
                  <a:lnTo>
                    <a:pt x="2127" y="194"/>
                  </a:lnTo>
                  <a:lnTo>
                    <a:pt x="2139" y="195"/>
                  </a:lnTo>
                  <a:lnTo>
                    <a:pt x="2136" y="183"/>
                  </a:lnTo>
                  <a:lnTo>
                    <a:pt x="2149" y="185"/>
                  </a:lnTo>
                  <a:lnTo>
                    <a:pt x="2158" y="186"/>
                  </a:lnTo>
                  <a:lnTo>
                    <a:pt x="2154" y="172"/>
                  </a:lnTo>
                  <a:lnTo>
                    <a:pt x="2163" y="168"/>
                  </a:lnTo>
                  <a:lnTo>
                    <a:pt x="2150" y="158"/>
                  </a:lnTo>
                  <a:lnTo>
                    <a:pt x="2155" y="143"/>
                  </a:lnTo>
                  <a:lnTo>
                    <a:pt x="2167" y="151"/>
                  </a:lnTo>
                  <a:lnTo>
                    <a:pt x="2166" y="129"/>
                  </a:lnTo>
                  <a:lnTo>
                    <a:pt x="2163" y="113"/>
                  </a:lnTo>
                  <a:lnTo>
                    <a:pt x="2134" y="115"/>
                  </a:lnTo>
                  <a:lnTo>
                    <a:pt x="2116" y="123"/>
                  </a:lnTo>
                  <a:lnTo>
                    <a:pt x="2102" y="129"/>
                  </a:lnTo>
                  <a:lnTo>
                    <a:pt x="2098" y="133"/>
                  </a:lnTo>
                  <a:lnTo>
                    <a:pt x="2081" y="119"/>
                  </a:lnTo>
                  <a:lnTo>
                    <a:pt x="2021" y="141"/>
                  </a:lnTo>
                  <a:lnTo>
                    <a:pt x="2020" y="142"/>
                  </a:lnTo>
                  <a:lnTo>
                    <a:pt x="2020" y="142"/>
                  </a:lnTo>
                  <a:lnTo>
                    <a:pt x="1988" y="134"/>
                  </a:lnTo>
                  <a:lnTo>
                    <a:pt x="1936" y="126"/>
                  </a:lnTo>
                  <a:lnTo>
                    <a:pt x="1911" y="126"/>
                  </a:lnTo>
                  <a:lnTo>
                    <a:pt x="1861" y="122"/>
                  </a:lnTo>
                  <a:lnTo>
                    <a:pt x="1867" y="130"/>
                  </a:lnTo>
                  <a:lnTo>
                    <a:pt x="1896" y="141"/>
                  </a:lnTo>
                  <a:lnTo>
                    <a:pt x="1888" y="146"/>
                  </a:lnTo>
                  <a:lnTo>
                    <a:pt x="1841" y="131"/>
                  </a:lnTo>
                  <a:lnTo>
                    <a:pt x="1818" y="132"/>
                  </a:lnTo>
                  <a:lnTo>
                    <a:pt x="1788" y="129"/>
                  </a:lnTo>
                  <a:lnTo>
                    <a:pt x="1765" y="130"/>
                  </a:lnTo>
                  <a:lnTo>
                    <a:pt x="1753" y="133"/>
                  </a:lnTo>
                  <a:lnTo>
                    <a:pt x="1729" y="128"/>
                  </a:lnTo>
                  <a:lnTo>
                    <a:pt x="1711" y="115"/>
                  </a:lnTo>
                  <a:lnTo>
                    <a:pt x="1690" y="109"/>
                  </a:lnTo>
                  <a:lnTo>
                    <a:pt x="1660" y="106"/>
                  </a:lnTo>
                  <a:lnTo>
                    <a:pt x="1612" y="109"/>
                  </a:lnTo>
                  <a:lnTo>
                    <a:pt x="1559" y="96"/>
                  </a:lnTo>
                  <a:lnTo>
                    <a:pt x="1533" y="86"/>
                  </a:lnTo>
                  <a:lnTo>
                    <a:pt x="1402" y="75"/>
                  </a:lnTo>
                  <a:lnTo>
                    <a:pt x="1395" y="82"/>
                  </a:lnTo>
                  <a:lnTo>
                    <a:pt x="1426" y="98"/>
                  </a:lnTo>
                  <a:lnTo>
                    <a:pt x="1402" y="96"/>
                  </a:lnTo>
                  <a:lnTo>
                    <a:pt x="1399" y="101"/>
                  </a:lnTo>
                  <a:lnTo>
                    <a:pt x="1367" y="95"/>
                  </a:lnTo>
                  <a:lnTo>
                    <a:pt x="1351" y="100"/>
                  </a:lnTo>
                  <a:lnTo>
                    <a:pt x="1320" y="92"/>
                  </a:lnTo>
                  <a:lnTo>
                    <a:pt x="1331" y="110"/>
                  </a:lnTo>
                  <a:lnTo>
                    <a:pt x="1301" y="103"/>
                  </a:lnTo>
                  <a:lnTo>
                    <a:pt x="1268" y="90"/>
                  </a:lnTo>
                  <a:lnTo>
                    <a:pt x="1267" y="83"/>
                  </a:lnTo>
                  <a:lnTo>
                    <a:pt x="1247" y="72"/>
                  </a:lnTo>
                  <a:lnTo>
                    <a:pt x="1215" y="64"/>
                  </a:lnTo>
                  <a:lnTo>
                    <a:pt x="1195" y="64"/>
                  </a:lnTo>
                  <a:lnTo>
                    <a:pt x="1165" y="61"/>
                  </a:lnTo>
                  <a:lnTo>
                    <a:pt x="1180" y="73"/>
                  </a:lnTo>
                  <a:lnTo>
                    <a:pt x="1124" y="71"/>
                  </a:lnTo>
                  <a:lnTo>
                    <a:pt x="1111" y="63"/>
                  </a:lnTo>
                  <a:lnTo>
                    <a:pt x="1068" y="61"/>
                  </a:lnTo>
                  <a:lnTo>
                    <a:pt x="1051" y="63"/>
                  </a:lnTo>
                  <a:lnTo>
                    <a:pt x="1051" y="68"/>
                  </a:lnTo>
                  <a:lnTo>
                    <a:pt x="1032" y="57"/>
                  </a:lnTo>
                  <a:lnTo>
                    <a:pt x="1024" y="60"/>
                  </a:lnTo>
                  <a:lnTo>
                    <a:pt x="1001" y="56"/>
                  </a:lnTo>
                  <a:lnTo>
                    <a:pt x="983" y="54"/>
                  </a:lnTo>
                  <a:lnTo>
                    <a:pt x="986" y="49"/>
                  </a:lnTo>
                  <a:lnTo>
                    <a:pt x="1008" y="40"/>
                  </a:lnTo>
                  <a:lnTo>
                    <a:pt x="1016" y="36"/>
                  </a:lnTo>
                  <a:lnTo>
                    <a:pt x="1009" y="28"/>
                  </a:lnTo>
                  <a:lnTo>
                    <a:pt x="992" y="22"/>
                  </a:lnTo>
                  <a:lnTo>
                    <a:pt x="955" y="15"/>
                  </a:lnTo>
                  <a:lnTo>
                    <a:pt x="920" y="14"/>
                  </a:lnTo>
                  <a:lnTo>
                    <a:pt x="913" y="18"/>
                  </a:lnTo>
                  <a:lnTo>
                    <a:pt x="901" y="11"/>
                  </a:lnTo>
                  <a:lnTo>
                    <a:pt x="901" y="11"/>
                  </a:lnTo>
                  <a:lnTo>
                    <a:pt x="871" y="8"/>
                  </a:lnTo>
                  <a:lnTo>
                    <a:pt x="883" y="5"/>
                  </a:lnTo>
                  <a:lnTo>
                    <a:pt x="856" y="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sp>
          <p:nvSpPr>
            <p:cNvPr id="672" name="Freeform 222"/>
            <p:cNvSpPr>
              <a:spLocks/>
            </p:cNvSpPr>
            <p:nvPr/>
          </p:nvSpPr>
          <p:spPr bwMode="auto">
            <a:xfrm>
              <a:off x="5064431" y="5791484"/>
              <a:ext cx="66675" cy="65088"/>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hu-HU" sz="1800" b="0" i="0" u="none" strike="noStrike" kern="0" cap="none" spc="0" normalizeH="0" baseline="0" noProof="0">
                <a:ln>
                  <a:noFill/>
                </a:ln>
                <a:solidFill>
                  <a:srgbClr val="000000"/>
                </a:solidFill>
                <a:effectLst/>
                <a:uLnTx/>
                <a:uFillTx/>
                <a:latin typeface="Arial" charset="0"/>
                <a:cs typeface="Arial" charset="0"/>
              </a:endParaRPr>
            </a:p>
          </p:txBody>
        </p:sp>
      </p:grpSp>
      <p:sp>
        <p:nvSpPr>
          <p:cNvPr id="673" name="Rectangle 672"/>
          <p:cNvSpPr/>
          <p:nvPr/>
        </p:nvSpPr>
        <p:spPr bwMode="auto">
          <a:xfrm>
            <a:off x="6841583" y="671537"/>
            <a:ext cx="1007017" cy="342428"/>
          </a:xfrm>
          <a:prstGeom prst="rect">
            <a:avLst/>
          </a:prstGeom>
          <a:solidFill>
            <a:srgbClr val="FFFFFF">
              <a:lumMod val="50000"/>
            </a:srgbClr>
          </a:solidFill>
          <a:ln w="9525"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sz="1400" i="0" u="none" strike="noStrike" kern="0" cap="none" spc="-100" normalizeH="0" baseline="0" noProof="0" dirty="0" err="1" smtClean="0">
                <a:ln>
                  <a:noFill/>
                </a:ln>
                <a:solidFill>
                  <a:srgbClr val="000000"/>
                </a:solidFill>
                <a:effectLst/>
                <a:uLnTx/>
                <a:uFillTx/>
                <a:latin typeface="Calibri Light" panose="020F0302020204030204" pitchFamily="34" charset="0"/>
                <a:cs typeface="Arial" charset="0"/>
              </a:rPr>
              <a:t>Prohibición</a:t>
            </a:r>
            <a:endParaRPr kumimoji="0" lang="en-GB" sz="1400" i="0" u="none" strike="noStrike" kern="0" cap="none" spc="0" normalizeH="0" baseline="0" noProof="0" dirty="0">
              <a:ln>
                <a:noFill/>
              </a:ln>
              <a:solidFill>
                <a:srgbClr val="000000"/>
              </a:solidFill>
              <a:effectLst/>
              <a:uLnTx/>
              <a:uFillTx/>
              <a:latin typeface="Calibri Light" panose="020F0302020204030204" pitchFamily="34" charset="0"/>
              <a:cs typeface="Arial" charset="0"/>
            </a:endParaRPr>
          </a:p>
        </p:txBody>
      </p:sp>
      <p:sp>
        <p:nvSpPr>
          <p:cNvPr id="674" name="Rectangle 673"/>
          <p:cNvSpPr/>
          <p:nvPr/>
        </p:nvSpPr>
        <p:spPr bwMode="auto">
          <a:xfrm>
            <a:off x="7924800" y="671537"/>
            <a:ext cx="1066800" cy="342428"/>
          </a:xfrm>
          <a:prstGeom prst="rect">
            <a:avLst/>
          </a:prstGeom>
          <a:solidFill>
            <a:srgbClr val="FFFFFF">
              <a:lumMod val="85000"/>
            </a:srgbClr>
          </a:solidFill>
          <a:ln w="9525"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sz="1400" i="0" u="none" strike="noStrike" kern="0" cap="none" spc="-100" normalizeH="0" baseline="0" noProof="0" dirty="0" smtClean="0">
                <a:ln>
                  <a:noFill/>
                </a:ln>
                <a:solidFill>
                  <a:srgbClr val="000000"/>
                </a:solidFill>
                <a:effectLst/>
                <a:uLnTx/>
                <a:uFillTx/>
                <a:latin typeface="Calibri Light" panose="020F0302020204030204" pitchFamily="34" charset="0"/>
                <a:cs typeface="Arial" charset="0"/>
              </a:rPr>
              <a:t>Sin </a:t>
            </a:r>
            <a:r>
              <a:rPr kumimoji="0" lang="en-GB" sz="1400" i="0" u="none" strike="noStrike" kern="0" cap="none" spc="-100" normalizeH="0" baseline="0" noProof="0" dirty="0" err="1" smtClean="0">
                <a:ln>
                  <a:noFill/>
                </a:ln>
                <a:solidFill>
                  <a:srgbClr val="000000"/>
                </a:solidFill>
                <a:effectLst/>
                <a:uLnTx/>
                <a:uFillTx/>
                <a:latin typeface="Calibri Light" panose="020F0302020204030204" pitchFamily="34" charset="0"/>
                <a:cs typeface="Arial" charset="0"/>
              </a:rPr>
              <a:t>Prohibición</a:t>
            </a:r>
            <a:endParaRPr kumimoji="0" lang="en-GB" sz="1400" i="0" u="none" strike="noStrike" kern="0" cap="none" spc="0" normalizeH="0" baseline="0" noProof="0" dirty="0">
              <a:ln>
                <a:noFill/>
              </a:ln>
              <a:solidFill>
                <a:srgbClr val="000000"/>
              </a:solidFill>
              <a:effectLst/>
              <a:uLnTx/>
              <a:uFillTx/>
              <a:latin typeface="Calibri Light" panose="020F0302020204030204" pitchFamily="34" charset="0"/>
              <a:cs typeface="Arial" charset="0"/>
            </a:endParaRPr>
          </a:p>
        </p:txBody>
      </p:sp>
      <p:grpSp>
        <p:nvGrpSpPr>
          <p:cNvPr id="675" name="Group 663"/>
          <p:cNvGrpSpPr>
            <a:grpSpLocks noChangeAspect="1"/>
          </p:cNvGrpSpPr>
          <p:nvPr/>
        </p:nvGrpSpPr>
        <p:grpSpPr>
          <a:xfrm>
            <a:off x="7659342" y="2754581"/>
            <a:ext cx="894462" cy="850125"/>
            <a:chOff x="2667005" y="2983086"/>
            <a:chExt cx="1904989" cy="1917347"/>
          </a:xfrm>
        </p:grpSpPr>
        <p:sp>
          <p:nvSpPr>
            <p:cNvPr id="676" name="Oval 675"/>
            <p:cNvSpPr/>
            <p:nvPr/>
          </p:nvSpPr>
          <p:spPr>
            <a:xfrm>
              <a:off x="2667005" y="2983086"/>
              <a:ext cx="1904989" cy="1917347"/>
            </a:xfrm>
            <a:prstGeom prst="ellipse">
              <a:avLst/>
            </a:prstGeom>
            <a:blipFill rotWithShape="0">
              <a:blip r:embed="rId2" cstate="print">
                <a:extLst>
                  <a:ext uri="{28A0092B-C50C-407E-A947-70E740481C1C}">
                    <a14:useLocalDpi xmlns:a14="http://schemas.microsoft.com/office/drawing/2010/main" val="0"/>
                  </a:ext>
                </a:extLst>
              </a:blip>
              <a:stretch>
                <a:fillRect/>
              </a:stretch>
            </a:blipFill>
            <a:ln w="25400" cap="flat" cmpd="sng" algn="ctr">
              <a:solidFill>
                <a:srgbClr val="FFFFFF">
                  <a:hueOff val="0"/>
                  <a:satOff val="0"/>
                  <a:lumOff val="0"/>
                  <a:alphaOff val="0"/>
                </a:srgbClr>
              </a:solidFill>
              <a:prstDash val="solid"/>
            </a:ln>
            <a:effectLst/>
          </p:spPr>
        </p:sp>
        <p:sp>
          <p:nvSpPr>
            <p:cNvPr id="677" name="Oval 4"/>
            <p:cNvSpPr/>
            <p:nvPr/>
          </p:nvSpPr>
          <p:spPr>
            <a:xfrm>
              <a:off x="2945984" y="3263875"/>
              <a:ext cx="1347031" cy="1355769"/>
            </a:xfrm>
            <a:prstGeom prst="rect">
              <a:avLst/>
            </a:prstGeom>
            <a:noFill/>
            <a:ln>
              <a:noFill/>
            </a:ln>
            <a:effectLst/>
          </p:spPr>
          <p:txBody>
            <a:bodyPr spcFirstLastPara="0" vert="horz" wrap="square" lIns="14605" tIns="14605" rIns="14605" bIns="14605" numCol="1" spcCol="1270" anchor="ctr" anchorCtr="0">
              <a:noAutofit/>
            </a:bodyPr>
            <a:lstStyle/>
            <a:p>
              <a:pPr marL="0" marR="0" lvl="0" indent="0" algn="ctr" defTabSz="1022350" eaLnBrk="1" fontAlgn="base" latinLnBrk="0" hangingPunct="1">
                <a:lnSpc>
                  <a:spcPct val="90000"/>
                </a:lnSpc>
                <a:spcBef>
                  <a:spcPct val="0"/>
                </a:spcBef>
                <a:spcAft>
                  <a:spcPct val="35000"/>
                </a:spcAft>
                <a:buClrTx/>
                <a:buSzTx/>
                <a:buFontTx/>
                <a:buNone/>
                <a:tabLst/>
                <a:defRPr/>
              </a:pPr>
              <a:endParaRPr kumimoji="0" lang="en-US" sz="2300" b="0" i="0" u="none" strike="noStrike" kern="0" cap="none" spc="0" normalizeH="0" baseline="0" noProof="0" dirty="0">
                <a:ln>
                  <a:noFill/>
                </a:ln>
                <a:solidFill>
                  <a:srgbClr val="FFFFFF"/>
                </a:solidFill>
                <a:effectLst/>
                <a:uLnTx/>
                <a:uFillTx/>
                <a:latin typeface="CorpoS"/>
                <a:ea typeface="+mn-ea"/>
                <a:cs typeface="+mn-cs"/>
              </a:endParaRPr>
            </a:p>
          </p:txBody>
        </p:sp>
      </p:grpSp>
    </p:spTree>
    <p:extLst>
      <p:ext uri="{BB962C8B-B14F-4D97-AF65-F5344CB8AC3E}">
        <p14:creationId xmlns:p14="http://schemas.microsoft.com/office/powerpoint/2010/main" val="3881538255"/>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Picture 236"/>
          <p:cNvPicPr>
            <a:picLocks noChangeAspect="1"/>
          </p:cNvPicPr>
          <p:nvPr/>
        </p:nvPicPr>
        <p:blipFill>
          <a:blip r:embed="rId2" cstate="print">
            <a:clrChange>
              <a:clrFrom>
                <a:srgbClr val="FAFDFF"/>
              </a:clrFrom>
              <a:clrTo>
                <a:srgbClr val="FAFDFF">
                  <a:alpha val="0"/>
                </a:srgbClr>
              </a:clrTo>
            </a:clrChange>
            <a:extLst>
              <a:ext uri="{28A0092B-C50C-407E-A947-70E740481C1C}">
                <a14:useLocalDpi xmlns:a14="http://schemas.microsoft.com/office/drawing/2010/main" val="0"/>
              </a:ext>
            </a:extLst>
          </a:blip>
          <a:stretch>
            <a:fillRect/>
          </a:stretch>
        </p:blipFill>
        <p:spPr>
          <a:xfrm>
            <a:off x="5727388" y="4495800"/>
            <a:ext cx="1048529" cy="1219200"/>
          </a:xfrm>
          <a:prstGeom prst="rect">
            <a:avLst/>
          </a:prstGeom>
        </p:spPr>
      </p:pic>
      <p:pic>
        <p:nvPicPr>
          <p:cNvPr id="238" name="Picture 237"/>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29618" y="289526"/>
            <a:ext cx="1422024" cy="802756"/>
          </a:xfrm>
          <a:prstGeom prst="rect">
            <a:avLst/>
          </a:prstGeom>
        </p:spPr>
      </p:pic>
      <p:sp>
        <p:nvSpPr>
          <p:cNvPr id="239" name="TextBox 238"/>
          <p:cNvSpPr txBox="1"/>
          <p:nvPr/>
        </p:nvSpPr>
        <p:spPr>
          <a:xfrm>
            <a:off x="3806243" y="524806"/>
            <a:ext cx="817853" cy="461665"/>
          </a:xfrm>
          <a:prstGeom prst="rect">
            <a:avLst/>
          </a:prstGeom>
          <a:noFill/>
        </p:spPr>
        <p:txBody>
          <a:bodyPr wrap="none" rtlCol="0">
            <a:spAutoFit/>
          </a:bodyPr>
          <a:lstStyle/>
          <a:p>
            <a:pPr algn="ctr" eaLnBrk="0" fontAlgn="base" hangingPunct="0">
              <a:spcBef>
                <a:spcPct val="0"/>
              </a:spcBef>
              <a:spcAft>
                <a:spcPct val="0"/>
              </a:spcAft>
            </a:pPr>
            <a:r>
              <a:rPr lang="en-GB" sz="2400" dirty="0" smtClean="0">
                <a:solidFill>
                  <a:schemeClr val="accent3">
                    <a:lumMod val="50000"/>
                  </a:schemeClr>
                </a:solidFill>
                <a:latin typeface="Segoe UI" panose="020B0502040204020203" pitchFamily="34" charset="0"/>
                <a:ea typeface="Segoe UI" panose="020B0502040204020203" pitchFamily="34" charset="0"/>
                <a:cs typeface="Segoe UI" panose="020B0502040204020203" pitchFamily="34" charset="0"/>
              </a:rPr>
              <a:t>Hoy </a:t>
            </a:r>
            <a:endParaRPr lang="en-GB" sz="2400" dirty="0">
              <a:solidFill>
                <a:schemeClr val="accent3">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240" name="Group 10"/>
          <p:cNvGrpSpPr>
            <a:grpSpLocks noChangeAspect="1"/>
          </p:cNvGrpSpPr>
          <p:nvPr/>
        </p:nvGrpSpPr>
        <p:grpSpPr>
          <a:xfrm>
            <a:off x="640709" y="1347044"/>
            <a:ext cx="7133530" cy="3521536"/>
            <a:chOff x="141287" y="1341437"/>
            <a:chExt cx="8888413" cy="4387851"/>
          </a:xfrm>
        </p:grpSpPr>
        <p:sp>
          <p:nvSpPr>
            <p:cNvPr id="241" name="Freeform 6"/>
            <p:cNvSpPr>
              <a:spLocks/>
            </p:cNvSpPr>
            <p:nvPr/>
          </p:nvSpPr>
          <p:spPr bwMode="auto">
            <a:xfrm>
              <a:off x="5853112" y="2641600"/>
              <a:ext cx="374650" cy="300038"/>
            </a:xfrm>
            <a:custGeom>
              <a:avLst/>
              <a:gdLst>
                <a:gd name="T0" fmla="*/ 23 w 236"/>
                <a:gd name="T1" fmla="*/ 66 h 189"/>
                <a:gd name="T2" fmla="*/ 37 w 236"/>
                <a:gd name="T3" fmla="*/ 54 h 189"/>
                <a:gd name="T4" fmla="*/ 58 w 236"/>
                <a:gd name="T5" fmla="*/ 45 h 189"/>
                <a:gd name="T6" fmla="*/ 71 w 236"/>
                <a:gd name="T7" fmla="*/ 24 h 189"/>
                <a:gd name="T8" fmla="*/ 82 w 236"/>
                <a:gd name="T9" fmla="*/ 22 h 189"/>
                <a:gd name="T10" fmla="*/ 97 w 236"/>
                <a:gd name="T11" fmla="*/ 23 h 189"/>
                <a:gd name="T12" fmla="*/ 116 w 236"/>
                <a:gd name="T13" fmla="*/ 30 h 189"/>
                <a:gd name="T14" fmla="*/ 134 w 236"/>
                <a:gd name="T15" fmla="*/ 27 h 189"/>
                <a:gd name="T16" fmla="*/ 147 w 236"/>
                <a:gd name="T17" fmla="*/ 18 h 189"/>
                <a:gd name="T18" fmla="*/ 149 w 236"/>
                <a:gd name="T19" fmla="*/ 7 h 189"/>
                <a:gd name="T20" fmla="*/ 165 w 236"/>
                <a:gd name="T21" fmla="*/ 4 h 189"/>
                <a:gd name="T22" fmla="*/ 170 w 236"/>
                <a:gd name="T23" fmla="*/ 12 h 189"/>
                <a:gd name="T24" fmla="*/ 182 w 236"/>
                <a:gd name="T25" fmla="*/ 36 h 189"/>
                <a:gd name="T26" fmla="*/ 193 w 236"/>
                <a:gd name="T27" fmla="*/ 29 h 189"/>
                <a:gd name="T28" fmla="*/ 214 w 236"/>
                <a:gd name="T29" fmla="*/ 22 h 189"/>
                <a:gd name="T30" fmla="*/ 236 w 236"/>
                <a:gd name="T31" fmla="*/ 28 h 189"/>
                <a:gd name="T32" fmla="*/ 219 w 236"/>
                <a:gd name="T33" fmla="*/ 34 h 189"/>
                <a:gd name="T34" fmla="*/ 183 w 236"/>
                <a:gd name="T35" fmla="*/ 40 h 189"/>
                <a:gd name="T36" fmla="*/ 181 w 236"/>
                <a:gd name="T37" fmla="*/ 58 h 189"/>
                <a:gd name="T38" fmla="*/ 179 w 236"/>
                <a:gd name="T39" fmla="*/ 77 h 189"/>
                <a:gd name="T40" fmla="*/ 178 w 236"/>
                <a:gd name="T41" fmla="*/ 93 h 189"/>
                <a:gd name="T42" fmla="*/ 172 w 236"/>
                <a:gd name="T43" fmla="*/ 106 h 189"/>
                <a:gd name="T44" fmla="*/ 157 w 236"/>
                <a:gd name="T45" fmla="*/ 123 h 189"/>
                <a:gd name="T46" fmla="*/ 155 w 236"/>
                <a:gd name="T47" fmla="*/ 142 h 189"/>
                <a:gd name="T48" fmla="*/ 135 w 236"/>
                <a:gd name="T49" fmla="*/ 142 h 189"/>
                <a:gd name="T50" fmla="*/ 121 w 236"/>
                <a:gd name="T51" fmla="*/ 148 h 189"/>
                <a:gd name="T52" fmla="*/ 116 w 236"/>
                <a:gd name="T53" fmla="*/ 178 h 189"/>
                <a:gd name="T54" fmla="*/ 82 w 236"/>
                <a:gd name="T55" fmla="*/ 184 h 189"/>
                <a:gd name="T56" fmla="*/ 68 w 236"/>
                <a:gd name="T57" fmla="*/ 186 h 189"/>
                <a:gd name="T58" fmla="*/ 20 w 236"/>
                <a:gd name="T59" fmla="*/ 179 h 189"/>
                <a:gd name="T60" fmla="*/ 29 w 236"/>
                <a:gd name="T61" fmla="*/ 147 h 189"/>
                <a:gd name="T62" fmla="*/ 11 w 236"/>
                <a:gd name="T63" fmla="*/ 130 h 189"/>
                <a:gd name="T64" fmla="*/ 8 w 236"/>
                <a:gd name="T65" fmla="*/ 102 h 189"/>
                <a:gd name="T66" fmla="*/ 2 w 236"/>
                <a:gd name="T67" fmla="*/ 8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189">
                  <a:moveTo>
                    <a:pt x="4" y="58"/>
                  </a:moveTo>
                  <a:lnTo>
                    <a:pt x="23" y="66"/>
                  </a:lnTo>
                  <a:lnTo>
                    <a:pt x="35" y="63"/>
                  </a:lnTo>
                  <a:lnTo>
                    <a:pt x="37" y="54"/>
                  </a:lnTo>
                  <a:lnTo>
                    <a:pt x="50" y="51"/>
                  </a:lnTo>
                  <a:lnTo>
                    <a:pt x="58" y="45"/>
                  </a:lnTo>
                  <a:lnTo>
                    <a:pt x="58" y="28"/>
                  </a:lnTo>
                  <a:lnTo>
                    <a:pt x="71" y="24"/>
                  </a:lnTo>
                  <a:lnTo>
                    <a:pt x="72" y="17"/>
                  </a:lnTo>
                  <a:lnTo>
                    <a:pt x="82" y="22"/>
                  </a:lnTo>
                  <a:lnTo>
                    <a:pt x="87" y="23"/>
                  </a:lnTo>
                  <a:lnTo>
                    <a:pt x="97" y="23"/>
                  </a:lnTo>
                  <a:lnTo>
                    <a:pt x="110" y="27"/>
                  </a:lnTo>
                  <a:lnTo>
                    <a:pt x="116" y="30"/>
                  </a:lnTo>
                  <a:lnTo>
                    <a:pt x="127" y="23"/>
                  </a:lnTo>
                  <a:lnTo>
                    <a:pt x="134" y="27"/>
                  </a:lnTo>
                  <a:lnTo>
                    <a:pt x="137" y="18"/>
                  </a:lnTo>
                  <a:lnTo>
                    <a:pt x="147" y="18"/>
                  </a:lnTo>
                  <a:lnTo>
                    <a:pt x="149" y="15"/>
                  </a:lnTo>
                  <a:lnTo>
                    <a:pt x="149" y="7"/>
                  </a:lnTo>
                  <a:lnTo>
                    <a:pt x="154" y="0"/>
                  </a:lnTo>
                  <a:lnTo>
                    <a:pt x="165" y="4"/>
                  </a:lnTo>
                  <a:lnTo>
                    <a:pt x="165" y="11"/>
                  </a:lnTo>
                  <a:lnTo>
                    <a:pt x="170" y="12"/>
                  </a:lnTo>
                  <a:lnTo>
                    <a:pt x="173" y="29"/>
                  </a:lnTo>
                  <a:lnTo>
                    <a:pt x="182" y="36"/>
                  </a:lnTo>
                  <a:lnTo>
                    <a:pt x="186" y="31"/>
                  </a:lnTo>
                  <a:lnTo>
                    <a:pt x="193" y="29"/>
                  </a:lnTo>
                  <a:lnTo>
                    <a:pt x="202" y="20"/>
                  </a:lnTo>
                  <a:lnTo>
                    <a:pt x="214" y="22"/>
                  </a:lnTo>
                  <a:lnTo>
                    <a:pt x="232" y="22"/>
                  </a:lnTo>
                  <a:lnTo>
                    <a:pt x="236" y="28"/>
                  </a:lnTo>
                  <a:lnTo>
                    <a:pt x="227" y="30"/>
                  </a:lnTo>
                  <a:lnTo>
                    <a:pt x="219" y="34"/>
                  </a:lnTo>
                  <a:lnTo>
                    <a:pt x="200" y="36"/>
                  </a:lnTo>
                  <a:lnTo>
                    <a:pt x="183" y="40"/>
                  </a:lnTo>
                  <a:lnTo>
                    <a:pt x="175" y="50"/>
                  </a:lnTo>
                  <a:lnTo>
                    <a:pt x="181" y="58"/>
                  </a:lnTo>
                  <a:lnTo>
                    <a:pt x="185" y="69"/>
                  </a:lnTo>
                  <a:lnTo>
                    <a:pt x="179" y="77"/>
                  </a:lnTo>
                  <a:lnTo>
                    <a:pt x="182" y="85"/>
                  </a:lnTo>
                  <a:lnTo>
                    <a:pt x="178" y="93"/>
                  </a:lnTo>
                  <a:lnTo>
                    <a:pt x="162" y="92"/>
                  </a:lnTo>
                  <a:lnTo>
                    <a:pt x="172" y="106"/>
                  </a:lnTo>
                  <a:lnTo>
                    <a:pt x="162" y="111"/>
                  </a:lnTo>
                  <a:lnTo>
                    <a:pt x="157" y="123"/>
                  </a:lnTo>
                  <a:lnTo>
                    <a:pt x="160" y="136"/>
                  </a:lnTo>
                  <a:lnTo>
                    <a:pt x="155" y="142"/>
                  </a:lnTo>
                  <a:lnTo>
                    <a:pt x="148" y="140"/>
                  </a:lnTo>
                  <a:lnTo>
                    <a:pt x="135" y="142"/>
                  </a:lnTo>
                  <a:lnTo>
                    <a:pt x="134" y="148"/>
                  </a:lnTo>
                  <a:lnTo>
                    <a:pt x="121" y="148"/>
                  </a:lnTo>
                  <a:lnTo>
                    <a:pt x="113" y="160"/>
                  </a:lnTo>
                  <a:lnTo>
                    <a:pt x="116" y="178"/>
                  </a:lnTo>
                  <a:lnTo>
                    <a:pt x="95" y="186"/>
                  </a:lnTo>
                  <a:lnTo>
                    <a:pt x="82" y="184"/>
                  </a:lnTo>
                  <a:lnTo>
                    <a:pt x="79" y="189"/>
                  </a:lnTo>
                  <a:lnTo>
                    <a:pt x="68" y="186"/>
                  </a:lnTo>
                  <a:lnTo>
                    <a:pt x="51" y="189"/>
                  </a:lnTo>
                  <a:lnTo>
                    <a:pt x="20" y="179"/>
                  </a:lnTo>
                  <a:lnTo>
                    <a:pt x="33" y="160"/>
                  </a:lnTo>
                  <a:lnTo>
                    <a:pt x="29" y="147"/>
                  </a:lnTo>
                  <a:lnTo>
                    <a:pt x="15" y="143"/>
                  </a:lnTo>
                  <a:lnTo>
                    <a:pt x="11" y="130"/>
                  </a:lnTo>
                  <a:lnTo>
                    <a:pt x="3" y="113"/>
                  </a:lnTo>
                  <a:lnTo>
                    <a:pt x="8" y="102"/>
                  </a:lnTo>
                  <a:lnTo>
                    <a:pt x="0" y="99"/>
                  </a:lnTo>
                  <a:lnTo>
                    <a:pt x="2" y="84"/>
                  </a:lnTo>
                  <a:lnTo>
                    <a:pt x="4" y="5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42" name="Freeform 7"/>
            <p:cNvSpPr>
              <a:spLocks/>
            </p:cNvSpPr>
            <p:nvPr/>
          </p:nvSpPr>
          <p:spPr bwMode="auto">
            <a:xfrm>
              <a:off x="4518025" y="4102100"/>
              <a:ext cx="361950" cy="398463"/>
            </a:xfrm>
            <a:custGeom>
              <a:avLst/>
              <a:gdLst>
                <a:gd name="T0" fmla="*/ 92 w 228"/>
                <a:gd name="T1" fmla="*/ 16 h 251"/>
                <a:gd name="T2" fmla="*/ 102 w 228"/>
                <a:gd name="T3" fmla="*/ 35 h 251"/>
                <a:gd name="T4" fmla="*/ 121 w 228"/>
                <a:gd name="T5" fmla="*/ 44 h 251"/>
                <a:gd name="T6" fmla="*/ 137 w 228"/>
                <a:gd name="T7" fmla="*/ 44 h 251"/>
                <a:gd name="T8" fmla="*/ 144 w 228"/>
                <a:gd name="T9" fmla="*/ 27 h 251"/>
                <a:gd name="T10" fmla="*/ 157 w 228"/>
                <a:gd name="T11" fmla="*/ 23 h 251"/>
                <a:gd name="T12" fmla="*/ 165 w 228"/>
                <a:gd name="T13" fmla="*/ 30 h 251"/>
                <a:gd name="T14" fmla="*/ 187 w 228"/>
                <a:gd name="T15" fmla="*/ 43 h 251"/>
                <a:gd name="T16" fmla="*/ 188 w 228"/>
                <a:gd name="T17" fmla="*/ 63 h 251"/>
                <a:gd name="T18" fmla="*/ 195 w 228"/>
                <a:gd name="T19" fmla="*/ 84 h 251"/>
                <a:gd name="T20" fmla="*/ 198 w 228"/>
                <a:gd name="T21" fmla="*/ 107 h 251"/>
                <a:gd name="T22" fmla="*/ 217 w 228"/>
                <a:gd name="T23" fmla="*/ 104 h 251"/>
                <a:gd name="T24" fmla="*/ 227 w 228"/>
                <a:gd name="T25" fmla="*/ 112 h 251"/>
                <a:gd name="T26" fmla="*/ 228 w 228"/>
                <a:gd name="T27" fmla="*/ 132 h 251"/>
                <a:gd name="T28" fmla="*/ 227 w 228"/>
                <a:gd name="T29" fmla="*/ 147 h 251"/>
                <a:gd name="T30" fmla="*/ 186 w 228"/>
                <a:gd name="T31" fmla="*/ 213 h 251"/>
                <a:gd name="T32" fmla="*/ 209 w 228"/>
                <a:gd name="T33" fmla="*/ 243 h 251"/>
                <a:gd name="T34" fmla="*/ 132 w 228"/>
                <a:gd name="T35" fmla="*/ 248 h 251"/>
                <a:gd name="T36" fmla="*/ 46 w 228"/>
                <a:gd name="T37" fmla="*/ 239 h 251"/>
                <a:gd name="T38" fmla="*/ 33 w 228"/>
                <a:gd name="T39" fmla="*/ 231 h 251"/>
                <a:gd name="T40" fmla="*/ 10 w 228"/>
                <a:gd name="T41" fmla="*/ 234 h 251"/>
                <a:gd name="T42" fmla="*/ 0 w 228"/>
                <a:gd name="T43" fmla="*/ 225 h 251"/>
                <a:gd name="T44" fmla="*/ 9 w 228"/>
                <a:gd name="T45" fmla="*/ 188 h 251"/>
                <a:gd name="T46" fmla="*/ 16 w 228"/>
                <a:gd name="T47" fmla="*/ 160 h 251"/>
                <a:gd name="T48" fmla="*/ 31 w 228"/>
                <a:gd name="T49" fmla="*/ 138 h 251"/>
                <a:gd name="T50" fmla="*/ 39 w 228"/>
                <a:gd name="T51" fmla="*/ 113 h 251"/>
                <a:gd name="T52" fmla="*/ 33 w 228"/>
                <a:gd name="T53" fmla="*/ 94 h 251"/>
                <a:gd name="T54" fmla="*/ 24 w 228"/>
                <a:gd name="T55" fmla="*/ 69 h 251"/>
                <a:gd name="T56" fmla="*/ 31 w 228"/>
                <a:gd name="T57" fmla="*/ 56 h 251"/>
                <a:gd name="T58" fmla="*/ 22 w 228"/>
                <a:gd name="T59" fmla="*/ 22 h 251"/>
                <a:gd name="T60" fmla="*/ 14 w 228"/>
                <a:gd name="T61" fmla="*/ 5 h 251"/>
                <a:gd name="T62" fmla="*/ 27 w 228"/>
                <a:gd name="T63" fmla="*/ 3 h 251"/>
                <a:gd name="T64" fmla="*/ 88 w 228"/>
                <a:gd name="T65"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51">
                  <a:moveTo>
                    <a:pt x="88" y="1"/>
                  </a:moveTo>
                  <a:lnTo>
                    <a:pt x="92" y="16"/>
                  </a:lnTo>
                  <a:lnTo>
                    <a:pt x="97" y="29"/>
                  </a:lnTo>
                  <a:lnTo>
                    <a:pt x="102" y="35"/>
                  </a:lnTo>
                  <a:lnTo>
                    <a:pt x="109" y="46"/>
                  </a:lnTo>
                  <a:lnTo>
                    <a:pt x="121" y="44"/>
                  </a:lnTo>
                  <a:lnTo>
                    <a:pt x="127" y="42"/>
                  </a:lnTo>
                  <a:lnTo>
                    <a:pt x="137" y="44"/>
                  </a:lnTo>
                  <a:lnTo>
                    <a:pt x="140" y="39"/>
                  </a:lnTo>
                  <a:lnTo>
                    <a:pt x="144" y="27"/>
                  </a:lnTo>
                  <a:lnTo>
                    <a:pt x="156" y="26"/>
                  </a:lnTo>
                  <a:lnTo>
                    <a:pt x="157" y="23"/>
                  </a:lnTo>
                  <a:lnTo>
                    <a:pt x="166" y="22"/>
                  </a:lnTo>
                  <a:lnTo>
                    <a:pt x="165" y="30"/>
                  </a:lnTo>
                  <a:lnTo>
                    <a:pt x="187" y="30"/>
                  </a:lnTo>
                  <a:lnTo>
                    <a:pt x="187" y="43"/>
                  </a:lnTo>
                  <a:lnTo>
                    <a:pt x="190" y="51"/>
                  </a:lnTo>
                  <a:lnTo>
                    <a:pt x="188" y="63"/>
                  </a:lnTo>
                  <a:lnTo>
                    <a:pt x="189" y="76"/>
                  </a:lnTo>
                  <a:lnTo>
                    <a:pt x="195" y="84"/>
                  </a:lnTo>
                  <a:lnTo>
                    <a:pt x="193" y="109"/>
                  </a:lnTo>
                  <a:lnTo>
                    <a:pt x="198" y="107"/>
                  </a:lnTo>
                  <a:lnTo>
                    <a:pt x="206" y="107"/>
                  </a:lnTo>
                  <a:lnTo>
                    <a:pt x="217" y="104"/>
                  </a:lnTo>
                  <a:lnTo>
                    <a:pt x="226" y="105"/>
                  </a:lnTo>
                  <a:lnTo>
                    <a:pt x="227" y="112"/>
                  </a:lnTo>
                  <a:lnTo>
                    <a:pt x="225" y="122"/>
                  </a:lnTo>
                  <a:lnTo>
                    <a:pt x="228" y="132"/>
                  </a:lnTo>
                  <a:lnTo>
                    <a:pt x="225" y="140"/>
                  </a:lnTo>
                  <a:lnTo>
                    <a:pt x="227" y="147"/>
                  </a:lnTo>
                  <a:lnTo>
                    <a:pt x="188" y="146"/>
                  </a:lnTo>
                  <a:lnTo>
                    <a:pt x="186" y="213"/>
                  </a:lnTo>
                  <a:lnTo>
                    <a:pt x="198" y="230"/>
                  </a:lnTo>
                  <a:lnTo>
                    <a:pt x="209" y="243"/>
                  </a:lnTo>
                  <a:lnTo>
                    <a:pt x="176" y="251"/>
                  </a:lnTo>
                  <a:lnTo>
                    <a:pt x="132" y="248"/>
                  </a:lnTo>
                  <a:lnTo>
                    <a:pt x="120" y="238"/>
                  </a:lnTo>
                  <a:lnTo>
                    <a:pt x="46" y="239"/>
                  </a:lnTo>
                  <a:lnTo>
                    <a:pt x="43" y="240"/>
                  </a:lnTo>
                  <a:lnTo>
                    <a:pt x="33" y="231"/>
                  </a:lnTo>
                  <a:lnTo>
                    <a:pt x="21" y="230"/>
                  </a:lnTo>
                  <a:lnTo>
                    <a:pt x="10" y="234"/>
                  </a:lnTo>
                  <a:lnTo>
                    <a:pt x="1" y="238"/>
                  </a:lnTo>
                  <a:lnTo>
                    <a:pt x="0" y="225"/>
                  </a:lnTo>
                  <a:lnTo>
                    <a:pt x="2" y="206"/>
                  </a:lnTo>
                  <a:lnTo>
                    <a:pt x="9" y="188"/>
                  </a:lnTo>
                  <a:lnTo>
                    <a:pt x="10" y="179"/>
                  </a:lnTo>
                  <a:lnTo>
                    <a:pt x="16" y="160"/>
                  </a:lnTo>
                  <a:lnTo>
                    <a:pt x="21" y="151"/>
                  </a:lnTo>
                  <a:lnTo>
                    <a:pt x="31" y="138"/>
                  </a:lnTo>
                  <a:lnTo>
                    <a:pt x="37" y="129"/>
                  </a:lnTo>
                  <a:lnTo>
                    <a:pt x="39" y="113"/>
                  </a:lnTo>
                  <a:lnTo>
                    <a:pt x="39" y="101"/>
                  </a:lnTo>
                  <a:lnTo>
                    <a:pt x="33" y="94"/>
                  </a:lnTo>
                  <a:lnTo>
                    <a:pt x="29" y="81"/>
                  </a:lnTo>
                  <a:lnTo>
                    <a:pt x="24" y="69"/>
                  </a:lnTo>
                  <a:lnTo>
                    <a:pt x="25" y="64"/>
                  </a:lnTo>
                  <a:lnTo>
                    <a:pt x="31" y="56"/>
                  </a:lnTo>
                  <a:lnTo>
                    <a:pt x="25" y="36"/>
                  </a:lnTo>
                  <a:lnTo>
                    <a:pt x="22" y="22"/>
                  </a:lnTo>
                  <a:lnTo>
                    <a:pt x="13" y="9"/>
                  </a:lnTo>
                  <a:lnTo>
                    <a:pt x="14" y="5"/>
                  </a:lnTo>
                  <a:lnTo>
                    <a:pt x="22" y="2"/>
                  </a:lnTo>
                  <a:lnTo>
                    <a:pt x="27" y="3"/>
                  </a:lnTo>
                  <a:lnTo>
                    <a:pt x="34" y="0"/>
                  </a:lnTo>
                  <a:lnTo>
                    <a:pt x="88" y="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43" name="Freeform 8"/>
            <p:cNvSpPr>
              <a:spLocks/>
            </p:cNvSpPr>
            <p:nvPr/>
          </p:nvSpPr>
          <p:spPr bwMode="auto">
            <a:xfrm>
              <a:off x="4529137" y="4056063"/>
              <a:ext cx="31750" cy="44450"/>
            </a:xfrm>
            <a:custGeom>
              <a:avLst/>
              <a:gdLst>
                <a:gd name="T0" fmla="*/ 10 w 20"/>
                <a:gd name="T1" fmla="*/ 26 h 28"/>
                <a:gd name="T2" fmla="*/ 5 w 20"/>
                <a:gd name="T3" fmla="*/ 28 h 28"/>
                <a:gd name="T4" fmla="*/ 0 w 20"/>
                <a:gd name="T5" fmla="*/ 12 h 28"/>
                <a:gd name="T6" fmla="*/ 7 w 20"/>
                <a:gd name="T7" fmla="*/ 3 h 28"/>
                <a:gd name="T8" fmla="*/ 13 w 20"/>
                <a:gd name="T9" fmla="*/ 0 h 28"/>
                <a:gd name="T10" fmla="*/ 20 w 20"/>
                <a:gd name="T11" fmla="*/ 7 h 28"/>
                <a:gd name="T12" fmla="*/ 13 w 20"/>
                <a:gd name="T13" fmla="*/ 11 h 28"/>
                <a:gd name="T14" fmla="*/ 10 w 20"/>
                <a:gd name="T15" fmla="*/ 16 h 28"/>
                <a:gd name="T16" fmla="*/ 10 w 20"/>
                <a:gd name="T1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8">
                  <a:moveTo>
                    <a:pt x="10" y="26"/>
                  </a:moveTo>
                  <a:lnTo>
                    <a:pt x="5" y="28"/>
                  </a:lnTo>
                  <a:lnTo>
                    <a:pt x="0" y="12"/>
                  </a:lnTo>
                  <a:lnTo>
                    <a:pt x="7" y="3"/>
                  </a:lnTo>
                  <a:lnTo>
                    <a:pt x="13" y="0"/>
                  </a:lnTo>
                  <a:lnTo>
                    <a:pt x="20" y="7"/>
                  </a:lnTo>
                  <a:lnTo>
                    <a:pt x="13" y="11"/>
                  </a:lnTo>
                  <a:lnTo>
                    <a:pt x="10" y="16"/>
                  </a:lnTo>
                  <a:lnTo>
                    <a:pt x="10" y="26"/>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44" name="Freeform 9"/>
            <p:cNvSpPr>
              <a:spLocks/>
            </p:cNvSpPr>
            <p:nvPr/>
          </p:nvSpPr>
          <p:spPr bwMode="auto">
            <a:xfrm>
              <a:off x="4695825" y="2503487"/>
              <a:ext cx="49213" cy="100013"/>
            </a:xfrm>
            <a:custGeom>
              <a:avLst/>
              <a:gdLst>
                <a:gd name="T0" fmla="*/ 22 w 31"/>
                <a:gd name="T1" fmla="*/ 17 h 63"/>
                <a:gd name="T2" fmla="*/ 20 w 31"/>
                <a:gd name="T3" fmla="*/ 24 h 63"/>
                <a:gd name="T4" fmla="*/ 23 w 31"/>
                <a:gd name="T5" fmla="*/ 33 h 63"/>
                <a:gd name="T6" fmla="*/ 31 w 31"/>
                <a:gd name="T7" fmla="*/ 38 h 63"/>
                <a:gd name="T8" fmla="*/ 31 w 31"/>
                <a:gd name="T9" fmla="*/ 44 h 63"/>
                <a:gd name="T10" fmla="*/ 25 w 31"/>
                <a:gd name="T11" fmla="*/ 46 h 63"/>
                <a:gd name="T12" fmla="*/ 25 w 31"/>
                <a:gd name="T13" fmla="*/ 53 h 63"/>
                <a:gd name="T14" fmla="*/ 18 w 31"/>
                <a:gd name="T15" fmla="*/ 63 h 63"/>
                <a:gd name="T16" fmla="*/ 15 w 31"/>
                <a:gd name="T17" fmla="*/ 62 h 63"/>
                <a:gd name="T18" fmla="*/ 14 w 31"/>
                <a:gd name="T19" fmla="*/ 57 h 63"/>
                <a:gd name="T20" fmla="*/ 4 w 31"/>
                <a:gd name="T21" fmla="*/ 50 h 63"/>
                <a:gd name="T22" fmla="*/ 2 w 31"/>
                <a:gd name="T23" fmla="*/ 40 h 63"/>
                <a:gd name="T24" fmla="*/ 3 w 31"/>
                <a:gd name="T25" fmla="*/ 26 h 63"/>
                <a:gd name="T26" fmla="*/ 4 w 31"/>
                <a:gd name="T27" fmla="*/ 20 h 63"/>
                <a:gd name="T28" fmla="*/ 1 w 31"/>
                <a:gd name="T29" fmla="*/ 17 h 63"/>
                <a:gd name="T30" fmla="*/ 0 w 31"/>
                <a:gd name="T31" fmla="*/ 10 h 63"/>
                <a:gd name="T32" fmla="*/ 6 w 31"/>
                <a:gd name="T33" fmla="*/ 0 h 63"/>
                <a:gd name="T34" fmla="*/ 7 w 31"/>
                <a:gd name="T35" fmla="*/ 4 h 63"/>
                <a:gd name="T36" fmla="*/ 12 w 31"/>
                <a:gd name="T37" fmla="*/ 2 h 63"/>
                <a:gd name="T38" fmla="*/ 16 w 31"/>
                <a:gd name="T39" fmla="*/ 8 h 63"/>
                <a:gd name="T40" fmla="*/ 20 w 31"/>
                <a:gd name="T41" fmla="*/ 10 h 63"/>
                <a:gd name="T42" fmla="*/ 22 w 31"/>
                <a:gd name="T43"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63">
                  <a:moveTo>
                    <a:pt x="22" y="17"/>
                  </a:moveTo>
                  <a:lnTo>
                    <a:pt x="20" y="24"/>
                  </a:lnTo>
                  <a:lnTo>
                    <a:pt x="23" y="33"/>
                  </a:lnTo>
                  <a:lnTo>
                    <a:pt x="31" y="38"/>
                  </a:lnTo>
                  <a:lnTo>
                    <a:pt x="31" y="44"/>
                  </a:lnTo>
                  <a:lnTo>
                    <a:pt x="25" y="46"/>
                  </a:lnTo>
                  <a:lnTo>
                    <a:pt x="25" y="53"/>
                  </a:lnTo>
                  <a:lnTo>
                    <a:pt x="18" y="63"/>
                  </a:lnTo>
                  <a:lnTo>
                    <a:pt x="15" y="62"/>
                  </a:lnTo>
                  <a:lnTo>
                    <a:pt x="14" y="57"/>
                  </a:lnTo>
                  <a:lnTo>
                    <a:pt x="4" y="50"/>
                  </a:lnTo>
                  <a:lnTo>
                    <a:pt x="2" y="40"/>
                  </a:lnTo>
                  <a:lnTo>
                    <a:pt x="3" y="26"/>
                  </a:lnTo>
                  <a:lnTo>
                    <a:pt x="4" y="20"/>
                  </a:lnTo>
                  <a:lnTo>
                    <a:pt x="1" y="17"/>
                  </a:lnTo>
                  <a:lnTo>
                    <a:pt x="0" y="10"/>
                  </a:lnTo>
                  <a:lnTo>
                    <a:pt x="6" y="0"/>
                  </a:lnTo>
                  <a:lnTo>
                    <a:pt x="7" y="4"/>
                  </a:lnTo>
                  <a:lnTo>
                    <a:pt x="12" y="2"/>
                  </a:lnTo>
                  <a:lnTo>
                    <a:pt x="16" y="8"/>
                  </a:lnTo>
                  <a:lnTo>
                    <a:pt x="20" y="10"/>
                  </a:lnTo>
                  <a:lnTo>
                    <a:pt x="22" y="1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45" name="Freeform 10"/>
            <p:cNvSpPr>
              <a:spLocks/>
            </p:cNvSpPr>
            <p:nvPr/>
          </p:nvSpPr>
          <p:spPr bwMode="auto">
            <a:xfrm>
              <a:off x="5646737" y="3049587"/>
              <a:ext cx="134938" cy="117475"/>
            </a:xfrm>
            <a:custGeom>
              <a:avLst/>
              <a:gdLst>
                <a:gd name="T0" fmla="*/ 0 w 85"/>
                <a:gd name="T1" fmla="*/ 38 h 74"/>
                <a:gd name="T2" fmla="*/ 3 w 85"/>
                <a:gd name="T3" fmla="*/ 37 h 74"/>
                <a:gd name="T4" fmla="*/ 4 w 85"/>
                <a:gd name="T5" fmla="*/ 42 h 74"/>
                <a:gd name="T6" fmla="*/ 18 w 85"/>
                <a:gd name="T7" fmla="*/ 39 h 74"/>
                <a:gd name="T8" fmla="*/ 33 w 85"/>
                <a:gd name="T9" fmla="*/ 40 h 74"/>
                <a:gd name="T10" fmla="*/ 44 w 85"/>
                <a:gd name="T11" fmla="*/ 40 h 74"/>
                <a:gd name="T12" fmla="*/ 54 w 85"/>
                <a:gd name="T13" fmla="*/ 26 h 74"/>
                <a:gd name="T14" fmla="*/ 66 w 85"/>
                <a:gd name="T15" fmla="*/ 13 h 74"/>
                <a:gd name="T16" fmla="*/ 76 w 85"/>
                <a:gd name="T17" fmla="*/ 0 h 74"/>
                <a:gd name="T18" fmla="*/ 80 w 85"/>
                <a:gd name="T19" fmla="*/ 7 h 74"/>
                <a:gd name="T20" fmla="*/ 85 w 85"/>
                <a:gd name="T21" fmla="*/ 24 h 74"/>
                <a:gd name="T22" fmla="*/ 75 w 85"/>
                <a:gd name="T23" fmla="*/ 24 h 74"/>
                <a:gd name="T24" fmla="*/ 76 w 85"/>
                <a:gd name="T25" fmla="*/ 37 h 74"/>
                <a:gd name="T26" fmla="*/ 79 w 85"/>
                <a:gd name="T27" fmla="*/ 40 h 74"/>
                <a:gd name="T28" fmla="*/ 72 w 85"/>
                <a:gd name="T29" fmla="*/ 44 h 74"/>
                <a:gd name="T30" fmla="*/ 72 w 85"/>
                <a:gd name="T31" fmla="*/ 53 h 74"/>
                <a:gd name="T32" fmla="*/ 68 w 85"/>
                <a:gd name="T33" fmla="*/ 61 h 74"/>
                <a:gd name="T34" fmla="*/ 69 w 85"/>
                <a:gd name="T35" fmla="*/ 70 h 74"/>
                <a:gd name="T36" fmla="*/ 65 w 85"/>
                <a:gd name="T37" fmla="*/ 74 h 74"/>
                <a:gd name="T38" fmla="*/ 10 w 85"/>
                <a:gd name="T39" fmla="*/ 64 h 74"/>
                <a:gd name="T40" fmla="*/ 1 w 85"/>
                <a:gd name="T41" fmla="*/ 43 h 74"/>
                <a:gd name="T42" fmla="*/ 0 w 85"/>
                <a:gd name="T43"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74">
                  <a:moveTo>
                    <a:pt x="0" y="38"/>
                  </a:moveTo>
                  <a:lnTo>
                    <a:pt x="3" y="37"/>
                  </a:lnTo>
                  <a:lnTo>
                    <a:pt x="4" y="42"/>
                  </a:lnTo>
                  <a:lnTo>
                    <a:pt x="18" y="39"/>
                  </a:lnTo>
                  <a:lnTo>
                    <a:pt x="33" y="40"/>
                  </a:lnTo>
                  <a:lnTo>
                    <a:pt x="44" y="40"/>
                  </a:lnTo>
                  <a:lnTo>
                    <a:pt x="54" y="26"/>
                  </a:lnTo>
                  <a:lnTo>
                    <a:pt x="66" y="13"/>
                  </a:lnTo>
                  <a:lnTo>
                    <a:pt x="76" y="0"/>
                  </a:lnTo>
                  <a:lnTo>
                    <a:pt x="80" y="7"/>
                  </a:lnTo>
                  <a:lnTo>
                    <a:pt x="85" y="24"/>
                  </a:lnTo>
                  <a:lnTo>
                    <a:pt x="75" y="24"/>
                  </a:lnTo>
                  <a:lnTo>
                    <a:pt x="76" y="37"/>
                  </a:lnTo>
                  <a:lnTo>
                    <a:pt x="79" y="40"/>
                  </a:lnTo>
                  <a:lnTo>
                    <a:pt x="72" y="44"/>
                  </a:lnTo>
                  <a:lnTo>
                    <a:pt x="72" y="53"/>
                  </a:lnTo>
                  <a:lnTo>
                    <a:pt x="68" y="61"/>
                  </a:lnTo>
                  <a:lnTo>
                    <a:pt x="69" y="70"/>
                  </a:lnTo>
                  <a:lnTo>
                    <a:pt x="65" y="74"/>
                  </a:lnTo>
                  <a:lnTo>
                    <a:pt x="10" y="64"/>
                  </a:lnTo>
                  <a:lnTo>
                    <a:pt x="1" y="43"/>
                  </a:lnTo>
                  <a:lnTo>
                    <a:pt x="0" y="3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46" name="Freeform 11"/>
            <p:cNvSpPr>
              <a:spLocks noEditPoints="1"/>
            </p:cNvSpPr>
            <p:nvPr/>
          </p:nvSpPr>
          <p:spPr bwMode="auto">
            <a:xfrm>
              <a:off x="2219325" y="4629150"/>
              <a:ext cx="449263" cy="1089025"/>
            </a:xfrm>
            <a:custGeom>
              <a:avLst/>
              <a:gdLst>
                <a:gd name="T0" fmla="*/ 331 w 1160"/>
                <a:gd name="T1" fmla="*/ 82 h 2811"/>
                <a:gd name="T2" fmla="*/ 436 w 1160"/>
                <a:gd name="T3" fmla="*/ 17 h 2811"/>
                <a:gd name="T4" fmla="*/ 602 w 1160"/>
                <a:gd name="T5" fmla="*/ 174 h 2811"/>
                <a:gd name="T6" fmla="*/ 761 w 1160"/>
                <a:gd name="T7" fmla="*/ 250 h 2811"/>
                <a:gd name="T8" fmla="*/ 855 w 1160"/>
                <a:gd name="T9" fmla="*/ 321 h 2811"/>
                <a:gd name="T10" fmla="*/ 877 w 1160"/>
                <a:gd name="T11" fmla="*/ 473 h 2811"/>
                <a:gd name="T12" fmla="*/ 1016 w 1160"/>
                <a:gd name="T13" fmla="*/ 472 h 2811"/>
                <a:gd name="T14" fmla="*/ 1076 w 1160"/>
                <a:gd name="T15" fmla="*/ 332 h 2811"/>
                <a:gd name="T16" fmla="*/ 1153 w 1160"/>
                <a:gd name="T17" fmla="*/ 365 h 2811"/>
                <a:gd name="T18" fmla="*/ 1105 w 1160"/>
                <a:gd name="T19" fmla="*/ 480 h 2811"/>
                <a:gd name="T20" fmla="*/ 990 w 1160"/>
                <a:gd name="T21" fmla="*/ 597 h 2811"/>
                <a:gd name="T22" fmla="*/ 904 w 1160"/>
                <a:gd name="T23" fmla="*/ 781 h 2811"/>
                <a:gd name="T24" fmla="*/ 914 w 1160"/>
                <a:gd name="T25" fmla="*/ 953 h 2811"/>
                <a:gd name="T26" fmla="*/ 907 w 1160"/>
                <a:gd name="T27" fmla="*/ 1027 h 2811"/>
                <a:gd name="T28" fmla="*/ 1014 w 1160"/>
                <a:gd name="T29" fmla="*/ 1144 h 2811"/>
                <a:gd name="T30" fmla="*/ 1067 w 1160"/>
                <a:gd name="T31" fmla="*/ 1239 h 2811"/>
                <a:gd name="T32" fmla="*/ 1027 w 1160"/>
                <a:gd name="T33" fmla="*/ 1389 h 2811"/>
                <a:gd name="T34" fmla="*/ 797 w 1160"/>
                <a:gd name="T35" fmla="*/ 1452 h 2811"/>
                <a:gd name="T36" fmla="*/ 745 w 1160"/>
                <a:gd name="T37" fmla="*/ 1494 h 2811"/>
                <a:gd name="T38" fmla="*/ 770 w 1160"/>
                <a:gd name="T39" fmla="*/ 1600 h 2811"/>
                <a:gd name="T40" fmla="*/ 668 w 1160"/>
                <a:gd name="T41" fmla="*/ 1641 h 2811"/>
                <a:gd name="T42" fmla="*/ 573 w 1160"/>
                <a:gd name="T43" fmla="*/ 1632 h 2811"/>
                <a:gd name="T44" fmla="*/ 659 w 1160"/>
                <a:gd name="T45" fmla="*/ 1741 h 2811"/>
                <a:gd name="T46" fmla="*/ 722 w 1160"/>
                <a:gd name="T47" fmla="*/ 1759 h 2811"/>
                <a:gd name="T48" fmla="*/ 626 w 1160"/>
                <a:gd name="T49" fmla="*/ 1837 h 2811"/>
                <a:gd name="T50" fmla="*/ 639 w 1160"/>
                <a:gd name="T51" fmla="*/ 1966 h 2811"/>
                <a:gd name="T52" fmla="*/ 536 w 1160"/>
                <a:gd name="T53" fmla="*/ 2010 h 2811"/>
                <a:gd name="T54" fmla="*/ 623 w 1160"/>
                <a:gd name="T55" fmla="*/ 2134 h 2811"/>
                <a:gd name="T56" fmla="*/ 695 w 1160"/>
                <a:gd name="T57" fmla="*/ 2225 h 2811"/>
                <a:gd name="T58" fmla="*/ 626 w 1160"/>
                <a:gd name="T59" fmla="*/ 2369 h 2811"/>
                <a:gd name="T60" fmla="*/ 567 w 1160"/>
                <a:gd name="T61" fmla="*/ 2441 h 2811"/>
                <a:gd name="T62" fmla="*/ 683 w 1160"/>
                <a:gd name="T63" fmla="*/ 2574 h 2811"/>
                <a:gd name="T64" fmla="*/ 590 w 1160"/>
                <a:gd name="T65" fmla="*/ 2557 h 2811"/>
                <a:gd name="T66" fmla="*/ 383 w 1160"/>
                <a:gd name="T67" fmla="*/ 2498 h 2811"/>
                <a:gd name="T68" fmla="*/ 317 w 1160"/>
                <a:gd name="T69" fmla="*/ 2442 h 2811"/>
                <a:gd name="T70" fmla="*/ 241 w 1160"/>
                <a:gd name="T71" fmla="*/ 2324 h 2811"/>
                <a:gd name="T72" fmla="*/ 278 w 1160"/>
                <a:gd name="T73" fmla="*/ 2234 h 2811"/>
                <a:gd name="T74" fmla="*/ 264 w 1160"/>
                <a:gd name="T75" fmla="*/ 2121 h 2811"/>
                <a:gd name="T76" fmla="*/ 226 w 1160"/>
                <a:gd name="T77" fmla="*/ 1961 h 2811"/>
                <a:gd name="T78" fmla="*/ 232 w 1160"/>
                <a:gd name="T79" fmla="*/ 1914 h 2811"/>
                <a:gd name="T80" fmla="*/ 206 w 1160"/>
                <a:gd name="T81" fmla="*/ 1862 h 2811"/>
                <a:gd name="T82" fmla="*/ 119 w 1160"/>
                <a:gd name="T83" fmla="*/ 1733 h 2811"/>
                <a:gd name="T84" fmla="*/ 99 w 1160"/>
                <a:gd name="T85" fmla="*/ 1613 h 2811"/>
                <a:gd name="T86" fmla="*/ 88 w 1160"/>
                <a:gd name="T87" fmla="*/ 1451 h 2811"/>
                <a:gd name="T88" fmla="*/ 78 w 1160"/>
                <a:gd name="T89" fmla="*/ 1338 h 2811"/>
                <a:gd name="T90" fmla="*/ 98 w 1160"/>
                <a:gd name="T91" fmla="*/ 1204 h 2811"/>
                <a:gd name="T92" fmla="*/ 102 w 1160"/>
                <a:gd name="T93" fmla="*/ 1051 h 2811"/>
                <a:gd name="T94" fmla="*/ 63 w 1160"/>
                <a:gd name="T95" fmla="*/ 957 h 2811"/>
                <a:gd name="T96" fmla="*/ 27 w 1160"/>
                <a:gd name="T97" fmla="*/ 723 h 2811"/>
                <a:gd name="T98" fmla="*/ 17 w 1160"/>
                <a:gd name="T99" fmla="*/ 564 h 2811"/>
                <a:gd name="T100" fmla="*/ 94 w 1160"/>
                <a:gd name="T101" fmla="*/ 431 h 2811"/>
                <a:gd name="T102" fmla="*/ 77 w 1160"/>
                <a:gd name="T103" fmla="*/ 370 h 2811"/>
                <a:gd name="T104" fmla="*/ 128 w 1160"/>
                <a:gd name="T105" fmla="*/ 186 h 2811"/>
                <a:gd name="T106" fmla="*/ 130 w 1160"/>
                <a:gd name="T107" fmla="*/ 77 h 2811"/>
                <a:gd name="T108" fmla="*/ 281 w 1160"/>
                <a:gd name="T109" fmla="*/ 20 h 2811"/>
                <a:gd name="T110" fmla="*/ 889 w 1160"/>
                <a:gd name="T111" fmla="*/ 2811 h 2811"/>
                <a:gd name="T112" fmla="*/ 806 w 1160"/>
                <a:gd name="T113" fmla="*/ 2780 h 2811"/>
                <a:gd name="T114" fmla="*/ 662 w 1160"/>
                <a:gd name="T115" fmla="*/ 2598 h 2811"/>
                <a:gd name="T116" fmla="*/ 759 w 1160"/>
                <a:gd name="T117" fmla="*/ 2697 h 2811"/>
                <a:gd name="T118" fmla="*/ 959 w 1160"/>
                <a:gd name="T119" fmla="*/ 2766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0" h="2811">
                  <a:moveTo>
                    <a:pt x="281" y="20"/>
                  </a:moveTo>
                  <a:lnTo>
                    <a:pt x="331" y="82"/>
                  </a:lnTo>
                  <a:lnTo>
                    <a:pt x="352" y="13"/>
                  </a:lnTo>
                  <a:lnTo>
                    <a:pt x="436" y="17"/>
                  </a:lnTo>
                  <a:lnTo>
                    <a:pt x="450" y="35"/>
                  </a:lnTo>
                  <a:lnTo>
                    <a:pt x="602" y="174"/>
                  </a:lnTo>
                  <a:lnTo>
                    <a:pt x="663" y="187"/>
                  </a:lnTo>
                  <a:lnTo>
                    <a:pt x="761" y="250"/>
                  </a:lnTo>
                  <a:lnTo>
                    <a:pt x="840" y="283"/>
                  </a:lnTo>
                  <a:lnTo>
                    <a:pt x="855" y="321"/>
                  </a:lnTo>
                  <a:lnTo>
                    <a:pt x="801" y="450"/>
                  </a:lnTo>
                  <a:lnTo>
                    <a:pt x="877" y="473"/>
                  </a:lnTo>
                  <a:lnTo>
                    <a:pt x="960" y="486"/>
                  </a:lnTo>
                  <a:lnTo>
                    <a:pt x="1016" y="472"/>
                  </a:lnTo>
                  <a:lnTo>
                    <a:pt x="1074" y="407"/>
                  </a:lnTo>
                  <a:lnTo>
                    <a:pt x="1076" y="332"/>
                  </a:lnTo>
                  <a:lnTo>
                    <a:pt x="1111" y="316"/>
                  </a:lnTo>
                  <a:lnTo>
                    <a:pt x="1153" y="365"/>
                  </a:lnTo>
                  <a:lnTo>
                    <a:pt x="1160" y="433"/>
                  </a:lnTo>
                  <a:lnTo>
                    <a:pt x="1105" y="480"/>
                  </a:lnTo>
                  <a:lnTo>
                    <a:pt x="1060" y="514"/>
                  </a:lnTo>
                  <a:lnTo>
                    <a:pt x="990" y="597"/>
                  </a:lnTo>
                  <a:lnTo>
                    <a:pt x="911" y="713"/>
                  </a:lnTo>
                  <a:lnTo>
                    <a:pt x="904" y="781"/>
                  </a:lnTo>
                  <a:lnTo>
                    <a:pt x="899" y="868"/>
                  </a:lnTo>
                  <a:lnTo>
                    <a:pt x="914" y="953"/>
                  </a:lnTo>
                  <a:lnTo>
                    <a:pt x="902" y="972"/>
                  </a:lnTo>
                  <a:lnTo>
                    <a:pt x="907" y="1027"/>
                  </a:lnTo>
                  <a:lnTo>
                    <a:pt x="910" y="1071"/>
                  </a:lnTo>
                  <a:lnTo>
                    <a:pt x="1014" y="1144"/>
                  </a:lnTo>
                  <a:lnTo>
                    <a:pt x="1015" y="1202"/>
                  </a:lnTo>
                  <a:lnTo>
                    <a:pt x="1067" y="1239"/>
                  </a:lnTo>
                  <a:lnTo>
                    <a:pt x="1071" y="1280"/>
                  </a:lnTo>
                  <a:lnTo>
                    <a:pt x="1027" y="1389"/>
                  </a:lnTo>
                  <a:lnTo>
                    <a:pt x="933" y="1434"/>
                  </a:lnTo>
                  <a:lnTo>
                    <a:pt x="797" y="1452"/>
                  </a:lnTo>
                  <a:lnTo>
                    <a:pt x="719" y="1443"/>
                  </a:lnTo>
                  <a:lnTo>
                    <a:pt x="745" y="1494"/>
                  </a:lnTo>
                  <a:lnTo>
                    <a:pt x="747" y="1557"/>
                  </a:lnTo>
                  <a:lnTo>
                    <a:pt x="770" y="1600"/>
                  </a:lnTo>
                  <a:lnTo>
                    <a:pt x="736" y="1629"/>
                  </a:lnTo>
                  <a:lnTo>
                    <a:pt x="668" y="1641"/>
                  </a:lnTo>
                  <a:lnTo>
                    <a:pt x="594" y="1610"/>
                  </a:lnTo>
                  <a:lnTo>
                    <a:pt x="573" y="1632"/>
                  </a:lnTo>
                  <a:lnTo>
                    <a:pt x="606" y="1716"/>
                  </a:lnTo>
                  <a:lnTo>
                    <a:pt x="659" y="1741"/>
                  </a:lnTo>
                  <a:lnTo>
                    <a:pt x="689" y="1715"/>
                  </a:lnTo>
                  <a:lnTo>
                    <a:pt x="722" y="1759"/>
                  </a:lnTo>
                  <a:lnTo>
                    <a:pt x="666" y="1785"/>
                  </a:lnTo>
                  <a:lnTo>
                    <a:pt x="626" y="1837"/>
                  </a:lnTo>
                  <a:lnTo>
                    <a:pt x="641" y="1922"/>
                  </a:lnTo>
                  <a:lnTo>
                    <a:pt x="639" y="1966"/>
                  </a:lnTo>
                  <a:lnTo>
                    <a:pt x="575" y="1967"/>
                  </a:lnTo>
                  <a:lnTo>
                    <a:pt x="536" y="2010"/>
                  </a:lnTo>
                  <a:lnTo>
                    <a:pt x="537" y="2072"/>
                  </a:lnTo>
                  <a:lnTo>
                    <a:pt x="623" y="2134"/>
                  </a:lnTo>
                  <a:lnTo>
                    <a:pt x="693" y="2150"/>
                  </a:lnTo>
                  <a:lnTo>
                    <a:pt x="695" y="2225"/>
                  </a:lnTo>
                  <a:lnTo>
                    <a:pt x="633" y="2272"/>
                  </a:lnTo>
                  <a:lnTo>
                    <a:pt x="626" y="2369"/>
                  </a:lnTo>
                  <a:lnTo>
                    <a:pt x="578" y="2402"/>
                  </a:lnTo>
                  <a:lnTo>
                    <a:pt x="567" y="2441"/>
                  </a:lnTo>
                  <a:lnTo>
                    <a:pt x="621" y="2527"/>
                  </a:lnTo>
                  <a:lnTo>
                    <a:pt x="683" y="2574"/>
                  </a:lnTo>
                  <a:lnTo>
                    <a:pt x="654" y="2570"/>
                  </a:lnTo>
                  <a:lnTo>
                    <a:pt x="590" y="2557"/>
                  </a:lnTo>
                  <a:lnTo>
                    <a:pt x="429" y="2546"/>
                  </a:lnTo>
                  <a:lnTo>
                    <a:pt x="383" y="2498"/>
                  </a:lnTo>
                  <a:lnTo>
                    <a:pt x="359" y="2436"/>
                  </a:lnTo>
                  <a:lnTo>
                    <a:pt x="317" y="2442"/>
                  </a:lnTo>
                  <a:lnTo>
                    <a:pt x="282" y="2412"/>
                  </a:lnTo>
                  <a:lnTo>
                    <a:pt x="241" y="2324"/>
                  </a:lnTo>
                  <a:lnTo>
                    <a:pt x="277" y="2287"/>
                  </a:lnTo>
                  <a:lnTo>
                    <a:pt x="278" y="2234"/>
                  </a:lnTo>
                  <a:lnTo>
                    <a:pt x="255" y="2192"/>
                  </a:lnTo>
                  <a:lnTo>
                    <a:pt x="264" y="2121"/>
                  </a:lnTo>
                  <a:lnTo>
                    <a:pt x="250" y="2010"/>
                  </a:lnTo>
                  <a:lnTo>
                    <a:pt x="226" y="1961"/>
                  </a:lnTo>
                  <a:lnTo>
                    <a:pt x="250" y="1945"/>
                  </a:lnTo>
                  <a:lnTo>
                    <a:pt x="232" y="1914"/>
                  </a:lnTo>
                  <a:lnTo>
                    <a:pt x="195" y="1897"/>
                  </a:lnTo>
                  <a:lnTo>
                    <a:pt x="206" y="1862"/>
                  </a:lnTo>
                  <a:lnTo>
                    <a:pt x="165" y="1830"/>
                  </a:lnTo>
                  <a:lnTo>
                    <a:pt x="119" y="1733"/>
                  </a:lnTo>
                  <a:lnTo>
                    <a:pt x="141" y="1716"/>
                  </a:lnTo>
                  <a:lnTo>
                    <a:pt x="99" y="1613"/>
                  </a:lnTo>
                  <a:lnTo>
                    <a:pt x="90" y="1526"/>
                  </a:lnTo>
                  <a:lnTo>
                    <a:pt x="88" y="1451"/>
                  </a:lnTo>
                  <a:lnTo>
                    <a:pt x="121" y="1420"/>
                  </a:lnTo>
                  <a:lnTo>
                    <a:pt x="78" y="1338"/>
                  </a:lnTo>
                  <a:lnTo>
                    <a:pt x="58" y="1260"/>
                  </a:lnTo>
                  <a:lnTo>
                    <a:pt x="98" y="1204"/>
                  </a:lnTo>
                  <a:lnTo>
                    <a:pt x="80" y="1134"/>
                  </a:lnTo>
                  <a:lnTo>
                    <a:pt x="102" y="1051"/>
                  </a:lnTo>
                  <a:lnTo>
                    <a:pt x="85" y="973"/>
                  </a:lnTo>
                  <a:lnTo>
                    <a:pt x="63" y="957"/>
                  </a:lnTo>
                  <a:lnTo>
                    <a:pt x="0" y="811"/>
                  </a:lnTo>
                  <a:lnTo>
                    <a:pt x="27" y="723"/>
                  </a:lnTo>
                  <a:lnTo>
                    <a:pt x="5" y="641"/>
                  </a:lnTo>
                  <a:lnTo>
                    <a:pt x="17" y="564"/>
                  </a:lnTo>
                  <a:lnTo>
                    <a:pt x="51" y="484"/>
                  </a:lnTo>
                  <a:lnTo>
                    <a:pt x="94" y="431"/>
                  </a:lnTo>
                  <a:lnTo>
                    <a:pt x="67" y="397"/>
                  </a:lnTo>
                  <a:lnTo>
                    <a:pt x="77" y="370"/>
                  </a:lnTo>
                  <a:lnTo>
                    <a:pt x="54" y="228"/>
                  </a:lnTo>
                  <a:lnTo>
                    <a:pt x="128" y="186"/>
                  </a:lnTo>
                  <a:lnTo>
                    <a:pt x="142" y="98"/>
                  </a:lnTo>
                  <a:lnTo>
                    <a:pt x="130" y="77"/>
                  </a:lnTo>
                  <a:lnTo>
                    <a:pt x="182" y="0"/>
                  </a:lnTo>
                  <a:lnTo>
                    <a:pt x="281" y="20"/>
                  </a:lnTo>
                  <a:moveTo>
                    <a:pt x="947" y="2807"/>
                  </a:moveTo>
                  <a:lnTo>
                    <a:pt x="889" y="2811"/>
                  </a:lnTo>
                  <a:lnTo>
                    <a:pt x="845" y="2782"/>
                  </a:lnTo>
                  <a:lnTo>
                    <a:pt x="806" y="2780"/>
                  </a:lnTo>
                  <a:lnTo>
                    <a:pt x="739" y="2780"/>
                  </a:lnTo>
                  <a:lnTo>
                    <a:pt x="662" y="2598"/>
                  </a:lnTo>
                  <a:lnTo>
                    <a:pt x="702" y="2636"/>
                  </a:lnTo>
                  <a:lnTo>
                    <a:pt x="759" y="2697"/>
                  </a:lnTo>
                  <a:lnTo>
                    <a:pt x="862" y="2746"/>
                  </a:lnTo>
                  <a:lnTo>
                    <a:pt x="959" y="2766"/>
                  </a:lnTo>
                  <a:lnTo>
                    <a:pt x="947" y="2807"/>
                  </a:lnTo>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47" name="Freeform 12"/>
            <p:cNvSpPr>
              <a:spLocks/>
            </p:cNvSpPr>
            <p:nvPr/>
          </p:nvSpPr>
          <p:spPr bwMode="auto">
            <a:xfrm>
              <a:off x="5346700" y="2551112"/>
              <a:ext cx="92075" cy="80963"/>
            </a:xfrm>
            <a:custGeom>
              <a:avLst/>
              <a:gdLst>
                <a:gd name="T0" fmla="*/ 0 w 58"/>
                <a:gd name="T1" fmla="*/ 3 h 51"/>
                <a:gd name="T2" fmla="*/ 23 w 58"/>
                <a:gd name="T3" fmla="*/ 0 h 51"/>
                <a:gd name="T4" fmla="*/ 27 w 58"/>
                <a:gd name="T5" fmla="*/ 5 h 51"/>
                <a:gd name="T6" fmla="*/ 34 w 58"/>
                <a:gd name="T7" fmla="*/ 9 h 51"/>
                <a:gd name="T8" fmla="*/ 32 w 58"/>
                <a:gd name="T9" fmla="*/ 14 h 51"/>
                <a:gd name="T10" fmla="*/ 42 w 58"/>
                <a:gd name="T11" fmla="*/ 21 h 51"/>
                <a:gd name="T12" fmla="*/ 39 w 58"/>
                <a:gd name="T13" fmla="*/ 27 h 51"/>
                <a:gd name="T14" fmla="*/ 47 w 58"/>
                <a:gd name="T15" fmla="*/ 33 h 51"/>
                <a:gd name="T16" fmla="*/ 55 w 58"/>
                <a:gd name="T17" fmla="*/ 36 h 51"/>
                <a:gd name="T18" fmla="*/ 58 w 58"/>
                <a:gd name="T19" fmla="*/ 51 h 51"/>
                <a:gd name="T20" fmla="*/ 52 w 58"/>
                <a:gd name="T21" fmla="*/ 51 h 51"/>
                <a:gd name="T22" fmla="*/ 43 w 58"/>
                <a:gd name="T23" fmla="*/ 39 h 51"/>
                <a:gd name="T24" fmla="*/ 42 w 58"/>
                <a:gd name="T25" fmla="*/ 36 h 51"/>
                <a:gd name="T26" fmla="*/ 35 w 58"/>
                <a:gd name="T27" fmla="*/ 36 h 51"/>
                <a:gd name="T28" fmla="*/ 29 w 58"/>
                <a:gd name="T29" fmla="*/ 31 h 51"/>
                <a:gd name="T30" fmla="*/ 26 w 58"/>
                <a:gd name="T31" fmla="*/ 31 h 51"/>
                <a:gd name="T32" fmla="*/ 18 w 58"/>
                <a:gd name="T33" fmla="*/ 25 h 51"/>
                <a:gd name="T34" fmla="*/ 4 w 58"/>
                <a:gd name="T35" fmla="*/ 20 h 51"/>
                <a:gd name="T36" fmla="*/ 4 w 58"/>
                <a:gd name="T37" fmla="*/ 10 h 51"/>
                <a:gd name="T38" fmla="*/ 0 w 58"/>
                <a:gd name="T39"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1">
                  <a:moveTo>
                    <a:pt x="0" y="3"/>
                  </a:moveTo>
                  <a:lnTo>
                    <a:pt x="23" y="0"/>
                  </a:lnTo>
                  <a:lnTo>
                    <a:pt x="27" y="5"/>
                  </a:lnTo>
                  <a:lnTo>
                    <a:pt x="34" y="9"/>
                  </a:lnTo>
                  <a:lnTo>
                    <a:pt x="32" y="14"/>
                  </a:lnTo>
                  <a:lnTo>
                    <a:pt x="42" y="21"/>
                  </a:lnTo>
                  <a:lnTo>
                    <a:pt x="39" y="27"/>
                  </a:lnTo>
                  <a:lnTo>
                    <a:pt x="47" y="33"/>
                  </a:lnTo>
                  <a:lnTo>
                    <a:pt x="55" y="36"/>
                  </a:lnTo>
                  <a:lnTo>
                    <a:pt x="58" y="51"/>
                  </a:lnTo>
                  <a:lnTo>
                    <a:pt x="52" y="51"/>
                  </a:lnTo>
                  <a:lnTo>
                    <a:pt x="43" y="39"/>
                  </a:lnTo>
                  <a:lnTo>
                    <a:pt x="42" y="36"/>
                  </a:lnTo>
                  <a:lnTo>
                    <a:pt x="35" y="36"/>
                  </a:lnTo>
                  <a:lnTo>
                    <a:pt x="29" y="31"/>
                  </a:lnTo>
                  <a:lnTo>
                    <a:pt x="26" y="31"/>
                  </a:lnTo>
                  <a:lnTo>
                    <a:pt x="18" y="25"/>
                  </a:lnTo>
                  <a:lnTo>
                    <a:pt x="4" y="20"/>
                  </a:lnTo>
                  <a:lnTo>
                    <a:pt x="4" y="10"/>
                  </a:lnTo>
                  <a:lnTo>
                    <a:pt x="0" y="3"/>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48" name="Freeform 13"/>
            <p:cNvSpPr>
              <a:spLocks noEditPoints="1"/>
            </p:cNvSpPr>
            <p:nvPr/>
          </p:nvSpPr>
          <p:spPr bwMode="auto">
            <a:xfrm>
              <a:off x="7351712" y="4260850"/>
              <a:ext cx="1160463" cy="1084263"/>
            </a:xfrm>
            <a:custGeom>
              <a:avLst/>
              <a:gdLst>
                <a:gd name="T0" fmla="*/ 2629 w 2996"/>
                <a:gd name="T1" fmla="*/ 334 h 2800"/>
                <a:gd name="T2" fmla="*/ 2651 w 2996"/>
                <a:gd name="T3" fmla="*/ 521 h 2800"/>
                <a:gd name="T4" fmla="*/ 2668 w 2996"/>
                <a:gd name="T5" fmla="*/ 706 h 2800"/>
                <a:gd name="T6" fmla="*/ 2806 w 2996"/>
                <a:gd name="T7" fmla="*/ 849 h 2800"/>
                <a:gd name="T8" fmla="*/ 2893 w 2996"/>
                <a:gd name="T9" fmla="*/ 1012 h 2800"/>
                <a:gd name="T10" fmla="*/ 2961 w 2996"/>
                <a:gd name="T11" fmla="*/ 1174 h 2800"/>
                <a:gd name="T12" fmla="*/ 2955 w 2996"/>
                <a:gd name="T13" fmla="*/ 1413 h 2800"/>
                <a:gd name="T14" fmla="*/ 2851 w 2996"/>
                <a:gd name="T15" fmla="*/ 1675 h 2800"/>
                <a:gd name="T16" fmla="*/ 2654 w 2996"/>
                <a:gd name="T17" fmla="*/ 1904 h 2800"/>
                <a:gd name="T18" fmla="*/ 2448 w 2996"/>
                <a:gd name="T19" fmla="*/ 2127 h 2800"/>
                <a:gd name="T20" fmla="*/ 2290 w 2996"/>
                <a:gd name="T21" fmla="*/ 2305 h 2800"/>
                <a:gd name="T22" fmla="*/ 2014 w 2996"/>
                <a:gd name="T23" fmla="*/ 2412 h 2800"/>
                <a:gd name="T24" fmla="*/ 1930 w 2996"/>
                <a:gd name="T25" fmla="*/ 2332 h 2800"/>
                <a:gd name="T26" fmla="*/ 1719 w 2996"/>
                <a:gd name="T27" fmla="*/ 2350 h 2800"/>
                <a:gd name="T28" fmla="*/ 1669 w 2996"/>
                <a:gd name="T29" fmla="*/ 2167 h 2800"/>
                <a:gd name="T30" fmla="*/ 1641 w 2996"/>
                <a:gd name="T31" fmla="*/ 2018 h 2800"/>
                <a:gd name="T32" fmla="*/ 1600 w 2996"/>
                <a:gd name="T33" fmla="*/ 1996 h 2800"/>
                <a:gd name="T34" fmla="*/ 1521 w 2996"/>
                <a:gd name="T35" fmla="*/ 1993 h 2800"/>
                <a:gd name="T36" fmla="*/ 1427 w 2996"/>
                <a:gd name="T37" fmla="*/ 1919 h 2800"/>
                <a:gd name="T38" fmla="*/ 1303 w 2996"/>
                <a:gd name="T39" fmla="*/ 1814 h 2800"/>
                <a:gd name="T40" fmla="*/ 922 w 2996"/>
                <a:gd name="T41" fmla="*/ 1840 h 2800"/>
                <a:gd name="T42" fmla="*/ 664 w 2996"/>
                <a:gd name="T43" fmla="*/ 1942 h 2800"/>
                <a:gd name="T44" fmla="*/ 458 w 2996"/>
                <a:gd name="T45" fmla="*/ 1970 h 2800"/>
                <a:gd name="T46" fmla="*/ 274 w 2996"/>
                <a:gd name="T47" fmla="*/ 2025 h 2800"/>
                <a:gd name="T48" fmla="*/ 87 w 2996"/>
                <a:gd name="T49" fmla="*/ 2072 h 2800"/>
                <a:gd name="T50" fmla="*/ 59 w 2996"/>
                <a:gd name="T51" fmla="*/ 1942 h 2800"/>
                <a:gd name="T52" fmla="*/ 124 w 2996"/>
                <a:gd name="T53" fmla="*/ 1783 h 2800"/>
                <a:gd name="T54" fmla="*/ 123 w 2996"/>
                <a:gd name="T55" fmla="*/ 1544 h 2800"/>
                <a:gd name="T56" fmla="*/ 91 w 2996"/>
                <a:gd name="T57" fmla="*/ 1352 h 2800"/>
                <a:gd name="T58" fmla="*/ 138 w 2996"/>
                <a:gd name="T59" fmla="*/ 1298 h 2800"/>
                <a:gd name="T60" fmla="*/ 141 w 2996"/>
                <a:gd name="T61" fmla="*/ 1193 h 2800"/>
                <a:gd name="T62" fmla="*/ 189 w 2996"/>
                <a:gd name="T63" fmla="*/ 1055 h 2800"/>
                <a:gd name="T64" fmla="*/ 270 w 2996"/>
                <a:gd name="T65" fmla="*/ 950 h 2800"/>
                <a:gd name="T66" fmla="*/ 476 w 2996"/>
                <a:gd name="T67" fmla="*/ 848 h 2800"/>
                <a:gd name="T68" fmla="*/ 621 w 2996"/>
                <a:gd name="T69" fmla="*/ 798 h 2800"/>
                <a:gd name="T70" fmla="*/ 812 w 2996"/>
                <a:gd name="T71" fmla="*/ 730 h 2800"/>
                <a:gd name="T72" fmla="*/ 910 w 2996"/>
                <a:gd name="T73" fmla="*/ 561 h 2800"/>
                <a:gd name="T74" fmla="*/ 1008 w 2996"/>
                <a:gd name="T75" fmla="*/ 505 h 2800"/>
                <a:gd name="T76" fmla="*/ 1134 w 2996"/>
                <a:gd name="T77" fmla="*/ 375 h 2800"/>
                <a:gd name="T78" fmla="*/ 1232 w 2996"/>
                <a:gd name="T79" fmla="*/ 313 h 2800"/>
                <a:gd name="T80" fmla="*/ 1358 w 2996"/>
                <a:gd name="T81" fmla="*/ 307 h 2800"/>
                <a:gd name="T82" fmla="*/ 1476 w 2996"/>
                <a:gd name="T83" fmla="*/ 320 h 2800"/>
                <a:gd name="T84" fmla="*/ 1588 w 2996"/>
                <a:gd name="T85" fmla="*/ 159 h 2800"/>
                <a:gd name="T86" fmla="*/ 1743 w 2996"/>
                <a:gd name="T87" fmla="*/ 80 h 2800"/>
                <a:gd name="T88" fmla="*/ 1815 w 2996"/>
                <a:gd name="T89" fmla="*/ 95 h 2800"/>
                <a:gd name="T90" fmla="*/ 1988 w 2996"/>
                <a:gd name="T91" fmla="*/ 110 h 2800"/>
                <a:gd name="T92" fmla="*/ 2038 w 2996"/>
                <a:gd name="T93" fmla="*/ 189 h 2800"/>
                <a:gd name="T94" fmla="*/ 1954 w 2996"/>
                <a:gd name="T95" fmla="*/ 303 h 2800"/>
                <a:gd name="T96" fmla="*/ 2027 w 2996"/>
                <a:gd name="T97" fmla="*/ 443 h 2800"/>
                <a:gd name="T98" fmla="*/ 2161 w 2996"/>
                <a:gd name="T99" fmla="*/ 545 h 2800"/>
                <a:gd name="T100" fmla="*/ 2310 w 2996"/>
                <a:gd name="T101" fmla="*/ 525 h 2800"/>
                <a:gd name="T102" fmla="*/ 2381 w 2996"/>
                <a:gd name="T103" fmla="*/ 332 h 2800"/>
                <a:gd name="T104" fmla="*/ 2425 w 2996"/>
                <a:gd name="T105" fmla="*/ 177 h 2800"/>
                <a:gd name="T106" fmla="*/ 2466 w 2996"/>
                <a:gd name="T107" fmla="*/ 32 h 2800"/>
                <a:gd name="T108" fmla="*/ 2530 w 2996"/>
                <a:gd name="T109" fmla="*/ 105 h 2800"/>
                <a:gd name="T110" fmla="*/ 2540 w 2996"/>
                <a:gd name="T111" fmla="*/ 264 h 2800"/>
                <a:gd name="T112" fmla="*/ 2023 w 2996"/>
                <a:gd name="T113" fmla="*/ 2562 h 2800"/>
                <a:gd name="T114" fmla="*/ 1911 w 2996"/>
                <a:gd name="T115" fmla="*/ 2764 h 2800"/>
                <a:gd name="T116" fmla="*/ 1765 w 2996"/>
                <a:gd name="T117" fmla="*/ 2793 h 2800"/>
                <a:gd name="T118" fmla="*/ 1824 w 2996"/>
                <a:gd name="T119" fmla="*/ 2553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6" h="2800">
                  <a:moveTo>
                    <a:pt x="2540" y="264"/>
                  </a:moveTo>
                  <a:lnTo>
                    <a:pt x="2557" y="330"/>
                  </a:lnTo>
                  <a:lnTo>
                    <a:pt x="2610" y="298"/>
                  </a:lnTo>
                  <a:lnTo>
                    <a:pt x="2629" y="334"/>
                  </a:lnTo>
                  <a:lnTo>
                    <a:pt x="2659" y="368"/>
                  </a:lnTo>
                  <a:lnTo>
                    <a:pt x="2645" y="405"/>
                  </a:lnTo>
                  <a:lnTo>
                    <a:pt x="2647" y="478"/>
                  </a:lnTo>
                  <a:lnTo>
                    <a:pt x="2651" y="521"/>
                  </a:lnTo>
                  <a:lnTo>
                    <a:pt x="2667" y="531"/>
                  </a:lnTo>
                  <a:lnTo>
                    <a:pt x="2673" y="604"/>
                  </a:lnTo>
                  <a:lnTo>
                    <a:pt x="2656" y="648"/>
                  </a:lnTo>
                  <a:lnTo>
                    <a:pt x="2668" y="706"/>
                  </a:lnTo>
                  <a:lnTo>
                    <a:pt x="2738" y="750"/>
                  </a:lnTo>
                  <a:lnTo>
                    <a:pt x="2780" y="791"/>
                  </a:lnTo>
                  <a:lnTo>
                    <a:pt x="2821" y="828"/>
                  </a:lnTo>
                  <a:lnTo>
                    <a:pt x="2806" y="849"/>
                  </a:lnTo>
                  <a:lnTo>
                    <a:pt x="2835" y="902"/>
                  </a:lnTo>
                  <a:lnTo>
                    <a:pt x="2839" y="994"/>
                  </a:lnTo>
                  <a:lnTo>
                    <a:pt x="2873" y="975"/>
                  </a:lnTo>
                  <a:lnTo>
                    <a:pt x="2893" y="1012"/>
                  </a:lnTo>
                  <a:lnTo>
                    <a:pt x="2914" y="999"/>
                  </a:lnTo>
                  <a:lnTo>
                    <a:pt x="2901" y="1089"/>
                  </a:lnTo>
                  <a:lnTo>
                    <a:pt x="2937" y="1142"/>
                  </a:lnTo>
                  <a:lnTo>
                    <a:pt x="2961" y="1174"/>
                  </a:lnTo>
                  <a:lnTo>
                    <a:pt x="2996" y="1243"/>
                  </a:lnTo>
                  <a:lnTo>
                    <a:pt x="2994" y="1311"/>
                  </a:lnTo>
                  <a:lnTo>
                    <a:pt x="2979" y="1360"/>
                  </a:lnTo>
                  <a:lnTo>
                    <a:pt x="2955" y="1413"/>
                  </a:lnTo>
                  <a:lnTo>
                    <a:pt x="2963" y="1485"/>
                  </a:lnTo>
                  <a:lnTo>
                    <a:pt x="2930" y="1560"/>
                  </a:lnTo>
                  <a:lnTo>
                    <a:pt x="2902" y="1599"/>
                  </a:lnTo>
                  <a:lnTo>
                    <a:pt x="2851" y="1675"/>
                  </a:lnTo>
                  <a:lnTo>
                    <a:pt x="2832" y="1724"/>
                  </a:lnTo>
                  <a:lnTo>
                    <a:pt x="2792" y="1785"/>
                  </a:lnTo>
                  <a:lnTo>
                    <a:pt x="2726" y="1862"/>
                  </a:lnTo>
                  <a:lnTo>
                    <a:pt x="2654" y="1904"/>
                  </a:lnTo>
                  <a:lnTo>
                    <a:pt x="2597" y="1970"/>
                  </a:lnTo>
                  <a:lnTo>
                    <a:pt x="2553" y="2012"/>
                  </a:lnTo>
                  <a:lnTo>
                    <a:pt x="2496" y="2085"/>
                  </a:lnTo>
                  <a:lnTo>
                    <a:pt x="2448" y="2127"/>
                  </a:lnTo>
                  <a:lnTo>
                    <a:pt x="2397" y="2191"/>
                  </a:lnTo>
                  <a:lnTo>
                    <a:pt x="2357" y="2249"/>
                  </a:lnTo>
                  <a:lnTo>
                    <a:pt x="2347" y="2276"/>
                  </a:lnTo>
                  <a:lnTo>
                    <a:pt x="2290" y="2305"/>
                  </a:lnTo>
                  <a:lnTo>
                    <a:pt x="2210" y="2308"/>
                  </a:lnTo>
                  <a:lnTo>
                    <a:pt x="2127" y="2343"/>
                  </a:lnTo>
                  <a:lnTo>
                    <a:pt x="2077" y="2376"/>
                  </a:lnTo>
                  <a:lnTo>
                    <a:pt x="2014" y="2412"/>
                  </a:lnTo>
                  <a:lnTo>
                    <a:pt x="1977" y="2375"/>
                  </a:lnTo>
                  <a:lnTo>
                    <a:pt x="1943" y="2360"/>
                  </a:lnTo>
                  <a:lnTo>
                    <a:pt x="1977" y="2316"/>
                  </a:lnTo>
                  <a:lnTo>
                    <a:pt x="1930" y="2332"/>
                  </a:lnTo>
                  <a:lnTo>
                    <a:pt x="1836" y="2393"/>
                  </a:lnTo>
                  <a:lnTo>
                    <a:pt x="1788" y="2370"/>
                  </a:lnTo>
                  <a:lnTo>
                    <a:pt x="1756" y="2357"/>
                  </a:lnTo>
                  <a:lnTo>
                    <a:pt x="1719" y="2350"/>
                  </a:lnTo>
                  <a:lnTo>
                    <a:pt x="1664" y="2326"/>
                  </a:lnTo>
                  <a:lnTo>
                    <a:pt x="1646" y="2274"/>
                  </a:lnTo>
                  <a:lnTo>
                    <a:pt x="1665" y="2210"/>
                  </a:lnTo>
                  <a:lnTo>
                    <a:pt x="1669" y="2167"/>
                  </a:lnTo>
                  <a:lnTo>
                    <a:pt x="1651" y="2132"/>
                  </a:lnTo>
                  <a:lnTo>
                    <a:pt x="1587" y="2122"/>
                  </a:lnTo>
                  <a:lnTo>
                    <a:pt x="1630" y="2081"/>
                  </a:lnTo>
                  <a:lnTo>
                    <a:pt x="1641" y="2018"/>
                  </a:lnTo>
                  <a:lnTo>
                    <a:pt x="1580" y="2077"/>
                  </a:lnTo>
                  <a:lnTo>
                    <a:pt x="1510" y="2092"/>
                  </a:lnTo>
                  <a:lnTo>
                    <a:pt x="1568" y="2045"/>
                  </a:lnTo>
                  <a:lnTo>
                    <a:pt x="1600" y="1996"/>
                  </a:lnTo>
                  <a:lnTo>
                    <a:pt x="1646" y="1955"/>
                  </a:lnTo>
                  <a:lnTo>
                    <a:pt x="1667" y="1892"/>
                  </a:lnTo>
                  <a:lnTo>
                    <a:pt x="1578" y="1964"/>
                  </a:lnTo>
                  <a:lnTo>
                    <a:pt x="1521" y="1993"/>
                  </a:lnTo>
                  <a:lnTo>
                    <a:pt x="1464" y="2061"/>
                  </a:lnTo>
                  <a:lnTo>
                    <a:pt x="1424" y="2026"/>
                  </a:lnTo>
                  <a:lnTo>
                    <a:pt x="1446" y="1981"/>
                  </a:lnTo>
                  <a:lnTo>
                    <a:pt x="1427" y="1919"/>
                  </a:lnTo>
                  <a:lnTo>
                    <a:pt x="1402" y="1888"/>
                  </a:lnTo>
                  <a:lnTo>
                    <a:pt x="1424" y="1868"/>
                  </a:lnTo>
                  <a:lnTo>
                    <a:pt x="1352" y="1816"/>
                  </a:lnTo>
                  <a:lnTo>
                    <a:pt x="1303" y="1814"/>
                  </a:lnTo>
                  <a:lnTo>
                    <a:pt x="1250" y="1773"/>
                  </a:lnTo>
                  <a:lnTo>
                    <a:pt x="1118" y="1781"/>
                  </a:lnTo>
                  <a:lnTo>
                    <a:pt x="1014" y="1811"/>
                  </a:lnTo>
                  <a:lnTo>
                    <a:pt x="922" y="1840"/>
                  </a:lnTo>
                  <a:lnTo>
                    <a:pt x="856" y="1834"/>
                  </a:lnTo>
                  <a:lnTo>
                    <a:pt x="764" y="1877"/>
                  </a:lnTo>
                  <a:lnTo>
                    <a:pt x="694" y="1897"/>
                  </a:lnTo>
                  <a:lnTo>
                    <a:pt x="664" y="1942"/>
                  </a:lnTo>
                  <a:lnTo>
                    <a:pt x="624" y="1976"/>
                  </a:lnTo>
                  <a:lnTo>
                    <a:pt x="563" y="1978"/>
                  </a:lnTo>
                  <a:lnTo>
                    <a:pt x="515" y="1986"/>
                  </a:lnTo>
                  <a:lnTo>
                    <a:pt x="458" y="1970"/>
                  </a:lnTo>
                  <a:lnTo>
                    <a:pt x="404" y="1979"/>
                  </a:lnTo>
                  <a:lnTo>
                    <a:pt x="353" y="1983"/>
                  </a:lnTo>
                  <a:lnTo>
                    <a:pt x="294" y="2029"/>
                  </a:lnTo>
                  <a:lnTo>
                    <a:pt x="274" y="2025"/>
                  </a:lnTo>
                  <a:lnTo>
                    <a:pt x="230" y="2049"/>
                  </a:lnTo>
                  <a:lnTo>
                    <a:pt x="185" y="2076"/>
                  </a:lnTo>
                  <a:lnTo>
                    <a:pt x="135" y="2072"/>
                  </a:lnTo>
                  <a:lnTo>
                    <a:pt x="87" y="2072"/>
                  </a:lnTo>
                  <a:lnTo>
                    <a:pt x="32" y="2018"/>
                  </a:lnTo>
                  <a:lnTo>
                    <a:pt x="0" y="2002"/>
                  </a:lnTo>
                  <a:lnTo>
                    <a:pt x="19" y="1953"/>
                  </a:lnTo>
                  <a:lnTo>
                    <a:pt x="59" y="1942"/>
                  </a:lnTo>
                  <a:lnTo>
                    <a:pt x="78" y="1923"/>
                  </a:lnTo>
                  <a:lnTo>
                    <a:pt x="86" y="1892"/>
                  </a:lnTo>
                  <a:lnTo>
                    <a:pt x="115" y="1833"/>
                  </a:lnTo>
                  <a:lnTo>
                    <a:pt x="124" y="1783"/>
                  </a:lnTo>
                  <a:lnTo>
                    <a:pt x="114" y="1697"/>
                  </a:lnTo>
                  <a:lnTo>
                    <a:pt x="117" y="1648"/>
                  </a:lnTo>
                  <a:lnTo>
                    <a:pt x="135" y="1600"/>
                  </a:lnTo>
                  <a:lnTo>
                    <a:pt x="123" y="1544"/>
                  </a:lnTo>
                  <a:lnTo>
                    <a:pt x="128" y="1519"/>
                  </a:lnTo>
                  <a:lnTo>
                    <a:pt x="105" y="1486"/>
                  </a:lnTo>
                  <a:lnTo>
                    <a:pt x="115" y="1419"/>
                  </a:lnTo>
                  <a:lnTo>
                    <a:pt x="91" y="1352"/>
                  </a:lnTo>
                  <a:lnTo>
                    <a:pt x="90" y="1315"/>
                  </a:lnTo>
                  <a:lnTo>
                    <a:pt x="113" y="1352"/>
                  </a:lnTo>
                  <a:lnTo>
                    <a:pt x="108" y="1273"/>
                  </a:lnTo>
                  <a:lnTo>
                    <a:pt x="138" y="1298"/>
                  </a:lnTo>
                  <a:lnTo>
                    <a:pt x="151" y="1331"/>
                  </a:lnTo>
                  <a:lnTo>
                    <a:pt x="161" y="1287"/>
                  </a:lnTo>
                  <a:lnTo>
                    <a:pt x="142" y="1220"/>
                  </a:lnTo>
                  <a:lnTo>
                    <a:pt x="141" y="1193"/>
                  </a:lnTo>
                  <a:lnTo>
                    <a:pt x="130" y="1168"/>
                  </a:lnTo>
                  <a:lnTo>
                    <a:pt x="149" y="1119"/>
                  </a:lnTo>
                  <a:lnTo>
                    <a:pt x="169" y="1098"/>
                  </a:lnTo>
                  <a:lnTo>
                    <a:pt x="189" y="1055"/>
                  </a:lnTo>
                  <a:lnTo>
                    <a:pt x="191" y="1005"/>
                  </a:lnTo>
                  <a:lnTo>
                    <a:pt x="235" y="944"/>
                  </a:lnTo>
                  <a:lnTo>
                    <a:pt x="227" y="1009"/>
                  </a:lnTo>
                  <a:lnTo>
                    <a:pt x="270" y="950"/>
                  </a:lnTo>
                  <a:lnTo>
                    <a:pt x="336" y="922"/>
                  </a:lnTo>
                  <a:lnTo>
                    <a:pt x="379" y="886"/>
                  </a:lnTo>
                  <a:lnTo>
                    <a:pt x="442" y="854"/>
                  </a:lnTo>
                  <a:lnTo>
                    <a:pt x="476" y="848"/>
                  </a:lnTo>
                  <a:lnTo>
                    <a:pt x="495" y="858"/>
                  </a:lnTo>
                  <a:lnTo>
                    <a:pt x="559" y="826"/>
                  </a:lnTo>
                  <a:lnTo>
                    <a:pt x="606" y="817"/>
                  </a:lnTo>
                  <a:lnTo>
                    <a:pt x="621" y="798"/>
                  </a:lnTo>
                  <a:lnTo>
                    <a:pt x="642" y="791"/>
                  </a:lnTo>
                  <a:lnTo>
                    <a:pt x="682" y="793"/>
                  </a:lnTo>
                  <a:lnTo>
                    <a:pt x="765" y="768"/>
                  </a:lnTo>
                  <a:lnTo>
                    <a:pt x="812" y="730"/>
                  </a:lnTo>
                  <a:lnTo>
                    <a:pt x="840" y="684"/>
                  </a:lnTo>
                  <a:lnTo>
                    <a:pt x="891" y="641"/>
                  </a:lnTo>
                  <a:lnTo>
                    <a:pt x="900" y="607"/>
                  </a:lnTo>
                  <a:lnTo>
                    <a:pt x="910" y="561"/>
                  </a:lnTo>
                  <a:lnTo>
                    <a:pt x="974" y="489"/>
                  </a:lnTo>
                  <a:lnTo>
                    <a:pt x="993" y="562"/>
                  </a:lnTo>
                  <a:lnTo>
                    <a:pt x="1028" y="545"/>
                  </a:lnTo>
                  <a:lnTo>
                    <a:pt x="1008" y="505"/>
                  </a:lnTo>
                  <a:lnTo>
                    <a:pt x="1038" y="464"/>
                  </a:lnTo>
                  <a:lnTo>
                    <a:pt x="1068" y="482"/>
                  </a:lnTo>
                  <a:lnTo>
                    <a:pt x="1087" y="417"/>
                  </a:lnTo>
                  <a:lnTo>
                    <a:pt x="1134" y="375"/>
                  </a:lnTo>
                  <a:lnTo>
                    <a:pt x="1157" y="342"/>
                  </a:lnTo>
                  <a:lnTo>
                    <a:pt x="1196" y="327"/>
                  </a:lnTo>
                  <a:lnTo>
                    <a:pt x="1201" y="303"/>
                  </a:lnTo>
                  <a:lnTo>
                    <a:pt x="1232" y="313"/>
                  </a:lnTo>
                  <a:lnTo>
                    <a:pt x="1236" y="292"/>
                  </a:lnTo>
                  <a:lnTo>
                    <a:pt x="1271" y="280"/>
                  </a:lnTo>
                  <a:lnTo>
                    <a:pt x="1308" y="268"/>
                  </a:lnTo>
                  <a:lnTo>
                    <a:pt x="1358" y="307"/>
                  </a:lnTo>
                  <a:lnTo>
                    <a:pt x="1392" y="358"/>
                  </a:lnTo>
                  <a:lnTo>
                    <a:pt x="1439" y="358"/>
                  </a:lnTo>
                  <a:lnTo>
                    <a:pt x="1485" y="366"/>
                  </a:lnTo>
                  <a:lnTo>
                    <a:pt x="1476" y="320"/>
                  </a:lnTo>
                  <a:lnTo>
                    <a:pt x="1521" y="251"/>
                  </a:lnTo>
                  <a:lnTo>
                    <a:pt x="1558" y="229"/>
                  </a:lnTo>
                  <a:lnTo>
                    <a:pt x="1549" y="208"/>
                  </a:lnTo>
                  <a:lnTo>
                    <a:pt x="1588" y="159"/>
                  </a:lnTo>
                  <a:lnTo>
                    <a:pt x="1637" y="129"/>
                  </a:lnTo>
                  <a:lnTo>
                    <a:pt x="1674" y="139"/>
                  </a:lnTo>
                  <a:lnTo>
                    <a:pt x="1739" y="123"/>
                  </a:lnTo>
                  <a:lnTo>
                    <a:pt x="1743" y="80"/>
                  </a:lnTo>
                  <a:lnTo>
                    <a:pt x="1691" y="52"/>
                  </a:lnTo>
                  <a:lnTo>
                    <a:pt x="1733" y="39"/>
                  </a:lnTo>
                  <a:lnTo>
                    <a:pt x="1780" y="60"/>
                  </a:lnTo>
                  <a:lnTo>
                    <a:pt x="1815" y="95"/>
                  </a:lnTo>
                  <a:lnTo>
                    <a:pt x="1876" y="117"/>
                  </a:lnTo>
                  <a:lnTo>
                    <a:pt x="1898" y="108"/>
                  </a:lnTo>
                  <a:lnTo>
                    <a:pt x="1941" y="135"/>
                  </a:lnTo>
                  <a:lnTo>
                    <a:pt x="1988" y="110"/>
                  </a:lnTo>
                  <a:lnTo>
                    <a:pt x="2015" y="118"/>
                  </a:lnTo>
                  <a:lnTo>
                    <a:pt x="2035" y="101"/>
                  </a:lnTo>
                  <a:lnTo>
                    <a:pt x="2064" y="143"/>
                  </a:lnTo>
                  <a:lnTo>
                    <a:pt x="2038" y="189"/>
                  </a:lnTo>
                  <a:lnTo>
                    <a:pt x="2005" y="223"/>
                  </a:lnTo>
                  <a:lnTo>
                    <a:pt x="1978" y="226"/>
                  </a:lnTo>
                  <a:lnTo>
                    <a:pt x="1982" y="260"/>
                  </a:lnTo>
                  <a:lnTo>
                    <a:pt x="1954" y="303"/>
                  </a:lnTo>
                  <a:lnTo>
                    <a:pt x="1921" y="345"/>
                  </a:lnTo>
                  <a:lnTo>
                    <a:pt x="1923" y="369"/>
                  </a:lnTo>
                  <a:lnTo>
                    <a:pt x="1974" y="416"/>
                  </a:lnTo>
                  <a:lnTo>
                    <a:pt x="2027" y="443"/>
                  </a:lnTo>
                  <a:lnTo>
                    <a:pt x="2060" y="472"/>
                  </a:lnTo>
                  <a:lnTo>
                    <a:pt x="2105" y="523"/>
                  </a:lnTo>
                  <a:lnTo>
                    <a:pt x="2126" y="523"/>
                  </a:lnTo>
                  <a:lnTo>
                    <a:pt x="2161" y="545"/>
                  </a:lnTo>
                  <a:lnTo>
                    <a:pt x="2167" y="571"/>
                  </a:lnTo>
                  <a:lnTo>
                    <a:pt x="2232" y="600"/>
                  </a:lnTo>
                  <a:lnTo>
                    <a:pt x="2287" y="571"/>
                  </a:lnTo>
                  <a:lnTo>
                    <a:pt x="2310" y="525"/>
                  </a:lnTo>
                  <a:lnTo>
                    <a:pt x="2332" y="487"/>
                  </a:lnTo>
                  <a:lnTo>
                    <a:pt x="2350" y="440"/>
                  </a:lnTo>
                  <a:lnTo>
                    <a:pt x="2384" y="373"/>
                  </a:lnTo>
                  <a:lnTo>
                    <a:pt x="2381" y="332"/>
                  </a:lnTo>
                  <a:lnTo>
                    <a:pt x="2390" y="307"/>
                  </a:lnTo>
                  <a:lnTo>
                    <a:pt x="2389" y="258"/>
                  </a:lnTo>
                  <a:lnTo>
                    <a:pt x="2408" y="194"/>
                  </a:lnTo>
                  <a:lnTo>
                    <a:pt x="2425" y="177"/>
                  </a:lnTo>
                  <a:lnTo>
                    <a:pt x="2417" y="148"/>
                  </a:lnTo>
                  <a:lnTo>
                    <a:pt x="2441" y="103"/>
                  </a:lnTo>
                  <a:lnTo>
                    <a:pt x="2461" y="56"/>
                  </a:lnTo>
                  <a:lnTo>
                    <a:pt x="2466" y="32"/>
                  </a:lnTo>
                  <a:lnTo>
                    <a:pt x="2498" y="0"/>
                  </a:lnTo>
                  <a:lnTo>
                    <a:pt x="2514" y="42"/>
                  </a:lnTo>
                  <a:lnTo>
                    <a:pt x="2512" y="95"/>
                  </a:lnTo>
                  <a:lnTo>
                    <a:pt x="2530" y="105"/>
                  </a:lnTo>
                  <a:lnTo>
                    <a:pt x="2528" y="141"/>
                  </a:lnTo>
                  <a:lnTo>
                    <a:pt x="2549" y="184"/>
                  </a:lnTo>
                  <a:lnTo>
                    <a:pt x="2548" y="233"/>
                  </a:lnTo>
                  <a:lnTo>
                    <a:pt x="2540" y="264"/>
                  </a:lnTo>
                  <a:moveTo>
                    <a:pt x="1865" y="2560"/>
                  </a:moveTo>
                  <a:lnTo>
                    <a:pt x="1914" y="2590"/>
                  </a:lnTo>
                  <a:lnTo>
                    <a:pt x="1959" y="2578"/>
                  </a:lnTo>
                  <a:lnTo>
                    <a:pt x="2023" y="2562"/>
                  </a:lnTo>
                  <a:lnTo>
                    <a:pt x="2061" y="2567"/>
                  </a:lnTo>
                  <a:lnTo>
                    <a:pt x="2004" y="2667"/>
                  </a:lnTo>
                  <a:lnTo>
                    <a:pt x="1962" y="2696"/>
                  </a:lnTo>
                  <a:lnTo>
                    <a:pt x="1911" y="2764"/>
                  </a:lnTo>
                  <a:lnTo>
                    <a:pt x="1902" y="2741"/>
                  </a:lnTo>
                  <a:lnTo>
                    <a:pt x="1816" y="2800"/>
                  </a:lnTo>
                  <a:lnTo>
                    <a:pt x="1805" y="2795"/>
                  </a:lnTo>
                  <a:lnTo>
                    <a:pt x="1765" y="2793"/>
                  </a:lnTo>
                  <a:lnTo>
                    <a:pt x="1769" y="2721"/>
                  </a:lnTo>
                  <a:lnTo>
                    <a:pt x="1795" y="2665"/>
                  </a:lnTo>
                  <a:lnTo>
                    <a:pt x="1800" y="2592"/>
                  </a:lnTo>
                  <a:lnTo>
                    <a:pt x="1824" y="2553"/>
                  </a:lnTo>
                  <a:lnTo>
                    <a:pt x="1865" y="2560"/>
                  </a:lnTo>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49" name="Freeform 14"/>
            <p:cNvSpPr>
              <a:spLocks/>
            </p:cNvSpPr>
            <p:nvPr/>
          </p:nvSpPr>
          <p:spPr bwMode="auto">
            <a:xfrm>
              <a:off x="4427537" y="2297112"/>
              <a:ext cx="190500" cy="85725"/>
            </a:xfrm>
            <a:custGeom>
              <a:avLst/>
              <a:gdLst>
                <a:gd name="T0" fmla="*/ 120 w 120"/>
                <a:gd name="T1" fmla="*/ 19 h 54"/>
                <a:gd name="T2" fmla="*/ 119 w 120"/>
                <a:gd name="T3" fmla="*/ 27 h 54"/>
                <a:gd name="T4" fmla="*/ 110 w 120"/>
                <a:gd name="T5" fmla="*/ 27 h 54"/>
                <a:gd name="T6" fmla="*/ 114 w 120"/>
                <a:gd name="T7" fmla="*/ 32 h 54"/>
                <a:gd name="T8" fmla="*/ 109 w 120"/>
                <a:gd name="T9" fmla="*/ 45 h 54"/>
                <a:gd name="T10" fmla="*/ 107 w 120"/>
                <a:gd name="T11" fmla="*/ 48 h 54"/>
                <a:gd name="T12" fmla="*/ 92 w 120"/>
                <a:gd name="T13" fmla="*/ 49 h 54"/>
                <a:gd name="T14" fmla="*/ 85 w 120"/>
                <a:gd name="T15" fmla="*/ 54 h 54"/>
                <a:gd name="T16" fmla="*/ 71 w 120"/>
                <a:gd name="T17" fmla="*/ 52 h 54"/>
                <a:gd name="T18" fmla="*/ 47 w 120"/>
                <a:gd name="T19" fmla="*/ 47 h 54"/>
                <a:gd name="T20" fmla="*/ 43 w 120"/>
                <a:gd name="T21" fmla="*/ 40 h 54"/>
                <a:gd name="T22" fmla="*/ 27 w 120"/>
                <a:gd name="T23" fmla="*/ 43 h 54"/>
                <a:gd name="T24" fmla="*/ 25 w 120"/>
                <a:gd name="T25" fmla="*/ 47 h 54"/>
                <a:gd name="T26" fmla="*/ 15 w 120"/>
                <a:gd name="T27" fmla="*/ 44 h 54"/>
                <a:gd name="T28" fmla="*/ 7 w 120"/>
                <a:gd name="T29" fmla="*/ 44 h 54"/>
                <a:gd name="T30" fmla="*/ 0 w 120"/>
                <a:gd name="T31" fmla="*/ 40 h 54"/>
                <a:gd name="T32" fmla="*/ 2 w 120"/>
                <a:gd name="T33" fmla="*/ 35 h 54"/>
                <a:gd name="T34" fmla="*/ 1 w 120"/>
                <a:gd name="T35" fmla="*/ 31 h 54"/>
                <a:gd name="T36" fmla="*/ 6 w 120"/>
                <a:gd name="T37" fmla="*/ 30 h 54"/>
                <a:gd name="T38" fmla="*/ 15 w 120"/>
                <a:gd name="T39" fmla="*/ 36 h 54"/>
                <a:gd name="T40" fmla="*/ 16 w 120"/>
                <a:gd name="T41" fmla="*/ 30 h 54"/>
                <a:gd name="T42" fmla="*/ 31 w 120"/>
                <a:gd name="T43" fmla="*/ 31 h 54"/>
                <a:gd name="T44" fmla="*/ 42 w 120"/>
                <a:gd name="T45" fmla="*/ 28 h 54"/>
                <a:gd name="T46" fmla="*/ 50 w 120"/>
                <a:gd name="T47" fmla="*/ 28 h 54"/>
                <a:gd name="T48" fmla="*/ 55 w 120"/>
                <a:gd name="T49" fmla="*/ 32 h 54"/>
                <a:gd name="T50" fmla="*/ 57 w 120"/>
                <a:gd name="T51" fmla="*/ 29 h 54"/>
                <a:gd name="T52" fmla="*/ 53 w 120"/>
                <a:gd name="T53" fmla="*/ 16 h 54"/>
                <a:gd name="T54" fmla="*/ 59 w 120"/>
                <a:gd name="T55" fmla="*/ 13 h 54"/>
                <a:gd name="T56" fmla="*/ 64 w 120"/>
                <a:gd name="T57" fmla="*/ 4 h 54"/>
                <a:gd name="T58" fmla="*/ 77 w 120"/>
                <a:gd name="T59" fmla="*/ 10 h 54"/>
                <a:gd name="T60" fmla="*/ 85 w 120"/>
                <a:gd name="T61" fmla="*/ 2 h 54"/>
                <a:gd name="T62" fmla="*/ 90 w 120"/>
                <a:gd name="T63" fmla="*/ 0 h 54"/>
                <a:gd name="T64" fmla="*/ 103 w 120"/>
                <a:gd name="T65" fmla="*/ 7 h 54"/>
                <a:gd name="T66" fmla="*/ 111 w 120"/>
                <a:gd name="T67" fmla="*/ 6 h 54"/>
                <a:gd name="T68" fmla="*/ 119 w 120"/>
                <a:gd name="T69" fmla="*/ 9 h 54"/>
                <a:gd name="T70" fmla="*/ 118 w 120"/>
                <a:gd name="T71" fmla="*/ 12 h 54"/>
                <a:gd name="T72" fmla="*/ 120 w 120"/>
                <a:gd name="T7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54">
                  <a:moveTo>
                    <a:pt x="120" y="19"/>
                  </a:moveTo>
                  <a:lnTo>
                    <a:pt x="119" y="27"/>
                  </a:lnTo>
                  <a:lnTo>
                    <a:pt x="110" y="27"/>
                  </a:lnTo>
                  <a:lnTo>
                    <a:pt x="114" y="32"/>
                  </a:lnTo>
                  <a:lnTo>
                    <a:pt x="109" y="45"/>
                  </a:lnTo>
                  <a:lnTo>
                    <a:pt x="107" y="48"/>
                  </a:lnTo>
                  <a:lnTo>
                    <a:pt x="92" y="49"/>
                  </a:lnTo>
                  <a:lnTo>
                    <a:pt x="85" y="54"/>
                  </a:lnTo>
                  <a:lnTo>
                    <a:pt x="71" y="52"/>
                  </a:lnTo>
                  <a:lnTo>
                    <a:pt x="47" y="47"/>
                  </a:lnTo>
                  <a:lnTo>
                    <a:pt x="43" y="40"/>
                  </a:lnTo>
                  <a:lnTo>
                    <a:pt x="27" y="43"/>
                  </a:lnTo>
                  <a:lnTo>
                    <a:pt x="25" y="47"/>
                  </a:lnTo>
                  <a:lnTo>
                    <a:pt x="15" y="44"/>
                  </a:lnTo>
                  <a:lnTo>
                    <a:pt x="7" y="44"/>
                  </a:lnTo>
                  <a:lnTo>
                    <a:pt x="0" y="40"/>
                  </a:lnTo>
                  <a:lnTo>
                    <a:pt x="2" y="35"/>
                  </a:lnTo>
                  <a:lnTo>
                    <a:pt x="1" y="31"/>
                  </a:lnTo>
                  <a:lnTo>
                    <a:pt x="6" y="30"/>
                  </a:lnTo>
                  <a:lnTo>
                    <a:pt x="15" y="36"/>
                  </a:lnTo>
                  <a:lnTo>
                    <a:pt x="16" y="30"/>
                  </a:lnTo>
                  <a:lnTo>
                    <a:pt x="31" y="31"/>
                  </a:lnTo>
                  <a:lnTo>
                    <a:pt x="42" y="28"/>
                  </a:lnTo>
                  <a:lnTo>
                    <a:pt x="50" y="28"/>
                  </a:lnTo>
                  <a:lnTo>
                    <a:pt x="55" y="32"/>
                  </a:lnTo>
                  <a:lnTo>
                    <a:pt x="57" y="29"/>
                  </a:lnTo>
                  <a:lnTo>
                    <a:pt x="53" y="16"/>
                  </a:lnTo>
                  <a:lnTo>
                    <a:pt x="59" y="13"/>
                  </a:lnTo>
                  <a:lnTo>
                    <a:pt x="64" y="4"/>
                  </a:lnTo>
                  <a:lnTo>
                    <a:pt x="77" y="10"/>
                  </a:lnTo>
                  <a:lnTo>
                    <a:pt x="85" y="2"/>
                  </a:lnTo>
                  <a:lnTo>
                    <a:pt x="90" y="0"/>
                  </a:lnTo>
                  <a:lnTo>
                    <a:pt x="103" y="7"/>
                  </a:lnTo>
                  <a:lnTo>
                    <a:pt x="111" y="6"/>
                  </a:lnTo>
                  <a:lnTo>
                    <a:pt x="119" y="9"/>
                  </a:lnTo>
                  <a:lnTo>
                    <a:pt x="118" y="12"/>
                  </a:lnTo>
                  <a:lnTo>
                    <a:pt x="120" y="19"/>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50" name="Freeform 15"/>
            <p:cNvSpPr>
              <a:spLocks/>
            </p:cNvSpPr>
            <p:nvPr/>
          </p:nvSpPr>
          <p:spPr bwMode="auto">
            <a:xfrm>
              <a:off x="5387975" y="2600325"/>
              <a:ext cx="41275" cy="31750"/>
            </a:xfrm>
            <a:custGeom>
              <a:avLst/>
              <a:gdLst>
                <a:gd name="T0" fmla="*/ 14 w 108"/>
                <a:gd name="T1" fmla="*/ 1 h 85"/>
                <a:gd name="T2" fmla="*/ 38 w 108"/>
                <a:gd name="T3" fmla="*/ 23 h 85"/>
                <a:gd name="T4" fmla="*/ 69 w 108"/>
                <a:gd name="T5" fmla="*/ 23 h 85"/>
                <a:gd name="T6" fmla="*/ 71 w 108"/>
                <a:gd name="T7" fmla="*/ 36 h 85"/>
                <a:gd name="T8" fmla="*/ 108 w 108"/>
                <a:gd name="T9" fmla="*/ 85 h 85"/>
                <a:gd name="T10" fmla="*/ 58 w 108"/>
                <a:gd name="T11" fmla="*/ 74 h 85"/>
                <a:gd name="T12" fmla="*/ 16 w 108"/>
                <a:gd name="T13" fmla="*/ 35 h 85"/>
                <a:gd name="T14" fmla="*/ 0 w 108"/>
                <a:gd name="T15" fmla="*/ 3 h 85"/>
                <a:gd name="T16" fmla="*/ 14 w 108"/>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5">
                  <a:moveTo>
                    <a:pt x="14" y="1"/>
                  </a:moveTo>
                  <a:lnTo>
                    <a:pt x="38" y="23"/>
                  </a:lnTo>
                  <a:lnTo>
                    <a:pt x="69" y="23"/>
                  </a:lnTo>
                  <a:lnTo>
                    <a:pt x="71" y="36"/>
                  </a:lnTo>
                  <a:lnTo>
                    <a:pt x="108" y="85"/>
                  </a:lnTo>
                  <a:lnTo>
                    <a:pt x="58" y="74"/>
                  </a:lnTo>
                  <a:lnTo>
                    <a:pt x="16" y="35"/>
                  </a:lnTo>
                  <a:lnTo>
                    <a:pt x="0" y="3"/>
                  </a:lnTo>
                  <a:lnTo>
                    <a:pt x="14" y="0"/>
                  </a:lnTo>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51" name="Freeform 16"/>
            <p:cNvSpPr>
              <a:spLocks/>
            </p:cNvSpPr>
            <p:nvPr/>
          </p:nvSpPr>
          <p:spPr bwMode="auto">
            <a:xfrm>
              <a:off x="5383212" y="2530475"/>
              <a:ext cx="150813" cy="117475"/>
            </a:xfrm>
            <a:custGeom>
              <a:avLst/>
              <a:gdLst>
                <a:gd name="T0" fmla="*/ 40 w 95"/>
                <a:gd name="T1" fmla="*/ 13 h 74"/>
                <a:gd name="T2" fmla="*/ 48 w 95"/>
                <a:gd name="T3" fmla="*/ 15 h 74"/>
                <a:gd name="T4" fmla="*/ 50 w 95"/>
                <a:gd name="T5" fmla="*/ 9 h 74"/>
                <a:gd name="T6" fmla="*/ 58 w 95"/>
                <a:gd name="T7" fmla="*/ 1 h 74"/>
                <a:gd name="T8" fmla="*/ 69 w 95"/>
                <a:gd name="T9" fmla="*/ 12 h 74"/>
                <a:gd name="T10" fmla="*/ 81 w 95"/>
                <a:gd name="T11" fmla="*/ 27 h 74"/>
                <a:gd name="T12" fmla="*/ 89 w 95"/>
                <a:gd name="T13" fmla="*/ 28 h 74"/>
                <a:gd name="T14" fmla="*/ 95 w 95"/>
                <a:gd name="T15" fmla="*/ 33 h 74"/>
                <a:gd name="T16" fmla="*/ 82 w 95"/>
                <a:gd name="T17" fmla="*/ 35 h 74"/>
                <a:gd name="T18" fmla="*/ 82 w 95"/>
                <a:gd name="T19" fmla="*/ 51 h 74"/>
                <a:gd name="T20" fmla="*/ 80 w 95"/>
                <a:gd name="T21" fmla="*/ 58 h 74"/>
                <a:gd name="T22" fmla="*/ 75 w 95"/>
                <a:gd name="T23" fmla="*/ 63 h 74"/>
                <a:gd name="T24" fmla="*/ 77 w 95"/>
                <a:gd name="T25" fmla="*/ 73 h 74"/>
                <a:gd name="T26" fmla="*/ 73 w 95"/>
                <a:gd name="T27" fmla="*/ 74 h 74"/>
                <a:gd name="T28" fmla="*/ 61 w 95"/>
                <a:gd name="T29" fmla="*/ 63 h 74"/>
                <a:gd name="T30" fmla="*/ 65 w 95"/>
                <a:gd name="T31" fmla="*/ 53 h 74"/>
                <a:gd name="T32" fmla="*/ 59 w 95"/>
                <a:gd name="T33" fmla="*/ 47 h 74"/>
                <a:gd name="T34" fmla="*/ 52 w 95"/>
                <a:gd name="T35" fmla="*/ 49 h 74"/>
                <a:gd name="T36" fmla="*/ 35 w 95"/>
                <a:gd name="T37" fmla="*/ 64 h 74"/>
                <a:gd name="T38" fmla="*/ 32 w 95"/>
                <a:gd name="T39" fmla="*/ 49 h 74"/>
                <a:gd name="T40" fmla="*/ 24 w 95"/>
                <a:gd name="T41" fmla="*/ 46 h 74"/>
                <a:gd name="T42" fmla="*/ 16 w 95"/>
                <a:gd name="T43" fmla="*/ 40 h 74"/>
                <a:gd name="T44" fmla="*/ 19 w 95"/>
                <a:gd name="T45" fmla="*/ 34 h 74"/>
                <a:gd name="T46" fmla="*/ 9 w 95"/>
                <a:gd name="T47" fmla="*/ 27 h 74"/>
                <a:gd name="T48" fmla="*/ 11 w 95"/>
                <a:gd name="T49" fmla="*/ 22 h 74"/>
                <a:gd name="T50" fmla="*/ 4 w 95"/>
                <a:gd name="T51" fmla="*/ 18 h 74"/>
                <a:gd name="T52" fmla="*/ 0 w 95"/>
                <a:gd name="T53" fmla="*/ 13 h 74"/>
                <a:gd name="T54" fmla="*/ 3 w 95"/>
                <a:gd name="T55" fmla="*/ 9 h 74"/>
                <a:gd name="T56" fmla="*/ 17 w 95"/>
                <a:gd name="T57" fmla="*/ 15 h 74"/>
                <a:gd name="T58" fmla="*/ 26 w 95"/>
                <a:gd name="T59" fmla="*/ 17 h 74"/>
                <a:gd name="T60" fmla="*/ 28 w 95"/>
                <a:gd name="T61" fmla="*/ 14 h 74"/>
                <a:gd name="T62" fmla="*/ 18 w 95"/>
                <a:gd name="T63" fmla="*/ 3 h 74"/>
                <a:gd name="T64" fmla="*/ 21 w 95"/>
                <a:gd name="T65" fmla="*/ 0 h 74"/>
                <a:gd name="T66" fmla="*/ 26 w 95"/>
                <a:gd name="T67" fmla="*/ 1 h 74"/>
                <a:gd name="T68" fmla="*/ 40 w 95"/>
                <a:gd name="T69" fmla="*/ 1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74">
                  <a:moveTo>
                    <a:pt x="40" y="13"/>
                  </a:moveTo>
                  <a:lnTo>
                    <a:pt x="48" y="15"/>
                  </a:lnTo>
                  <a:lnTo>
                    <a:pt x="50" y="9"/>
                  </a:lnTo>
                  <a:lnTo>
                    <a:pt x="58" y="1"/>
                  </a:lnTo>
                  <a:lnTo>
                    <a:pt x="69" y="12"/>
                  </a:lnTo>
                  <a:lnTo>
                    <a:pt x="81" y="27"/>
                  </a:lnTo>
                  <a:lnTo>
                    <a:pt x="89" y="28"/>
                  </a:lnTo>
                  <a:lnTo>
                    <a:pt x="95" y="33"/>
                  </a:lnTo>
                  <a:lnTo>
                    <a:pt x="82" y="35"/>
                  </a:lnTo>
                  <a:lnTo>
                    <a:pt x="82" y="51"/>
                  </a:lnTo>
                  <a:lnTo>
                    <a:pt x="80" y="58"/>
                  </a:lnTo>
                  <a:lnTo>
                    <a:pt x="75" y="63"/>
                  </a:lnTo>
                  <a:lnTo>
                    <a:pt x="77" y="73"/>
                  </a:lnTo>
                  <a:lnTo>
                    <a:pt x="73" y="74"/>
                  </a:lnTo>
                  <a:lnTo>
                    <a:pt x="61" y="63"/>
                  </a:lnTo>
                  <a:lnTo>
                    <a:pt x="65" y="53"/>
                  </a:lnTo>
                  <a:lnTo>
                    <a:pt x="59" y="47"/>
                  </a:lnTo>
                  <a:lnTo>
                    <a:pt x="52" y="49"/>
                  </a:lnTo>
                  <a:lnTo>
                    <a:pt x="35" y="64"/>
                  </a:lnTo>
                  <a:lnTo>
                    <a:pt x="32" y="49"/>
                  </a:lnTo>
                  <a:lnTo>
                    <a:pt x="24" y="46"/>
                  </a:lnTo>
                  <a:lnTo>
                    <a:pt x="16" y="40"/>
                  </a:lnTo>
                  <a:lnTo>
                    <a:pt x="19" y="34"/>
                  </a:lnTo>
                  <a:lnTo>
                    <a:pt x="9" y="27"/>
                  </a:lnTo>
                  <a:lnTo>
                    <a:pt x="11" y="22"/>
                  </a:lnTo>
                  <a:lnTo>
                    <a:pt x="4" y="18"/>
                  </a:lnTo>
                  <a:lnTo>
                    <a:pt x="0" y="13"/>
                  </a:lnTo>
                  <a:lnTo>
                    <a:pt x="3" y="9"/>
                  </a:lnTo>
                  <a:lnTo>
                    <a:pt x="17" y="15"/>
                  </a:lnTo>
                  <a:lnTo>
                    <a:pt x="26" y="17"/>
                  </a:lnTo>
                  <a:lnTo>
                    <a:pt x="28" y="14"/>
                  </a:lnTo>
                  <a:lnTo>
                    <a:pt x="18" y="3"/>
                  </a:lnTo>
                  <a:lnTo>
                    <a:pt x="21" y="0"/>
                  </a:lnTo>
                  <a:lnTo>
                    <a:pt x="26" y="1"/>
                  </a:lnTo>
                  <a:lnTo>
                    <a:pt x="40" y="13"/>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52" name="Freeform 17"/>
            <p:cNvSpPr>
              <a:spLocks/>
            </p:cNvSpPr>
            <p:nvPr/>
          </p:nvSpPr>
          <p:spPr bwMode="auto">
            <a:xfrm>
              <a:off x="5029200" y="3986213"/>
              <a:ext cx="49213" cy="71438"/>
            </a:xfrm>
            <a:custGeom>
              <a:avLst/>
              <a:gdLst>
                <a:gd name="T0" fmla="*/ 5 w 31"/>
                <a:gd name="T1" fmla="*/ 45 h 45"/>
                <a:gd name="T2" fmla="*/ 4 w 31"/>
                <a:gd name="T3" fmla="*/ 20 h 45"/>
                <a:gd name="T4" fmla="*/ 0 w 31"/>
                <a:gd name="T5" fmla="*/ 10 h 45"/>
                <a:gd name="T6" fmla="*/ 11 w 31"/>
                <a:gd name="T7" fmla="*/ 12 h 45"/>
                <a:gd name="T8" fmla="*/ 16 w 31"/>
                <a:gd name="T9" fmla="*/ 0 h 45"/>
                <a:gd name="T10" fmla="*/ 26 w 31"/>
                <a:gd name="T11" fmla="*/ 2 h 45"/>
                <a:gd name="T12" fmla="*/ 27 w 31"/>
                <a:gd name="T13" fmla="*/ 10 h 45"/>
                <a:gd name="T14" fmla="*/ 31 w 31"/>
                <a:gd name="T15" fmla="*/ 14 h 45"/>
                <a:gd name="T16" fmla="*/ 31 w 31"/>
                <a:gd name="T17" fmla="*/ 21 h 45"/>
                <a:gd name="T18" fmla="*/ 27 w 31"/>
                <a:gd name="T19" fmla="*/ 25 h 45"/>
                <a:gd name="T20" fmla="*/ 19 w 31"/>
                <a:gd name="T21" fmla="*/ 36 h 45"/>
                <a:gd name="T22" fmla="*/ 12 w 31"/>
                <a:gd name="T23" fmla="*/ 44 h 45"/>
                <a:gd name="T24" fmla="*/ 5 w 31"/>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45">
                  <a:moveTo>
                    <a:pt x="5" y="45"/>
                  </a:moveTo>
                  <a:lnTo>
                    <a:pt x="4" y="20"/>
                  </a:lnTo>
                  <a:lnTo>
                    <a:pt x="0" y="10"/>
                  </a:lnTo>
                  <a:lnTo>
                    <a:pt x="11" y="12"/>
                  </a:lnTo>
                  <a:lnTo>
                    <a:pt x="16" y="0"/>
                  </a:lnTo>
                  <a:lnTo>
                    <a:pt x="26" y="2"/>
                  </a:lnTo>
                  <a:lnTo>
                    <a:pt x="27" y="10"/>
                  </a:lnTo>
                  <a:lnTo>
                    <a:pt x="31" y="14"/>
                  </a:lnTo>
                  <a:lnTo>
                    <a:pt x="31" y="21"/>
                  </a:lnTo>
                  <a:lnTo>
                    <a:pt x="27" y="25"/>
                  </a:lnTo>
                  <a:lnTo>
                    <a:pt x="19" y="36"/>
                  </a:lnTo>
                  <a:lnTo>
                    <a:pt x="12" y="44"/>
                  </a:lnTo>
                  <a:lnTo>
                    <a:pt x="5" y="4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53" name="Freeform 18"/>
            <p:cNvSpPr>
              <a:spLocks/>
            </p:cNvSpPr>
            <p:nvPr/>
          </p:nvSpPr>
          <p:spPr bwMode="auto">
            <a:xfrm>
              <a:off x="4244975" y="2219325"/>
              <a:ext cx="92075" cy="63500"/>
            </a:xfrm>
            <a:custGeom>
              <a:avLst/>
              <a:gdLst>
                <a:gd name="T0" fmla="*/ 13 w 58"/>
                <a:gd name="T1" fmla="*/ 3 h 40"/>
                <a:gd name="T2" fmla="*/ 24 w 58"/>
                <a:gd name="T3" fmla="*/ 4 h 40"/>
                <a:gd name="T4" fmla="*/ 39 w 58"/>
                <a:gd name="T5" fmla="*/ 0 h 40"/>
                <a:gd name="T6" fmla="*/ 49 w 58"/>
                <a:gd name="T7" fmla="*/ 9 h 40"/>
                <a:gd name="T8" fmla="*/ 58 w 58"/>
                <a:gd name="T9" fmla="*/ 14 h 40"/>
                <a:gd name="T10" fmla="*/ 57 w 58"/>
                <a:gd name="T11" fmla="*/ 27 h 40"/>
                <a:gd name="T12" fmla="*/ 53 w 58"/>
                <a:gd name="T13" fmla="*/ 28 h 40"/>
                <a:gd name="T14" fmla="*/ 51 w 58"/>
                <a:gd name="T15" fmla="*/ 40 h 40"/>
                <a:gd name="T16" fmla="*/ 37 w 58"/>
                <a:gd name="T17" fmla="*/ 30 h 40"/>
                <a:gd name="T18" fmla="*/ 29 w 58"/>
                <a:gd name="T19" fmla="*/ 32 h 40"/>
                <a:gd name="T20" fmla="*/ 17 w 58"/>
                <a:gd name="T21" fmla="*/ 22 h 40"/>
                <a:gd name="T22" fmla="*/ 10 w 58"/>
                <a:gd name="T23" fmla="*/ 14 h 40"/>
                <a:gd name="T24" fmla="*/ 3 w 58"/>
                <a:gd name="T25" fmla="*/ 14 h 40"/>
                <a:gd name="T26" fmla="*/ 0 w 58"/>
                <a:gd name="T27" fmla="*/ 7 h 40"/>
                <a:gd name="T28" fmla="*/ 13 w 58"/>
                <a:gd name="T29"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40">
                  <a:moveTo>
                    <a:pt x="13" y="3"/>
                  </a:moveTo>
                  <a:lnTo>
                    <a:pt x="24" y="4"/>
                  </a:lnTo>
                  <a:lnTo>
                    <a:pt x="39" y="0"/>
                  </a:lnTo>
                  <a:lnTo>
                    <a:pt x="49" y="9"/>
                  </a:lnTo>
                  <a:lnTo>
                    <a:pt x="58" y="14"/>
                  </a:lnTo>
                  <a:lnTo>
                    <a:pt x="57" y="27"/>
                  </a:lnTo>
                  <a:lnTo>
                    <a:pt x="53" y="28"/>
                  </a:lnTo>
                  <a:lnTo>
                    <a:pt x="51" y="40"/>
                  </a:lnTo>
                  <a:lnTo>
                    <a:pt x="37" y="30"/>
                  </a:lnTo>
                  <a:lnTo>
                    <a:pt x="29" y="32"/>
                  </a:lnTo>
                  <a:lnTo>
                    <a:pt x="17" y="22"/>
                  </a:lnTo>
                  <a:lnTo>
                    <a:pt x="10" y="14"/>
                  </a:lnTo>
                  <a:lnTo>
                    <a:pt x="3" y="14"/>
                  </a:lnTo>
                  <a:lnTo>
                    <a:pt x="0" y="7"/>
                  </a:lnTo>
                  <a:lnTo>
                    <a:pt x="13" y="3"/>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54" name="Freeform 19"/>
            <p:cNvSpPr>
              <a:spLocks/>
            </p:cNvSpPr>
            <p:nvPr/>
          </p:nvSpPr>
          <p:spPr bwMode="auto">
            <a:xfrm>
              <a:off x="4203700" y="3505200"/>
              <a:ext cx="88900" cy="201613"/>
            </a:xfrm>
            <a:custGeom>
              <a:avLst/>
              <a:gdLst>
                <a:gd name="T0" fmla="*/ 36 w 56"/>
                <a:gd name="T1" fmla="*/ 124 h 127"/>
                <a:gd name="T2" fmla="*/ 20 w 56"/>
                <a:gd name="T3" fmla="*/ 127 h 127"/>
                <a:gd name="T4" fmla="*/ 16 w 56"/>
                <a:gd name="T5" fmla="*/ 113 h 127"/>
                <a:gd name="T6" fmla="*/ 17 w 56"/>
                <a:gd name="T7" fmla="*/ 65 h 127"/>
                <a:gd name="T8" fmla="*/ 13 w 56"/>
                <a:gd name="T9" fmla="*/ 61 h 127"/>
                <a:gd name="T10" fmla="*/ 12 w 56"/>
                <a:gd name="T11" fmla="*/ 50 h 127"/>
                <a:gd name="T12" fmla="*/ 6 w 56"/>
                <a:gd name="T13" fmla="*/ 43 h 127"/>
                <a:gd name="T14" fmla="*/ 0 w 56"/>
                <a:gd name="T15" fmla="*/ 37 h 127"/>
                <a:gd name="T16" fmla="*/ 3 w 56"/>
                <a:gd name="T17" fmla="*/ 26 h 127"/>
                <a:gd name="T18" fmla="*/ 9 w 56"/>
                <a:gd name="T19" fmla="*/ 23 h 127"/>
                <a:gd name="T20" fmla="*/ 13 w 56"/>
                <a:gd name="T21" fmla="*/ 14 h 127"/>
                <a:gd name="T22" fmla="*/ 22 w 56"/>
                <a:gd name="T23" fmla="*/ 13 h 127"/>
                <a:gd name="T24" fmla="*/ 26 w 56"/>
                <a:gd name="T25" fmla="*/ 6 h 127"/>
                <a:gd name="T26" fmla="*/ 32 w 56"/>
                <a:gd name="T27" fmla="*/ 0 h 127"/>
                <a:gd name="T28" fmla="*/ 38 w 56"/>
                <a:gd name="T29" fmla="*/ 0 h 127"/>
                <a:gd name="T30" fmla="*/ 52 w 56"/>
                <a:gd name="T31" fmla="*/ 12 h 127"/>
                <a:gd name="T32" fmla="*/ 52 w 56"/>
                <a:gd name="T33" fmla="*/ 19 h 127"/>
                <a:gd name="T34" fmla="*/ 56 w 56"/>
                <a:gd name="T35" fmla="*/ 31 h 127"/>
                <a:gd name="T36" fmla="*/ 52 w 56"/>
                <a:gd name="T37" fmla="*/ 40 h 127"/>
                <a:gd name="T38" fmla="*/ 54 w 56"/>
                <a:gd name="T39" fmla="*/ 45 h 127"/>
                <a:gd name="T40" fmla="*/ 45 w 56"/>
                <a:gd name="T41" fmla="*/ 58 h 127"/>
                <a:gd name="T42" fmla="*/ 40 w 56"/>
                <a:gd name="T43" fmla="*/ 64 h 127"/>
                <a:gd name="T44" fmla="*/ 36 w 56"/>
                <a:gd name="T45" fmla="*/ 78 h 127"/>
                <a:gd name="T46" fmla="*/ 37 w 56"/>
                <a:gd name="T47" fmla="*/ 91 h 127"/>
                <a:gd name="T48" fmla="*/ 36 w 56"/>
                <a:gd name="T49" fmla="*/ 1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27">
                  <a:moveTo>
                    <a:pt x="36" y="124"/>
                  </a:moveTo>
                  <a:lnTo>
                    <a:pt x="20" y="127"/>
                  </a:lnTo>
                  <a:lnTo>
                    <a:pt x="16" y="113"/>
                  </a:lnTo>
                  <a:lnTo>
                    <a:pt x="17" y="65"/>
                  </a:lnTo>
                  <a:lnTo>
                    <a:pt x="13" y="61"/>
                  </a:lnTo>
                  <a:lnTo>
                    <a:pt x="12" y="50"/>
                  </a:lnTo>
                  <a:lnTo>
                    <a:pt x="6" y="43"/>
                  </a:lnTo>
                  <a:lnTo>
                    <a:pt x="0" y="37"/>
                  </a:lnTo>
                  <a:lnTo>
                    <a:pt x="3" y="26"/>
                  </a:lnTo>
                  <a:lnTo>
                    <a:pt x="9" y="23"/>
                  </a:lnTo>
                  <a:lnTo>
                    <a:pt x="13" y="14"/>
                  </a:lnTo>
                  <a:lnTo>
                    <a:pt x="22" y="13"/>
                  </a:lnTo>
                  <a:lnTo>
                    <a:pt x="26" y="6"/>
                  </a:lnTo>
                  <a:lnTo>
                    <a:pt x="32" y="0"/>
                  </a:lnTo>
                  <a:lnTo>
                    <a:pt x="38" y="0"/>
                  </a:lnTo>
                  <a:lnTo>
                    <a:pt x="52" y="12"/>
                  </a:lnTo>
                  <a:lnTo>
                    <a:pt x="52" y="19"/>
                  </a:lnTo>
                  <a:lnTo>
                    <a:pt x="56" y="31"/>
                  </a:lnTo>
                  <a:lnTo>
                    <a:pt x="52" y="40"/>
                  </a:lnTo>
                  <a:lnTo>
                    <a:pt x="54" y="45"/>
                  </a:lnTo>
                  <a:lnTo>
                    <a:pt x="45" y="58"/>
                  </a:lnTo>
                  <a:lnTo>
                    <a:pt x="40" y="64"/>
                  </a:lnTo>
                  <a:lnTo>
                    <a:pt x="36" y="78"/>
                  </a:lnTo>
                  <a:lnTo>
                    <a:pt x="37" y="91"/>
                  </a:lnTo>
                  <a:lnTo>
                    <a:pt x="36" y="124"/>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55" name="Freeform 20"/>
            <p:cNvSpPr>
              <a:spLocks/>
            </p:cNvSpPr>
            <p:nvPr/>
          </p:nvSpPr>
          <p:spPr bwMode="auto">
            <a:xfrm>
              <a:off x="4022725" y="3409950"/>
              <a:ext cx="222250" cy="182563"/>
            </a:xfrm>
            <a:custGeom>
              <a:avLst/>
              <a:gdLst>
                <a:gd name="T0" fmla="*/ 49 w 140"/>
                <a:gd name="T1" fmla="*/ 114 h 115"/>
                <a:gd name="T2" fmla="*/ 36 w 140"/>
                <a:gd name="T3" fmla="*/ 109 h 115"/>
                <a:gd name="T4" fmla="*/ 28 w 140"/>
                <a:gd name="T5" fmla="*/ 110 h 115"/>
                <a:gd name="T6" fmla="*/ 21 w 140"/>
                <a:gd name="T7" fmla="*/ 115 h 115"/>
                <a:gd name="T8" fmla="*/ 13 w 140"/>
                <a:gd name="T9" fmla="*/ 110 h 115"/>
                <a:gd name="T10" fmla="*/ 10 w 140"/>
                <a:gd name="T11" fmla="*/ 103 h 115"/>
                <a:gd name="T12" fmla="*/ 1 w 140"/>
                <a:gd name="T13" fmla="*/ 99 h 115"/>
                <a:gd name="T14" fmla="*/ 0 w 140"/>
                <a:gd name="T15" fmla="*/ 87 h 115"/>
                <a:gd name="T16" fmla="*/ 5 w 140"/>
                <a:gd name="T17" fmla="*/ 78 h 115"/>
                <a:gd name="T18" fmla="*/ 5 w 140"/>
                <a:gd name="T19" fmla="*/ 71 h 115"/>
                <a:gd name="T20" fmla="*/ 19 w 140"/>
                <a:gd name="T21" fmla="*/ 54 h 115"/>
                <a:gd name="T22" fmla="*/ 22 w 140"/>
                <a:gd name="T23" fmla="*/ 40 h 115"/>
                <a:gd name="T24" fmla="*/ 27 w 140"/>
                <a:gd name="T25" fmla="*/ 34 h 115"/>
                <a:gd name="T26" fmla="*/ 36 w 140"/>
                <a:gd name="T27" fmla="*/ 37 h 115"/>
                <a:gd name="T28" fmla="*/ 44 w 140"/>
                <a:gd name="T29" fmla="*/ 33 h 115"/>
                <a:gd name="T30" fmla="*/ 46 w 140"/>
                <a:gd name="T31" fmla="*/ 28 h 115"/>
                <a:gd name="T32" fmla="*/ 61 w 140"/>
                <a:gd name="T33" fmla="*/ 18 h 115"/>
                <a:gd name="T34" fmla="*/ 64 w 140"/>
                <a:gd name="T35" fmla="*/ 12 h 115"/>
                <a:gd name="T36" fmla="*/ 81 w 140"/>
                <a:gd name="T37" fmla="*/ 3 h 115"/>
                <a:gd name="T38" fmla="*/ 91 w 140"/>
                <a:gd name="T39" fmla="*/ 0 h 115"/>
                <a:gd name="T40" fmla="*/ 95 w 140"/>
                <a:gd name="T41" fmla="*/ 4 h 115"/>
                <a:gd name="T42" fmla="*/ 107 w 140"/>
                <a:gd name="T43" fmla="*/ 4 h 115"/>
                <a:gd name="T44" fmla="*/ 106 w 140"/>
                <a:gd name="T45" fmla="*/ 14 h 115"/>
                <a:gd name="T46" fmla="*/ 108 w 140"/>
                <a:gd name="T47" fmla="*/ 24 h 115"/>
                <a:gd name="T48" fmla="*/ 118 w 140"/>
                <a:gd name="T49" fmla="*/ 37 h 115"/>
                <a:gd name="T50" fmla="*/ 119 w 140"/>
                <a:gd name="T51" fmla="*/ 47 h 115"/>
                <a:gd name="T52" fmla="*/ 140 w 140"/>
                <a:gd name="T53" fmla="*/ 52 h 115"/>
                <a:gd name="T54" fmla="*/ 140 w 140"/>
                <a:gd name="T55" fmla="*/ 66 h 115"/>
                <a:gd name="T56" fmla="*/ 136 w 140"/>
                <a:gd name="T57" fmla="*/ 73 h 115"/>
                <a:gd name="T58" fmla="*/ 127 w 140"/>
                <a:gd name="T59" fmla="*/ 74 h 115"/>
                <a:gd name="T60" fmla="*/ 123 w 140"/>
                <a:gd name="T61" fmla="*/ 83 h 115"/>
                <a:gd name="T62" fmla="*/ 117 w 140"/>
                <a:gd name="T63" fmla="*/ 86 h 115"/>
                <a:gd name="T64" fmla="*/ 101 w 140"/>
                <a:gd name="T65" fmla="*/ 85 h 115"/>
                <a:gd name="T66" fmla="*/ 92 w 140"/>
                <a:gd name="T67" fmla="*/ 84 h 115"/>
                <a:gd name="T68" fmla="*/ 86 w 140"/>
                <a:gd name="T69" fmla="*/ 87 h 115"/>
                <a:gd name="T70" fmla="*/ 78 w 140"/>
                <a:gd name="T71" fmla="*/ 86 h 115"/>
                <a:gd name="T72" fmla="*/ 47 w 140"/>
                <a:gd name="T73" fmla="*/ 87 h 115"/>
                <a:gd name="T74" fmla="*/ 46 w 140"/>
                <a:gd name="T75" fmla="*/ 98 h 115"/>
                <a:gd name="T76" fmla="*/ 49 w 140"/>
                <a:gd name="T77"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115">
                  <a:moveTo>
                    <a:pt x="49" y="114"/>
                  </a:moveTo>
                  <a:lnTo>
                    <a:pt x="36" y="109"/>
                  </a:lnTo>
                  <a:lnTo>
                    <a:pt x="28" y="110"/>
                  </a:lnTo>
                  <a:lnTo>
                    <a:pt x="21" y="115"/>
                  </a:lnTo>
                  <a:lnTo>
                    <a:pt x="13" y="110"/>
                  </a:lnTo>
                  <a:lnTo>
                    <a:pt x="10" y="103"/>
                  </a:lnTo>
                  <a:lnTo>
                    <a:pt x="1" y="99"/>
                  </a:lnTo>
                  <a:lnTo>
                    <a:pt x="0" y="87"/>
                  </a:lnTo>
                  <a:lnTo>
                    <a:pt x="5" y="78"/>
                  </a:lnTo>
                  <a:lnTo>
                    <a:pt x="5" y="71"/>
                  </a:lnTo>
                  <a:lnTo>
                    <a:pt x="19" y="54"/>
                  </a:lnTo>
                  <a:lnTo>
                    <a:pt x="22" y="40"/>
                  </a:lnTo>
                  <a:lnTo>
                    <a:pt x="27" y="34"/>
                  </a:lnTo>
                  <a:lnTo>
                    <a:pt x="36" y="37"/>
                  </a:lnTo>
                  <a:lnTo>
                    <a:pt x="44" y="33"/>
                  </a:lnTo>
                  <a:lnTo>
                    <a:pt x="46" y="28"/>
                  </a:lnTo>
                  <a:lnTo>
                    <a:pt x="61" y="18"/>
                  </a:lnTo>
                  <a:lnTo>
                    <a:pt x="64" y="12"/>
                  </a:lnTo>
                  <a:lnTo>
                    <a:pt x="81" y="3"/>
                  </a:lnTo>
                  <a:lnTo>
                    <a:pt x="91" y="0"/>
                  </a:lnTo>
                  <a:lnTo>
                    <a:pt x="95" y="4"/>
                  </a:lnTo>
                  <a:lnTo>
                    <a:pt x="107" y="4"/>
                  </a:lnTo>
                  <a:lnTo>
                    <a:pt x="106" y="14"/>
                  </a:lnTo>
                  <a:lnTo>
                    <a:pt x="108" y="24"/>
                  </a:lnTo>
                  <a:lnTo>
                    <a:pt x="118" y="37"/>
                  </a:lnTo>
                  <a:lnTo>
                    <a:pt x="119" y="47"/>
                  </a:lnTo>
                  <a:lnTo>
                    <a:pt x="140" y="52"/>
                  </a:lnTo>
                  <a:lnTo>
                    <a:pt x="140" y="66"/>
                  </a:lnTo>
                  <a:lnTo>
                    <a:pt x="136" y="73"/>
                  </a:lnTo>
                  <a:lnTo>
                    <a:pt x="127" y="74"/>
                  </a:lnTo>
                  <a:lnTo>
                    <a:pt x="123" y="83"/>
                  </a:lnTo>
                  <a:lnTo>
                    <a:pt x="117" y="86"/>
                  </a:lnTo>
                  <a:lnTo>
                    <a:pt x="101" y="85"/>
                  </a:lnTo>
                  <a:lnTo>
                    <a:pt x="92" y="84"/>
                  </a:lnTo>
                  <a:lnTo>
                    <a:pt x="86" y="87"/>
                  </a:lnTo>
                  <a:lnTo>
                    <a:pt x="78" y="86"/>
                  </a:lnTo>
                  <a:lnTo>
                    <a:pt x="47" y="87"/>
                  </a:lnTo>
                  <a:lnTo>
                    <a:pt x="46" y="98"/>
                  </a:lnTo>
                  <a:lnTo>
                    <a:pt x="49" y="114"/>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56" name="Freeform 21"/>
            <p:cNvSpPr>
              <a:spLocks/>
            </p:cNvSpPr>
            <p:nvPr/>
          </p:nvSpPr>
          <p:spPr bwMode="auto">
            <a:xfrm>
              <a:off x="6677025" y="3036887"/>
              <a:ext cx="153988" cy="190500"/>
            </a:xfrm>
            <a:custGeom>
              <a:avLst/>
              <a:gdLst>
                <a:gd name="T0" fmla="*/ 94 w 97"/>
                <a:gd name="T1" fmla="*/ 92 h 120"/>
                <a:gd name="T2" fmla="*/ 97 w 97"/>
                <a:gd name="T3" fmla="*/ 106 h 120"/>
                <a:gd name="T4" fmla="*/ 90 w 97"/>
                <a:gd name="T5" fmla="*/ 103 h 120"/>
                <a:gd name="T6" fmla="*/ 94 w 97"/>
                <a:gd name="T7" fmla="*/ 120 h 120"/>
                <a:gd name="T8" fmla="*/ 87 w 97"/>
                <a:gd name="T9" fmla="*/ 109 h 120"/>
                <a:gd name="T10" fmla="*/ 84 w 97"/>
                <a:gd name="T11" fmla="*/ 99 h 120"/>
                <a:gd name="T12" fmla="*/ 79 w 97"/>
                <a:gd name="T13" fmla="*/ 89 h 120"/>
                <a:gd name="T14" fmla="*/ 69 w 97"/>
                <a:gd name="T15" fmla="*/ 76 h 120"/>
                <a:gd name="T16" fmla="*/ 53 w 97"/>
                <a:gd name="T17" fmla="*/ 76 h 120"/>
                <a:gd name="T18" fmla="*/ 56 w 97"/>
                <a:gd name="T19" fmla="*/ 84 h 120"/>
                <a:gd name="T20" fmla="*/ 52 w 97"/>
                <a:gd name="T21" fmla="*/ 96 h 120"/>
                <a:gd name="T22" fmla="*/ 44 w 97"/>
                <a:gd name="T23" fmla="*/ 92 h 120"/>
                <a:gd name="T24" fmla="*/ 42 w 97"/>
                <a:gd name="T25" fmla="*/ 95 h 120"/>
                <a:gd name="T26" fmla="*/ 36 w 97"/>
                <a:gd name="T27" fmla="*/ 93 h 120"/>
                <a:gd name="T28" fmla="*/ 29 w 97"/>
                <a:gd name="T29" fmla="*/ 91 h 120"/>
                <a:gd name="T30" fmla="*/ 23 w 97"/>
                <a:gd name="T31" fmla="*/ 74 h 120"/>
                <a:gd name="T32" fmla="*/ 14 w 97"/>
                <a:gd name="T33" fmla="*/ 58 h 120"/>
                <a:gd name="T34" fmla="*/ 15 w 97"/>
                <a:gd name="T35" fmla="*/ 46 h 120"/>
                <a:gd name="T36" fmla="*/ 3 w 97"/>
                <a:gd name="T37" fmla="*/ 40 h 120"/>
                <a:gd name="T38" fmla="*/ 6 w 97"/>
                <a:gd name="T39" fmla="*/ 33 h 120"/>
                <a:gd name="T40" fmla="*/ 16 w 97"/>
                <a:gd name="T41" fmla="*/ 25 h 120"/>
                <a:gd name="T42" fmla="*/ 0 w 97"/>
                <a:gd name="T43" fmla="*/ 14 h 120"/>
                <a:gd name="T44" fmla="*/ 4 w 97"/>
                <a:gd name="T45" fmla="*/ 0 h 120"/>
                <a:gd name="T46" fmla="*/ 20 w 97"/>
                <a:gd name="T47" fmla="*/ 9 h 120"/>
                <a:gd name="T48" fmla="*/ 28 w 97"/>
                <a:gd name="T49" fmla="*/ 10 h 120"/>
                <a:gd name="T50" fmla="*/ 33 w 97"/>
                <a:gd name="T51" fmla="*/ 24 h 120"/>
                <a:gd name="T52" fmla="*/ 50 w 97"/>
                <a:gd name="T53" fmla="*/ 27 h 120"/>
                <a:gd name="T54" fmla="*/ 67 w 97"/>
                <a:gd name="T55" fmla="*/ 27 h 120"/>
                <a:gd name="T56" fmla="*/ 78 w 97"/>
                <a:gd name="T57" fmla="*/ 31 h 120"/>
                <a:gd name="T58" fmla="*/ 73 w 97"/>
                <a:gd name="T59" fmla="*/ 48 h 120"/>
                <a:gd name="T60" fmla="*/ 65 w 97"/>
                <a:gd name="T61" fmla="*/ 49 h 120"/>
                <a:gd name="T62" fmla="*/ 62 w 97"/>
                <a:gd name="T63" fmla="*/ 61 h 120"/>
                <a:gd name="T64" fmla="*/ 74 w 97"/>
                <a:gd name="T65" fmla="*/ 72 h 120"/>
                <a:gd name="T66" fmla="*/ 74 w 97"/>
                <a:gd name="T67" fmla="*/ 59 h 120"/>
                <a:gd name="T68" fmla="*/ 79 w 97"/>
                <a:gd name="T69" fmla="*/ 59 h 120"/>
                <a:gd name="T70" fmla="*/ 94 w 97"/>
                <a:gd name="T71"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20">
                  <a:moveTo>
                    <a:pt x="94" y="92"/>
                  </a:moveTo>
                  <a:lnTo>
                    <a:pt x="97" y="106"/>
                  </a:lnTo>
                  <a:lnTo>
                    <a:pt x="90" y="103"/>
                  </a:lnTo>
                  <a:lnTo>
                    <a:pt x="94" y="120"/>
                  </a:lnTo>
                  <a:lnTo>
                    <a:pt x="87" y="109"/>
                  </a:lnTo>
                  <a:lnTo>
                    <a:pt x="84" y="99"/>
                  </a:lnTo>
                  <a:lnTo>
                    <a:pt x="79" y="89"/>
                  </a:lnTo>
                  <a:lnTo>
                    <a:pt x="69" y="76"/>
                  </a:lnTo>
                  <a:lnTo>
                    <a:pt x="53" y="76"/>
                  </a:lnTo>
                  <a:lnTo>
                    <a:pt x="56" y="84"/>
                  </a:lnTo>
                  <a:lnTo>
                    <a:pt x="52" y="96"/>
                  </a:lnTo>
                  <a:lnTo>
                    <a:pt x="44" y="92"/>
                  </a:lnTo>
                  <a:lnTo>
                    <a:pt x="42" y="95"/>
                  </a:lnTo>
                  <a:lnTo>
                    <a:pt x="36" y="93"/>
                  </a:lnTo>
                  <a:lnTo>
                    <a:pt x="29" y="91"/>
                  </a:lnTo>
                  <a:lnTo>
                    <a:pt x="23" y="74"/>
                  </a:lnTo>
                  <a:lnTo>
                    <a:pt x="14" y="58"/>
                  </a:lnTo>
                  <a:lnTo>
                    <a:pt x="15" y="46"/>
                  </a:lnTo>
                  <a:lnTo>
                    <a:pt x="3" y="40"/>
                  </a:lnTo>
                  <a:lnTo>
                    <a:pt x="6" y="33"/>
                  </a:lnTo>
                  <a:lnTo>
                    <a:pt x="16" y="25"/>
                  </a:lnTo>
                  <a:lnTo>
                    <a:pt x="0" y="14"/>
                  </a:lnTo>
                  <a:lnTo>
                    <a:pt x="4" y="0"/>
                  </a:lnTo>
                  <a:lnTo>
                    <a:pt x="20" y="9"/>
                  </a:lnTo>
                  <a:lnTo>
                    <a:pt x="28" y="10"/>
                  </a:lnTo>
                  <a:lnTo>
                    <a:pt x="33" y="24"/>
                  </a:lnTo>
                  <a:lnTo>
                    <a:pt x="50" y="27"/>
                  </a:lnTo>
                  <a:lnTo>
                    <a:pt x="67" y="27"/>
                  </a:lnTo>
                  <a:lnTo>
                    <a:pt x="78" y="31"/>
                  </a:lnTo>
                  <a:lnTo>
                    <a:pt x="73" y="48"/>
                  </a:lnTo>
                  <a:lnTo>
                    <a:pt x="65" y="49"/>
                  </a:lnTo>
                  <a:lnTo>
                    <a:pt x="62" y="61"/>
                  </a:lnTo>
                  <a:lnTo>
                    <a:pt x="74" y="72"/>
                  </a:lnTo>
                  <a:lnTo>
                    <a:pt x="74" y="59"/>
                  </a:lnTo>
                  <a:lnTo>
                    <a:pt x="79" y="59"/>
                  </a:lnTo>
                  <a:lnTo>
                    <a:pt x="94" y="9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57" name="Freeform 22"/>
            <p:cNvSpPr>
              <a:spLocks/>
            </p:cNvSpPr>
            <p:nvPr/>
          </p:nvSpPr>
          <p:spPr bwMode="auto">
            <a:xfrm>
              <a:off x="4772025" y="2452687"/>
              <a:ext cx="161925" cy="98425"/>
            </a:xfrm>
            <a:custGeom>
              <a:avLst/>
              <a:gdLst>
                <a:gd name="T0" fmla="*/ 3 w 102"/>
                <a:gd name="T1" fmla="*/ 0 h 62"/>
                <a:gd name="T2" fmla="*/ 9 w 102"/>
                <a:gd name="T3" fmla="*/ 9 h 62"/>
                <a:gd name="T4" fmla="*/ 15 w 102"/>
                <a:gd name="T5" fmla="*/ 7 h 62"/>
                <a:gd name="T6" fmla="*/ 28 w 102"/>
                <a:gd name="T7" fmla="*/ 10 h 62"/>
                <a:gd name="T8" fmla="*/ 53 w 102"/>
                <a:gd name="T9" fmla="*/ 12 h 62"/>
                <a:gd name="T10" fmla="*/ 60 w 102"/>
                <a:gd name="T11" fmla="*/ 6 h 62"/>
                <a:gd name="T12" fmla="*/ 80 w 102"/>
                <a:gd name="T13" fmla="*/ 2 h 62"/>
                <a:gd name="T14" fmla="*/ 92 w 102"/>
                <a:gd name="T15" fmla="*/ 9 h 62"/>
                <a:gd name="T16" fmla="*/ 102 w 102"/>
                <a:gd name="T17" fmla="*/ 11 h 62"/>
                <a:gd name="T18" fmla="*/ 95 w 102"/>
                <a:gd name="T19" fmla="*/ 20 h 62"/>
                <a:gd name="T20" fmla="*/ 91 w 102"/>
                <a:gd name="T21" fmla="*/ 34 h 62"/>
                <a:gd name="T22" fmla="*/ 98 w 102"/>
                <a:gd name="T23" fmla="*/ 46 h 62"/>
                <a:gd name="T24" fmla="*/ 83 w 102"/>
                <a:gd name="T25" fmla="*/ 43 h 62"/>
                <a:gd name="T26" fmla="*/ 66 w 102"/>
                <a:gd name="T27" fmla="*/ 50 h 62"/>
                <a:gd name="T28" fmla="*/ 67 w 102"/>
                <a:gd name="T29" fmla="*/ 60 h 62"/>
                <a:gd name="T30" fmla="*/ 52 w 102"/>
                <a:gd name="T31" fmla="*/ 62 h 62"/>
                <a:gd name="T32" fmla="*/ 40 w 102"/>
                <a:gd name="T33" fmla="*/ 55 h 62"/>
                <a:gd name="T34" fmla="*/ 27 w 102"/>
                <a:gd name="T35" fmla="*/ 60 h 62"/>
                <a:gd name="T36" fmla="*/ 14 w 102"/>
                <a:gd name="T37" fmla="*/ 60 h 62"/>
                <a:gd name="T38" fmla="*/ 12 w 102"/>
                <a:gd name="T39" fmla="*/ 46 h 62"/>
                <a:gd name="T40" fmla="*/ 3 w 102"/>
                <a:gd name="T41" fmla="*/ 40 h 62"/>
                <a:gd name="T42" fmla="*/ 5 w 102"/>
                <a:gd name="T43" fmla="*/ 37 h 62"/>
                <a:gd name="T44" fmla="*/ 3 w 102"/>
                <a:gd name="T45" fmla="*/ 34 h 62"/>
                <a:gd name="T46" fmla="*/ 5 w 102"/>
                <a:gd name="T47" fmla="*/ 28 h 62"/>
                <a:gd name="T48" fmla="*/ 11 w 102"/>
                <a:gd name="T49" fmla="*/ 21 h 62"/>
                <a:gd name="T50" fmla="*/ 2 w 102"/>
                <a:gd name="T51" fmla="*/ 13 h 62"/>
                <a:gd name="T52" fmla="*/ 0 w 102"/>
                <a:gd name="T53" fmla="*/ 5 h 62"/>
                <a:gd name="T54" fmla="*/ 3 w 102"/>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2">
                  <a:moveTo>
                    <a:pt x="3" y="0"/>
                  </a:moveTo>
                  <a:lnTo>
                    <a:pt x="9" y="9"/>
                  </a:lnTo>
                  <a:lnTo>
                    <a:pt x="15" y="7"/>
                  </a:lnTo>
                  <a:lnTo>
                    <a:pt x="28" y="10"/>
                  </a:lnTo>
                  <a:lnTo>
                    <a:pt x="53" y="12"/>
                  </a:lnTo>
                  <a:lnTo>
                    <a:pt x="60" y="6"/>
                  </a:lnTo>
                  <a:lnTo>
                    <a:pt x="80" y="2"/>
                  </a:lnTo>
                  <a:lnTo>
                    <a:pt x="92" y="9"/>
                  </a:lnTo>
                  <a:lnTo>
                    <a:pt x="102" y="11"/>
                  </a:lnTo>
                  <a:lnTo>
                    <a:pt x="95" y="20"/>
                  </a:lnTo>
                  <a:lnTo>
                    <a:pt x="91" y="34"/>
                  </a:lnTo>
                  <a:lnTo>
                    <a:pt x="98" y="46"/>
                  </a:lnTo>
                  <a:lnTo>
                    <a:pt x="83" y="43"/>
                  </a:lnTo>
                  <a:lnTo>
                    <a:pt x="66" y="50"/>
                  </a:lnTo>
                  <a:lnTo>
                    <a:pt x="67" y="60"/>
                  </a:lnTo>
                  <a:lnTo>
                    <a:pt x="52" y="62"/>
                  </a:lnTo>
                  <a:lnTo>
                    <a:pt x="40" y="55"/>
                  </a:lnTo>
                  <a:lnTo>
                    <a:pt x="27" y="60"/>
                  </a:lnTo>
                  <a:lnTo>
                    <a:pt x="14" y="60"/>
                  </a:lnTo>
                  <a:lnTo>
                    <a:pt x="12" y="46"/>
                  </a:lnTo>
                  <a:lnTo>
                    <a:pt x="3" y="40"/>
                  </a:lnTo>
                  <a:lnTo>
                    <a:pt x="5" y="37"/>
                  </a:lnTo>
                  <a:lnTo>
                    <a:pt x="3" y="34"/>
                  </a:lnTo>
                  <a:lnTo>
                    <a:pt x="5" y="28"/>
                  </a:lnTo>
                  <a:lnTo>
                    <a:pt x="11" y="21"/>
                  </a:lnTo>
                  <a:lnTo>
                    <a:pt x="2" y="13"/>
                  </a:lnTo>
                  <a:lnTo>
                    <a:pt x="0" y="5"/>
                  </a:lnTo>
                  <a:lnTo>
                    <a:pt x="3" y="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58" name="Freeform 23"/>
            <p:cNvSpPr>
              <a:spLocks/>
            </p:cNvSpPr>
            <p:nvPr/>
          </p:nvSpPr>
          <p:spPr bwMode="auto">
            <a:xfrm>
              <a:off x="1957387" y="3078162"/>
              <a:ext cx="23813" cy="49213"/>
            </a:xfrm>
            <a:custGeom>
              <a:avLst/>
              <a:gdLst>
                <a:gd name="T0" fmla="*/ 13 w 15"/>
                <a:gd name="T1" fmla="*/ 30 h 31"/>
                <a:gd name="T2" fmla="*/ 8 w 15"/>
                <a:gd name="T3" fmla="*/ 31 h 31"/>
                <a:gd name="T4" fmla="*/ 5 w 15"/>
                <a:gd name="T5" fmla="*/ 19 h 31"/>
                <a:gd name="T6" fmla="*/ 0 w 15"/>
                <a:gd name="T7" fmla="*/ 13 h 31"/>
                <a:gd name="T8" fmla="*/ 6 w 15"/>
                <a:gd name="T9" fmla="*/ 0 h 31"/>
                <a:gd name="T10" fmla="*/ 11 w 15"/>
                <a:gd name="T11" fmla="*/ 0 h 31"/>
                <a:gd name="T12" fmla="*/ 15 w 15"/>
                <a:gd name="T13" fmla="*/ 18 h 31"/>
                <a:gd name="T14" fmla="*/ 13 w 15"/>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1">
                  <a:moveTo>
                    <a:pt x="13" y="30"/>
                  </a:moveTo>
                  <a:lnTo>
                    <a:pt x="8" y="31"/>
                  </a:lnTo>
                  <a:lnTo>
                    <a:pt x="5" y="19"/>
                  </a:lnTo>
                  <a:lnTo>
                    <a:pt x="0" y="13"/>
                  </a:lnTo>
                  <a:lnTo>
                    <a:pt x="6" y="0"/>
                  </a:lnTo>
                  <a:lnTo>
                    <a:pt x="11" y="0"/>
                  </a:lnTo>
                  <a:lnTo>
                    <a:pt x="15" y="18"/>
                  </a:lnTo>
                  <a:lnTo>
                    <a:pt x="13" y="3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59" name="Freeform 24"/>
            <p:cNvSpPr>
              <a:spLocks/>
            </p:cNvSpPr>
            <p:nvPr/>
          </p:nvSpPr>
          <p:spPr bwMode="auto">
            <a:xfrm>
              <a:off x="1952625" y="3022600"/>
              <a:ext cx="33338" cy="15875"/>
            </a:xfrm>
            <a:custGeom>
              <a:avLst/>
              <a:gdLst>
                <a:gd name="T0" fmla="*/ 20 w 21"/>
                <a:gd name="T1" fmla="*/ 6 h 10"/>
                <a:gd name="T2" fmla="*/ 0 w 21"/>
                <a:gd name="T3" fmla="*/ 10 h 10"/>
                <a:gd name="T4" fmla="*/ 0 w 21"/>
                <a:gd name="T5" fmla="*/ 2 h 10"/>
                <a:gd name="T6" fmla="*/ 9 w 21"/>
                <a:gd name="T7" fmla="*/ 0 h 10"/>
                <a:gd name="T8" fmla="*/ 21 w 21"/>
                <a:gd name="T9" fmla="*/ 1 h 10"/>
                <a:gd name="T10" fmla="*/ 20 w 21"/>
                <a:gd name="T11" fmla="*/ 6 h 10"/>
              </a:gdLst>
              <a:ahLst/>
              <a:cxnLst>
                <a:cxn ang="0">
                  <a:pos x="T0" y="T1"/>
                </a:cxn>
                <a:cxn ang="0">
                  <a:pos x="T2" y="T3"/>
                </a:cxn>
                <a:cxn ang="0">
                  <a:pos x="T4" y="T5"/>
                </a:cxn>
                <a:cxn ang="0">
                  <a:pos x="T6" y="T7"/>
                </a:cxn>
                <a:cxn ang="0">
                  <a:pos x="T8" y="T9"/>
                </a:cxn>
                <a:cxn ang="0">
                  <a:pos x="T10" y="T11"/>
                </a:cxn>
              </a:cxnLst>
              <a:rect l="0" t="0" r="r" b="b"/>
              <a:pathLst>
                <a:path w="21" h="10">
                  <a:moveTo>
                    <a:pt x="20" y="6"/>
                  </a:moveTo>
                  <a:lnTo>
                    <a:pt x="0" y="10"/>
                  </a:lnTo>
                  <a:lnTo>
                    <a:pt x="0" y="2"/>
                  </a:lnTo>
                  <a:lnTo>
                    <a:pt x="9" y="0"/>
                  </a:lnTo>
                  <a:lnTo>
                    <a:pt x="21" y="1"/>
                  </a:lnTo>
                  <a:lnTo>
                    <a:pt x="20" y="6"/>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60" name="Freeform 25"/>
            <p:cNvSpPr>
              <a:spLocks/>
            </p:cNvSpPr>
            <p:nvPr/>
          </p:nvSpPr>
          <p:spPr bwMode="auto">
            <a:xfrm>
              <a:off x="1987550" y="3017837"/>
              <a:ext cx="20638" cy="38100"/>
            </a:xfrm>
            <a:custGeom>
              <a:avLst/>
              <a:gdLst>
                <a:gd name="T0" fmla="*/ 13 w 13"/>
                <a:gd name="T1" fmla="*/ 9 h 24"/>
                <a:gd name="T2" fmla="*/ 7 w 13"/>
                <a:gd name="T3" fmla="*/ 24 h 24"/>
                <a:gd name="T4" fmla="*/ 5 w 13"/>
                <a:gd name="T5" fmla="*/ 21 h 24"/>
                <a:gd name="T6" fmla="*/ 7 w 13"/>
                <a:gd name="T7" fmla="*/ 10 h 24"/>
                <a:gd name="T8" fmla="*/ 0 w 13"/>
                <a:gd name="T9" fmla="*/ 2 h 24"/>
                <a:gd name="T10" fmla="*/ 1 w 13"/>
                <a:gd name="T11" fmla="*/ 0 h 24"/>
                <a:gd name="T12" fmla="*/ 13 w 13"/>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13" h="24">
                  <a:moveTo>
                    <a:pt x="13" y="9"/>
                  </a:moveTo>
                  <a:lnTo>
                    <a:pt x="7" y="24"/>
                  </a:lnTo>
                  <a:lnTo>
                    <a:pt x="5" y="21"/>
                  </a:lnTo>
                  <a:lnTo>
                    <a:pt x="7" y="10"/>
                  </a:lnTo>
                  <a:lnTo>
                    <a:pt x="0" y="2"/>
                  </a:lnTo>
                  <a:lnTo>
                    <a:pt x="1" y="0"/>
                  </a:lnTo>
                  <a:lnTo>
                    <a:pt x="13" y="9"/>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61" name="Freeform 26"/>
            <p:cNvSpPr>
              <a:spLocks/>
            </p:cNvSpPr>
            <p:nvPr/>
          </p:nvSpPr>
          <p:spPr bwMode="auto">
            <a:xfrm>
              <a:off x="4594225" y="2420937"/>
              <a:ext cx="103188" cy="84138"/>
            </a:xfrm>
            <a:custGeom>
              <a:avLst/>
              <a:gdLst>
                <a:gd name="T0" fmla="*/ 54 w 65"/>
                <a:gd name="T1" fmla="*/ 7 h 53"/>
                <a:gd name="T2" fmla="*/ 60 w 65"/>
                <a:gd name="T3" fmla="*/ 7 h 53"/>
                <a:gd name="T4" fmla="*/ 56 w 65"/>
                <a:gd name="T5" fmla="*/ 16 h 53"/>
                <a:gd name="T6" fmla="*/ 65 w 65"/>
                <a:gd name="T7" fmla="*/ 24 h 53"/>
                <a:gd name="T8" fmla="*/ 64 w 65"/>
                <a:gd name="T9" fmla="*/ 34 h 53"/>
                <a:gd name="T10" fmla="*/ 60 w 65"/>
                <a:gd name="T11" fmla="*/ 35 h 53"/>
                <a:gd name="T12" fmla="*/ 57 w 65"/>
                <a:gd name="T13" fmla="*/ 37 h 53"/>
                <a:gd name="T14" fmla="*/ 52 w 65"/>
                <a:gd name="T15" fmla="*/ 42 h 53"/>
                <a:gd name="T16" fmla="*/ 50 w 65"/>
                <a:gd name="T17" fmla="*/ 53 h 53"/>
                <a:gd name="T18" fmla="*/ 35 w 65"/>
                <a:gd name="T19" fmla="*/ 45 h 53"/>
                <a:gd name="T20" fmla="*/ 28 w 65"/>
                <a:gd name="T21" fmla="*/ 37 h 53"/>
                <a:gd name="T22" fmla="*/ 21 w 65"/>
                <a:gd name="T23" fmla="*/ 32 h 53"/>
                <a:gd name="T24" fmla="*/ 13 w 65"/>
                <a:gd name="T25" fmla="*/ 24 h 53"/>
                <a:gd name="T26" fmla="*/ 9 w 65"/>
                <a:gd name="T27" fmla="*/ 18 h 53"/>
                <a:gd name="T28" fmla="*/ 0 w 65"/>
                <a:gd name="T29" fmla="*/ 8 h 53"/>
                <a:gd name="T30" fmla="*/ 3 w 65"/>
                <a:gd name="T31" fmla="*/ 0 h 53"/>
                <a:gd name="T32" fmla="*/ 9 w 65"/>
                <a:gd name="T33" fmla="*/ 5 h 53"/>
                <a:gd name="T34" fmla="*/ 13 w 65"/>
                <a:gd name="T35" fmla="*/ 0 h 53"/>
                <a:gd name="T36" fmla="*/ 20 w 65"/>
                <a:gd name="T37" fmla="*/ 0 h 53"/>
                <a:gd name="T38" fmla="*/ 35 w 65"/>
                <a:gd name="T39" fmla="*/ 3 h 53"/>
                <a:gd name="T40" fmla="*/ 46 w 65"/>
                <a:gd name="T41" fmla="*/ 3 h 53"/>
                <a:gd name="T42" fmla="*/ 54 w 65"/>
                <a:gd name="T43"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53">
                  <a:moveTo>
                    <a:pt x="54" y="7"/>
                  </a:moveTo>
                  <a:lnTo>
                    <a:pt x="60" y="7"/>
                  </a:lnTo>
                  <a:lnTo>
                    <a:pt x="56" y="16"/>
                  </a:lnTo>
                  <a:lnTo>
                    <a:pt x="65" y="24"/>
                  </a:lnTo>
                  <a:lnTo>
                    <a:pt x="64" y="34"/>
                  </a:lnTo>
                  <a:lnTo>
                    <a:pt x="60" y="35"/>
                  </a:lnTo>
                  <a:lnTo>
                    <a:pt x="57" y="37"/>
                  </a:lnTo>
                  <a:lnTo>
                    <a:pt x="52" y="42"/>
                  </a:lnTo>
                  <a:lnTo>
                    <a:pt x="50" y="53"/>
                  </a:lnTo>
                  <a:lnTo>
                    <a:pt x="35" y="45"/>
                  </a:lnTo>
                  <a:lnTo>
                    <a:pt x="28" y="37"/>
                  </a:lnTo>
                  <a:lnTo>
                    <a:pt x="21" y="32"/>
                  </a:lnTo>
                  <a:lnTo>
                    <a:pt x="13" y="24"/>
                  </a:lnTo>
                  <a:lnTo>
                    <a:pt x="9" y="18"/>
                  </a:lnTo>
                  <a:lnTo>
                    <a:pt x="0" y="8"/>
                  </a:lnTo>
                  <a:lnTo>
                    <a:pt x="3" y="0"/>
                  </a:lnTo>
                  <a:lnTo>
                    <a:pt x="9" y="5"/>
                  </a:lnTo>
                  <a:lnTo>
                    <a:pt x="13" y="0"/>
                  </a:lnTo>
                  <a:lnTo>
                    <a:pt x="20" y="0"/>
                  </a:lnTo>
                  <a:lnTo>
                    <a:pt x="35" y="3"/>
                  </a:lnTo>
                  <a:lnTo>
                    <a:pt x="46" y="3"/>
                  </a:lnTo>
                  <a:lnTo>
                    <a:pt x="54" y="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62" name="Freeform 27"/>
            <p:cNvSpPr>
              <a:spLocks/>
            </p:cNvSpPr>
            <p:nvPr/>
          </p:nvSpPr>
          <p:spPr bwMode="auto">
            <a:xfrm>
              <a:off x="4759325" y="2071687"/>
              <a:ext cx="231775" cy="152400"/>
            </a:xfrm>
            <a:custGeom>
              <a:avLst/>
              <a:gdLst>
                <a:gd name="T0" fmla="*/ 1 w 146"/>
                <a:gd name="T1" fmla="*/ 44 h 96"/>
                <a:gd name="T2" fmla="*/ 15 w 146"/>
                <a:gd name="T3" fmla="*/ 44 h 96"/>
                <a:gd name="T4" fmla="*/ 31 w 146"/>
                <a:gd name="T5" fmla="*/ 37 h 96"/>
                <a:gd name="T6" fmla="*/ 33 w 146"/>
                <a:gd name="T7" fmla="*/ 26 h 96"/>
                <a:gd name="T8" fmla="*/ 45 w 146"/>
                <a:gd name="T9" fmla="*/ 20 h 96"/>
                <a:gd name="T10" fmla="*/ 42 w 146"/>
                <a:gd name="T11" fmla="*/ 11 h 96"/>
                <a:gd name="T12" fmla="*/ 50 w 146"/>
                <a:gd name="T13" fmla="*/ 7 h 96"/>
                <a:gd name="T14" fmla="*/ 65 w 146"/>
                <a:gd name="T15" fmla="*/ 0 h 96"/>
                <a:gd name="T16" fmla="*/ 82 w 146"/>
                <a:gd name="T17" fmla="*/ 5 h 96"/>
                <a:gd name="T18" fmla="*/ 85 w 146"/>
                <a:gd name="T19" fmla="*/ 10 h 96"/>
                <a:gd name="T20" fmla="*/ 93 w 146"/>
                <a:gd name="T21" fmla="*/ 7 h 96"/>
                <a:gd name="T22" fmla="*/ 109 w 146"/>
                <a:gd name="T23" fmla="*/ 12 h 96"/>
                <a:gd name="T24" fmla="*/ 112 w 146"/>
                <a:gd name="T25" fmla="*/ 21 h 96"/>
                <a:gd name="T26" fmla="*/ 110 w 146"/>
                <a:gd name="T27" fmla="*/ 27 h 96"/>
                <a:gd name="T28" fmla="*/ 122 w 146"/>
                <a:gd name="T29" fmla="*/ 40 h 96"/>
                <a:gd name="T30" fmla="*/ 129 w 146"/>
                <a:gd name="T31" fmla="*/ 43 h 96"/>
                <a:gd name="T32" fmla="*/ 129 w 146"/>
                <a:gd name="T33" fmla="*/ 47 h 96"/>
                <a:gd name="T34" fmla="*/ 140 w 146"/>
                <a:gd name="T35" fmla="*/ 50 h 96"/>
                <a:gd name="T36" fmla="*/ 146 w 146"/>
                <a:gd name="T37" fmla="*/ 56 h 96"/>
                <a:gd name="T38" fmla="*/ 140 w 146"/>
                <a:gd name="T39" fmla="*/ 60 h 96"/>
                <a:gd name="T40" fmla="*/ 128 w 146"/>
                <a:gd name="T41" fmla="*/ 59 h 96"/>
                <a:gd name="T42" fmla="*/ 125 w 146"/>
                <a:gd name="T43" fmla="*/ 61 h 96"/>
                <a:gd name="T44" fmla="*/ 130 w 146"/>
                <a:gd name="T45" fmla="*/ 68 h 96"/>
                <a:gd name="T46" fmla="*/ 136 w 146"/>
                <a:gd name="T47" fmla="*/ 81 h 96"/>
                <a:gd name="T48" fmla="*/ 123 w 146"/>
                <a:gd name="T49" fmla="*/ 82 h 96"/>
                <a:gd name="T50" fmla="*/ 119 w 146"/>
                <a:gd name="T51" fmla="*/ 86 h 96"/>
                <a:gd name="T52" fmla="*/ 119 w 146"/>
                <a:gd name="T53" fmla="*/ 96 h 96"/>
                <a:gd name="T54" fmla="*/ 113 w 146"/>
                <a:gd name="T55" fmla="*/ 95 h 96"/>
                <a:gd name="T56" fmla="*/ 99 w 146"/>
                <a:gd name="T57" fmla="*/ 95 h 96"/>
                <a:gd name="T58" fmla="*/ 94 w 146"/>
                <a:gd name="T59" fmla="*/ 91 h 96"/>
                <a:gd name="T60" fmla="*/ 88 w 146"/>
                <a:gd name="T61" fmla="*/ 94 h 96"/>
                <a:gd name="T62" fmla="*/ 82 w 146"/>
                <a:gd name="T63" fmla="*/ 91 h 96"/>
                <a:gd name="T64" fmla="*/ 70 w 146"/>
                <a:gd name="T65" fmla="*/ 91 h 96"/>
                <a:gd name="T66" fmla="*/ 51 w 146"/>
                <a:gd name="T67" fmla="*/ 86 h 96"/>
                <a:gd name="T68" fmla="*/ 35 w 146"/>
                <a:gd name="T69" fmla="*/ 84 h 96"/>
                <a:gd name="T70" fmla="*/ 23 w 146"/>
                <a:gd name="T71" fmla="*/ 85 h 96"/>
                <a:gd name="T72" fmla="*/ 15 w 146"/>
                <a:gd name="T73" fmla="*/ 90 h 96"/>
                <a:gd name="T74" fmla="*/ 8 w 146"/>
                <a:gd name="T75" fmla="*/ 91 h 96"/>
                <a:gd name="T76" fmla="*/ 6 w 146"/>
                <a:gd name="T77" fmla="*/ 82 h 96"/>
                <a:gd name="T78" fmla="*/ 0 w 146"/>
                <a:gd name="T79" fmla="*/ 73 h 96"/>
                <a:gd name="T80" fmla="*/ 9 w 146"/>
                <a:gd name="T81" fmla="*/ 69 h 96"/>
                <a:gd name="T82" fmla="*/ 8 w 146"/>
                <a:gd name="T83" fmla="*/ 61 h 96"/>
                <a:gd name="T84" fmla="*/ 3 w 146"/>
                <a:gd name="T85" fmla="*/ 53 h 96"/>
                <a:gd name="T86" fmla="*/ 1 w 146"/>
                <a:gd name="T87"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96">
                  <a:moveTo>
                    <a:pt x="1" y="44"/>
                  </a:moveTo>
                  <a:lnTo>
                    <a:pt x="15" y="44"/>
                  </a:lnTo>
                  <a:lnTo>
                    <a:pt x="31" y="37"/>
                  </a:lnTo>
                  <a:lnTo>
                    <a:pt x="33" y="26"/>
                  </a:lnTo>
                  <a:lnTo>
                    <a:pt x="45" y="20"/>
                  </a:lnTo>
                  <a:lnTo>
                    <a:pt x="42" y="11"/>
                  </a:lnTo>
                  <a:lnTo>
                    <a:pt x="50" y="7"/>
                  </a:lnTo>
                  <a:lnTo>
                    <a:pt x="65" y="0"/>
                  </a:lnTo>
                  <a:lnTo>
                    <a:pt x="82" y="5"/>
                  </a:lnTo>
                  <a:lnTo>
                    <a:pt x="85" y="10"/>
                  </a:lnTo>
                  <a:lnTo>
                    <a:pt x="93" y="7"/>
                  </a:lnTo>
                  <a:lnTo>
                    <a:pt x="109" y="12"/>
                  </a:lnTo>
                  <a:lnTo>
                    <a:pt x="112" y="21"/>
                  </a:lnTo>
                  <a:lnTo>
                    <a:pt x="110" y="27"/>
                  </a:lnTo>
                  <a:lnTo>
                    <a:pt x="122" y="40"/>
                  </a:lnTo>
                  <a:lnTo>
                    <a:pt x="129" y="43"/>
                  </a:lnTo>
                  <a:lnTo>
                    <a:pt x="129" y="47"/>
                  </a:lnTo>
                  <a:lnTo>
                    <a:pt x="140" y="50"/>
                  </a:lnTo>
                  <a:lnTo>
                    <a:pt x="146" y="56"/>
                  </a:lnTo>
                  <a:lnTo>
                    <a:pt x="140" y="60"/>
                  </a:lnTo>
                  <a:lnTo>
                    <a:pt x="128" y="59"/>
                  </a:lnTo>
                  <a:lnTo>
                    <a:pt x="125" y="61"/>
                  </a:lnTo>
                  <a:lnTo>
                    <a:pt x="130" y="68"/>
                  </a:lnTo>
                  <a:lnTo>
                    <a:pt x="136" y="81"/>
                  </a:lnTo>
                  <a:lnTo>
                    <a:pt x="123" y="82"/>
                  </a:lnTo>
                  <a:lnTo>
                    <a:pt x="119" y="86"/>
                  </a:lnTo>
                  <a:lnTo>
                    <a:pt x="119" y="96"/>
                  </a:lnTo>
                  <a:lnTo>
                    <a:pt x="113" y="95"/>
                  </a:lnTo>
                  <a:lnTo>
                    <a:pt x="99" y="95"/>
                  </a:lnTo>
                  <a:lnTo>
                    <a:pt x="94" y="91"/>
                  </a:lnTo>
                  <a:lnTo>
                    <a:pt x="88" y="94"/>
                  </a:lnTo>
                  <a:lnTo>
                    <a:pt x="82" y="91"/>
                  </a:lnTo>
                  <a:lnTo>
                    <a:pt x="70" y="91"/>
                  </a:lnTo>
                  <a:lnTo>
                    <a:pt x="51" y="86"/>
                  </a:lnTo>
                  <a:lnTo>
                    <a:pt x="35" y="84"/>
                  </a:lnTo>
                  <a:lnTo>
                    <a:pt x="23" y="85"/>
                  </a:lnTo>
                  <a:lnTo>
                    <a:pt x="15" y="90"/>
                  </a:lnTo>
                  <a:lnTo>
                    <a:pt x="8" y="91"/>
                  </a:lnTo>
                  <a:lnTo>
                    <a:pt x="6" y="82"/>
                  </a:lnTo>
                  <a:lnTo>
                    <a:pt x="0" y="73"/>
                  </a:lnTo>
                  <a:lnTo>
                    <a:pt x="9" y="69"/>
                  </a:lnTo>
                  <a:lnTo>
                    <a:pt x="8" y="61"/>
                  </a:lnTo>
                  <a:lnTo>
                    <a:pt x="3" y="53"/>
                  </a:lnTo>
                  <a:lnTo>
                    <a:pt x="1" y="44"/>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63" name="Freeform 28"/>
            <p:cNvSpPr>
              <a:spLocks/>
            </p:cNvSpPr>
            <p:nvPr/>
          </p:nvSpPr>
          <p:spPr bwMode="auto">
            <a:xfrm>
              <a:off x="1608137" y="3298825"/>
              <a:ext cx="41275" cy="85725"/>
            </a:xfrm>
            <a:custGeom>
              <a:avLst/>
              <a:gdLst>
                <a:gd name="T0" fmla="*/ 6 w 26"/>
                <a:gd name="T1" fmla="*/ 14 h 54"/>
                <a:gd name="T2" fmla="*/ 6 w 26"/>
                <a:gd name="T3" fmla="*/ 11 h 54"/>
                <a:gd name="T4" fmla="*/ 9 w 26"/>
                <a:gd name="T5" fmla="*/ 11 h 54"/>
                <a:gd name="T6" fmla="*/ 12 w 26"/>
                <a:gd name="T7" fmla="*/ 13 h 54"/>
                <a:gd name="T8" fmla="*/ 20 w 26"/>
                <a:gd name="T9" fmla="*/ 0 h 54"/>
                <a:gd name="T10" fmla="*/ 23 w 26"/>
                <a:gd name="T11" fmla="*/ 0 h 54"/>
                <a:gd name="T12" fmla="*/ 23 w 26"/>
                <a:gd name="T13" fmla="*/ 3 h 54"/>
                <a:gd name="T14" fmla="*/ 26 w 26"/>
                <a:gd name="T15" fmla="*/ 3 h 54"/>
                <a:gd name="T16" fmla="*/ 25 w 26"/>
                <a:gd name="T17" fmla="*/ 9 h 54"/>
                <a:gd name="T18" fmla="*/ 21 w 26"/>
                <a:gd name="T19" fmla="*/ 18 h 54"/>
                <a:gd name="T20" fmla="*/ 22 w 26"/>
                <a:gd name="T21" fmla="*/ 21 h 54"/>
                <a:gd name="T22" fmla="*/ 19 w 26"/>
                <a:gd name="T23" fmla="*/ 29 h 54"/>
                <a:gd name="T24" fmla="*/ 20 w 26"/>
                <a:gd name="T25" fmla="*/ 31 h 54"/>
                <a:gd name="T26" fmla="*/ 17 w 26"/>
                <a:gd name="T27" fmla="*/ 41 h 54"/>
                <a:gd name="T28" fmla="*/ 13 w 26"/>
                <a:gd name="T29" fmla="*/ 46 h 54"/>
                <a:gd name="T30" fmla="*/ 10 w 26"/>
                <a:gd name="T31" fmla="*/ 47 h 54"/>
                <a:gd name="T32" fmla="*/ 5 w 26"/>
                <a:gd name="T33" fmla="*/ 54 h 54"/>
                <a:gd name="T34" fmla="*/ 0 w 26"/>
                <a:gd name="T35" fmla="*/ 54 h 54"/>
                <a:gd name="T36" fmla="*/ 4 w 26"/>
                <a:gd name="T37" fmla="*/ 31 h 54"/>
                <a:gd name="T38" fmla="*/ 6 w 26"/>
                <a:gd name="T3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4">
                  <a:moveTo>
                    <a:pt x="6" y="14"/>
                  </a:moveTo>
                  <a:lnTo>
                    <a:pt x="6" y="11"/>
                  </a:lnTo>
                  <a:lnTo>
                    <a:pt x="9" y="11"/>
                  </a:lnTo>
                  <a:lnTo>
                    <a:pt x="12" y="13"/>
                  </a:lnTo>
                  <a:lnTo>
                    <a:pt x="20" y="0"/>
                  </a:lnTo>
                  <a:lnTo>
                    <a:pt x="23" y="0"/>
                  </a:lnTo>
                  <a:lnTo>
                    <a:pt x="23" y="3"/>
                  </a:lnTo>
                  <a:lnTo>
                    <a:pt x="26" y="3"/>
                  </a:lnTo>
                  <a:lnTo>
                    <a:pt x="25" y="9"/>
                  </a:lnTo>
                  <a:lnTo>
                    <a:pt x="21" y="18"/>
                  </a:lnTo>
                  <a:lnTo>
                    <a:pt x="22" y="21"/>
                  </a:lnTo>
                  <a:lnTo>
                    <a:pt x="19" y="29"/>
                  </a:lnTo>
                  <a:lnTo>
                    <a:pt x="20" y="31"/>
                  </a:lnTo>
                  <a:lnTo>
                    <a:pt x="17" y="41"/>
                  </a:lnTo>
                  <a:lnTo>
                    <a:pt x="13" y="46"/>
                  </a:lnTo>
                  <a:lnTo>
                    <a:pt x="10" y="47"/>
                  </a:lnTo>
                  <a:lnTo>
                    <a:pt x="5" y="54"/>
                  </a:lnTo>
                  <a:lnTo>
                    <a:pt x="0" y="54"/>
                  </a:lnTo>
                  <a:lnTo>
                    <a:pt x="4" y="31"/>
                  </a:lnTo>
                  <a:lnTo>
                    <a:pt x="6" y="14"/>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R="0" lvl="0" indent="0" fontAlgn="auto">
                <a:lnSpc>
                  <a:spcPct val="100000"/>
                </a:lnSpc>
                <a:spcBef>
                  <a:spcPts val="0"/>
                </a:spcBef>
                <a:spcAft>
                  <a:spcPts val="0"/>
                </a:spcAft>
                <a:buClrTx/>
                <a:buSzTx/>
                <a:buFontTx/>
                <a:buNone/>
                <a:tabLst/>
                <a:defRPr/>
              </a:pPr>
              <a:endParaRPr lang="hu-HU" kern="0">
                <a:solidFill>
                  <a:sysClr val="windowText" lastClr="000000"/>
                </a:solidFill>
              </a:endParaRPr>
            </a:p>
          </p:txBody>
        </p:sp>
        <p:sp>
          <p:nvSpPr>
            <p:cNvPr id="264" name="Freeform 29"/>
            <p:cNvSpPr>
              <a:spLocks/>
            </p:cNvSpPr>
            <p:nvPr/>
          </p:nvSpPr>
          <p:spPr bwMode="auto">
            <a:xfrm>
              <a:off x="2163762" y="4230688"/>
              <a:ext cx="365125" cy="433388"/>
            </a:xfrm>
            <a:custGeom>
              <a:avLst/>
              <a:gdLst>
                <a:gd name="T0" fmla="*/ 141 w 230"/>
                <a:gd name="T1" fmla="*/ 255 h 273"/>
                <a:gd name="T2" fmla="*/ 121 w 230"/>
                <a:gd name="T3" fmla="*/ 254 h 273"/>
                <a:gd name="T4" fmla="*/ 116 w 230"/>
                <a:gd name="T5" fmla="*/ 271 h 273"/>
                <a:gd name="T6" fmla="*/ 104 w 230"/>
                <a:gd name="T7" fmla="*/ 256 h 273"/>
                <a:gd name="T8" fmla="*/ 79 w 230"/>
                <a:gd name="T9" fmla="*/ 251 h 273"/>
                <a:gd name="T10" fmla="*/ 67 w 230"/>
                <a:gd name="T11" fmla="*/ 270 h 273"/>
                <a:gd name="T12" fmla="*/ 54 w 230"/>
                <a:gd name="T13" fmla="*/ 273 h 273"/>
                <a:gd name="T14" fmla="*/ 43 w 230"/>
                <a:gd name="T15" fmla="*/ 244 h 273"/>
                <a:gd name="T16" fmla="*/ 31 w 230"/>
                <a:gd name="T17" fmla="*/ 221 h 273"/>
                <a:gd name="T18" fmla="*/ 34 w 230"/>
                <a:gd name="T19" fmla="*/ 201 h 273"/>
                <a:gd name="T20" fmla="*/ 24 w 230"/>
                <a:gd name="T21" fmla="*/ 192 h 273"/>
                <a:gd name="T22" fmla="*/ 20 w 230"/>
                <a:gd name="T23" fmla="*/ 177 h 273"/>
                <a:gd name="T24" fmla="*/ 10 w 230"/>
                <a:gd name="T25" fmla="*/ 163 h 273"/>
                <a:gd name="T26" fmla="*/ 19 w 230"/>
                <a:gd name="T27" fmla="*/ 140 h 273"/>
                <a:gd name="T28" fmla="*/ 10 w 230"/>
                <a:gd name="T29" fmla="*/ 123 h 273"/>
                <a:gd name="T30" fmla="*/ 13 w 230"/>
                <a:gd name="T31" fmla="*/ 116 h 273"/>
                <a:gd name="T32" fmla="*/ 10 w 230"/>
                <a:gd name="T33" fmla="*/ 108 h 273"/>
                <a:gd name="T34" fmla="*/ 16 w 230"/>
                <a:gd name="T35" fmla="*/ 98 h 273"/>
                <a:gd name="T36" fmla="*/ 15 w 230"/>
                <a:gd name="T37" fmla="*/ 80 h 273"/>
                <a:gd name="T38" fmla="*/ 15 w 230"/>
                <a:gd name="T39" fmla="*/ 65 h 273"/>
                <a:gd name="T40" fmla="*/ 18 w 230"/>
                <a:gd name="T41" fmla="*/ 58 h 273"/>
                <a:gd name="T42" fmla="*/ 0 w 230"/>
                <a:gd name="T43" fmla="*/ 25 h 273"/>
                <a:gd name="T44" fmla="*/ 14 w 230"/>
                <a:gd name="T45" fmla="*/ 27 h 273"/>
                <a:gd name="T46" fmla="*/ 23 w 230"/>
                <a:gd name="T47" fmla="*/ 26 h 273"/>
                <a:gd name="T48" fmla="*/ 27 w 230"/>
                <a:gd name="T49" fmla="*/ 20 h 273"/>
                <a:gd name="T50" fmla="*/ 43 w 230"/>
                <a:gd name="T51" fmla="*/ 12 h 273"/>
                <a:gd name="T52" fmla="*/ 52 w 230"/>
                <a:gd name="T53" fmla="*/ 4 h 273"/>
                <a:gd name="T54" fmla="*/ 76 w 230"/>
                <a:gd name="T55" fmla="*/ 0 h 273"/>
                <a:gd name="T56" fmla="*/ 74 w 230"/>
                <a:gd name="T57" fmla="*/ 16 h 273"/>
                <a:gd name="T58" fmla="*/ 77 w 230"/>
                <a:gd name="T59" fmla="*/ 24 h 273"/>
                <a:gd name="T60" fmla="*/ 76 w 230"/>
                <a:gd name="T61" fmla="*/ 38 h 273"/>
                <a:gd name="T62" fmla="*/ 97 w 230"/>
                <a:gd name="T63" fmla="*/ 56 h 273"/>
                <a:gd name="T64" fmla="*/ 118 w 230"/>
                <a:gd name="T65" fmla="*/ 60 h 273"/>
                <a:gd name="T66" fmla="*/ 126 w 230"/>
                <a:gd name="T67" fmla="*/ 68 h 273"/>
                <a:gd name="T68" fmla="*/ 138 w 230"/>
                <a:gd name="T69" fmla="*/ 72 h 273"/>
                <a:gd name="T70" fmla="*/ 146 w 230"/>
                <a:gd name="T71" fmla="*/ 78 h 273"/>
                <a:gd name="T72" fmla="*/ 158 w 230"/>
                <a:gd name="T73" fmla="*/ 77 h 273"/>
                <a:gd name="T74" fmla="*/ 169 w 230"/>
                <a:gd name="T75" fmla="*/ 84 h 273"/>
                <a:gd name="T76" fmla="*/ 170 w 230"/>
                <a:gd name="T77" fmla="*/ 96 h 273"/>
                <a:gd name="T78" fmla="*/ 174 w 230"/>
                <a:gd name="T79" fmla="*/ 102 h 273"/>
                <a:gd name="T80" fmla="*/ 175 w 230"/>
                <a:gd name="T81" fmla="*/ 111 h 273"/>
                <a:gd name="T82" fmla="*/ 170 w 230"/>
                <a:gd name="T83" fmla="*/ 111 h 273"/>
                <a:gd name="T84" fmla="*/ 179 w 230"/>
                <a:gd name="T85" fmla="*/ 135 h 273"/>
                <a:gd name="T86" fmla="*/ 213 w 230"/>
                <a:gd name="T87" fmla="*/ 136 h 273"/>
                <a:gd name="T88" fmla="*/ 212 w 230"/>
                <a:gd name="T89" fmla="*/ 148 h 273"/>
                <a:gd name="T90" fmla="*/ 214 w 230"/>
                <a:gd name="T91" fmla="*/ 156 h 273"/>
                <a:gd name="T92" fmla="*/ 225 w 230"/>
                <a:gd name="T93" fmla="*/ 162 h 273"/>
                <a:gd name="T94" fmla="*/ 230 w 230"/>
                <a:gd name="T95" fmla="*/ 175 h 273"/>
                <a:gd name="T96" fmla="*/ 228 w 230"/>
                <a:gd name="T97" fmla="*/ 191 h 273"/>
                <a:gd name="T98" fmla="*/ 224 w 230"/>
                <a:gd name="T99" fmla="*/ 201 h 273"/>
                <a:gd name="T100" fmla="*/ 227 w 230"/>
                <a:gd name="T101" fmla="*/ 212 h 273"/>
                <a:gd name="T102" fmla="*/ 222 w 230"/>
                <a:gd name="T103" fmla="*/ 217 h 273"/>
                <a:gd name="T104" fmla="*/ 221 w 230"/>
                <a:gd name="T105" fmla="*/ 210 h 273"/>
                <a:gd name="T106" fmla="*/ 203 w 230"/>
                <a:gd name="T107" fmla="*/ 200 h 273"/>
                <a:gd name="T108" fmla="*/ 186 w 230"/>
                <a:gd name="T109" fmla="*/ 199 h 273"/>
                <a:gd name="T110" fmla="*/ 155 w 230"/>
                <a:gd name="T111" fmla="*/ 205 h 273"/>
                <a:gd name="T112" fmla="*/ 148 w 230"/>
                <a:gd name="T113" fmla="*/ 224 h 273"/>
                <a:gd name="T114" fmla="*/ 149 w 230"/>
                <a:gd name="T115" fmla="*/ 235 h 273"/>
                <a:gd name="T116" fmla="*/ 145 w 230"/>
                <a:gd name="T117" fmla="*/ 260 h 273"/>
                <a:gd name="T118" fmla="*/ 141 w 230"/>
                <a:gd name="T119" fmla="*/ 25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0" h="273">
                  <a:moveTo>
                    <a:pt x="141" y="255"/>
                  </a:moveTo>
                  <a:lnTo>
                    <a:pt x="121" y="254"/>
                  </a:lnTo>
                  <a:lnTo>
                    <a:pt x="116" y="271"/>
                  </a:lnTo>
                  <a:lnTo>
                    <a:pt x="104" y="256"/>
                  </a:lnTo>
                  <a:lnTo>
                    <a:pt x="79" y="251"/>
                  </a:lnTo>
                  <a:lnTo>
                    <a:pt x="67" y="270"/>
                  </a:lnTo>
                  <a:lnTo>
                    <a:pt x="54" y="273"/>
                  </a:lnTo>
                  <a:lnTo>
                    <a:pt x="43" y="244"/>
                  </a:lnTo>
                  <a:lnTo>
                    <a:pt x="31" y="221"/>
                  </a:lnTo>
                  <a:lnTo>
                    <a:pt x="34" y="201"/>
                  </a:lnTo>
                  <a:lnTo>
                    <a:pt x="24" y="192"/>
                  </a:lnTo>
                  <a:lnTo>
                    <a:pt x="20" y="177"/>
                  </a:lnTo>
                  <a:lnTo>
                    <a:pt x="10" y="163"/>
                  </a:lnTo>
                  <a:lnTo>
                    <a:pt x="19" y="140"/>
                  </a:lnTo>
                  <a:lnTo>
                    <a:pt x="10" y="123"/>
                  </a:lnTo>
                  <a:lnTo>
                    <a:pt x="13" y="116"/>
                  </a:lnTo>
                  <a:lnTo>
                    <a:pt x="10" y="108"/>
                  </a:lnTo>
                  <a:lnTo>
                    <a:pt x="16" y="98"/>
                  </a:lnTo>
                  <a:lnTo>
                    <a:pt x="15" y="80"/>
                  </a:lnTo>
                  <a:lnTo>
                    <a:pt x="15" y="65"/>
                  </a:lnTo>
                  <a:lnTo>
                    <a:pt x="18" y="58"/>
                  </a:lnTo>
                  <a:lnTo>
                    <a:pt x="0" y="25"/>
                  </a:lnTo>
                  <a:lnTo>
                    <a:pt x="14" y="27"/>
                  </a:lnTo>
                  <a:lnTo>
                    <a:pt x="23" y="26"/>
                  </a:lnTo>
                  <a:lnTo>
                    <a:pt x="27" y="20"/>
                  </a:lnTo>
                  <a:lnTo>
                    <a:pt x="43" y="12"/>
                  </a:lnTo>
                  <a:lnTo>
                    <a:pt x="52" y="4"/>
                  </a:lnTo>
                  <a:lnTo>
                    <a:pt x="76" y="0"/>
                  </a:lnTo>
                  <a:lnTo>
                    <a:pt x="74" y="16"/>
                  </a:lnTo>
                  <a:lnTo>
                    <a:pt x="77" y="24"/>
                  </a:lnTo>
                  <a:lnTo>
                    <a:pt x="76" y="38"/>
                  </a:lnTo>
                  <a:lnTo>
                    <a:pt x="97" y="56"/>
                  </a:lnTo>
                  <a:lnTo>
                    <a:pt x="118" y="60"/>
                  </a:lnTo>
                  <a:lnTo>
                    <a:pt x="126" y="68"/>
                  </a:lnTo>
                  <a:lnTo>
                    <a:pt x="138" y="72"/>
                  </a:lnTo>
                  <a:lnTo>
                    <a:pt x="146" y="78"/>
                  </a:lnTo>
                  <a:lnTo>
                    <a:pt x="158" y="77"/>
                  </a:lnTo>
                  <a:lnTo>
                    <a:pt x="169" y="84"/>
                  </a:lnTo>
                  <a:lnTo>
                    <a:pt x="170" y="96"/>
                  </a:lnTo>
                  <a:lnTo>
                    <a:pt x="174" y="102"/>
                  </a:lnTo>
                  <a:lnTo>
                    <a:pt x="175" y="111"/>
                  </a:lnTo>
                  <a:lnTo>
                    <a:pt x="170" y="111"/>
                  </a:lnTo>
                  <a:lnTo>
                    <a:pt x="179" y="135"/>
                  </a:lnTo>
                  <a:lnTo>
                    <a:pt x="213" y="136"/>
                  </a:lnTo>
                  <a:lnTo>
                    <a:pt x="212" y="148"/>
                  </a:lnTo>
                  <a:lnTo>
                    <a:pt x="214" y="156"/>
                  </a:lnTo>
                  <a:lnTo>
                    <a:pt x="225" y="162"/>
                  </a:lnTo>
                  <a:lnTo>
                    <a:pt x="230" y="175"/>
                  </a:lnTo>
                  <a:lnTo>
                    <a:pt x="228" y="191"/>
                  </a:lnTo>
                  <a:lnTo>
                    <a:pt x="224" y="201"/>
                  </a:lnTo>
                  <a:lnTo>
                    <a:pt x="227" y="212"/>
                  </a:lnTo>
                  <a:lnTo>
                    <a:pt x="222" y="217"/>
                  </a:lnTo>
                  <a:lnTo>
                    <a:pt x="221" y="210"/>
                  </a:lnTo>
                  <a:lnTo>
                    <a:pt x="203" y="200"/>
                  </a:lnTo>
                  <a:lnTo>
                    <a:pt x="186" y="199"/>
                  </a:lnTo>
                  <a:lnTo>
                    <a:pt x="155" y="205"/>
                  </a:lnTo>
                  <a:lnTo>
                    <a:pt x="148" y="224"/>
                  </a:lnTo>
                  <a:lnTo>
                    <a:pt x="149" y="235"/>
                  </a:lnTo>
                  <a:lnTo>
                    <a:pt x="145" y="260"/>
                  </a:lnTo>
                  <a:lnTo>
                    <a:pt x="141" y="255"/>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65" name="Freeform 30"/>
            <p:cNvSpPr>
              <a:spLocks/>
            </p:cNvSpPr>
            <p:nvPr/>
          </p:nvSpPr>
          <p:spPr bwMode="auto">
            <a:xfrm>
              <a:off x="2028825" y="3735388"/>
              <a:ext cx="1143000" cy="1287463"/>
            </a:xfrm>
            <a:custGeom>
              <a:avLst/>
              <a:gdLst>
                <a:gd name="T0" fmla="*/ 390 w 720"/>
                <a:gd name="T1" fmla="*/ 680 h 811"/>
                <a:gd name="T2" fmla="*/ 383 w 720"/>
                <a:gd name="T3" fmla="*/ 644 h 811"/>
                <a:gd name="T4" fmla="*/ 378 w 720"/>
                <a:gd name="T5" fmla="*/ 605 h 811"/>
                <a:gd name="T6" fmla="*/ 358 w 720"/>
                <a:gd name="T7" fmla="*/ 580 h 811"/>
                <a:gd name="T8" fmla="*/ 315 w 720"/>
                <a:gd name="T9" fmla="*/ 568 h 811"/>
                <a:gd name="T10" fmla="*/ 309 w 720"/>
                <a:gd name="T11" fmla="*/ 513 h 811"/>
                <a:gd name="T12" fmla="*/ 299 w 720"/>
                <a:gd name="T13" fmla="*/ 468 h 811"/>
                <a:gd name="T14" fmla="*/ 255 w 720"/>
                <a:gd name="T15" fmla="*/ 423 h 811"/>
                <a:gd name="T16" fmla="*/ 254 w 720"/>
                <a:gd name="T17" fmla="*/ 396 h 811"/>
                <a:gd name="T18" fmla="*/ 211 w 720"/>
                <a:gd name="T19" fmla="*/ 380 h 811"/>
                <a:gd name="T20" fmla="*/ 162 w 720"/>
                <a:gd name="T21" fmla="*/ 336 h 811"/>
                <a:gd name="T22" fmla="*/ 128 w 720"/>
                <a:gd name="T23" fmla="*/ 324 h 811"/>
                <a:gd name="T24" fmla="*/ 85 w 720"/>
                <a:gd name="T25" fmla="*/ 337 h 811"/>
                <a:gd name="T26" fmla="*/ 52 w 720"/>
                <a:gd name="T27" fmla="*/ 319 h 811"/>
                <a:gd name="T28" fmla="*/ 19 w 720"/>
                <a:gd name="T29" fmla="*/ 297 h 811"/>
                <a:gd name="T30" fmla="*/ 4 w 720"/>
                <a:gd name="T31" fmla="*/ 253 h 811"/>
                <a:gd name="T32" fmla="*/ 19 w 720"/>
                <a:gd name="T33" fmla="*/ 219 h 811"/>
                <a:gd name="T34" fmla="*/ 73 w 720"/>
                <a:gd name="T35" fmla="*/ 199 h 811"/>
                <a:gd name="T36" fmla="*/ 70 w 720"/>
                <a:gd name="T37" fmla="*/ 113 h 811"/>
                <a:gd name="T38" fmla="*/ 85 w 720"/>
                <a:gd name="T39" fmla="*/ 89 h 811"/>
                <a:gd name="T40" fmla="*/ 116 w 720"/>
                <a:gd name="T41" fmla="*/ 67 h 811"/>
                <a:gd name="T42" fmla="*/ 138 w 720"/>
                <a:gd name="T43" fmla="*/ 94 h 811"/>
                <a:gd name="T44" fmla="*/ 177 w 720"/>
                <a:gd name="T45" fmla="*/ 78 h 811"/>
                <a:gd name="T46" fmla="*/ 176 w 720"/>
                <a:gd name="T47" fmla="*/ 58 h 811"/>
                <a:gd name="T48" fmla="*/ 170 w 720"/>
                <a:gd name="T49" fmla="*/ 23 h 811"/>
                <a:gd name="T50" fmla="*/ 216 w 720"/>
                <a:gd name="T51" fmla="*/ 23 h 811"/>
                <a:gd name="T52" fmla="*/ 251 w 720"/>
                <a:gd name="T53" fmla="*/ 0 h 811"/>
                <a:gd name="T54" fmla="*/ 263 w 720"/>
                <a:gd name="T55" fmla="*/ 27 h 811"/>
                <a:gd name="T56" fmla="*/ 261 w 720"/>
                <a:gd name="T57" fmla="*/ 72 h 811"/>
                <a:gd name="T58" fmla="*/ 289 w 720"/>
                <a:gd name="T59" fmla="*/ 78 h 811"/>
                <a:gd name="T60" fmla="*/ 318 w 720"/>
                <a:gd name="T61" fmla="*/ 70 h 811"/>
                <a:gd name="T62" fmla="*/ 328 w 720"/>
                <a:gd name="T63" fmla="*/ 57 h 811"/>
                <a:gd name="T64" fmla="*/ 363 w 720"/>
                <a:gd name="T65" fmla="*/ 66 h 811"/>
                <a:gd name="T66" fmla="*/ 384 w 720"/>
                <a:gd name="T67" fmla="*/ 65 h 811"/>
                <a:gd name="T68" fmla="*/ 414 w 720"/>
                <a:gd name="T69" fmla="*/ 22 h 811"/>
                <a:gd name="T70" fmla="*/ 439 w 720"/>
                <a:gd name="T71" fmla="*/ 88 h 811"/>
                <a:gd name="T72" fmla="*/ 464 w 720"/>
                <a:gd name="T73" fmla="*/ 135 h 811"/>
                <a:gd name="T74" fmla="*/ 540 w 720"/>
                <a:gd name="T75" fmla="*/ 154 h 811"/>
                <a:gd name="T76" fmla="*/ 622 w 720"/>
                <a:gd name="T77" fmla="*/ 169 h 811"/>
                <a:gd name="T78" fmla="*/ 703 w 720"/>
                <a:gd name="T79" fmla="*/ 216 h 811"/>
                <a:gd name="T80" fmla="*/ 713 w 720"/>
                <a:gd name="T81" fmla="*/ 296 h 811"/>
                <a:gd name="T82" fmla="*/ 656 w 720"/>
                <a:gd name="T83" fmla="*/ 380 h 811"/>
                <a:gd name="T84" fmla="*/ 646 w 720"/>
                <a:gd name="T85" fmla="*/ 467 h 811"/>
                <a:gd name="T86" fmla="*/ 622 w 720"/>
                <a:gd name="T87" fmla="*/ 544 h 811"/>
                <a:gd name="T88" fmla="*/ 584 w 720"/>
                <a:gd name="T89" fmla="*/ 587 h 811"/>
                <a:gd name="T90" fmla="*/ 505 w 720"/>
                <a:gd name="T91" fmla="*/ 626 h 811"/>
                <a:gd name="T92" fmla="*/ 495 w 720"/>
                <a:gd name="T93" fmla="*/ 695 h 811"/>
                <a:gd name="T94" fmla="*/ 453 w 720"/>
                <a:gd name="T95" fmla="*/ 770 h 811"/>
                <a:gd name="T96" fmla="*/ 422 w 720"/>
                <a:gd name="T97" fmla="*/ 799 h 811"/>
                <a:gd name="T98" fmla="*/ 380 w 720"/>
                <a:gd name="T99" fmla="*/ 75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0" h="811">
                  <a:moveTo>
                    <a:pt x="342" y="737"/>
                  </a:moveTo>
                  <a:lnTo>
                    <a:pt x="362" y="709"/>
                  </a:lnTo>
                  <a:lnTo>
                    <a:pt x="379" y="689"/>
                  </a:lnTo>
                  <a:lnTo>
                    <a:pt x="390" y="680"/>
                  </a:lnTo>
                  <a:lnTo>
                    <a:pt x="403" y="669"/>
                  </a:lnTo>
                  <a:lnTo>
                    <a:pt x="401" y="652"/>
                  </a:lnTo>
                  <a:lnTo>
                    <a:pt x="391" y="640"/>
                  </a:lnTo>
                  <a:lnTo>
                    <a:pt x="383" y="644"/>
                  </a:lnTo>
                  <a:lnTo>
                    <a:pt x="385" y="632"/>
                  </a:lnTo>
                  <a:lnTo>
                    <a:pt x="386" y="620"/>
                  </a:lnTo>
                  <a:lnTo>
                    <a:pt x="385" y="608"/>
                  </a:lnTo>
                  <a:lnTo>
                    <a:pt x="378" y="605"/>
                  </a:lnTo>
                  <a:lnTo>
                    <a:pt x="371" y="608"/>
                  </a:lnTo>
                  <a:lnTo>
                    <a:pt x="365" y="607"/>
                  </a:lnTo>
                  <a:lnTo>
                    <a:pt x="362" y="599"/>
                  </a:lnTo>
                  <a:lnTo>
                    <a:pt x="358" y="580"/>
                  </a:lnTo>
                  <a:lnTo>
                    <a:pt x="354" y="574"/>
                  </a:lnTo>
                  <a:lnTo>
                    <a:pt x="341" y="568"/>
                  </a:lnTo>
                  <a:lnTo>
                    <a:pt x="334" y="572"/>
                  </a:lnTo>
                  <a:lnTo>
                    <a:pt x="315" y="568"/>
                  </a:lnTo>
                  <a:lnTo>
                    <a:pt x="313" y="540"/>
                  </a:lnTo>
                  <a:lnTo>
                    <a:pt x="307" y="529"/>
                  </a:lnTo>
                  <a:lnTo>
                    <a:pt x="312" y="524"/>
                  </a:lnTo>
                  <a:lnTo>
                    <a:pt x="309" y="513"/>
                  </a:lnTo>
                  <a:lnTo>
                    <a:pt x="313" y="503"/>
                  </a:lnTo>
                  <a:lnTo>
                    <a:pt x="315" y="487"/>
                  </a:lnTo>
                  <a:lnTo>
                    <a:pt x="310" y="474"/>
                  </a:lnTo>
                  <a:lnTo>
                    <a:pt x="299" y="468"/>
                  </a:lnTo>
                  <a:lnTo>
                    <a:pt x="297" y="460"/>
                  </a:lnTo>
                  <a:lnTo>
                    <a:pt x="298" y="448"/>
                  </a:lnTo>
                  <a:lnTo>
                    <a:pt x="264" y="447"/>
                  </a:lnTo>
                  <a:lnTo>
                    <a:pt x="255" y="423"/>
                  </a:lnTo>
                  <a:lnTo>
                    <a:pt x="260" y="423"/>
                  </a:lnTo>
                  <a:lnTo>
                    <a:pt x="259" y="414"/>
                  </a:lnTo>
                  <a:lnTo>
                    <a:pt x="255" y="408"/>
                  </a:lnTo>
                  <a:lnTo>
                    <a:pt x="254" y="396"/>
                  </a:lnTo>
                  <a:lnTo>
                    <a:pt x="243" y="389"/>
                  </a:lnTo>
                  <a:lnTo>
                    <a:pt x="231" y="390"/>
                  </a:lnTo>
                  <a:lnTo>
                    <a:pt x="223" y="384"/>
                  </a:lnTo>
                  <a:lnTo>
                    <a:pt x="211" y="380"/>
                  </a:lnTo>
                  <a:lnTo>
                    <a:pt x="203" y="372"/>
                  </a:lnTo>
                  <a:lnTo>
                    <a:pt x="182" y="368"/>
                  </a:lnTo>
                  <a:lnTo>
                    <a:pt x="161" y="350"/>
                  </a:lnTo>
                  <a:lnTo>
                    <a:pt x="162" y="336"/>
                  </a:lnTo>
                  <a:lnTo>
                    <a:pt x="159" y="328"/>
                  </a:lnTo>
                  <a:lnTo>
                    <a:pt x="161" y="312"/>
                  </a:lnTo>
                  <a:lnTo>
                    <a:pt x="137" y="316"/>
                  </a:lnTo>
                  <a:lnTo>
                    <a:pt x="128" y="324"/>
                  </a:lnTo>
                  <a:lnTo>
                    <a:pt x="112" y="332"/>
                  </a:lnTo>
                  <a:lnTo>
                    <a:pt x="108" y="338"/>
                  </a:lnTo>
                  <a:lnTo>
                    <a:pt x="99" y="339"/>
                  </a:lnTo>
                  <a:lnTo>
                    <a:pt x="85" y="337"/>
                  </a:lnTo>
                  <a:lnTo>
                    <a:pt x="75" y="341"/>
                  </a:lnTo>
                  <a:lnTo>
                    <a:pt x="67" y="338"/>
                  </a:lnTo>
                  <a:lnTo>
                    <a:pt x="66" y="307"/>
                  </a:lnTo>
                  <a:lnTo>
                    <a:pt x="52" y="319"/>
                  </a:lnTo>
                  <a:lnTo>
                    <a:pt x="36" y="318"/>
                  </a:lnTo>
                  <a:lnTo>
                    <a:pt x="28" y="307"/>
                  </a:lnTo>
                  <a:lnTo>
                    <a:pt x="16" y="306"/>
                  </a:lnTo>
                  <a:lnTo>
                    <a:pt x="19" y="297"/>
                  </a:lnTo>
                  <a:lnTo>
                    <a:pt x="9" y="284"/>
                  </a:lnTo>
                  <a:lnTo>
                    <a:pt x="0" y="266"/>
                  </a:lnTo>
                  <a:lnTo>
                    <a:pt x="5" y="262"/>
                  </a:lnTo>
                  <a:lnTo>
                    <a:pt x="4" y="253"/>
                  </a:lnTo>
                  <a:lnTo>
                    <a:pt x="15" y="247"/>
                  </a:lnTo>
                  <a:lnTo>
                    <a:pt x="13" y="236"/>
                  </a:lnTo>
                  <a:lnTo>
                    <a:pt x="18" y="229"/>
                  </a:lnTo>
                  <a:lnTo>
                    <a:pt x="19" y="219"/>
                  </a:lnTo>
                  <a:lnTo>
                    <a:pt x="39" y="205"/>
                  </a:lnTo>
                  <a:lnTo>
                    <a:pt x="54" y="201"/>
                  </a:lnTo>
                  <a:lnTo>
                    <a:pt x="56" y="198"/>
                  </a:lnTo>
                  <a:lnTo>
                    <a:pt x="73" y="199"/>
                  </a:lnTo>
                  <a:lnTo>
                    <a:pt x="80" y="142"/>
                  </a:lnTo>
                  <a:lnTo>
                    <a:pt x="81" y="133"/>
                  </a:lnTo>
                  <a:lnTo>
                    <a:pt x="78" y="121"/>
                  </a:lnTo>
                  <a:lnTo>
                    <a:pt x="70" y="113"/>
                  </a:lnTo>
                  <a:lnTo>
                    <a:pt x="70" y="98"/>
                  </a:lnTo>
                  <a:lnTo>
                    <a:pt x="80" y="95"/>
                  </a:lnTo>
                  <a:lnTo>
                    <a:pt x="84" y="97"/>
                  </a:lnTo>
                  <a:lnTo>
                    <a:pt x="85" y="89"/>
                  </a:lnTo>
                  <a:lnTo>
                    <a:pt x="74" y="87"/>
                  </a:lnTo>
                  <a:lnTo>
                    <a:pt x="74" y="74"/>
                  </a:lnTo>
                  <a:lnTo>
                    <a:pt x="109" y="74"/>
                  </a:lnTo>
                  <a:lnTo>
                    <a:pt x="116" y="67"/>
                  </a:lnTo>
                  <a:lnTo>
                    <a:pt x="121" y="74"/>
                  </a:lnTo>
                  <a:lnTo>
                    <a:pt x="124" y="86"/>
                  </a:lnTo>
                  <a:lnTo>
                    <a:pt x="128" y="83"/>
                  </a:lnTo>
                  <a:lnTo>
                    <a:pt x="138" y="94"/>
                  </a:lnTo>
                  <a:lnTo>
                    <a:pt x="152" y="93"/>
                  </a:lnTo>
                  <a:lnTo>
                    <a:pt x="156" y="87"/>
                  </a:lnTo>
                  <a:lnTo>
                    <a:pt x="169" y="82"/>
                  </a:lnTo>
                  <a:lnTo>
                    <a:pt x="177" y="78"/>
                  </a:lnTo>
                  <a:lnTo>
                    <a:pt x="179" y="70"/>
                  </a:lnTo>
                  <a:lnTo>
                    <a:pt x="192" y="64"/>
                  </a:lnTo>
                  <a:lnTo>
                    <a:pt x="191" y="59"/>
                  </a:lnTo>
                  <a:lnTo>
                    <a:pt x="176" y="58"/>
                  </a:lnTo>
                  <a:lnTo>
                    <a:pt x="173" y="44"/>
                  </a:lnTo>
                  <a:lnTo>
                    <a:pt x="174" y="30"/>
                  </a:lnTo>
                  <a:lnTo>
                    <a:pt x="166" y="25"/>
                  </a:lnTo>
                  <a:lnTo>
                    <a:pt x="170" y="23"/>
                  </a:lnTo>
                  <a:lnTo>
                    <a:pt x="183" y="26"/>
                  </a:lnTo>
                  <a:lnTo>
                    <a:pt x="198" y="31"/>
                  </a:lnTo>
                  <a:lnTo>
                    <a:pt x="203" y="26"/>
                  </a:lnTo>
                  <a:lnTo>
                    <a:pt x="216" y="23"/>
                  </a:lnTo>
                  <a:lnTo>
                    <a:pt x="237" y="15"/>
                  </a:lnTo>
                  <a:lnTo>
                    <a:pt x="244" y="7"/>
                  </a:lnTo>
                  <a:lnTo>
                    <a:pt x="242" y="1"/>
                  </a:lnTo>
                  <a:lnTo>
                    <a:pt x="251" y="0"/>
                  </a:lnTo>
                  <a:lnTo>
                    <a:pt x="255" y="5"/>
                  </a:lnTo>
                  <a:lnTo>
                    <a:pt x="253" y="14"/>
                  </a:lnTo>
                  <a:lnTo>
                    <a:pt x="259" y="18"/>
                  </a:lnTo>
                  <a:lnTo>
                    <a:pt x="263" y="27"/>
                  </a:lnTo>
                  <a:lnTo>
                    <a:pt x="258" y="34"/>
                  </a:lnTo>
                  <a:lnTo>
                    <a:pt x="255" y="52"/>
                  </a:lnTo>
                  <a:lnTo>
                    <a:pt x="259" y="63"/>
                  </a:lnTo>
                  <a:lnTo>
                    <a:pt x="261" y="72"/>
                  </a:lnTo>
                  <a:lnTo>
                    <a:pt x="272" y="82"/>
                  </a:lnTo>
                  <a:lnTo>
                    <a:pt x="281" y="83"/>
                  </a:lnTo>
                  <a:lnTo>
                    <a:pt x="283" y="79"/>
                  </a:lnTo>
                  <a:lnTo>
                    <a:pt x="289" y="78"/>
                  </a:lnTo>
                  <a:lnTo>
                    <a:pt x="297" y="74"/>
                  </a:lnTo>
                  <a:lnTo>
                    <a:pt x="303" y="69"/>
                  </a:lnTo>
                  <a:lnTo>
                    <a:pt x="313" y="71"/>
                  </a:lnTo>
                  <a:lnTo>
                    <a:pt x="318" y="70"/>
                  </a:lnTo>
                  <a:lnTo>
                    <a:pt x="328" y="72"/>
                  </a:lnTo>
                  <a:lnTo>
                    <a:pt x="329" y="67"/>
                  </a:lnTo>
                  <a:lnTo>
                    <a:pt x="326" y="63"/>
                  </a:lnTo>
                  <a:lnTo>
                    <a:pt x="328" y="57"/>
                  </a:lnTo>
                  <a:lnTo>
                    <a:pt x="336" y="59"/>
                  </a:lnTo>
                  <a:lnTo>
                    <a:pt x="344" y="57"/>
                  </a:lnTo>
                  <a:lnTo>
                    <a:pt x="355" y="61"/>
                  </a:lnTo>
                  <a:lnTo>
                    <a:pt x="363" y="66"/>
                  </a:lnTo>
                  <a:lnTo>
                    <a:pt x="368" y="60"/>
                  </a:lnTo>
                  <a:lnTo>
                    <a:pt x="373" y="61"/>
                  </a:lnTo>
                  <a:lnTo>
                    <a:pt x="375" y="67"/>
                  </a:lnTo>
                  <a:lnTo>
                    <a:pt x="384" y="65"/>
                  </a:lnTo>
                  <a:lnTo>
                    <a:pt x="391" y="57"/>
                  </a:lnTo>
                  <a:lnTo>
                    <a:pt x="397" y="42"/>
                  </a:lnTo>
                  <a:lnTo>
                    <a:pt x="408" y="23"/>
                  </a:lnTo>
                  <a:lnTo>
                    <a:pt x="414" y="22"/>
                  </a:lnTo>
                  <a:lnTo>
                    <a:pt x="419" y="34"/>
                  </a:lnTo>
                  <a:lnTo>
                    <a:pt x="429" y="70"/>
                  </a:lnTo>
                  <a:lnTo>
                    <a:pt x="438" y="73"/>
                  </a:lnTo>
                  <a:lnTo>
                    <a:pt x="439" y="88"/>
                  </a:lnTo>
                  <a:lnTo>
                    <a:pt x="425" y="105"/>
                  </a:lnTo>
                  <a:lnTo>
                    <a:pt x="430" y="111"/>
                  </a:lnTo>
                  <a:lnTo>
                    <a:pt x="463" y="114"/>
                  </a:lnTo>
                  <a:lnTo>
                    <a:pt x="464" y="135"/>
                  </a:lnTo>
                  <a:lnTo>
                    <a:pt x="478" y="121"/>
                  </a:lnTo>
                  <a:lnTo>
                    <a:pt x="501" y="129"/>
                  </a:lnTo>
                  <a:lnTo>
                    <a:pt x="531" y="142"/>
                  </a:lnTo>
                  <a:lnTo>
                    <a:pt x="540" y="154"/>
                  </a:lnTo>
                  <a:lnTo>
                    <a:pt x="537" y="165"/>
                  </a:lnTo>
                  <a:lnTo>
                    <a:pt x="559" y="159"/>
                  </a:lnTo>
                  <a:lnTo>
                    <a:pt x="595" y="170"/>
                  </a:lnTo>
                  <a:lnTo>
                    <a:pt x="622" y="169"/>
                  </a:lnTo>
                  <a:lnTo>
                    <a:pt x="649" y="186"/>
                  </a:lnTo>
                  <a:lnTo>
                    <a:pt x="673" y="210"/>
                  </a:lnTo>
                  <a:lnTo>
                    <a:pt x="687" y="216"/>
                  </a:lnTo>
                  <a:lnTo>
                    <a:pt x="703" y="216"/>
                  </a:lnTo>
                  <a:lnTo>
                    <a:pt x="710" y="223"/>
                  </a:lnTo>
                  <a:lnTo>
                    <a:pt x="716" y="249"/>
                  </a:lnTo>
                  <a:lnTo>
                    <a:pt x="720" y="262"/>
                  </a:lnTo>
                  <a:lnTo>
                    <a:pt x="713" y="296"/>
                  </a:lnTo>
                  <a:lnTo>
                    <a:pt x="704" y="310"/>
                  </a:lnTo>
                  <a:lnTo>
                    <a:pt x="679" y="339"/>
                  </a:lnTo>
                  <a:lnTo>
                    <a:pt x="668" y="362"/>
                  </a:lnTo>
                  <a:lnTo>
                    <a:pt x="656" y="380"/>
                  </a:lnTo>
                  <a:lnTo>
                    <a:pt x="651" y="381"/>
                  </a:lnTo>
                  <a:lnTo>
                    <a:pt x="647" y="396"/>
                  </a:lnTo>
                  <a:lnTo>
                    <a:pt x="649" y="435"/>
                  </a:lnTo>
                  <a:lnTo>
                    <a:pt x="646" y="467"/>
                  </a:lnTo>
                  <a:lnTo>
                    <a:pt x="645" y="481"/>
                  </a:lnTo>
                  <a:lnTo>
                    <a:pt x="640" y="489"/>
                  </a:lnTo>
                  <a:lnTo>
                    <a:pt x="638" y="516"/>
                  </a:lnTo>
                  <a:lnTo>
                    <a:pt x="622" y="544"/>
                  </a:lnTo>
                  <a:lnTo>
                    <a:pt x="620" y="565"/>
                  </a:lnTo>
                  <a:lnTo>
                    <a:pt x="606" y="574"/>
                  </a:lnTo>
                  <a:lnTo>
                    <a:pt x="603" y="587"/>
                  </a:lnTo>
                  <a:lnTo>
                    <a:pt x="584" y="587"/>
                  </a:lnTo>
                  <a:lnTo>
                    <a:pt x="556" y="595"/>
                  </a:lnTo>
                  <a:lnTo>
                    <a:pt x="544" y="604"/>
                  </a:lnTo>
                  <a:lnTo>
                    <a:pt x="525" y="610"/>
                  </a:lnTo>
                  <a:lnTo>
                    <a:pt x="505" y="626"/>
                  </a:lnTo>
                  <a:lnTo>
                    <a:pt x="492" y="647"/>
                  </a:lnTo>
                  <a:lnTo>
                    <a:pt x="491" y="662"/>
                  </a:lnTo>
                  <a:lnTo>
                    <a:pt x="496" y="674"/>
                  </a:lnTo>
                  <a:lnTo>
                    <a:pt x="495" y="695"/>
                  </a:lnTo>
                  <a:lnTo>
                    <a:pt x="492" y="705"/>
                  </a:lnTo>
                  <a:lnTo>
                    <a:pt x="481" y="717"/>
                  </a:lnTo>
                  <a:lnTo>
                    <a:pt x="466" y="753"/>
                  </a:lnTo>
                  <a:lnTo>
                    <a:pt x="453" y="770"/>
                  </a:lnTo>
                  <a:lnTo>
                    <a:pt x="443" y="779"/>
                  </a:lnTo>
                  <a:lnTo>
                    <a:pt x="438" y="799"/>
                  </a:lnTo>
                  <a:lnTo>
                    <a:pt x="429" y="811"/>
                  </a:lnTo>
                  <a:lnTo>
                    <a:pt x="422" y="799"/>
                  </a:lnTo>
                  <a:lnTo>
                    <a:pt x="428" y="789"/>
                  </a:lnTo>
                  <a:lnTo>
                    <a:pt x="416" y="775"/>
                  </a:lnTo>
                  <a:lnTo>
                    <a:pt x="400" y="764"/>
                  </a:lnTo>
                  <a:lnTo>
                    <a:pt x="380" y="750"/>
                  </a:lnTo>
                  <a:lnTo>
                    <a:pt x="374" y="751"/>
                  </a:lnTo>
                  <a:lnTo>
                    <a:pt x="353" y="735"/>
                  </a:lnTo>
                  <a:lnTo>
                    <a:pt x="342" y="737"/>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66" name="Freeform 31"/>
            <p:cNvSpPr>
              <a:spLocks/>
            </p:cNvSpPr>
            <p:nvPr/>
          </p:nvSpPr>
          <p:spPr bwMode="auto">
            <a:xfrm>
              <a:off x="7510462" y="3729038"/>
              <a:ext cx="34925" cy="47625"/>
            </a:xfrm>
            <a:custGeom>
              <a:avLst/>
              <a:gdLst>
                <a:gd name="T0" fmla="*/ 0 w 22"/>
                <a:gd name="T1" fmla="*/ 19 h 30"/>
                <a:gd name="T2" fmla="*/ 7 w 22"/>
                <a:gd name="T3" fmla="*/ 12 h 30"/>
                <a:gd name="T4" fmla="*/ 22 w 22"/>
                <a:gd name="T5" fmla="*/ 0 h 30"/>
                <a:gd name="T6" fmla="*/ 22 w 22"/>
                <a:gd name="T7" fmla="*/ 11 h 30"/>
                <a:gd name="T8" fmla="*/ 21 w 22"/>
                <a:gd name="T9" fmla="*/ 24 h 30"/>
                <a:gd name="T10" fmla="*/ 12 w 22"/>
                <a:gd name="T11" fmla="*/ 23 h 30"/>
                <a:gd name="T12" fmla="*/ 9 w 22"/>
                <a:gd name="T13" fmla="*/ 30 h 30"/>
                <a:gd name="T14" fmla="*/ 0 w 22"/>
                <a:gd name="T15" fmla="*/ 19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0">
                  <a:moveTo>
                    <a:pt x="0" y="19"/>
                  </a:moveTo>
                  <a:lnTo>
                    <a:pt x="7" y="12"/>
                  </a:lnTo>
                  <a:lnTo>
                    <a:pt x="22" y="0"/>
                  </a:lnTo>
                  <a:lnTo>
                    <a:pt x="22" y="11"/>
                  </a:lnTo>
                  <a:lnTo>
                    <a:pt x="21" y="24"/>
                  </a:lnTo>
                  <a:lnTo>
                    <a:pt x="12" y="23"/>
                  </a:lnTo>
                  <a:lnTo>
                    <a:pt x="9" y="30"/>
                  </a:lnTo>
                  <a:lnTo>
                    <a:pt x="0" y="1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67" name="Freeform 32"/>
            <p:cNvSpPr>
              <a:spLocks/>
            </p:cNvSpPr>
            <p:nvPr/>
          </p:nvSpPr>
          <p:spPr bwMode="auto">
            <a:xfrm>
              <a:off x="6684962" y="2976562"/>
              <a:ext cx="93663" cy="50800"/>
            </a:xfrm>
            <a:custGeom>
              <a:avLst/>
              <a:gdLst>
                <a:gd name="T0" fmla="*/ 49 w 59"/>
                <a:gd name="T1" fmla="*/ 11 h 32"/>
                <a:gd name="T2" fmla="*/ 57 w 59"/>
                <a:gd name="T3" fmla="*/ 17 h 32"/>
                <a:gd name="T4" fmla="*/ 59 w 59"/>
                <a:gd name="T5" fmla="*/ 30 h 32"/>
                <a:gd name="T6" fmla="*/ 45 w 59"/>
                <a:gd name="T7" fmla="*/ 31 h 32"/>
                <a:gd name="T8" fmla="*/ 29 w 59"/>
                <a:gd name="T9" fmla="*/ 29 h 32"/>
                <a:gd name="T10" fmla="*/ 19 w 59"/>
                <a:gd name="T11" fmla="*/ 32 h 32"/>
                <a:gd name="T12" fmla="*/ 1 w 59"/>
                <a:gd name="T13" fmla="*/ 24 h 32"/>
                <a:gd name="T14" fmla="*/ 0 w 59"/>
                <a:gd name="T15" fmla="*/ 20 h 32"/>
                <a:gd name="T16" fmla="*/ 8 w 59"/>
                <a:gd name="T17" fmla="*/ 5 h 32"/>
                <a:gd name="T18" fmla="*/ 17 w 59"/>
                <a:gd name="T19" fmla="*/ 0 h 32"/>
                <a:gd name="T20" fmla="*/ 30 w 59"/>
                <a:gd name="T21" fmla="*/ 4 h 32"/>
                <a:gd name="T22" fmla="*/ 40 w 59"/>
                <a:gd name="T23" fmla="*/ 5 h 32"/>
                <a:gd name="T24" fmla="*/ 49 w 59"/>
                <a:gd name="T2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32">
                  <a:moveTo>
                    <a:pt x="49" y="11"/>
                  </a:moveTo>
                  <a:lnTo>
                    <a:pt x="57" y="17"/>
                  </a:lnTo>
                  <a:lnTo>
                    <a:pt x="59" y="30"/>
                  </a:lnTo>
                  <a:lnTo>
                    <a:pt x="45" y="31"/>
                  </a:lnTo>
                  <a:lnTo>
                    <a:pt x="29" y="29"/>
                  </a:lnTo>
                  <a:lnTo>
                    <a:pt x="19" y="32"/>
                  </a:lnTo>
                  <a:lnTo>
                    <a:pt x="1" y="24"/>
                  </a:lnTo>
                  <a:lnTo>
                    <a:pt x="0" y="20"/>
                  </a:lnTo>
                  <a:lnTo>
                    <a:pt x="8" y="5"/>
                  </a:lnTo>
                  <a:lnTo>
                    <a:pt x="17" y="0"/>
                  </a:lnTo>
                  <a:lnTo>
                    <a:pt x="30" y="4"/>
                  </a:lnTo>
                  <a:lnTo>
                    <a:pt x="40" y="5"/>
                  </a:lnTo>
                  <a:lnTo>
                    <a:pt x="49" y="1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68" name="Freeform 33"/>
            <p:cNvSpPr>
              <a:spLocks/>
            </p:cNvSpPr>
            <p:nvPr/>
          </p:nvSpPr>
          <p:spPr bwMode="auto">
            <a:xfrm>
              <a:off x="4746625" y="4491038"/>
              <a:ext cx="274638" cy="303213"/>
            </a:xfrm>
            <a:custGeom>
              <a:avLst/>
              <a:gdLst>
                <a:gd name="T0" fmla="*/ 108 w 173"/>
                <a:gd name="T1" fmla="*/ 19 h 191"/>
                <a:gd name="T2" fmla="*/ 112 w 173"/>
                <a:gd name="T3" fmla="*/ 22 h 191"/>
                <a:gd name="T4" fmla="*/ 117 w 173"/>
                <a:gd name="T5" fmla="*/ 34 h 191"/>
                <a:gd name="T6" fmla="*/ 137 w 173"/>
                <a:gd name="T7" fmla="*/ 57 h 191"/>
                <a:gd name="T8" fmla="*/ 144 w 173"/>
                <a:gd name="T9" fmla="*/ 59 h 191"/>
                <a:gd name="T10" fmla="*/ 144 w 173"/>
                <a:gd name="T11" fmla="*/ 67 h 191"/>
                <a:gd name="T12" fmla="*/ 149 w 173"/>
                <a:gd name="T13" fmla="*/ 80 h 191"/>
                <a:gd name="T14" fmla="*/ 162 w 173"/>
                <a:gd name="T15" fmla="*/ 83 h 191"/>
                <a:gd name="T16" fmla="*/ 173 w 173"/>
                <a:gd name="T17" fmla="*/ 92 h 191"/>
                <a:gd name="T18" fmla="*/ 147 w 173"/>
                <a:gd name="T19" fmla="*/ 108 h 191"/>
                <a:gd name="T20" fmla="*/ 130 w 173"/>
                <a:gd name="T21" fmla="*/ 123 h 191"/>
                <a:gd name="T22" fmla="*/ 124 w 173"/>
                <a:gd name="T23" fmla="*/ 137 h 191"/>
                <a:gd name="T24" fmla="*/ 118 w 173"/>
                <a:gd name="T25" fmla="*/ 145 h 191"/>
                <a:gd name="T26" fmla="*/ 108 w 173"/>
                <a:gd name="T27" fmla="*/ 146 h 191"/>
                <a:gd name="T28" fmla="*/ 104 w 173"/>
                <a:gd name="T29" fmla="*/ 156 h 191"/>
                <a:gd name="T30" fmla="*/ 102 w 173"/>
                <a:gd name="T31" fmla="*/ 163 h 191"/>
                <a:gd name="T32" fmla="*/ 90 w 173"/>
                <a:gd name="T33" fmla="*/ 168 h 191"/>
                <a:gd name="T34" fmla="*/ 76 w 173"/>
                <a:gd name="T35" fmla="*/ 167 h 191"/>
                <a:gd name="T36" fmla="*/ 68 w 173"/>
                <a:gd name="T37" fmla="*/ 161 h 191"/>
                <a:gd name="T38" fmla="*/ 60 w 173"/>
                <a:gd name="T39" fmla="*/ 158 h 191"/>
                <a:gd name="T40" fmla="*/ 51 w 173"/>
                <a:gd name="T41" fmla="*/ 163 h 191"/>
                <a:gd name="T42" fmla="*/ 47 w 173"/>
                <a:gd name="T43" fmla="*/ 173 h 191"/>
                <a:gd name="T44" fmla="*/ 38 w 173"/>
                <a:gd name="T45" fmla="*/ 179 h 191"/>
                <a:gd name="T46" fmla="*/ 28 w 173"/>
                <a:gd name="T47" fmla="*/ 189 h 191"/>
                <a:gd name="T48" fmla="*/ 16 w 173"/>
                <a:gd name="T49" fmla="*/ 191 h 191"/>
                <a:gd name="T50" fmla="*/ 12 w 173"/>
                <a:gd name="T51" fmla="*/ 183 h 191"/>
                <a:gd name="T52" fmla="*/ 14 w 173"/>
                <a:gd name="T53" fmla="*/ 171 h 191"/>
                <a:gd name="T54" fmla="*/ 4 w 173"/>
                <a:gd name="T55" fmla="*/ 151 h 191"/>
                <a:gd name="T56" fmla="*/ 0 w 173"/>
                <a:gd name="T57" fmla="*/ 148 h 191"/>
                <a:gd name="T58" fmla="*/ 2 w 173"/>
                <a:gd name="T59" fmla="*/ 87 h 191"/>
                <a:gd name="T60" fmla="*/ 20 w 173"/>
                <a:gd name="T61" fmla="*/ 87 h 191"/>
                <a:gd name="T62" fmla="*/ 23 w 173"/>
                <a:gd name="T63" fmla="*/ 13 h 191"/>
                <a:gd name="T64" fmla="*/ 36 w 173"/>
                <a:gd name="T65" fmla="*/ 12 h 191"/>
                <a:gd name="T66" fmla="*/ 65 w 173"/>
                <a:gd name="T67" fmla="*/ 5 h 191"/>
                <a:gd name="T68" fmla="*/ 71 w 173"/>
                <a:gd name="T69" fmla="*/ 13 h 191"/>
                <a:gd name="T70" fmla="*/ 83 w 173"/>
                <a:gd name="T71" fmla="*/ 5 h 191"/>
                <a:gd name="T72" fmla="*/ 89 w 173"/>
                <a:gd name="T73" fmla="*/ 5 h 191"/>
                <a:gd name="T74" fmla="*/ 99 w 173"/>
                <a:gd name="T75" fmla="*/ 0 h 191"/>
                <a:gd name="T76" fmla="*/ 102 w 173"/>
                <a:gd name="T77" fmla="*/ 2 h 191"/>
                <a:gd name="T78" fmla="*/ 108 w 173"/>
                <a:gd name="T79" fmla="*/ 1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91">
                  <a:moveTo>
                    <a:pt x="108" y="19"/>
                  </a:moveTo>
                  <a:lnTo>
                    <a:pt x="112" y="22"/>
                  </a:lnTo>
                  <a:lnTo>
                    <a:pt x="117" y="34"/>
                  </a:lnTo>
                  <a:lnTo>
                    <a:pt x="137" y="57"/>
                  </a:lnTo>
                  <a:lnTo>
                    <a:pt x="144" y="59"/>
                  </a:lnTo>
                  <a:lnTo>
                    <a:pt x="144" y="67"/>
                  </a:lnTo>
                  <a:lnTo>
                    <a:pt x="149" y="80"/>
                  </a:lnTo>
                  <a:lnTo>
                    <a:pt x="162" y="83"/>
                  </a:lnTo>
                  <a:lnTo>
                    <a:pt x="173" y="92"/>
                  </a:lnTo>
                  <a:lnTo>
                    <a:pt x="147" y="108"/>
                  </a:lnTo>
                  <a:lnTo>
                    <a:pt x="130" y="123"/>
                  </a:lnTo>
                  <a:lnTo>
                    <a:pt x="124" y="137"/>
                  </a:lnTo>
                  <a:lnTo>
                    <a:pt x="118" y="145"/>
                  </a:lnTo>
                  <a:lnTo>
                    <a:pt x="108" y="146"/>
                  </a:lnTo>
                  <a:lnTo>
                    <a:pt x="104" y="156"/>
                  </a:lnTo>
                  <a:lnTo>
                    <a:pt x="102" y="163"/>
                  </a:lnTo>
                  <a:lnTo>
                    <a:pt x="90" y="168"/>
                  </a:lnTo>
                  <a:lnTo>
                    <a:pt x="76" y="167"/>
                  </a:lnTo>
                  <a:lnTo>
                    <a:pt x="68" y="161"/>
                  </a:lnTo>
                  <a:lnTo>
                    <a:pt x="60" y="158"/>
                  </a:lnTo>
                  <a:lnTo>
                    <a:pt x="51" y="163"/>
                  </a:lnTo>
                  <a:lnTo>
                    <a:pt x="47" y="173"/>
                  </a:lnTo>
                  <a:lnTo>
                    <a:pt x="38" y="179"/>
                  </a:lnTo>
                  <a:lnTo>
                    <a:pt x="28" y="189"/>
                  </a:lnTo>
                  <a:lnTo>
                    <a:pt x="16" y="191"/>
                  </a:lnTo>
                  <a:lnTo>
                    <a:pt x="12" y="183"/>
                  </a:lnTo>
                  <a:lnTo>
                    <a:pt x="14" y="171"/>
                  </a:lnTo>
                  <a:lnTo>
                    <a:pt x="4" y="151"/>
                  </a:lnTo>
                  <a:lnTo>
                    <a:pt x="0" y="148"/>
                  </a:lnTo>
                  <a:lnTo>
                    <a:pt x="2" y="87"/>
                  </a:lnTo>
                  <a:lnTo>
                    <a:pt x="20" y="87"/>
                  </a:lnTo>
                  <a:lnTo>
                    <a:pt x="23" y="13"/>
                  </a:lnTo>
                  <a:lnTo>
                    <a:pt x="36" y="12"/>
                  </a:lnTo>
                  <a:lnTo>
                    <a:pt x="65" y="5"/>
                  </a:lnTo>
                  <a:lnTo>
                    <a:pt x="71" y="13"/>
                  </a:lnTo>
                  <a:lnTo>
                    <a:pt x="83" y="5"/>
                  </a:lnTo>
                  <a:lnTo>
                    <a:pt x="89" y="5"/>
                  </a:lnTo>
                  <a:lnTo>
                    <a:pt x="99" y="0"/>
                  </a:lnTo>
                  <a:lnTo>
                    <a:pt x="102" y="2"/>
                  </a:lnTo>
                  <a:lnTo>
                    <a:pt x="108" y="1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69" name="Freeform 34"/>
            <p:cNvSpPr>
              <a:spLocks/>
            </p:cNvSpPr>
            <p:nvPr/>
          </p:nvSpPr>
          <p:spPr bwMode="auto">
            <a:xfrm>
              <a:off x="4603750" y="3541713"/>
              <a:ext cx="376238" cy="292100"/>
            </a:xfrm>
            <a:custGeom>
              <a:avLst/>
              <a:gdLst>
                <a:gd name="T0" fmla="*/ 14 w 237"/>
                <a:gd name="T1" fmla="*/ 77 h 184"/>
                <a:gd name="T2" fmla="*/ 29 w 237"/>
                <a:gd name="T3" fmla="*/ 76 h 184"/>
                <a:gd name="T4" fmla="*/ 33 w 237"/>
                <a:gd name="T5" fmla="*/ 70 h 184"/>
                <a:gd name="T6" fmla="*/ 36 w 237"/>
                <a:gd name="T7" fmla="*/ 71 h 184"/>
                <a:gd name="T8" fmla="*/ 40 w 237"/>
                <a:gd name="T9" fmla="*/ 75 h 184"/>
                <a:gd name="T10" fmla="*/ 64 w 237"/>
                <a:gd name="T11" fmla="*/ 68 h 184"/>
                <a:gd name="T12" fmla="*/ 71 w 237"/>
                <a:gd name="T13" fmla="*/ 59 h 184"/>
                <a:gd name="T14" fmla="*/ 81 w 237"/>
                <a:gd name="T15" fmla="*/ 52 h 184"/>
                <a:gd name="T16" fmla="*/ 79 w 237"/>
                <a:gd name="T17" fmla="*/ 45 h 184"/>
                <a:gd name="T18" fmla="*/ 84 w 237"/>
                <a:gd name="T19" fmla="*/ 43 h 184"/>
                <a:gd name="T20" fmla="*/ 102 w 237"/>
                <a:gd name="T21" fmla="*/ 44 h 184"/>
                <a:gd name="T22" fmla="*/ 119 w 237"/>
                <a:gd name="T23" fmla="*/ 35 h 184"/>
                <a:gd name="T24" fmla="*/ 132 w 237"/>
                <a:gd name="T25" fmla="*/ 12 h 184"/>
                <a:gd name="T26" fmla="*/ 141 w 237"/>
                <a:gd name="T27" fmla="*/ 3 h 184"/>
                <a:gd name="T28" fmla="*/ 152 w 237"/>
                <a:gd name="T29" fmla="*/ 0 h 184"/>
                <a:gd name="T30" fmla="*/ 155 w 237"/>
                <a:gd name="T31" fmla="*/ 9 h 184"/>
                <a:gd name="T32" fmla="*/ 165 w 237"/>
                <a:gd name="T33" fmla="*/ 22 h 184"/>
                <a:gd name="T34" fmla="*/ 165 w 237"/>
                <a:gd name="T35" fmla="*/ 30 h 184"/>
                <a:gd name="T36" fmla="*/ 163 w 237"/>
                <a:gd name="T37" fmla="*/ 39 h 184"/>
                <a:gd name="T38" fmla="*/ 164 w 237"/>
                <a:gd name="T39" fmla="*/ 45 h 184"/>
                <a:gd name="T40" fmla="*/ 170 w 237"/>
                <a:gd name="T41" fmla="*/ 51 h 184"/>
                <a:gd name="T42" fmla="*/ 185 w 237"/>
                <a:gd name="T43" fmla="*/ 61 h 184"/>
                <a:gd name="T44" fmla="*/ 195 w 237"/>
                <a:gd name="T45" fmla="*/ 69 h 184"/>
                <a:gd name="T46" fmla="*/ 195 w 237"/>
                <a:gd name="T47" fmla="*/ 76 h 184"/>
                <a:gd name="T48" fmla="*/ 207 w 237"/>
                <a:gd name="T49" fmla="*/ 86 h 184"/>
                <a:gd name="T50" fmla="*/ 215 w 237"/>
                <a:gd name="T51" fmla="*/ 95 h 184"/>
                <a:gd name="T52" fmla="*/ 220 w 237"/>
                <a:gd name="T53" fmla="*/ 108 h 184"/>
                <a:gd name="T54" fmla="*/ 234 w 237"/>
                <a:gd name="T55" fmla="*/ 116 h 184"/>
                <a:gd name="T56" fmla="*/ 237 w 237"/>
                <a:gd name="T57" fmla="*/ 123 h 184"/>
                <a:gd name="T58" fmla="*/ 231 w 237"/>
                <a:gd name="T59" fmla="*/ 125 h 184"/>
                <a:gd name="T60" fmla="*/ 219 w 237"/>
                <a:gd name="T61" fmla="*/ 124 h 184"/>
                <a:gd name="T62" fmla="*/ 205 w 237"/>
                <a:gd name="T63" fmla="*/ 122 h 184"/>
                <a:gd name="T64" fmla="*/ 198 w 237"/>
                <a:gd name="T65" fmla="*/ 124 h 184"/>
                <a:gd name="T66" fmla="*/ 196 w 237"/>
                <a:gd name="T67" fmla="*/ 129 h 184"/>
                <a:gd name="T68" fmla="*/ 190 w 237"/>
                <a:gd name="T69" fmla="*/ 130 h 184"/>
                <a:gd name="T70" fmla="*/ 182 w 237"/>
                <a:gd name="T71" fmla="*/ 125 h 184"/>
                <a:gd name="T72" fmla="*/ 162 w 237"/>
                <a:gd name="T73" fmla="*/ 136 h 184"/>
                <a:gd name="T74" fmla="*/ 154 w 237"/>
                <a:gd name="T75" fmla="*/ 133 h 184"/>
                <a:gd name="T76" fmla="*/ 151 w 237"/>
                <a:gd name="T77" fmla="*/ 135 h 184"/>
                <a:gd name="T78" fmla="*/ 146 w 237"/>
                <a:gd name="T79" fmla="*/ 148 h 184"/>
                <a:gd name="T80" fmla="*/ 132 w 237"/>
                <a:gd name="T81" fmla="*/ 144 h 184"/>
                <a:gd name="T82" fmla="*/ 119 w 237"/>
                <a:gd name="T83" fmla="*/ 142 h 184"/>
                <a:gd name="T84" fmla="*/ 107 w 237"/>
                <a:gd name="T85" fmla="*/ 134 h 184"/>
                <a:gd name="T86" fmla="*/ 92 w 237"/>
                <a:gd name="T87" fmla="*/ 127 h 184"/>
                <a:gd name="T88" fmla="*/ 82 w 237"/>
                <a:gd name="T89" fmla="*/ 133 h 184"/>
                <a:gd name="T90" fmla="*/ 75 w 237"/>
                <a:gd name="T91" fmla="*/ 144 h 184"/>
                <a:gd name="T92" fmla="*/ 73 w 237"/>
                <a:gd name="T93" fmla="*/ 159 h 184"/>
                <a:gd name="T94" fmla="*/ 61 w 237"/>
                <a:gd name="T95" fmla="*/ 157 h 184"/>
                <a:gd name="T96" fmla="*/ 49 w 237"/>
                <a:gd name="T97" fmla="*/ 154 h 184"/>
                <a:gd name="T98" fmla="*/ 38 w 237"/>
                <a:gd name="T99" fmla="*/ 165 h 184"/>
                <a:gd name="T100" fmla="*/ 29 w 237"/>
                <a:gd name="T101" fmla="*/ 184 h 184"/>
                <a:gd name="T102" fmla="*/ 27 w 237"/>
                <a:gd name="T103" fmla="*/ 178 h 184"/>
                <a:gd name="T104" fmla="*/ 26 w 237"/>
                <a:gd name="T105" fmla="*/ 169 h 184"/>
                <a:gd name="T106" fmla="*/ 17 w 237"/>
                <a:gd name="T107" fmla="*/ 162 h 184"/>
                <a:gd name="T108" fmla="*/ 10 w 237"/>
                <a:gd name="T109" fmla="*/ 152 h 184"/>
                <a:gd name="T110" fmla="*/ 9 w 237"/>
                <a:gd name="T111" fmla="*/ 144 h 184"/>
                <a:gd name="T112" fmla="*/ 0 w 237"/>
                <a:gd name="T113" fmla="*/ 133 h 184"/>
                <a:gd name="T114" fmla="*/ 2 w 237"/>
                <a:gd name="T115" fmla="*/ 127 h 184"/>
                <a:gd name="T116" fmla="*/ 0 w 237"/>
                <a:gd name="T117" fmla="*/ 118 h 184"/>
                <a:gd name="T118" fmla="*/ 1 w 237"/>
                <a:gd name="T119" fmla="*/ 102 h 184"/>
                <a:gd name="T120" fmla="*/ 5 w 237"/>
                <a:gd name="T121" fmla="*/ 98 h 184"/>
                <a:gd name="T122" fmla="*/ 14 w 237"/>
                <a:gd name="T123" fmla="*/ 7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 h="184">
                  <a:moveTo>
                    <a:pt x="14" y="77"/>
                  </a:moveTo>
                  <a:lnTo>
                    <a:pt x="29" y="76"/>
                  </a:lnTo>
                  <a:lnTo>
                    <a:pt x="33" y="70"/>
                  </a:lnTo>
                  <a:lnTo>
                    <a:pt x="36" y="71"/>
                  </a:lnTo>
                  <a:lnTo>
                    <a:pt x="40" y="75"/>
                  </a:lnTo>
                  <a:lnTo>
                    <a:pt x="64" y="68"/>
                  </a:lnTo>
                  <a:lnTo>
                    <a:pt x="71" y="59"/>
                  </a:lnTo>
                  <a:lnTo>
                    <a:pt x="81" y="52"/>
                  </a:lnTo>
                  <a:lnTo>
                    <a:pt x="79" y="45"/>
                  </a:lnTo>
                  <a:lnTo>
                    <a:pt x="84" y="43"/>
                  </a:lnTo>
                  <a:lnTo>
                    <a:pt x="102" y="44"/>
                  </a:lnTo>
                  <a:lnTo>
                    <a:pt x="119" y="35"/>
                  </a:lnTo>
                  <a:lnTo>
                    <a:pt x="132" y="12"/>
                  </a:lnTo>
                  <a:lnTo>
                    <a:pt x="141" y="3"/>
                  </a:lnTo>
                  <a:lnTo>
                    <a:pt x="152" y="0"/>
                  </a:lnTo>
                  <a:lnTo>
                    <a:pt x="155" y="9"/>
                  </a:lnTo>
                  <a:lnTo>
                    <a:pt x="165" y="22"/>
                  </a:lnTo>
                  <a:lnTo>
                    <a:pt x="165" y="30"/>
                  </a:lnTo>
                  <a:lnTo>
                    <a:pt x="163" y="39"/>
                  </a:lnTo>
                  <a:lnTo>
                    <a:pt x="164" y="45"/>
                  </a:lnTo>
                  <a:lnTo>
                    <a:pt x="170" y="51"/>
                  </a:lnTo>
                  <a:lnTo>
                    <a:pt x="185" y="61"/>
                  </a:lnTo>
                  <a:lnTo>
                    <a:pt x="195" y="69"/>
                  </a:lnTo>
                  <a:lnTo>
                    <a:pt x="195" y="76"/>
                  </a:lnTo>
                  <a:lnTo>
                    <a:pt x="207" y="86"/>
                  </a:lnTo>
                  <a:lnTo>
                    <a:pt x="215" y="95"/>
                  </a:lnTo>
                  <a:lnTo>
                    <a:pt x="220" y="108"/>
                  </a:lnTo>
                  <a:lnTo>
                    <a:pt x="234" y="116"/>
                  </a:lnTo>
                  <a:lnTo>
                    <a:pt x="237" y="123"/>
                  </a:lnTo>
                  <a:lnTo>
                    <a:pt x="231" y="125"/>
                  </a:lnTo>
                  <a:lnTo>
                    <a:pt x="219" y="124"/>
                  </a:lnTo>
                  <a:lnTo>
                    <a:pt x="205" y="122"/>
                  </a:lnTo>
                  <a:lnTo>
                    <a:pt x="198" y="124"/>
                  </a:lnTo>
                  <a:lnTo>
                    <a:pt x="196" y="129"/>
                  </a:lnTo>
                  <a:lnTo>
                    <a:pt x="190" y="130"/>
                  </a:lnTo>
                  <a:lnTo>
                    <a:pt x="182" y="125"/>
                  </a:lnTo>
                  <a:lnTo>
                    <a:pt x="162" y="136"/>
                  </a:lnTo>
                  <a:lnTo>
                    <a:pt x="154" y="133"/>
                  </a:lnTo>
                  <a:lnTo>
                    <a:pt x="151" y="135"/>
                  </a:lnTo>
                  <a:lnTo>
                    <a:pt x="146" y="148"/>
                  </a:lnTo>
                  <a:lnTo>
                    <a:pt x="132" y="144"/>
                  </a:lnTo>
                  <a:lnTo>
                    <a:pt x="119" y="142"/>
                  </a:lnTo>
                  <a:lnTo>
                    <a:pt x="107" y="134"/>
                  </a:lnTo>
                  <a:lnTo>
                    <a:pt x="92" y="127"/>
                  </a:lnTo>
                  <a:lnTo>
                    <a:pt x="82" y="133"/>
                  </a:lnTo>
                  <a:lnTo>
                    <a:pt x="75" y="144"/>
                  </a:lnTo>
                  <a:lnTo>
                    <a:pt x="73" y="159"/>
                  </a:lnTo>
                  <a:lnTo>
                    <a:pt x="61" y="157"/>
                  </a:lnTo>
                  <a:lnTo>
                    <a:pt x="49" y="154"/>
                  </a:lnTo>
                  <a:lnTo>
                    <a:pt x="38" y="165"/>
                  </a:lnTo>
                  <a:lnTo>
                    <a:pt x="29" y="184"/>
                  </a:lnTo>
                  <a:lnTo>
                    <a:pt x="27" y="178"/>
                  </a:lnTo>
                  <a:lnTo>
                    <a:pt x="26" y="169"/>
                  </a:lnTo>
                  <a:lnTo>
                    <a:pt x="17" y="162"/>
                  </a:lnTo>
                  <a:lnTo>
                    <a:pt x="10" y="152"/>
                  </a:lnTo>
                  <a:lnTo>
                    <a:pt x="9" y="144"/>
                  </a:lnTo>
                  <a:lnTo>
                    <a:pt x="0" y="133"/>
                  </a:lnTo>
                  <a:lnTo>
                    <a:pt x="2" y="127"/>
                  </a:lnTo>
                  <a:lnTo>
                    <a:pt x="0" y="118"/>
                  </a:lnTo>
                  <a:lnTo>
                    <a:pt x="1" y="102"/>
                  </a:lnTo>
                  <a:lnTo>
                    <a:pt x="5" y="98"/>
                  </a:lnTo>
                  <a:lnTo>
                    <a:pt x="14" y="7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70" name="Freeform 35"/>
            <p:cNvSpPr>
              <a:spLocks/>
            </p:cNvSpPr>
            <p:nvPr/>
          </p:nvSpPr>
          <p:spPr bwMode="auto">
            <a:xfrm>
              <a:off x="2514600" y="2362200"/>
              <a:ext cx="58738" cy="34925"/>
            </a:xfrm>
            <a:custGeom>
              <a:avLst/>
              <a:gdLst>
                <a:gd name="T0" fmla="*/ 11 w 37"/>
                <a:gd name="T1" fmla="*/ 10 h 22"/>
                <a:gd name="T2" fmla="*/ 22 w 37"/>
                <a:gd name="T3" fmla="*/ 13 h 22"/>
                <a:gd name="T4" fmla="*/ 37 w 37"/>
                <a:gd name="T5" fmla="*/ 12 h 22"/>
                <a:gd name="T6" fmla="*/ 26 w 37"/>
                <a:gd name="T7" fmla="*/ 21 h 22"/>
                <a:gd name="T8" fmla="*/ 20 w 37"/>
                <a:gd name="T9" fmla="*/ 22 h 22"/>
                <a:gd name="T10" fmla="*/ 2 w 37"/>
                <a:gd name="T11" fmla="*/ 13 h 22"/>
                <a:gd name="T12" fmla="*/ 0 w 37"/>
                <a:gd name="T13" fmla="*/ 6 h 22"/>
                <a:gd name="T14" fmla="*/ 8 w 37"/>
                <a:gd name="T15" fmla="*/ 0 h 22"/>
                <a:gd name="T16" fmla="*/ 11 w 37"/>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2">
                  <a:moveTo>
                    <a:pt x="11" y="10"/>
                  </a:moveTo>
                  <a:lnTo>
                    <a:pt x="22" y="13"/>
                  </a:lnTo>
                  <a:lnTo>
                    <a:pt x="37" y="12"/>
                  </a:lnTo>
                  <a:lnTo>
                    <a:pt x="26" y="21"/>
                  </a:lnTo>
                  <a:lnTo>
                    <a:pt x="20" y="22"/>
                  </a:lnTo>
                  <a:lnTo>
                    <a:pt x="2" y="13"/>
                  </a:lnTo>
                  <a:lnTo>
                    <a:pt x="0" y="6"/>
                  </a:lnTo>
                  <a:lnTo>
                    <a:pt x="8" y="0"/>
                  </a:lnTo>
                  <a:lnTo>
                    <a:pt x="11" y="1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71" name="Freeform 36"/>
            <p:cNvSpPr>
              <a:spLocks noEditPoints="1"/>
            </p:cNvSpPr>
            <p:nvPr/>
          </p:nvSpPr>
          <p:spPr bwMode="auto">
            <a:xfrm>
              <a:off x="893762" y="1347787"/>
              <a:ext cx="2208213" cy="1189038"/>
            </a:xfrm>
            <a:custGeom>
              <a:avLst/>
              <a:gdLst>
                <a:gd name="T0" fmla="*/ 5030 w 5699"/>
                <a:gd name="T1" fmla="*/ 189 h 3068"/>
                <a:gd name="T2" fmla="*/ 4486 w 5699"/>
                <a:gd name="T3" fmla="*/ 395 h 3068"/>
                <a:gd name="T4" fmla="*/ 4419 w 5699"/>
                <a:gd name="T5" fmla="*/ 225 h 3068"/>
                <a:gd name="T6" fmla="*/ 4392 w 5699"/>
                <a:gd name="T7" fmla="*/ 58 h 3068"/>
                <a:gd name="T8" fmla="*/ 5423 w 5699"/>
                <a:gd name="T9" fmla="*/ 7 h 3068"/>
                <a:gd name="T10" fmla="*/ 4022 w 5699"/>
                <a:gd name="T11" fmla="*/ 136 h 3068"/>
                <a:gd name="T12" fmla="*/ 3430 w 5699"/>
                <a:gd name="T13" fmla="*/ 261 h 3068"/>
                <a:gd name="T14" fmla="*/ 3861 w 5699"/>
                <a:gd name="T15" fmla="*/ 239 h 3068"/>
                <a:gd name="T16" fmla="*/ 3040 w 5699"/>
                <a:gd name="T17" fmla="*/ 281 h 3068"/>
                <a:gd name="T18" fmla="*/ 2702 w 5699"/>
                <a:gd name="T19" fmla="*/ 373 h 3068"/>
                <a:gd name="T20" fmla="*/ 3998 w 5699"/>
                <a:gd name="T21" fmla="*/ 378 h 3068"/>
                <a:gd name="T22" fmla="*/ 4259 w 5699"/>
                <a:gd name="T23" fmla="*/ 497 h 3068"/>
                <a:gd name="T24" fmla="*/ 3108 w 5699"/>
                <a:gd name="T25" fmla="*/ 415 h 3068"/>
                <a:gd name="T26" fmla="*/ 2781 w 5699"/>
                <a:gd name="T27" fmla="*/ 376 h 3068"/>
                <a:gd name="T28" fmla="*/ 3397 w 5699"/>
                <a:gd name="T29" fmla="*/ 466 h 3068"/>
                <a:gd name="T30" fmla="*/ 3741 w 5699"/>
                <a:gd name="T31" fmla="*/ 428 h 3068"/>
                <a:gd name="T32" fmla="*/ 2485 w 5699"/>
                <a:gd name="T33" fmla="*/ 522 h 3068"/>
                <a:gd name="T34" fmla="*/ 3658 w 5699"/>
                <a:gd name="T35" fmla="*/ 525 h 3068"/>
                <a:gd name="T36" fmla="*/ 3220 w 5699"/>
                <a:gd name="T37" fmla="*/ 713 h 3068"/>
                <a:gd name="T38" fmla="*/ 4363 w 5699"/>
                <a:gd name="T39" fmla="*/ 644 h 3068"/>
                <a:gd name="T40" fmla="*/ 4935 w 5699"/>
                <a:gd name="T41" fmla="*/ 1030 h 3068"/>
                <a:gd name="T42" fmla="*/ 4609 w 5699"/>
                <a:gd name="T43" fmla="*/ 1331 h 3068"/>
                <a:gd name="T44" fmla="*/ 3970 w 5699"/>
                <a:gd name="T45" fmla="*/ 1206 h 3068"/>
                <a:gd name="T46" fmla="*/ 4260 w 5699"/>
                <a:gd name="T47" fmla="*/ 820 h 3068"/>
                <a:gd name="T48" fmla="*/ 4081 w 5699"/>
                <a:gd name="T49" fmla="*/ 547 h 3068"/>
                <a:gd name="T50" fmla="*/ 3095 w 5699"/>
                <a:gd name="T51" fmla="*/ 573 h 3068"/>
                <a:gd name="T52" fmla="*/ 2829 w 5699"/>
                <a:gd name="T53" fmla="*/ 664 h 3068"/>
                <a:gd name="T54" fmla="*/ 2787 w 5699"/>
                <a:gd name="T55" fmla="*/ 885 h 3068"/>
                <a:gd name="T56" fmla="*/ 2450 w 5699"/>
                <a:gd name="T57" fmla="*/ 782 h 3068"/>
                <a:gd name="T58" fmla="*/ 3509 w 5699"/>
                <a:gd name="T59" fmla="*/ 917 h 3068"/>
                <a:gd name="T60" fmla="*/ 3972 w 5699"/>
                <a:gd name="T61" fmla="*/ 981 h 3068"/>
                <a:gd name="T62" fmla="*/ 2985 w 5699"/>
                <a:gd name="T63" fmla="*/ 1402 h 3068"/>
                <a:gd name="T64" fmla="*/ 3247 w 5699"/>
                <a:gd name="T65" fmla="*/ 1941 h 3068"/>
                <a:gd name="T66" fmla="*/ 3750 w 5699"/>
                <a:gd name="T67" fmla="*/ 1783 h 3068"/>
                <a:gd name="T68" fmla="*/ 4337 w 5699"/>
                <a:gd name="T69" fmla="*/ 1477 h 3068"/>
                <a:gd name="T70" fmla="*/ 4740 w 5699"/>
                <a:gd name="T71" fmla="*/ 1945 h 3068"/>
                <a:gd name="T72" fmla="*/ 4219 w 5699"/>
                <a:gd name="T73" fmla="*/ 2347 h 3068"/>
                <a:gd name="T74" fmla="*/ 4164 w 5699"/>
                <a:gd name="T75" fmla="*/ 2685 h 3068"/>
                <a:gd name="T76" fmla="*/ 4034 w 5699"/>
                <a:gd name="T77" fmla="*/ 2767 h 3068"/>
                <a:gd name="T78" fmla="*/ 3533 w 5699"/>
                <a:gd name="T79" fmla="*/ 2788 h 3068"/>
                <a:gd name="T80" fmla="*/ 2912 w 5699"/>
                <a:gd name="T81" fmla="*/ 3023 h 3068"/>
                <a:gd name="T82" fmla="*/ 2877 w 5699"/>
                <a:gd name="T83" fmla="*/ 2695 h 3068"/>
                <a:gd name="T84" fmla="*/ 2569 w 5699"/>
                <a:gd name="T85" fmla="*/ 2536 h 3068"/>
                <a:gd name="T86" fmla="*/ 1634 w 5699"/>
                <a:gd name="T87" fmla="*/ 2455 h 3068"/>
                <a:gd name="T88" fmla="*/ 264 w 5699"/>
                <a:gd name="T89" fmla="*/ 2180 h 3068"/>
                <a:gd name="T90" fmla="*/ 224 w 5699"/>
                <a:gd name="T91" fmla="*/ 1603 h 3068"/>
                <a:gd name="T92" fmla="*/ 1272 w 5699"/>
                <a:gd name="T93" fmla="*/ 843 h 3068"/>
                <a:gd name="T94" fmla="*/ 1966 w 5699"/>
                <a:gd name="T95" fmla="*/ 852 h 3068"/>
                <a:gd name="T96" fmla="*/ 2624 w 5699"/>
                <a:gd name="T97" fmla="*/ 901 h 3068"/>
                <a:gd name="T98" fmla="*/ 3256 w 5699"/>
                <a:gd name="T99" fmla="*/ 947 h 3068"/>
                <a:gd name="T100" fmla="*/ 3159 w 5699"/>
                <a:gd name="T101" fmla="*/ 875 h 3068"/>
                <a:gd name="T102" fmla="*/ 4305 w 5699"/>
                <a:gd name="T103" fmla="*/ 930 h 3068"/>
                <a:gd name="T104" fmla="*/ 3839 w 5699"/>
                <a:gd name="T105" fmla="*/ 1271 h 3068"/>
                <a:gd name="T106" fmla="*/ 3588 w 5699"/>
                <a:gd name="T107" fmla="*/ 1392 h 3068"/>
                <a:gd name="T108" fmla="*/ 3812 w 5699"/>
                <a:gd name="T109" fmla="*/ 1392 h 3068"/>
                <a:gd name="T110" fmla="*/ 4766 w 5699"/>
                <a:gd name="T111" fmla="*/ 2387 h 3068"/>
                <a:gd name="T112" fmla="*/ 4866 w 5699"/>
                <a:gd name="T113" fmla="*/ 2637 h 3068"/>
                <a:gd name="T114" fmla="*/ 4753 w 5699"/>
                <a:gd name="T115" fmla="*/ 2312 h 3068"/>
                <a:gd name="T116" fmla="*/ 117 w 5699"/>
                <a:gd name="T117" fmla="*/ 2327 h 3068"/>
                <a:gd name="T118" fmla="*/ 4287 w 5699"/>
                <a:gd name="T119" fmla="*/ 2375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99" h="3068">
                  <a:moveTo>
                    <a:pt x="5423" y="7"/>
                  </a:moveTo>
                  <a:lnTo>
                    <a:pt x="5539" y="10"/>
                  </a:lnTo>
                  <a:lnTo>
                    <a:pt x="5629" y="17"/>
                  </a:lnTo>
                  <a:lnTo>
                    <a:pt x="5699" y="30"/>
                  </a:lnTo>
                  <a:lnTo>
                    <a:pt x="5686" y="44"/>
                  </a:lnTo>
                  <a:lnTo>
                    <a:pt x="5555" y="66"/>
                  </a:lnTo>
                  <a:lnTo>
                    <a:pt x="5436" y="76"/>
                  </a:lnTo>
                  <a:lnTo>
                    <a:pt x="5383" y="88"/>
                  </a:lnTo>
                  <a:lnTo>
                    <a:pt x="5484" y="87"/>
                  </a:lnTo>
                  <a:lnTo>
                    <a:pt x="5346" y="120"/>
                  </a:lnTo>
                  <a:lnTo>
                    <a:pt x="5257" y="135"/>
                  </a:lnTo>
                  <a:lnTo>
                    <a:pt x="5136" y="180"/>
                  </a:lnTo>
                  <a:lnTo>
                    <a:pt x="5030" y="189"/>
                  </a:lnTo>
                  <a:lnTo>
                    <a:pt x="4989" y="201"/>
                  </a:lnTo>
                  <a:lnTo>
                    <a:pt x="4840" y="207"/>
                  </a:lnTo>
                  <a:lnTo>
                    <a:pt x="4898" y="214"/>
                  </a:lnTo>
                  <a:lnTo>
                    <a:pt x="4856" y="224"/>
                  </a:lnTo>
                  <a:lnTo>
                    <a:pt x="4869" y="253"/>
                  </a:lnTo>
                  <a:lnTo>
                    <a:pt x="4804" y="273"/>
                  </a:lnTo>
                  <a:lnTo>
                    <a:pt x="4714" y="290"/>
                  </a:lnTo>
                  <a:lnTo>
                    <a:pt x="4669" y="313"/>
                  </a:lnTo>
                  <a:lnTo>
                    <a:pt x="4584" y="331"/>
                  </a:lnTo>
                  <a:lnTo>
                    <a:pt x="4578" y="345"/>
                  </a:lnTo>
                  <a:lnTo>
                    <a:pt x="4664" y="343"/>
                  </a:lnTo>
                  <a:lnTo>
                    <a:pt x="4652" y="357"/>
                  </a:lnTo>
                  <a:lnTo>
                    <a:pt x="4486" y="395"/>
                  </a:lnTo>
                  <a:lnTo>
                    <a:pt x="4373" y="377"/>
                  </a:lnTo>
                  <a:lnTo>
                    <a:pt x="4218" y="387"/>
                  </a:lnTo>
                  <a:lnTo>
                    <a:pt x="4152" y="380"/>
                  </a:lnTo>
                  <a:lnTo>
                    <a:pt x="4062" y="376"/>
                  </a:lnTo>
                  <a:lnTo>
                    <a:pt x="4086" y="347"/>
                  </a:lnTo>
                  <a:lnTo>
                    <a:pt x="4191" y="333"/>
                  </a:lnTo>
                  <a:lnTo>
                    <a:pt x="4212" y="290"/>
                  </a:lnTo>
                  <a:lnTo>
                    <a:pt x="4246" y="285"/>
                  </a:lnTo>
                  <a:lnTo>
                    <a:pt x="4349" y="311"/>
                  </a:lnTo>
                  <a:lnTo>
                    <a:pt x="4322" y="273"/>
                  </a:lnTo>
                  <a:lnTo>
                    <a:pt x="4256" y="262"/>
                  </a:lnTo>
                  <a:lnTo>
                    <a:pt x="4319" y="239"/>
                  </a:lnTo>
                  <a:lnTo>
                    <a:pt x="4419" y="225"/>
                  </a:lnTo>
                  <a:lnTo>
                    <a:pt x="4453" y="206"/>
                  </a:lnTo>
                  <a:lnTo>
                    <a:pt x="4411" y="184"/>
                  </a:lnTo>
                  <a:lnTo>
                    <a:pt x="4423" y="155"/>
                  </a:lnTo>
                  <a:lnTo>
                    <a:pt x="4548" y="157"/>
                  </a:lnTo>
                  <a:lnTo>
                    <a:pt x="4578" y="163"/>
                  </a:lnTo>
                  <a:lnTo>
                    <a:pt x="4673" y="143"/>
                  </a:lnTo>
                  <a:lnTo>
                    <a:pt x="4575" y="137"/>
                  </a:lnTo>
                  <a:lnTo>
                    <a:pt x="4408" y="140"/>
                  </a:lnTo>
                  <a:lnTo>
                    <a:pt x="4347" y="122"/>
                  </a:lnTo>
                  <a:lnTo>
                    <a:pt x="4335" y="100"/>
                  </a:lnTo>
                  <a:lnTo>
                    <a:pt x="4300" y="85"/>
                  </a:lnTo>
                  <a:lnTo>
                    <a:pt x="4312" y="67"/>
                  </a:lnTo>
                  <a:lnTo>
                    <a:pt x="4392" y="58"/>
                  </a:lnTo>
                  <a:lnTo>
                    <a:pt x="4447" y="56"/>
                  </a:lnTo>
                  <a:lnTo>
                    <a:pt x="4547" y="48"/>
                  </a:lnTo>
                  <a:lnTo>
                    <a:pt x="4636" y="29"/>
                  </a:lnTo>
                  <a:lnTo>
                    <a:pt x="4688" y="32"/>
                  </a:lnTo>
                  <a:lnTo>
                    <a:pt x="4721" y="46"/>
                  </a:lnTo>
                  <a:lnTo>
                    <a:pt x="4787" y="19"/>
                  </a:lnTo>
                  <a:lnTo>
                    <a:pt x="4855" y="11"/>
                  </a:lnTo>
                  <a:lnTo>
                    <a:pt x="4941" y="5"/>
                  </a:lnTo>
                  <a:lnTo>
                    <a:pt x="5080" y="3"/>
                  </a:lnTo>
                  <a:lnTo>
                    <a:pt x="5098" y="9"/>
                  </a:lnTo>
                  <a:lnTo>
                    <a:pt x="5236" y="0"/>
                  </a:lnTo>
                  <a:lnTo>
                    <a:pt x="5329" y="3"/>
                  </a:lnTo>
                  <a:lnTo>
                    <a:pt x="5423" y="7"/>
                  </a:lnTo>
                  <a:moveTo>
                    <a:pt x="4382" y="188"/>
                  </a:moveTo>
                  <a:lnTo>
                    <a:pt x="4419" y="206"/>
                  </a:lnTo>
                  <a:lnTo>
                    <a:pt x="4335" y="223"/>
                  </a:lnTo>
                  <a:lnTo>
                    <a:pt x="4199" y="267"/>
                  </a:lnTo>
                  <a:lnTo>
                    <a:pt x="4110" y="271"/>
                  </a:lnTo>
                  <a:lnTo>
                    <a:pt x="4018" y="263"/>
                  </a:lnTo>
                  <a:lnTo>
                    <a:pt x="3994" y="240"/>
                  </a:lnTo>
                  <a:lnTo>
                    <a:pt x="4019" y="219"/>
                  </a:lnTo>
                  <a:lnTo>
                    <a:pt x="4074" y="204"/>
                  </a:lnTo>
                  <a:lnTo>
                    <a:pt x="3987" y="204"/>
                  </a:lnTo>
                  <a:lnTo>
                    <a:pt x="3958" y="185"/>
                  </a:lnTo>
                  <a:lnTo>
                    <a:pt x="3959" y="160"/>
                  </a:lnTo>
                  <a:lnTo>
                    <a:pt x="4022" y="136"/>
                  </a:lnTo>
                  <a:lnTo>
                    <a:pt x="4075" y="119"/>
                  </a:lnTo>
                  <a:lnTo>
                    <a:pt x="4127" y="116"/>
                  </a:lnTo>
                  <a:lnTo>
                    <a:pt x="4123" y="103"/>
                  </a:lnTo>
                  <a:lnTo>
                    <a:pt x="4233" y="101"/>
                  </a:lnTo>
                  <a:lnTo>
                    <a:pt x="4257" y="129"/>
                  </a:lnTo>
                  <a:lnTo>
                    <a:pt x="4321" y="141"/>
                  </a:lnTo>
                  <a:lnTo>
                    <a:pt x="4386" y="151"/>
                  </a:lnTo>
                  <a:lnTo>
                    <a:pt x="4382" y="188"/>
                  </a:lnTo>
                  <a:moveTo>
                    <a:pt x="3671" y="265"/>
                  </a:moveTo>
                  <a:lnTo>
                    <a:pt x="3660" y="289"/>
                  </a:lnTo>
                  <a:lnTo>
                    <a:pt x="3589" y="283"/>
                  </a:lnTo>
                  <a:lnTo>
                    <a:pt x="3534" y="263"/>
                  </a:lnTo>
                  <a:lnTo>
                    <a:pt x="3430" y="261"/>
                  </a:lnTo>
                  <a:lnTo>
                    <a:pt x="3498" y="244"/>
                  </a:lnTo>
                  <a:lnTo>
                    <a:pt x="3458" y="230"/>
                  </a:lnTo>
                  <a:lnTo>
                    <a:pt x="3484" y="208"/>
                  </a:lnTo>
                  <a:lnTo>
                    <a:pt x="3567" y="216"/>
                  </a:lnTo>
                  <a:lnTo>
                    <a:pt x="3669" y="237"/>
                  </a:lnTo>
                  <a:lnTo>
                    <a:pt x="3671" y="265"/>
                  </a:lnTo>
                  <a:moveTo>
                    <a:pt x="3857" y="280"/>
                  </a:moveTo>
                  <a:lnTo>
                    <a:pt x="3771" y="293"/>
                  </a:lnTo>
                  <a:lnTo>
                    <a:pt x="3748" y="279"/>
                  </a:lnTo>
                  <a:lnTo>
                    <a:pt x="3753" y="257"/>
                  </a:lnTo>
                  <a:lnTo>
                    <a:pt x="3779" y="233"/>
                  </a:lnTo>
                  <a:lnTo>
                    <a:pt x="3838" y="235"/>
                  </a:lnTo>
                  <a:lnTo>
                    <a:pt x="3861" y="239"/>
                  </a:lnTo>
                  <a:lnTo>
                    <a:pt x="3894" y="259"/>
                  </a:lnTo>
                  <a:lnTo>
                    <a:pt x="3857" y="280"/>
                  </a:lnTo>
                  <a:moveTo>
                    <a:pt x="3231" y="248"/>
                  </a:moveTo>
                  <a:lnTo>
                    <a:pt x="3157" y="260"/>
                  </a:lnTo>
                  <a:lnTo>
                    <a:pt x="3078" y="260"/>
                  </a:lnTo>
                  <a:lnTo>
                    <a:pt x="3090" y="251"/>
                  </a:lnTo>
                  <a:lnTo>
                    <a:pt x="3163" y="234"/>
                  </a:lnTo>
                  <a:lnTo>
                    <a:pt x="3185" y="237"/>
                  </a:lnTo>
                  <a:lnTo>
                    <a:pt x="3231" y="248"/>
                  </a:lnTo>
                  <a:moveTo>
                    <a:pt x="3135" y="302"/>
                  </a:moveTo>
                  <a:lnTo>
                    <a:pt x="3021" y="319"/>
                  </a:lnTo>
                  <a:lnTo>
                    <a:pt x="2975" y="300"/>
                  </a:lnTo>
                  <a:lnTo>
                    <a:pt x="3040" y="281"/>
                  </a:lnTo>
                  <a:lnTo>
                    <a:pt x="3119" y="275"/>
                  </a:lnTo>
                  <a:lnTo>
                    <a:pt x="3175" y="284"/>
                  </a:lnTo>
                  <a:lnTo>
                    <a:pt x="3135" y="302"/>
                  </a:lnTo>
                  <a:moveTo>
                    <a:pt x="3917" y="312"/>
                  </a:moveTo>
                  <a:lnTo>
                    <a:pt x="3893" y="314"/>
                  </a:lnTo>
                  <a:lnTo>
                    <a:pt x="3806" y="310"/>
                  </a:lnTo>
                  <a:lnTo>
                    <a:pt x="3812" y="294"/>
                  </a:lnTo>
                  <a:lnTo>
                    <a:pt x="3909" y="294"/>
                  </a:lnTo>
                  <a:lnTo>
                    <a:pt x="3930" y="305"/>
                  </a:lnTo>
                  <a:lnTo>
                    <a:pt x="3917" y="312"/>
                  </a:lnTo>
                  <a:moveTo>
                    <a:pt x="2839" y="305"/>
                  </a:moveTo>
                  <a:lnTo>
                    <a:pt x="2768" y="351"/>
                  </a:lnTo>
                  <a:lnTo>
                    <a:pt x="2702" y="373"/>
                  </a:lnTo>
                  <a:lnTo>
                    <a:pt x="2651" y="376"/>
                  </a:lnTo>
                  <a:lnTo>
                    <a:pt x="2523" y="402"/>
                  </a:lnTo>
                  <a:lnTo>
                    <a:pt x="2430" y="412"/>
                  </a:lnTo>
                  <a:lnTo>
                    <a:pt x="2382" y="398"/>
                  </a:lnTo>
                  <a:lnTo>
                    <a:pt x="2382" y="398"/>
                  </a:lnTo>
                  <a:lnTo>
                    <a:pt x="2530" y="352"/>
                  </a:lnTo>
                  <a:lnTo>
                    <a:pt x="2686" y="313"/>
                  </a:lnTo>
                  <a:lnTo>
                    <a:pt x="2760" y="314"/>
                  </a:lnTo>
                  <a:lnTo>
                    <a:pt x="2839" y="305"/>
                  </a:lnTo>
                  <a:moveTo>
                    <a:pt x="3847" y="338"/>
                  </a:moveTo>
                  <a:lnTo>
                    <a:pt x="3880" y="358"/>
                  </a:lnTo>
                  <a:lnTo>
                    <a:pt x="3977" y="357"/>
                  </a:lnTo>
                  <a:lnTo>
                    <a:pt x="3998" y="378"/>
                  </a:lnTo>
                  <a:lnTo>
                    <a:pt x="3963" y="401"/>
                  </a:lnTo>
                  <a:lnTo>
                    <a:pt x="4005" y="415"/>
                  </a:lnTo>
                  <a:lnTo>
                    <a:pt x="4022" y="430"/>
                  </a:lnTo>
                  <a:lnTo>
                    <a:pt x="4087" y="433"/>
                  </a:lnTo>
                  <a:lnTo>
                    <a:pt x="4155" y="438"/>
                  </a:lnTo>
                  <a:lnTo>
                    <a:pt x="4247" y="425"/>
                  </a:lnTo>
                  <a:lnTo>
                    <a:pt x="4354" y="419"/>
                  </a:lnTo>
                  <a:lnTo>
                    <a:pt x="4431" y="424"/>
                  </a:lnTo>
                  <a:lnTo>
                    <a:pt x="4463" y="448"/>
                  </a:lnTo>
                  <a:lnTo>
                    <a:pt x="4451" y="474"/>
                  </a:lnTo>
                  <a:lnTo>
                    <a:pt x="4405" y="491"/>
                  </a:lnTo>
                  <a:lnTo>
                    <a:pt x="4317" y="505"/>
                  </a:lnTo>
                  <a:lnTo>
                    <a:pt x="4259" y="497"/>
                  </a:lnTo>
                  <a:lnTo>
                    <a:pt x="4104" y="507"/>
                  </a:lnTo>
                  <a:lnTo>
                    <a:pt x="3998" y="509"/>
                  </a:lnTo>
                  <a:lnTo>
                    <a:pt x="3924" y="501"/>
                  </a:lnTo>
                  <a:lnTo>
                    <a:pt x="3810" y="480"/>
                  </a:lnTo>
                  <a:lnTo>
                    <a:pt x="3828" y="444"/>
                  </a:lnTo>
                  <a:lnTo>
                    <a:pt x="3855" y="413"/>
                  </a:lnTo>
                  <a:lnTo>
                    <a:pt x="3834" y="386"/>
                  </a:lnTo>
                  <a:lnTo>
                    <a:pt x="3740" y="378"/>
                  </a:lnTo>
                  <a:lnTo>
                    <a:pt x="3704" y="359"/>
                  </a:lnTo>
                  <a:lnTo>
                    <a:pt x="3751" y="334"/>
                  </a:lnTo>
                  <a:lnTo>
                    <a:pt x="3847" y="338"/>
                  </a:lnTo>
                  <a:moveTo>
                    <a:pt x="3116" y="393"/>
                  </a:moveTo>
                  <a:lnTo>
                    <a:pt x="3108" y="415"/>
                  </a:lnTo>
                  <a:lnTo>
                    <a:pt x="3165" y="405"/>
                  </a:lnTo>
                  <a:lnTo>
                    <a:pt x="3214" y="408"/>
                  </a:lnTo>
                  <a:lnTo>
                    <a:pt x="3186" y="439"/>
                  </a:lnTo>
                  <a:lnTo>
                    <a:pt x="3120" y="469"/>
                  </a:lnTo>
                  <a:lnTo>
                    <a:pt x="2937" y="479"/>
                  </a:lnTo>
                  <a:lnTo>
                    <a:pt x="2775" y="507"/>
                  </a:lnTo>
                  <a:lnTo>
                    <a:pt x="2696" y="508"/>
                  </a:lnTo>
                  <a:lnTo>
                    <a:pt x="2716" y="487"/>
                  </a:lnTo>
                  <a:lnTo>
                    <a:pt x="2856" y="459"/>
                  </a:lnTo>
                  <a:lnTo>
                    <a:pt x="2618" y="466"/>
                  </a:lnTo>
                  <a:lnTo>
                    <a:pt x="2563" y="455"/>
                  </a:lnTo>
                  <a:lnTo>
                    <a:pt x="2712" y="393"/>
                  </a:lnTo>
                  <a:lnTo>
                    <a:pt x="2781" y="376"/>
                  </a:lnTo>
                  <a:lnTo>
                    <a:pt x="2894" y="397"/>
                  </a:lnTo>
                  <a:lnTo>
                    <a:pt x="2935" y="434"/>
                  </a:lnTo>
                  <a:lnTo>
                    <a:pt x="3017" y="439"/>
                  </a:lnTo>
                  <a:lnTo>
                    <a:pt x="3020" y="379"/>
                  </a:lnTo>
                  <a:lnTo>
                    <a:pt x="3094" y="356"/>
                  </a:lnTo>
                  <a:lnTo>
                    <a:pt x="3136" y="364"/>
                  </a:lnTo>
                  <a:lnTo>
                    <a:pt x="3116" y="393"/>
                  </a:lnTo>
                  <a:moveTo>
                    <a:pt x="3634" y="361"/>
                  </a:moveTo>
                  <a:lnTo>
                    <a:pt x="3639" y="390"/>
                  </a:lnTo>
                  <a:lnTo>
                    <a:pt x="3605" y="422"/>
                  </a:lnTo>
                  <a:lnTo>
                    <a:pt x="3531" y="469"/>
                  </a:lnTo>
                  <a:lnTo>
                    <a:pt x="3440" y="476"/>
                  </a:lnTo>
                  <a:lnTo>
                    <a:pt x="3397" y="466"/>
                  </a:lnTo>
                  <a:lnTo>
                    <a:pt x="3440" y="428"/>
                  </a:lnTo>
                  <a:lnTo>
                    <a:pt x="3353" y="433"/>
                  </a:lnTo>
                  <a:lnTo>
                    <a:pt x="3406" y="385"/>
                  </a:lnTo>
                  <a:lnTo>
                    <a:pt x="3457" y="387"/>
                  </a:lnTo>
                  <a:lnTo>
                    <a:pt x="3555" y="366"/>
                  </a:lnTo>
                  <a:lnTo>
                    <a:pt x="3621" y="369"/>
                  </a:lnTo>
                  <a:lnTo>
                    <a:pt x="3634" y="361"/>
                  </a:lnTo>
                  <a:moveTo>
                    <a:pt x="3759" y="471"/>
                  </a:moveTo>
                  <a:lnTo>
                    <a:pt x="3706" y="496"/>
                  </a:lnTo>
                  <a:lnTo>
                    <a:pt x="3637" y="491"/>
                  </a:lnTo>
                  <a:lnTo>
                    <a:pt x="3593" y="474"/>
                  </a:lnTo>
                  <a:lnTo>
                    <a:pt x="3651" y="445"/>
                  </a:lnTo>
                  <a:lnTo>
                    <a:pt x="3741" y="428"/>
                  </a:lnTo>
                  <a:lnTo>
                    <a:pt x="3762" y="450"/>
                  </a:lnTo>
                  <a:lnTo>
                    <a:pt x="3759" y="471"/>
                  </a:lnTo>
                  <a:moveTo>
                    <a:pt x="2102" y="711"/>
                  </a:moveTo>
                  <a:lnTo>
                    <a:pt x="1922" y="744"/>
                  </a:lnTo>
                  <a:lnTo>
                    <a:pt x="1931" y="714"/>
                  </a:lnTo>
                  <a:lnTo>
                    <a:pt x="1854" y="677"/>
                  </a:lnTo>
                  <a:lnTo>
                    <a:pt x="1914" y="648"/>
                  </a:lnTo>
                  <a:lnTo>
                    <a:pt x="2013" y="599"/>
                  </a:lnTo>
                  <a:lnTo>
                    <a:pt x="2115" y="555"/>
                  </a:lnTo>
                  <a:lnTo>
                    <a:pt x="2118" y="515"/>
                  </a:lnTo>
                  <a:lnTo>
                    <a:pt x="2304" y="505"/>
                  </a:lnTo>
                  <a:lnTo>
                    <a:pt x="2359" y="518"/>
                  </a:lnTo>
                  <a:lnTo>
                    <a:pt x="2485" y="522"/>
                  </a:lnTo>
                  <a:lnTo>
                    <a:pt x="2511" y="541"/>
                  </a:lnTo>
                  <a:lnTo>
                    <a:pt x="2532" y="569"/>
                  </a:lnTo>
                  <a:lnTo>
                    <a:pt x="2446" y="586"/>
                  </a:lnTo>
                  <a:lnTo>
                    <a:pt x="2261" y="633"/>
                  </a:lnTo>
                  <a:lnTo>
                    <a:pt x="2138" y="681"/>
                  </a:lnTo>
                  <a:lnTo>
                    <a:pt x="2102" y="711"/>
                  </a:lnTo>
                  <a:moveTo>
                    <a:pt x="3636" y="616"/>
                  </a:moveTo>
                  <a:lnTo>
                    <a:pt x="3531" y="667"/>
                  </a:lnTo>
                  <a:lnTo>
                    <a:pt x="3474" y="664"/>
                  </a:lnTo>
                  <a:lnTo>
                    <a:pt x="3499" y="605"/>
                  </a:lnTo>
                  <a:lnTo>
                    <a:pt x="3534" y="571"/>
                  </a:lnTo>
                  <a:lnTo>
                    <a:pt x="3589" y="543"/>
                  </a:lnTo>
                  <a:lnTo>
                    <a:pt x="3658" y="525"/>
                  </a:lnTo>
                  <a:lnTo>
                    <a:pt x="3762" y="528"/>
                  </a:lnTo>
                  <a:lnTo>
                    <a:pt x="3844" y="544"/>
                  </a:lnTo>
                  <a:lnTo>
                    <a:pt x="3710" y="603"/>
                  </a:lnTo>
                  <a:lnTo>
                    <a:pt x="3636" y="616"/>
                  </a:lnTo>
                  <a:moveTo>
                    <a:pt x="3338" y="545"/>
                  </a:moveTo>
                  <a:lnTo>
                    <a:pt x="3385" y="558"/>
                  </a:lnTo>
                  <a:lnTo>
                    <a:pt x="3485" y="550"/>
                  </a:lnTo>
                  <a:lnTo>
                    <a:pt x="3479" y="569"/>
                  </a:lnTo>
                  <a:lnTo>
                    <a:pt x="3398" y="601"/>
                  </a:lnTo>
                  <a:lnTo>
                    <a:pt x="3448" y="630"/>
                  </a:lnTo>
                  <a:lnTo>
                    <a:pt x="3378" y="692"/>
                  </a:lnTo>
                  <a:lnTo>
                    <a:pt x="3265" y="718"/>
                  </a:lnTo>
                  <a:lnTo>
                    <a:pt x="3220" y="713"/>
                  </a:lnTo>
                  <a:lnTo>
                    <a:pt x="3210" y="686"/>
                  </a:lnTo>
                  <a:lnTo>
                    <a:pt x="3133" y="634"/>
                  </a:lnTo>
                  <a:lnTo>
                    <a:pt x="3157" y="612"/>
                  </a:lnTo>
                  <a:lnTo>
                    <a:pt x="3254" y="620"/>
                  </a:lnTo>
                  <a:lnTo>
                    <a:pt x="3243" y="577"/>
                  </a:lnTo>
                  <a:lnTo>
                    <a:pt x="3338" y="545"/>
                  </a:lnTo>
                  <a:moveTo>
                    <a:pt x="4004" y="590"/>
                  </a:moveTo>
                  <a:lnTo>
                    <a:pt x="4008" y="632"/>
                  </a:lnTo>
                  <a:lnTo>
                    <a:pt x="4104" y="578"/>
                  </a:lnTo>
                  <a:lnTo>
                    <a:pt x="4258" y="551"/>
                  </a:lnTo>
                  <a:lnTo>
                    <a:pt x="4288" y="620"/>
                  </a:lnTo>
                  <a:lnTo>
                    <a:pt x="4244" y="664"/>
                  </a:lnTo>
                  <a:lnTo>
                    <a:pt x="4363" y="644"/>
                  </a:lnTo>
                  <a:lnTo>
                    <a:pt x="4434" y="618"/>
                  </a:lnTo>
                  <a:lnTo>
                    <a:pt x="4523" y="652"/>
                  </a:lnTo>
                  <a:lnTo>
                    <a:pt x="4571" y="684"/>
                  </a:lnTo>
                  <a:lnTo>
                    <a:pt x="4556" y="714"/>
                  </a:lnTo>
                  <a:lnTo>
                    <a:pt x="4665" y="699"/>
                  </a:lnTo>
                  <a:lnTo>
                    <a:pt x="4689" y="743"/>
                  </a:lnTo>
                  <a:lnTo>
                    <a:pt x="4799" y="771"/>
                  </a:lnTo>
                  <a:lnTo>
                    <a:pt x="4828" y="799"/>
                  </a:lnTo>
                  <a:lnTo>
                    <a:pt x="4836" y="866"/>
                  </a:lnTo>
                  <a:lnTo>
                    <a:pt x="4715" y="899"/>
                  </a:lnTo>
                  <a:lnTo>
                    <a:pt x="4815" y="946"/>
                  </a:lnTo>
                  <a:lnTo>
                    <a:pt x="4893" y="962"/>
                  </a:lnTo>
                  <a:lnTo>
                    <a:pt x="4935" y="1030"/>
                  </a:lnTo>
                  <a:lnTo>
                    <a:pt x="5020" y="1035"/>
                  </a:lnTo>
                  <a:lnTo>
                    <a:pt x="4975" y="1087"/>
                  </a:lnTo>
                  <a:lnTo>
                    <a:pt x="4828" y="1174"/>
                  </a:lnTo>
                  <a:lnTo>
                    <a:pt x="4776" y="1142"/>
                  </a:lnTo>
                  <a:lnTo>
                    <a:pt x="4727" y="1070"/>
                  </a:lnTo>
                  <a:lnTo>
                    <a:pt x="4649" y="1079"/>
                  </a:lnTo>
                  <a:lnTo>
                    <a:pt x="4617" y="1122"/>
                  </a:lnTo>
                  <a:lnTo>
                    <a:pt x="4652" y="1166"/>
                  </a:lnTo>
                  <a:lnTo>
                    <a:pt x="4710" y="1201"/>
                  </a:lnTo>
                  <a:lnTo>
                    <a:pt x="4723" y="1221"/>
                  </a:lnTo>
                  <a:lnTo>
                    <a:pt x="4721" y="1296"/>
                  </a:lnTo>
                  <a:lnTo>
                    <a:pt x="4672" y="1352"/>
                  </a:lnTo>
                  <a:lnTo>
                    <a:pt x="4609" y="1331"/>
                  </a:lnTo>
                  <a:lnTo>
                    <a:pt x="4496" y="1269"/>
                  </a:lnTo>
                  <a:lnTo>
                    <a:pt x="4542" y="1335"/>
                  </a:lnTo>
                  <a:lnTo>
                    <a:pt x="4579" y="1382"/>
                  </a:lnTo>
                  <a:lnTo>
                    <a:pt x="4575" y="1409"/>
                  </a:lnTo>
                  <a:lnTo>
                    <a:pt x="4431" y="1378"/>
                  </a:lnTo>
                  <a:lnTo>
                    <a:pt x="4330" y="1333"/>
                  </a:lnTo>
                  <a:lnTo>
                    <a:pt x="4281" y="1296"/>
                  </a:lnTo>
                  <a:lnTo>
                    <a:pt x="4313" y="1274"/>
                  </a:lnTo>
                  <a:lnTo>
                    <a:pt x="4250" y="1235"/>
                  </a:lnTo>
                  <a:lnTo>
                    <a:pt x="4189" y="1198"/>
                  </a:lnTo>
                  <a:lnTo>
                    <a:pt x="4176" y="1220"/>
                  </a:lnTo>
                  <a:lnTo>
                    <a:pt x="4002" y="1232"/>
                  </a:lnTo>
                  <a:lnTo>
                    <a:pt x="3970" y="1206"/>
                  </a:lnTo>
                  <a:lnTo>
                    <a:pt x="4044" y="1151"/>
                  </a:lnTo>
                  <a:lnTo>
                    <a:pt x="4152" y="1149"/>
                  </a:lnTo>
                  <a:lnTo>
                    <a:pt x="4275" y="1140"/>
                  </a:lnTo>
                  <a:lnTo>
                    <a:pt x="4273" y="1113"/>
                  </a:lnTo>
                  <a:lnTo>
                    <a:pt x="4317" y="1076"/>
                  </a:lnTo>
                  <a:lnTo>
                    <a:pt x="4435" y="1004"/>
                  </a:lnTo>
                  <a:lnTo>
                    <a:pt x="4441" y="971"/>
                  </a:lnTo>
                  <a:lnTo>
                    <a:pt x="4436" y="946"/>
                  </a:lnTo>
                  <a:lnTo>
                    <a:pt x="4376" y="911"/>
                  </a:lnTo>
                  <a:lnTo>
                    <a:pt x="4282" y="887"/>
                  </a:lnTo>
                  <a:lnTo>
                    <a:pt x="4330" y="868"/>
                  </a:lnTo>
                  <a:lnTo>
                    <a:pt x="4305" y="824"/>
                  </a:lnTo>
                  <a:lnTo>
                    <a:pt x="4260" y="820"/>
                  </a:lnTo>
                  <a:lnTo>
                    <a:pt x="4235" y="796"/>
                  </a:lnTo>
                  <a:lnTo>
                    <a:pt x="4191" y="817"/>
                  </a:lnTo>
                  <a:lnTo>
                    <a:pt x="4086" y="826"/>
                  </a:lnTo>
                  <a:lnTo>
                    <a:pt x="3902" y="810"/>
                  </a:lnTo>
                  <a:lnTo>
                    <a:pt x="3805" y="789"/>
                  </a:lnTo>
                  <a:lnTo>
                    <a:pt x="3727" y="779"/>
                  </a:lnTo>
                  <a:lnTo>
                    <a:pt x="3704" y="754"/>
                  </a:lnTo>
                  <a:lnTo>
                    <a:pt x="3787" y="722"/>
                  </a:lnTo>
                  <a:lnTo>
                    <a:pt x="3712" y="722"/>
                  </a:lnTo>
                  <a:lnTo>
                    <a:pt x="3758" y="652"/>
                  </a:lnTo>
                  <a:lnTo>
                    <a:pt x="3854" y="592"/>
                  </a:lnTo>
                  <a:lnTo>
                    <a:pt x="3932" y="565"/>
                  </a:lnTo>
                  <a:lnTo>
                    <a:pt x="4081" y="547"/>
                  </a:lnTo>
                  <a:lnTo>
                    <a:pt x="4004" y="590"/>
                  </a:lnTo>
                  <a:moveTo>
                    <a:pt x="4530" y="594"/>
                  </a:moveTo>
                  <a:lnTo>
                    <a:pt x="4520" y="612"/>
                  </a:lnTo>
                  <a:lnTo>
                    <a:pt x="4467" y="610"/>
                  </a:lnTo>
                  <a:lnTo>
                    <a:pt x="4412" y="609"/>
                  </a:lnTo>
                  <a:lnTo>
                    <a:pt x="4347" y="618"/>
                  </a:lnTo>
                  <a:lnTo>
                    <a:pt x="4336" y="614"/>
                  </a:lnTo>
                  <a:lnTo>
                    <a:pt x="4308" y="578"/>
                  </a:lnTo>
                  <a:lnTo>
                    <a:pt x="4331" y="554"/>
                  </a:lnTo>
                  <a:lnTo>
                    <a:pt x="4359" y="550"/>
                  </a:lnTo>
                  <a:lnTo>
                    <a:pt x="4471" y="557"/>
                  </a:lnTo>
                  <a:lnTo>
                    <a:pt x="4530" y="594"/>
                  </a:lnTo>
                  <a:moveTo>
                    <a:pt x="3095" y="573"/>
                  </a:moveTo>
                  <a:lnTo>
                    <a:pt x="3001" y="617"/>
                  </a:lnTo>
                  <a:lnTo>
                    <a:pt x="2972" y="570"/>
                  </a:lnTo>
                  <a:lnTo>
                    <a:pt x="3000" y="561"/>
                  </a:lnTo>
                  <a:lnTo>
                    <a:pt x="3072" y="558"/>
                  </a:lnTo>
                  <a:lnTo>
                    <a:pt x="3095" y="573"/>
                  </a:lnTo>
                  <a:moveTo>
                    <a:pt x="2573" y="593"/>
                  </a:moveTo>
                  <a:lnTo>
                    <a:pt x="2509" y="624"/>
                  </a:lnTo>
                  <a:lnTo>
                    <a:pt x="2649" y="604"/>
                  </a:lnTo>
                  <a:lnTo>
                    <a:pt x="2682" y="638"/>
                  </a:lnTo>
                  <a:lnTo>
                    <a:pt x="2780" y="603"/>
                  </a:lnTo>
                  <a:lnTo>
                    <a:pt x="2803" y="625"/>
                  </a:lnTo>
                  <a:lnTo>
                    <a:pt x="2772" y="692"/>
                  </a:lnTo>
                  <a:lnTo>
                    <a:pt x="2829" y="664"/>
                  </a:lnTo>
                  <a:lnTo>
                    <a:pt x="2869" y="595"/>
                  </a:lnTo>
                  <a:lnTo>
                    <a:pt x="2926" y="585"/>
                  </a:lnTo>
                  <a:lnTo>
                    <a:pt x="2965" y="596"/>
                  </a:lnTo>
                  <a:lnTo>
                    <a:pt x="2994" y="623"/>
                  </a:lnTo>
                  <a:lnTo>
                    <a:pt x="2956" y="689"/>
                  </a:lnTo>
                  <a:lnTo>
                    <a:pt x="2922" y="738"/>
                  </a:lnTo>
                  <a:lnTo>
                    <a:pt x="2976" y="773"/>
                  </a:lnTo>
                  <a:lnTo>
                    <a:pt x="3041" y="806"/>
                  </a:lnTo>
                  <a:lnTo>
                    <a:pt x="3005" y="837"/>
                  </a:lnTo>
                  <a:lnTo>
                    <a:pt x="2910" y="843"/>
                  </a:lnTo>
                  <a:lnTo>
                    <a:pt x="2919" y="870"/>
                  </a:lnTo>
                  <a:lnTo>
                    <a:pt x="2875" y="897"/>
                  </a:lnTo>
                  <a:lnTo>
                    <a:pt x="2787" y="885"/>
                  </a:lnTo>
                  <a:lnTo>
                    <a:pt x="2712" y="866"/>
                  </a:lnTo>
                  <a:lnTo>
                    <a:pt x="2644" y="870"/>
                  </a:lnTo>
                  <a:lnTo>
                    <a:pt x="2517" y="895"/>
                  </a:lnTo>
                  <a:lnTo>
                    <a:pt x="2367" y="906"/>
                  </a:lnTo>
                  <a:lnTo>
                    <a:pt x="2263" y="912"/>
                  </a:lnTo>
                  <a:lnTo>
                    <a:pt x="2269" y="878"/>
                  </a:lnTo>
                  <a:lnTo>
                    <a:pt x="2215" y="859"/>
                  </a:lnTo>
                  <a:lnTo>
                    <a:pt x="2158" y="867"/>
                  </a:lnTo>
                  <a:lnTo>
                    <a:pt x="2154" y="810"/>
                  </a:lnTo>
                  <a:lnTo>
                    <a:pt x="2198" y="803"/>
                  </a:lnTo>
                  <a:lnTo>
                    <a:pt x="2294" y="791"/>
                  </a:lnTo>
                  <a:lnTo>
                    <a:pt x="2367" y="794"/>
                  </a:lnTo>
                  <a:lnTo>
                    <a:pt x="2450" y="782"/>
                  </a:lnTo>
                  <a:lnTo>
                    <a:pt x="2365" y="765"/>
                  </a:lnTo>
                  <a:lnTo>
                    <a:pt x="2244" y="771"/>
                  </a:lnTo>
                  <a:lnTo>
                    <a:pt x="2170" y="770"/>
                  </a:lnTo>
                  <a:lnTo>
                    <a:pt x="2171" y="744"/>
                  </a:lnTo>
                  <a:lnTo>
                    <a:pt x="2326" y="716"/>
                  </a:lnTo>
                  <a:lnTo>
                    <a:pt x="2244" y="717"/>
                  </a:lnTo>
                  <a:lnTo>
                    <a:pt x="2172" y="699"/>
                  </a:lnTo>
                  <a:lnTo>
                    <a:pt x="2278" y="647"/>
                  </a:lnTo>
                  <a:lnTo>
                    <a:pt x="2347" y="620"/>
                  </a:lnTo>
                  <a:lnTo>
                    <a:pt x="2535" y="580"/>
                  </a:lnTo>
                  <a:lnTo>
                    <a:pt x="2573" y="593"/>
                  </a:lnTo>
                  <a:moveTo>
                    <a:pt x="3571" y="843"/>
                  </a:moveTo>
                  <a:lnTo>
                    <a:pt x="3509" y="917"/>
                  </a:lnTo>
                  <a:lnTo>
                    <a:pt x="3629" y="860"/>
                  </a:lnTo>
                  <a:lnTo>
                    <a:pt x="3656" y="907"/>
                  </a:lnTo>
                  <a:lnTo>
                    <a:pt x="3596" y="961"/>
                  </a:lnTo>
                  <a:lnTo>
                    <a:pt x="3611" y="1010"/>
                  </a:lnTo>
                  <a:lnTo>
                    <a:pt x="3711" y="957"/>
                  </a:lnTo>
                  <a:lnTo>
                    <a:pt x="3800" y="894"/>
                  </a:lnTo>
                  <a:lnTo>
                    <a:pt x="3866" y="816"/>
                  </a:lnTo>
                  <a:lnTo>
                    <a:pt x="3938" y="821"/>
                  </a:lnTo>
                  <a:lnTo>
                    <a:pt x="4010" y="832"/>
                  </a:lnTo>
                  <a:lnTo>
                    <a:pt x="4055" y="867"/>
                  </a:lnTo>
                  <a:lnTo>
                    <a:pt x="4032" y="903"/>
                  </a:lnTo>
                  <a:lnTo>
                    <a:pt x="3962" y="942"/>
                  </a:lnTo>
                  <a:lnTo>
                    <a:pt x="3972" y="981"/>
                  </a:lnTo>
                  <a:lnTo>
                    <a:pt x="3939" y="1016"/>
                  </a:lnTo>
                  <a:lnTo>
                    <a:pt x="3792" y="1068"/>
                  </a:lnTo>
                  <a:lnTo>
                    <a:pt x="3706" y="1080"/>
                  </a:lnTo>
                  <a:lnTo>
                    <a:pt x="3664" y="1057"/>
                  </a:lnTo>
                  <a:lnTo>
                    <a:pt x="3619" y="1095"/>
                  </a:lnTo>
                  <a:lnTo>
                    <a:pt x="3518" y="1158"/>
                  </a:lnTo>
                  <a:lnTo>
                    <a:pt x="3477" y="1191"/>
                  </a:lnTo>
                  <a:lnTo>
                    <a:pt x="3373" y="1242"/>
                  </a:lnTo>
                  <a:lnTo>
                    <a:pt x="3287" y="1247"/>
                  </a:lnTo>
                  <a:lnTo>
                    <a:pt x="3218" y="1280"/>
                  </a:lnTo>
                  <a:lnTo>
                    <a:pt x="3178" y="1330"/>
                  </a:lnTo>
                  <a:lnTo>
                    <a:pt x="3103" y="1339"/>
                  </a:lnTo>
                  <a:lnTo>
                    <a:pt x="2985" y="1402"/>
                  </a:lnTo>
                  <a:lnTo>
                    <a:pt x="2858" y="1490"/>
                  </a:lnTo>
                  <a:lnTo>
                    <a:pt x="2792" y="1552"/>
                  </a:lnTo>
                  <a:lnTo>
                    <a:pt x="2726" y="1644"/>
                  </a:lnTo>
                  <a:lnTo>
                    <a:pt x="2806" y="1657"/>
                  </a:lnTo>
                  <a:lnTo>
                    <a:pt x="2785" y="1732"/>
                  </a:lnTo>
                  <a:lnTo>
                    <a:pt x="2776" y="1793"/>
                  </a:lnTo>
                  <a:lnTo>
                    <a:pt x="2872" y="1777"/>
                  </a:lnTo>
                  <a:lnTo>
                    <a:pt x="2966" y="1812"/>
                  </a:lnTo>
                  <a:lnTo>
                    <a:pt x="3010" y="1842"/>
                  </a:lnTo>
                  <a:lnTo>
                    <a:pt x="3032" y="1880"/>
                  </a:lnTo>
                  <a:lnTo>
                    <a:pt x="3098" y="1903"/>
                  </a:lnTo>
                  <a:lnTo>
                    <a:pt x="3146" y="1937"/>
                  </a:lnTo>
                  <a:lnTo>
                    <a:pt x="3247" y="1941"/>
                  </a:lnTo>
                  <a:lnTo>
                    <a:pt x="3311" y="1949"/>
                  </a:lnTo>
                  <a:lnTo>
                    <a:pt x="3264" y="2020"/>
                  </a:lnTo>
                  <a:lnTo>
                    <a:pt x="3242" y="2102"/>
                  </a:lnTo>
                  <a:lnTo>
                    <a:pt x="3244" y="2194"/>
                  </a:lnTo>
                  <a:lnTo>
                    <a:pt x="3304" y="2272"/>
                  </a:lnTo>
                  <a:lnTo>
                    <a:pt x="3366" y="2245"/>
                  </a:lnTo>
                  <a:lnTo>
                    <a:pt x="3439" y="2160"/>
                  </a:lnTo>
                  <a:lnTo>
                    <a:pt x="3468" y="2031"/>
                  </a:lnTo>
                  <a:lnTo>
                    <a:pt x="3445" y="1988"/>
                  </a:lnTo>
                  <a:lnTo>
                    <a:pt x="3565" y="1950"/>
                  </a:lnTo>
                  <a:lnTo>
                    <a:pt x="3664" y="1893"/>
                  </a:lnTo>
                  <a:lnTo>
                    <a:pt x="3727" y="1837"/>
                  </a:lnTo>
                  <a:lnTo>
                    <a:pt x="3750" y="1783"/>
                  </a:lnTo>
                  <a:lnTo>
                    <a:pt x="3744" y="1715"/>
                  </a:lnTo>
                  <a:lnTo>
                    <a:pt x="3702" y="1655"/>
                  </a:lnTo>
                  <a:lnTo>
                    <a:pt x="3820" y="1572"/>
                  </a:lnTo>
                  <a:lnTo>
                    <a:pt x="3835" y="1501"/>
                  </a:lnTo>
                  <a:lnTo>
                    <a:pt x="3888" y="1379"/>
                  </a:lnTo>
                  <a:lnTo>
                    <a:pt x="3939" y="1361"/>
                  </a:lnTo>
                  <a:lnTo>
                    <a:pt x="4028" y="1382"/>
                  </a:lnTo>
                  <a:lnTo>
                    <a:pt x="4084" y="1390"/>
                  </a:lnTo>
                  <a:lnTo>
                    <a:pt x="4144" y="1370"/>
                  </a:lnTo>
                  <a:lnTo>
                    <a:pt x="4184" y="1396"/>
                  </a:lnTo>
                  <a:lnTo>
                    <a:pt x="4232" y="1441"/>
                  </a:lnTo>
                  <a:lnTo>
                    <a:pt x="4233" y="1471"/>
                  </a:lnTo>
                  <a:lnTo>
                    <a:pt x="4337" y="1477"/>
                  </a:lnTo>
                  <a:lnTo>
                    <a:pt x="4301" y="1543"/>
                  </a:lnTo>
                  <a:lnTo>
                    <a:pt x="4270" y="1643"/>
                  </a:lnTo>
                  <a:lnTo>
                    <a:pt x="4320" y="1656"/>
                  </a:lnTo>
                  <a:lnTo>
                    <a:pt x="4342" y="1702"/>
                  </a:lnTo>
                  <a:lnTo>
                    <a:pt x="4451" y="1658"/>
                  </a:lnTo>
                  <a:lnTo>
                    <a:pt x="4550" y="1571"/>
                  </a:lnTo>
                  <a:lnTo>
                    <a:pt x="4608" y="1534"/>
                  </a:lnTo>
                  <a:lnTo>
                    <a:pt x="4621" y="1605"/>
                  </a:lnTo>
                  <a:lnTo>
                    <a:pt x="4655" y="1706"/>
                  </a:lnTo>
                  <a:lnTo>
                    <a:pt x="4683" y="1802"/>
                  </a:lnTo>
                  <a:lnTo>
                    <a:pt x="4637" y="1853"/>
                  </a:lnTo>
                  <a:lnTo>
                    <a:pt x="4702" y="1898"/>
                  </a:lnTo>
                  <a:lnTo>
                    <a:pt x="4740" y="1945"/>
                  </a:lnTo>
                  <a:lnTo>
                    <a:pt x="4833" y="1966"/>
                  </a:lnTo>
                  <a:lnTo>
                    <a:pt x="4864" y="1992"/>
                  </a:lnTo>
                  <a:lnTo>
                    <a:pt x="4864" y="2061"/>
                  </a:lnTo>
                  <a:lnTo>
                    <a:pt x="4910" y="2072"/>
                  </a:lnTo>
                  <a:lnTo>
                    <a:pt x="4925" y="2102"/>
                  </a:lnTo>
                  <a:lnTo>
                    <a:pt x="4899" y="2195"/>
                  </a:lnTo>
                  <a:lnTo>
                    <a:pt x="4842" y="2226"/>
                  </a:lnTo>
                  <a:lnTo>
                    <a:pt x="4786" y="2254"/>
                  </a:lnTo>
                  <a:lnTo>
                    <a:pt x="4670" y="2284"/>
                  </a:lnTo>
                  <a:lnTo>
                    <a:pt x="4565" y="2352"/>
                  </a:lnTo>
                  <a:lnTo>
                    <a:pt x="4450" y="2365"/>
                  </a:lnTo>
                  <a:lnTo>
                    <a:pt x="4317" y="2348"/>
                  </a:lnTo>
                  <a:lnTo>
                    <a:pt x="4219" y="2347"/>
                  </a:lnTo>
                  <a:lnTo>
                    <a:pt x="4149" y="2353"/>
                  </a:lnTo>
                  <a:lnTo>
                    <a:pt x="4073" y="2412"/>
                  </a:lnTo>
                  <a:lnTo>
                    <a:pt x="3976" y="2449"/>
                  </a:lnTo>
                  <a:lnTo>
                    <a:pt x="3840" y="2559"/>
                  </a:lnTo>
                  <a:lnTo>
                    <a:pt x="3736" y="2636"/>
                  </a:lnTo>
                  <a:lnTo>
                    <a:pt x="3798" y="2622"/>
                  </a:lnTo>
                  <a:lnTo>
                    <a:pt x="3943" y="2513"/>
                  </a:lnTo>
                  <a:lnTo>
                    <a:pt x="4107" y="2444"/>
                  </a:lnTo>
                  <a:lnTo>
                    <a:pt x="4208" y="2435"/>
                  </a:lnTo>
                  <a:lnTo>
                    <a:pt x="4252" y="2476"/>
                  </a:lnTo>
                  <a:lnTo>
                    <a:pt x="4171" y="2532"/>
                  </a:lnTo>
                  <a:lnTo>
                    <a:pt x="4162" y="2622"/>
                  </a:lnTo>
                  <a:lnTo>
                    <a:pt x="4164" y="2685"/>
                  </a:lnTo>
                  <a:lnTo>
                    <a:pt x="4238" y="2727"/>
                  </a:lnTo>
                  <a:lnTo>
                    <a:pt x="4353" y="2715"/>
                  </a:lnTo>
                  <a:lnTo>
                    <a:pt x="4448" y="2621"/>
                  </a:lnTo>
                  <a:lnTo>
                    <a:pt x="4434" y="2681"/>
                  </a:lnTo>
                  <a:lnTo>
                    <a:pt x="4469" y="2712"/>
                  </a:lnTo>
                  <a:lnTo>
                    <a:pt x="4370" y="2766"/>
                  </a:lnTo>
                  <a:lnTo>
                    <a:pt x="4206" y="2816"/>
                  </a:lnTo>
                  <a:lnTo>
                    <a:pt x="4129" y="2850"/>
                  </a:lnTo>
                  <a:lnTo>
                    <a:pt x="4035" y="2911"/>
                  </a:lnTo>
                  <a:lnTo>
                    <a:pt x="3985" y="2905"/>
                  </a:lnTo>
                  <a:lnTo>
                    <a:pt x="4004" y="2834"/>
                  </a:lnTo>
                  <a:lnTo>
                    <a:pt x="4142" y="2764"/>
                  </a:lnTo>
                  <a:lnTo>
                    <a:pt x="4034" y="2767"/>
                  </a:lnTo>
                  <a:lnTo>
                    <a:pt x="3955" y="2777"/>
                  </a:lnTo>
                  <a:lnTo>
                    <a:pt x="3927" y="2730"/>
                  </a:lnTo>
                  <a:lnTo>
                    <a:pt x="3965" y="2616"/>
                  </a:lnTo>
                  <a:lnTo>
                    <a:pt x="3943" y="2592"/>
                  </a:lnTo>
                  <a:lnTo>
                    <a:pt x="3894" y="2606"/>
                  </a:lnTo>
                  <a:lnTo>
                    <a:pt x="3879" y="2584"/>
                  </a:lnTo>
                  <a:lnTo>
                    <a:pt x="3806" y="2647"/>
                  </a:lnTo>
                  <a:lnTo>
                    <a:pt x="3764" y="2712"/>
                  </a:lnTo>
                  <a:lnTo>
                    <a:pt x="3727" y="2750"/>
                  </a:lnTo>
                  <a:lnTo>
                    <a:pt x="3694" y="2763"/>
                  </a:lnTo>
                  <a:lnTo>
                    <a:pt x="3671" y="2767"/>
                  </a:lnTo>
                  <a:lnTo>
                    <a:pt x="3657" y="2788"/>
                  </a:lnTo>
                  <a:lnTo>
                    <a:pt x="3533" y="2788"/>
                  </a:lnTo>
                  <a:lnTo>
                    <a:pt x="3430" y="2789"/>
                  </a:lnTo>
                  <a:lnTo>
                    <a:pt x="3394" y="2804"/>
                  </a:lnTo>
                  <a:lnTo>
                    <a:pt x="3301" y="2864"/>
                  </a:lnTo>
                  <a:lnTo>
                    <a:pt x="3291" y="2871"/>
                  </a:lnTo>
                  <a:lnTo>
                    <a:pt x="3258" y="2904"/>
                  </a:lnTo>
                  <a:lnTo>
                    <a:pt x="3195" y="2904"/>
                  </a:lnTo>
                  <a:lnTo>
                    <a:pt x="3128" y="2904"/>
                  </a:lnTo>
                  <a:lnTo>
                    <a:pt x="3093" y="2917"/>
                  </a:lnTo>
                  <a:lnTo>
                    <a:pt x="3098" y="2934"/>
                  </a:lnTo>
                  <a:lnTo>
                    <a:pt x="3095" y="2960"/>
                  </a:lnTo>
                  <a:lnTo>
                    <a:pt x="3091" y="2968"/>
                  </a:lnTo>
                  <a:lnTo>
                    <a:pt x="2987" y="3010"/>
                  </a:lnTo>
                  <a:lnTo>
                    <a:pt x="2912" y="3023"/>
                  </a:lnTo>
                  <a:lnTo>
                    <a:pt x="2816" y="3068"/>
                  </a:lnTo>
                  <a:lnTo>
                    <a:pt x="2799" y="3068"/>
                  </a:lnTo>
                  <a:lnTo>
                    <a:pt x="2780" y="3055"/>
                  </a:lnTo>
                  <a:lnTo>
                    <a:pt x="2777" y="3043"/>
                  </a:lnTo>
                  <a:lnTo>
                    <a:pt x="2782" y="3034"/>
                  </a:lnTo>
                  <a:lnTo>
                    <a:pt x="2807" y="3005"/>
                  </a:lnTo>
                  <a:lnTo>
                    <a:pt x="2856" y="2958"/>
                  </a:lnTo>
                  <a:lnTo>
                    <a:pt x="2894" y="2909"/>
                  </a:lnTo>
                  <a:lnTo>
                    <a:pt x="2908" y="2836"/>
                  </a:lnTo>
                  <a:lnTo>
                    <a:pt x="2923" y="2760"/>
                  </a:lnTo>
                  <a:lnTo>
                    <a:pt x="2868" y="2720"/>
                  </a:lnTo>
                  <a:lnTo>
                    <a:pt x="2882" y="2705"/>
                  </a:lnTo>
                  <a:lnTo>
                    <a:pt x="2877" y="2695"/>
                  </a:lnTo>
                  <a:lnTo>
                    <a:pt x="2858" y="2695"/>
                  </a:lnTo>
                  <a:lnTo>
                    <a:pt x="2850" y="2682"/>
                  </a:lnTo>
                  <a:lnTo>
                    <a:pt x="2855" y="2662"/>
                  </a:lnTo>
                  <a:lnTo>
                    <a:pt x="2838" y="2671"/>
                  </a:lnTo>
                  <a:lnTo>
                    <a:pt x="2822" y="2668"/>
                  </a:lnTo>
                  <a:lnTo>
                    <a:pt x="2829" y="2660"/>
                  </a:lnTo>
                  <a:lnTo>
                    <a:pt x="2817" y="2652"/>
                  </a:lnTo>
                  <a:lnTo>
                    <a:pt x="2820" y="2630"/>
                  </a:lnTo>
                  <a:lnTo>
                    <a:pt x="2779" y="2603"/>
                  </a:lnTo>
                  <a:lnTo>
                    <a:pt x="2738" y="2575"/>
                  </a:lnTo>
                  <a:lnTo>
                    <a:pt x="2687" y="2543"/>
                  </a:lnTo>
                  <a:lnTo>
                    <a:pt x="2639" y="2513"/>
                  </a:lnTo>
                  <a:lnTo>
                    <a:pt x="2569" y="2536"/>
                  </a:lnTo>
                  <a:lnTo>
                    <a:pt x="2547" y="2537"/>
                  </a:lnTo>
                  <a:lnTo>
                    <a:pt x="2475" y="2515"/>
                  </a:lnTo>
                  <a:lnTo>
                    <a:pt x="2416" y="2526"/>
                  </a:lnTo>
                  <a:lnTo>
                    <a:pt x="2365" y="2500"/>
                  </a:lnTo>
                  <a:lnTo>
                    <a:pt x="2304" y="2487"/>
                  </a:lnTo>
                  <a:lnTo>
                    <a:pt x="2260" y="2482"/>
                  </a:lnTo>
                  <a:lnTo>
                    <a:pt x="2247" y="2468"/>
                  </a:lnTo>
                  <a:lnTo>
                    <a:pt x="2258" y="2422"/>
                  </a:lnTo>
                  <a:lnTo>
                    <a:pt x="2236" y="2423"/>
                  </a:lnTo>
                  <a:lnTo>
                    <a:pt x="2219" y="2455"/>
                  </a:lnTo>
                  <a:lnTo>
                    <a:pt x="2083" y="2455"/>
                  </a:lnTo>
                  <a:lnTo>
                    <a:pt x="1858" y="2455"/>
                  </a:lnTo>
                  <a:lnTo>
                    <a:pt x="1634" y="2455"/>
                  </a:lnTo>
                  <a:lnTo>
                    <a:pt x="1436" y="2455"/>
                  </a:lnTo>
                  <a:lnTo>
                    <a:pt x="1239" y="2455"/>
                  </a:lnTo>
                  <a:lnTo>
                    <a:pt x="1045" y="2455"/>
                  </a:lnTo>
                  <a:lnTo>
                    <a:pt x="844" y="2455"/>
                  </a:lnTo>
                  <a:lnTo>
                    <a:pt x="779" y="2455"/>
                  </a:lnTo>
                  <a:lnTo>
                    <a:pt x="584" y="2455"/>
                  </a:lnTo>
                  <a:lnTo>
                    <a:pt x="397" y="2455"/>
                  </a:lnTo>
                  <a:lnTo>
                    <a:pt x="388" y="2455"/>
                  </a:lnTo>
                  <a:lnTo>
                    <a:pt x="316" y="2373"/>
                  </a:lnTo>
                  <a:lnTo>
                    <a:pt x="294" y="2337"/>
                  </a:lnTo>
                  <a:lnTo>
                    <a:pt x="200" y="2303"/>
                  </a:lnTo>
                  <a:lnTo>
                    <a:pt x="217" y="2230"/>
                  </a:lnTo>
                  <a:lnTo>
                    <a:pt x="264" y="2180"/>
                  </a:lnTo>
                  <a:lnTo>
                    <a:pt x="209" y="2145"/>
                  </a:lnTo>
                  <a:lnTo>
                    <a:pt x="249" y="2079"/>
                  </a:lnTo>
                  <a:lnTo>
                    <a:pt x="220" y="2019"/>
                  </a:lnTo>
                  <a:lnTo>
                    <a:pt x="253" y="1977"/>
                  </a:lnTo>
                  <a:lnTo>
                    <a:pt x="320" y="1938"/>
                  </a:lnTo>
                  <a:lnTo>
                    <a:pt x="362" y="1887"/>
                  </a:lnTo>
                  <a:lnTo>
                    <a:pt x="300" y="1836"/>
                  </a:lnTo>
                  <a:lnTo>
                    <a:pt x="319" y="1744"/>
                  </a:lnTo>
                  <a:lnTo>
                    <a:pt x="333" y="1687"/>
                  </a:lnTo>
                  <a:lnTo>
                    <a:pt x="311" y="1651"/>
                  </a:lnTo>
                  <a:lnTo>
                    <a:pt x="302" y="1618"/>
                  </a:lnTo>
                  <a:lnTo>
                    <a:pt x="309" y="1577"/>
                  </a:lnTo>
                  <a:lnTo>
                    <a:pt x="224" y="1603"/>
                  </a:lnTo>
                  <a:lnTo>
                    <a:pt x="121" y="1647"/>
                  </a:lnTo>
                  <a:lnTo>
                    <a:pt x="119" y="1595"/>
                  </a:lnTo>
                  <a:lnTo>
                    <a:pt x="111" y="1561"/>
                  </a:lnTo>
                  <a:lnTo>
                    <a:pt x="75" y="1539"/>
                  </a:lnTo>
                  <a:lnTo>
                    <a:pt x="18" y="1536"/>
                  </a:lnTo>
                  <a:lnTo>
                    <a:pt x="510" y="1099"/>
                  </a:lnTo>
                  <a:lnTo>
                    <a:pt x="854" y="828"/>
                  </a:lnTo>
                  <a:lnTo>
                    <a:pt x="933" y="845"/>
                  </a:lnTo>
                  <a:lnTo>
                    <a:pt x="974" y="880"/>
                  </a:lnTo>
                  <a:lnTo>
                    <a:pt x="1022" y="886"/>
                  </a:lnTo>
                  <a:lnTo>
                    <a:pt x="1108" y="856"/>
                  </a:lnTo>
                  <a:lnTo>
                    <a:pt x="1202" y="834"/>
                  </a:lnTo>
                  <a:lnTo>
                    <a:pt x="1272" y="843"/>
                  </a:lnTo>
                  <a:lnTo>
                    <a:pt x="1392" y="812"/>
                  </a:lnTo>
                  <a:lnTo>
                    <a:pt x="1502" y="794"/>
                  </a:lnTo>
                  <a:lnTo>
                    <a:pt x="1503" y="823"/>
                  </a:lnTo>
                  <a:lnTo>
                    <a:pt x="1564" y="807"/>
                  </a:lnTo>
                  <a:lnTo>
                    <a:pt x="1617" y="774"/>
                  </a:lnTo>
                  <a:lnTo>
                    <a:pt x="1644" y="781"/>
                  </a:lnTo>
                  <a:lnTo>
                    <a:pt x="1659" y="845"/>
                  </a:lnTo>
                  <a:lnTo>
                    <a:pt x="1788" y="796"/>
                  </a:lnTo>
                  <a:lnTo>
                    <a:pt x="1732" y="850"/>
                  </a:lnTo>
                  <a:lnTo>
                    <a:pt x="1812" y="839"/>
                  </a:lnTo>
                  <a:lnTo>
                    <a:pt x="1857" y="818"/>
                  </a:lnTo>
                  <a:lnTo>
                    <a:pt x="1917" y="822"/>
                  </a:lnTo>
                  <a:lnTo>
                    <a:pt x="1966" y="852"/>
                  </a:lnTo>
                  <a:lnTo>
                    <a:pt x="2065" y="878"/>
                  </a:lnTo>
                  <a:lnTo>
                    <a:pt x="2127" y="890"/>
                  </a:lnTo>
                  <a:lnTo>
                    <a:pt x="2185" y="886"/>
                  </a:lnTo>
                  <a:lnTo>
                    <a:pt x="2220" y="922"/>
                  </a:lnTo>
                  <a:lnTo>
                    <a:pt x="2105" y="958"/>
                  </a:lnTo>
                  <a:lnTo>
                    <a:pt x="2189" y="974"/>
                  </a:lnTo>
                  <a:lnTo>
                    <a:pt x="2347" y="965"/>
                  </a:lnTo>
                  <a:lnTo>
                    <a:pt x="2407" y="953"/>
                  </a:lnTo>
                  <a:lnTo>
                    <a:pt x="2423" y="997"/>
                  </a:lnTo>
                  <a:lnTo>
                    <a:pt x="2520" y="960"/>
                  </a:lnTo>
                  <a:lnTo>
                    <a:pt x="2494" y="929"/>
                  </a:lnTo>
                  <a:lnTo>
                    <a:pt x="2554" y="904"/>
                  </a:lnTo>
                  <a:lnTo>
                    <a:pt x="2624" y="901"/>
                  </a:lnTo>
                  <a:lnTo>
                    <a:pt x="2675" y="893"/>
                  </a:lnTo>
                  <a:lnTo>
                    <a:pt x="2702" y="911"/>
                  </a:lnTo>
                  <a:lnTo>
                    <a:pt x="2720" y="950"/>
                  </a:lnTo>
                  <a:lnTo>
                    <a:pt x="2787" y="944"/>
                  </a:lnTo>
                  <a:lnTo>
                    <a:pt x="2854" y="977"/>
                  </a:lnTo>
                  <a:lnTo>
                    <a:pt x="2951" y="965"/>
                  </a:lnTo>
                  <a:lnTo>
                    <a:pt x="3030" y="967"/>
                  </a:lnTo>
                  <a:lnTo>
                    <a:pt x="3064" y="922"/>
                  </a:lnTo>
                  <a:lnTo>
                    <a:pt x="3124" y="909"/>
                  </a:lnTo>
                  <a:lnTo>
                    <a:pt x="3188" y="934"/>
                  </a:lnTo>
                  <a:lnTo>
                    <a:pt x="3128" y="1003"/>
                  </a:lnTo>
                  <a:lnTo>
                    <a:pt x="3213" y="945"/>
                  </a:lnTo>
                  <a:lnTo>
                    <a:pt x="3256" y="947"/>
                  </a:lnTo>
                  <a:lnTo>
                    <a:pt x="3344" y="874"/>
                  </a:lnTo>
                  <a:lnTo>
                    <a:pt x="3325" y="830"/>
                  </a:lnTo>
                  <a:lnTo>
                    <a:pt x="3288" y="801"/>
                  </a:lnTo>
                  <a:lnTo>
                    <a:pt x="3365" y="724"/>
                  </a:lnTo>
                  <a:lnTo>
                    <a:pt x="3475" y="674"/>
                  </a:lnTo>
                  <a:lnTo>
                    <a:pt x="3534" y="685"/>
                  </a:lnTo>
                  <a:lnTo>
                    <a:pt x="3559" y="715"/>
                  </a:lnTo>
                  <a:lnTo>
                    <a:pt x="3561" y="794"/>
                  </a:lnTo>
                  <a:lnTo>
                    <a:pt x="3483" y="829"/>
                  </a:lnTo>
                  <a:lnTo>
                    <a:pt x="3571" y="843"/>
                  </a:lnTo>
                  <a:moveTo>
                    <a:pt x="3269" y="871"/>
                  </a:moveTo>
                  <a:lnTo>
                    <a:pt x="3213" y="896"/>
                  </a:lnTo>
                  <a:lnTo>
                    <a:pt x="3159" y="875"/>
                  </a:lnTo>
                  <a:lnTo>
                    <a:pt x="3107" y="882"/>
                  </a:lnTo>
                  <a:lnTo>
                    <a:pt x="3062" y="850"/>
                  </a:lnTo>
                  <a:lnTo>
                    <a:pt x="3131" y="828"/>
                  </a:lnTo>
                  <a:lnTo>
                    <a:pt x="3197" y="797"/>
                  </a:lnTo>
                  <a:lnTo>
                    <a:pt x="3236" y="818"/>
                  </a:lnTo>
                  <a:lnTo>
                    <a:pt x="3257" y="830"/>
                  </a:lnTo>
                  <a:lnTo>
                    <a:pt x="3261" y="844"/>
                  </a:lnTo>
                  <a:lnTo>
                    <a:pt x="3269" y="871"/>
                  </a:lnTo>
                  <a:moveTo>
                    <a:pt x="4250" y="1014"/>
                  </a:moveTo>
                  <a:lnTo>
                    <a:pt x="4184" y="1017"/>
                  </a:lnTo>
                  <a:lnTo>
                    <a:pt x="4195" y="981"/>
                  </a:lnTo>
                  <a:lnTo>
                    <a:pt x="4247" y="940"/>
                  </a:lnTo>
                  <a:lnTo>
                    <a:pt x="4305" y="930"/>
                  </a:lnTo>
                  <a:lnTo>
                    <a:pt x="4334" y="951"/>
                  </a:lnTo>
                  <a:lnTo>
                    <a:pt x="4313" y="982"/>
                  </a:lnTo>
                  <a:lnTo>
                    <a:pt x="4300" y="992"/>
                  </a:lnTo>
                  <a:lnTo>
                    <a:pt x="4250" y="1014"/>
                  </a:lnTo>
                  <a:moveTo>
                    <a:pt x="3649" y="1125"/>
                  </a:moveTo>
                  <a:lnTo>
                    <a:pt x="3636" y="1158"/>
                  </a:lnTo>
                  <a:lnTo>
                    <a:pt x="3673" y="1146"/>
                  </a:lnTo>
                  <a:lnTo>
                    <a:pt x="3692" y="1166"/>
                  </a:lnTo>
                  <a:lnTo>
                    <a:pt x="3737" y="1192"/>
                  </a:lnTo>
                  <a:lnTo>
                    <a:pt x="3787" y="1215"/>
                  </a:lnTo>
                  <a:lnTo>
                    <a:pt x="3768" y="1251"/>
                  </a:lnTo>
                  <a:lnTo>
                    <a:pt x="3814" y="1246"/>
                  </a:lnTo>
                  <a:lnTo>
                    <a:pt x="3839" y="1271"/>
                  </a:lnTo>
                  <a:lnTo>
                    <a:pt x="3772" y="1295"/>
                  </a:lnTo>
                  <a:lnTo>
                    <a:pt x="3693" y="1277"/>
                  </a:lnTo>
                  <a:lnTo>
                    <a:pt x="3684" y="1242"/>
                  </a:lnTo>
                  <a:lnTo>
                    <a:pt x="3599" y="1283"/>
                  </a:lnTo>
                  <a:lnTo>
                    <a:pt x="3489" y="1323"/>
                  </a:lnTo>
                  <a:lnTo>
                    <a:pt x="3500" y="1278"/>
                  </a:lnTo>
                  <a:lnTo>
                    <a:pt x="3416" y="1285"/>
                  </a:lnTo>
                  <a:lnTo>
                    <a:pt x="3493" y="1247"/>
                  </a:lnTo>
                  <a:lnTo>
                    <a:pt x="3543" y="1187"/>
                  </a:lnTo>
                  <a:lnTo>
                    <a:pt x="3612" y="1118"/>
                  </a:lnTo>
                  <a:lnTo>
                    <a:pt x="3649" y="1125"/>
                  </a:lnTo>
                  <a:moveTo>
                    <a:pt x="3684" y="1349"/>
                  </a:moveTo>
                  <a:lnTo>
                    <a:pt x="3588" y="1392"/>
                  </a:lnTo>
                  <a:lnTo>
                    <a:pt x="3547" y="1390"/>
                  </a:lnTo>
                  <a:lnTo>
                    <a:pt x="3548" y="1369"/>
                  </a:lnTo>
                  <a:lnTo>
                    <a:pt x="3615" y="1333"/>
                  </a:lnTo>
                  <a:lnTo>
                    <a:pt x="3695" y="1334"/>
                  </a:lnTo>
                  <a:lnTo>
                    <a:pt x="3684" y="1349"/>
                  </a:lnTo>
                  <a:moveTo>
                    <a:pt x="3812" y="1392"/>
                  </a:moveTo>
                  <a:lnTo>
                    <a:pt x="3764" y="1432"/>
                  </a:lnTo>
                  <a:lnTo>
                    <a:pt x="3741" y="1426"/>
                  </a:lnTo>
                  <a:lnTo>
                    <a:pt x="3740" y="1403"/>
                  </a:lnTo>
                  <a:lnTo>
                    <a:pt x="3746" y="1397"/>
                  </a:lnTo>
                  <a:lnTo>
                    <a:pt x="3783" y="1374"/>
                  </a:lnTo>
                  <a:lnTo>
                    <a:pt x="3807" y="1376"/>
                  </a:lnTo>
                  <a:lnTo>
                    <a:pt x="3812" y="1392"/>
                  </a:lnTo>
                  <a:moveTo>
                    <a:pt x="43" y="2029"/>
                  </a:moveTo>
                  <a:lnTo>
                    <a:pt x="64" y="2040"/>
                  </a:lnTo>
                  <a:lnTo>
                    <a:pt x="130" y="2033"/>
                  </a:lnTo>
                  <a:lnTo>
                    <a:pt x="37" y="2126"/>
                  </a:lnTo>
                  <a:lnTo>
                    <a:pt x="41" y="2192"/>
                  </a:lnTo>
                  <a:lnTo>
                    <a:pt x="15" y="2192"/>
                  </a:lnTo>
                  <a:lnTo>
                    <a:pt x="6" y="2154"/>
                  </a:lnTo>
                  <a:lnTo>
                    <a:pt x="12" y="2116"/>
                  </a:lnTo>
                  <a:lnTo>
                    <a:pt x="0" y="2091"/>
                  </a:lnTo>
                  <a:lnTo>
                    <a:pt x="18" y="2055"/>
                  </a:lnTo>
                  <a:lnTo>
                    <a:pt x="43" y="2029"/>
                  </a:lnTo>
                  <a:moveTo>
                    <a:pt x="4831" y="2315"/>
                  </a:moveTo>
                  <a:lnTo>
                    <a:pt x="4766" y="2387"/>
                  </a:lnTo>
                  <a:lnTo>
                    <a:pt x="4817" y="2359"/>
                  </a:lnTo>
                  <a:lnTo>
                    <a:pt x="4855" y="2377"/>
                  </a:lnTo>
                  <a:lnTo>
                    <a:pt x="4824" y="2406"/>
                  </a:lnTo>
                  <a:lnTo>
                    <a:pt x="4875" y="2429"/>
                  </a:lnTo>
                  <a:lnTo>
                    <a:pt x="4911" y="2409"/>
                  </a:lnTo>
                  <a:lnTo>
                    <a:pt x="4969" y="2434"/>
                  </a:lnTo>
                  <a:lnTo>
                    <a:pt x="4932" y="2495"/>
                  </a:lnTo>
                  <a:lnTo>
                    <a:pt x="4982" y="2481"/>
                  </a:lnTo>
                  <a:lnTo>
                    <a:pt x="4978" y="2525"/>
                  </a:lnTo>
                  <a:lnTo>
                    <a:pt x="4985" y="2577"/>
                  </a:lnTo>
                  <a:lnTo>
                    <a:pt x="4937" y="2650"/>
                  </a:lnTo>
                  <a:lnTo>
                    <a:pt x="4906" y="2653"/>
                  </a:lnTo>
                  <a:lnTo>
                    <a:pt x="4866" y="2637"/>
                  </a:lnTo>
                  <a:lnTo>
                    <a:pt x="4899" y="2569"/>
                  </a:lnTo>
                  <a:lnTo>
                    <a:pt x="4884" y="2559"/>
                  </a:lnTo>
                  <a:lnTo>
                    <a:pt x="4786" y="2631"/>
                  </a:lnTo>
                  <a:lnTo>
                    <a:pt x="4747" y="2628"/>
                  </a:lnTo>
                  <a:lnTo>
                    <a:pt x="4805" y="2589"/>
                  </a:lnTo>
                  <a:lnTo>
                    <a:pt x="4747" y="2569"/>
                  </a:lnTo>
                  <a:lnTo>
                    <a:pt x="4675" y="2574"/>
                  </a:lnTo>
                  <a:lnTo>
                    <a:pt x="4546" y="2571"/>
                  </a:lnTo>
                  <a:lnTo>
                    <a:pt x="4544" y="2546"/>
                  </a:lnTo>
                  <a:lnTo>
                    <a:pt x="4594" y="2517"/>
                  </a:lnTo>
                  <a:lnTo>
                    <a:pt x="4572" y="2494"/>
                  </a:lnTo>
                  <a:lnTo>
                    <a:pt x="4643" y="2444"/>
                  </a:lnTo>
                  <a:lnTo>
                    <a:pt x="4753" y="2312"/>
                  </a:lnTo>
                  <a:lnTo>
                    <a:pt x="4808" y="2265"/>
                  </a:lnTo>
                  <a:lnTo>
                    <a:pt x="4873" y="2237"/>
                  </a:lnTo>
                  <a:lnTo>
                    <a:pt x="4902" y="2241"/>
                  </a:lnTo>
                  <a:lnTo>
                    <a:pt x="4883" y="2263"/>
                  </a:lnTo>
                  <a:lnTo>
                    <a:pt x="4831" y="2315"/>
                  </a:lnTo>
                  <a:moveTo>
                    <a:pt x="326" y="2496"/>
                  </a:moveTo>
                  <a:lnTo>
                    <a:pt x="285" y="2507"/>
                  </a:lnTo>
                  <a:lnTo>
                    <a:pt x="202" y="2469"/>
                  </a:lnTo>
                  <a:lnTo>
                    <a:pt x="202" y="2440"/>
                  </a:lnTo>
                  <a:lnTo>
                    <a:pt x="163" y="2411"/>
                  </a:lnTo>
                  <a:lnTo>
                    <a:pt x="167" y="2387"/>
                  </a:lnTo>
                  <a:lnTo>
                    <a:pt x="110" y="2372"/>
                  </a:lnTo>
                  <a:lnTo>
                    <a:pt x="117" y="2327"/>
                  </a:lnTo>
                  <a:lnTo>
                    <a:pt x="137" y="2308"/>
                  </a:lnTo>
                  <a:lnTo>
                    <a:pt x="192" y="2326"/>
                  </a:lnTo>
                  <a:lnTo>
                    <a:pt x="223" y="2339"/>
                  </a:lnTo>
                  <a:lnTo>
                    <a:pt x="278" y="2347"/>
                  </a:lnTo>
                  <a:lnTo>
                    <a:pt x="281" y="2376"/>
                  </a:lnTo>
                  <a:lnTo>
                    <a:pt x="286" y="2415"/>
                  </a:lnTo>
                  <a:lnTo>
                    <a:pt x="329" y="2450"/>
                  </a:lnTo>
                  <a:lnTo>
                    <a:pt x="326" y="2496"/>
                  </a:lnTo>
                  <a:moveTo>
                    <a:pt x="4418" y="2446"/>
                  </a:moveTo>
                  <a:lnTo>
                    <a:pt x="4385" y="2448"/>
                  </a:lnTo>
                  <a:lnTo>
                    <a:pt x="4309" y="2422"/>
                  </a:lnTo>
                  <a:lnTo>
                    <a:pt x="4262" y="2382"/>
                  </a:lnTo>
                  <a:lnTo>
                    <a:pt x="4287" y="2375"/>
                  </a:lnTo>
                  <a:lnTo>
                    <a:pt x="4366" y="2396"/>
                  </a:lnTo>
                  <a:lnTo>
                    <a:pt x="4421" y="2431"/>
                  </a:lnTo>
                  <a:lnTo>
                    <a:pt x="4418" y="2446"/>
                  </a:lnTo>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72" name="Freeform 37"/>
            <p:cNvSpPr>
              <a:spLocks/>
            </p:cNvSpPr>
            <p:nvPr/>
          </p:nvSpPr>
          <p:spPr bwMode="auto">
            <a:xfrm>
              <a:off x="4338637" y="2336800"/>
              <a:ext cx="112713" cy="66675"/>
            </a:xfrm>
            <a:custGeom>
              <a:avLst/>
              <a:gdLst>
                <a:gd name="T0" fmla="*/ 57 w 71"/>
                <a:gd name="T1" fmla="*/ 6 h 42"/>
                <a:gd name="T2" fmla="*/ 58 w 71"/>
                <a:gd name="T3" fmla="*/ 10 h 42"/>
                <a:gd name="T4" fmla="*/ 56 w 71"/>
                <a:gd name="T5" fmla="*/ 15 h 42"/>
                <a:gd name="T6" fmla="*/ 63 w 71"/>
                <a:gd name="T7" fmla="*/ 19 h 42"/>
                <a:gd name="T8" fmla="*/ 71 w 71"/>
                <a:gd name="T9" fmla="*/ 19 h 42"/>
                <a:gd name="T10" fmla="*/ 71 w 71"/>
                <a:gd name="T11" fmla="*/ 27 h 42"/>
                <a:gd name="T12" fmla="*/ 64 w 71"/>
                <a:gd name="T13" fmla="*/ 31 h 42"/>
                <a:gd name="T14" fmla="*/ 51 w 71"/>
                <a:gd name="T15" fmla="*/ 28 h 42"/>
                <a:gd name="T16" fmla="*/ 48 w 71"/>
                <a:gd name="T17" fmla="*/ 37 h 42"/>
                <a:gd name="T18" fmla="*/ 40 w 71"/>
                <a:gd name="T19" fmla="*/ 37 h 42"/>
                <a:gd name="T20" fmla="*/ 38 w 71"/>
                <a:gd name="T21" fmla="*/ 34 h 42"/>
                <a:gd name="T22" fmla="*/ 29 w 71"/>
                <a:gd name="T23" fmla="*/ 41 h 42"/>
                <a:gd name="T24" fmla="*/ 21 w 71"/>
                <a:gd name="T25" fmla="*/ 42 h 42"/>
                <a:gd name="T26" fmla="*/ 13 w 71"/>
                <a:gd name="T27" fmla="*/ 38 h 42"/>
                <a:gd name="T28" fmla="*/ 8 w 71"/>
                <a:gd name="T29" fmla="*/ 29 h 42"/>
                <a:gd name="T30" fmla="*/ 0 w 71"/>
                <a:gd name="T31" fmla="*/ 32 h 42"/>
                <a:gd name="T32" fmla="*/ 0 w 71"/>
                <a:gd name="T33" fmla="*/ 22 h 42"/>
                <a:gd name="T34" fmla="*/ 11 w 71"/>
                <a:gd name="T35" fmla="*/ 11 h 42"/>
                <a:gd name="T36" fmla="*/ 11 w 71"/>
                <a:gd name="T37" fmla="*/ 6 h 42"/>
                <a:gd name="T38" fmla="*/ 18 w 71"/>
                <a:gd name="T39" fmla="*/ 8 h 42"/>
                <a:gd name="T40" fmla="*/ 22 w 71"/>
                <a:gd name="T41" fmla="*/ 4 h 42"/>
                <a:gd name="T42" fmla="*/ 36 w 71"/>
                <a:gd name="T43" fmla="*/ 4 h 42"/>
                <a:gd name="T44" fmla="*/ 40 w 71"/>
                <a:gd name="T45" fmla="*/ 0 h 42"/>
                <a:gd name="T46" fmla="*/ 57 w 71"/>
                <a:gd name="T4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42">
                  <a:moveTo>
                    <a:pt x="57" y="6"/>
                  </a:moveTo>
                  <a:lnTo>
                    <a:pt x="58" y="10"/>
                  </a:lnTo>
                  <a:lnTo>
                    <a:pt x="56" y="15"/>
                  </a:lnTo>
                  <a:lnTo>
                    <a:pt x="63" y="19"/>
                  </a:lnTo>
                  <a:lnTo>
                    <a:pt x="71" y="19"/>
                  </a:lnTo>
                  <a:lnTo>
                    <a:pt x="71" y="27"/>
                  </a:lnTo>
                  <a:lnTo>
                    <a:pt x="64" y="31"/>
                  </a:lnTo>
                  <a:lnTo>
                    <a:pt x="51" y="28"/>
                  </a:lnTo>
                  <a:lnTo>
                    <a:pt x="48" y="37"/>
                  </a:lnTo>
                  <a:lnTo>
                    <a:pt x="40" y="37"/>
                  </a:lnTo>
                  <a:lnTo>
                    <a:pt x="38" y="34"/>
                  </a:lnTo>
                  <a:lnTo>
                    <a:pt x="29" y="41"/>
                  </a:lnTo>
                  <a:lnTo>
                    <a:pt x="21" y="42"/>
                  </a:lnTo>
                  <a:lnTo>
                    <a:pt x="13" y="38"/>
                  </a:lnTo>
                  <a:lnTo>
                    <a:pt x="8" y="29"/>
                  </a:lnTo>
                  <a:lnTo>
                    <a:pt x="0" y="32"/>
                  </a:lnTo>
                  <a:lnTo>
                    <a:pt x="0" y="22"/>
                  </a:lnTo>
                  <a:lnTo>
                    <a:pt x="11" y="11"/>
                  </a:lnTo>
                  <a:lnTo>
                    <a:pt x="11" y="6"/>
                  </a:lnTo>
                  <a:lnTo>
                    <a:pt x="18" y="8"/>
                  </a:lnTo>
                  <a:lnTo>
                    <a:pt x="22" y="4"/>
                  </a:lnTo>
                  <a:lnTo>
                    <a:pt x="36" y="4"/>
                  </a:lnTo>
                  <a:lnTo>
                    <a:pt x="40" y="0"/>
                  </a:lnTo>
                  <a:lnTo>
                    <a:pt x="57" y="6"/>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73" name="Freeform 38"/>
            <p:cNvSpPr>
              <a:spLocks noEditPoints="1"/>
            </p:cNvSpPr>
            <p:nvPr/>
          </p:nvSpPr>
          <p:spPr bwMode="auto">
            <a:xfrm>
              <a:off x="2159000" y="4489450"/>
              <a:ext cx="387350" cy="1239838"/>
            </a:xfrm>
            <a:custGeom>
              <a:avLst/>
              <a:gdLst>
                <a:gd name="T0" fmla="*/ 233 w 999"/>
                <a:gd name="T1" fmla="*/ 450 h 3202"/>
                <a:gd name="T2" fmla="*/ 296 w 999"/>
                <a:gd name="T3" fmla="*/ 460 h 3202"/>
                <a:gd name="T4" fmla="*/ 208 w 999"/>
                <a:gd name="T5" fmla="*/ 590 h 3202"/>
                <a:gd name="T6" fmla="*/ 221 w 999"/>
                <a:gd name="T7" fmla="*/ 759 h 3202"/>
                <a:gd name="T8" fmla="*/ 205 w 999"/>
                <a:gd name="T9" fmla="*/ 846 h 3202"/>
                <a:gd name="T10" fmla="*/ 159 w 999"/>
                <a:gd name="T11" fmla="*/ 1003 h 3202"/>
                <a:gd name="T12" fmla="*/ 154 w 999"/>
                <a:gd name="T13" fmla="*/ 1173 h 3202"/>
                <a:gd name="T14" fmla="*/ 239 w 999"/>
                <a:gd name="T15" fmla="*/ 1335 h 3202"/>
                <a:gd name="T16" fmla="*/ 234 w 999"/>
                <a:gd name="T17" fmla="*/ 1496 h 3202"/>
                <a:gd name="T18" fmla="*/ 212 w 999"/>
                <a:gd name="T19" fmla="*/ 1622 h 3202"/>
                <a:gd name="T20" fmla="*/ 275 w 999"/>
                <a:gd name="T21" fmla="*/ 1782 h 3202"/>
                <a:gd name="T22" fmla="*/ 244 w 999"/>
                <a:gd name="T23" fmla="*/ 1888 h 3202"/>
                <a:gd name="T24" fmla="*/ 295 w 999"/>
                <a:gd name="T25" fmla="*/ 2078 h 3202"/>
                <a:gd name="T26" fmla="*/ 319 w 999"/>
                <a:gd name="T27" fmla="*/ 2192 h 3202"/>
                <a:gd name="T28" fmla="*/ 349 w 999"/>
                <a:gd name="T29" fmla="*/ 2259 h 3202"/>
                <a:gd name="T30" fmla="*/ 404 w 999"/>
                <a:gd name="T31" fmla="*/ 2307 h 3202"/>
                <a:gd name="T32" fmla="*/ 404 w 999"/>
                <a:gd name="T33" fmla="*/ 2372 h 3202"/>
                <a:gd name="T34" fmla="*/ 409 w 999"/>
                <a:gd name="T35" fmla="*/ 2554 h 3202"/>
                <a:gd name="T36" fmla="*/ 431 w 999"/>
                <a:gd name="T37" fmla="*/ 2649 h 3202"/>
                <a:gd name="T38" fmla="*/ 436 w 999"/>
                <a:gd name="T39" fmla="*/ 2774 h 3202"/>
                <a:gd name="T40" fmla="*/ 513 w 999"/>
                <a:gd name="T41" fmla="*/ 2798 h 3202"/>
                <a:gd name="T42" fmla="*/ 583 w 999"/>
                <a:gd name="T43" fmla="*/ 2908 h 3202"/>
                <a:gd name="T44" fmla="*/ 808 w 999"/>
                <a:gd name="T45" fmla="*/ 2932 h 3202"/>
                <a:gd name="T46" fmla="*/ 728 w 999"/>
                <a:gd name="T47" fmla="*/ 2952 h 3202"/>
                <a:gd name="T48" fmla="*/ 706 w 999"/>
                <a:gd name="T49" fmla="*/ 3058 h 3202"/>
                <a:gd name="T50" fmla="*/ 596 w 999"/>
                <a:gd name="T51" fmla="*/ 3033 h 3202"/>
                <a:gd name="T52" fmla="*/ 498 w 999"/>
                <a:gd name="T53" fmla="*/ 2976 h 3202"/>
                <a:gd name="T54" fmla="*/ 354 w 999"/>
                <a:gd name="T55" fmla="*/ 2877 h 3202"/>
                <a:gd name="T56" fmla="*/ 296 w 999"/>
                <a:gd name="T57" fmla="*/ 2774 h 3202"/>
                <a:gd name="T58" fmla="*/ 226 w 999"/>
                <a:gd name="T59" fmla="*/ 2552 h 3202"/>
                <a:gd name="T60" fmla="*/ 162 w 999"/>
                <a:gd name="T61" fmla="*/ 2463 h 3202"/>
                <a:gd name="T62" fmla="*/ 173 w 999"/>
                <a:gd name="T63" fmla="*/ 2250 h 3202"/>
                <a:gd name="T64" fmla="*/ 237 w 999"/>
                <a:gd name="T65" fmla="*/ 2105 h 3202"/>
                <a:gd name="T66" fmla="*/ 196 w 999"/>
                <a:gd name="T67" fmla="*/ 2188 h 3202"/>
                <a:gd name="T68" fmla="*/ 132 w 999"/>
                <a:gd name="T69" fmla="*/ 2056 h 3202"/>
                <a:gd name="T70" fmla="*/ 124 w 999"/>
                <a:gd name="T71" fmla="*/ 1842 h 3202"/>
                <a:gd name="T72" fmla="*/ 50 w 999"/>
                <a:gd name="T73" fmla="*/ 1664 h 3202"/>
                <a:gd name="T74" fmla="*/ 88 w 999"/>
                <a:gd name="T75" fmla="*/ 1524 h 3202"/>
                <a:gd name="T76" fmla="*/ 107 w 999"/>
                <a:gd name="T77" fmla="*/ 1262 h 3202"/>
                <a:gd name="T78" fmla="*/ 72 w 999"/>
                <a:gd name="T79" fmla="*/ 1065 h 3202"/>
                <a:gd name="T80" fmla="*/ 68 w 999"/>
                <a:gd name="T81" fmla="*/ 856 h 3202"/>
                <a:gd name="T82" fmla="*/ 52 w 999"/>
                <a:gd name="T83" fmla="*/ 515 h 3202"/>
                <a:gd name="T84" fmla="*/ 28 w 999"/>
                <a:gd name="T85" fmla="*/ 185 h 3202"/>
                <a:gd name="T86" fmla="*/ 36 w 999"/>
                <a:gd name="T87" fmla="*/ 43 h 3202"/>
                <a:gd name="T88" fmla="*/ 93 w 999"/>
                <a:gd name="T89" fmla="*/ 57 h 3202"/>
                <a:gd name="T90" fmla="*/ 152 w 999"/>
                <a:gd name="T91" fmla="*/ 155 h 3202"/>
                <a:gd name="T92" fmla="*/ 189 w 999"/>
                <a:gd name="T93" fmla="*/ 333 h 3202"/>
                <a:gd name="T94" fmla="*/ 893 w 999"/>
                <a:gd name="T95" fmla="*/ 3142 h 3202"/>
                <a:gd name="T96" fmla="*/ 999 w 999"/>
                <a:gd name="T97" fmla="*/ 3144 h 3202"/>
                <a:gd name="T98" fmla="*/ 950 w 999"/>
                <a:gd name="T99" fmla="*/ 3202 h 3202"/>
                <a:gd name="T100" fmla="*/ 878 w 999"/>
                <a:gd name="T101" fmla="*/ 3193 h 3202"/>
                <a:gd name="T102" fmla="*/ 750 w 999"/>
                <a:gd name="T103" fmla="*/ 3157 h 3202"/>
                <a:gd name="T104" fmla="*/ 565 w 999"/>
                <a:gd name="T105" fmla="*/ 3068 h 3202"/>
                <a:gd name="T106" fmla="*/ 497 w 999"/>
                <a:gd name="T107" fmla="*/ 2993 h 3202"/>
                <a:gd name="T108" fmla="*/ 708 w 999"/>
                <a:gd name="T109" fmla="*/ 3077 h 3202"/>
                <a:gd name="T110" fmla="*/ 721 w 999"/>
                <a:gd name="T111" fmla="*/ 2984 h 3202"/>
                <a:gd name="T112" fmla="*/ 816 w 999"/>
                <a:gd name="T113" fmla="*/ 2960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9" h="3202">
                  <a:moveTo>
                    <a:pt x="189" y="333"/>
                  </a:moveTo>
                  <a:lnTo>
                    <a:pt x="233" y="450"/>
                  </a:lnTo>
                  <a:lnTo>
                    <a:pt x="284" y="439"/>
                  </a:lnTo>
                  <a:lnTo>
                    <a:pt x="296" y="460"/>
                  </a:lnTo>
                  <a:lnTo>
                    <a:pt x="282" y="548"/>
                  </a:lnTo>
                  <a:lnTo>
                    <a:pt x="208" y="590"/>
                  </a:lnTo>
                  <a:lnTo>
                    <a:pt x="231" y="732"/>
                  </a:lnTo>
                  <a:lnTo>
                    <a:pt x="221" y="759"/>
                  </a:lnTo>
                  <a:lnTo>
                    <a:pt x="248" y="793"/>
                  </a:lnTo>
                  <a:lnTo>
                    <a:pt x="205" y="846"/>
                  </a:lnTo>
                  <a:lnTo>
                    <a:pt x="171" y="926"/>
                  </a:lnTo>
                  <a:lnTo>
                    <a:pt x="159" y="1003"/>
                  </a:lnTo>
                  <a:lnTo>
                    <a:pt x="181" y="1085"/>
                  </a:lnTo>
                  <a:lnTo>
                    <a:pt x="154" y="1173"/>
                  </a:lnTo>
                  <a:lnTo>
                    <a:pt x="217" y="1319"/>
                  </a:lnTo>
                  <a:lnTo>
                    <a:pt x="239" y="1335"/>
                  </a:lnTo>
                  <a:lnTo>
                    <a:pt x="256" y="1413"/>
                  </a:lnTo>
                  <a:lnTo>
                    <a:pt x="234" y="1496"/>
                  </a:lnTo>
                  <a:lnTo>
                    <a:pt x="252" y="1566"/>
                  </a:lnTo>
                  <a:lnTo>
                    <a:pt x="212" y="1622"/>
                  </a:lnTo>
                  <a:lnTo>
                    <a:pt x="232" y="1700"/>
                  </a:lnTo>
                  <a:lnTo>
                    <a:pt x="275" y="1782"/>
                  </a:lnTo>
                  <a:lnTo>
                    <a:pt x="242" y="1813"/>
                  </a:lnTo>
                  <a:lnTo>
                    <a:pt x="244" y="1888"/>
                  </a:lnTo>
                  <a:lnTo>
                    <a:pt x="253" y="1975"/>
                  </a:lnTo>
                  <a:lnTo>
                    <a:pt x="295" y="2078"/>
                  </a:lnTo>
                  <a:lnTo>
                    <a:pt x="273" y="2095"/>
                  </a:lnTo>
                  <a:lnTo>
                    <a:pt x="319" y="2192"/>
                  </a:lnTo>
                  <a:lnTo>
                    <a:pt x="360" y="2224"/>
                  </a:lnTo>
                  <a:lnTo>
                    <a:pt x="349" y="2259"/>
                  </a:lnTo>
                  <a:lnTo>
                    <a:pt x="386" y="2276"/>
                  </a:lnTo>
                  <a:lnTo>
                    <a:pt x="404" y="2307"/>
                  </a:lnTo>
                  <a:lnTo>
                    <a:pt x="380" y="2323"/>
                  </a:lnTo>
                  <a:lnTo>
                    <a:pt x="404" y="2372"/>
                  </a:lnTo>
                  <a:lnTo>
                    <a:pt x="418" y="2483"/>
                  </a:lnTo>
                  <a:lnTo>
                    <a:pt x="409" y="2554"/>
                  </a:lnTo>
                  <a:lnTo>
                    <a:pt x="432" y="2596"/>
                  </a:lnTo>
                  <a:lnTo>
                    <a:pt x="431" y="2649"/>
                  </a:lnTo>
                  <a:lnTo>
                    <a:pt x="395" y="2686"/>
                  </a:lnTo>
                  <a:lnTo>
                    <a:pt x="436" y="2774"/>
                  </a:lnTo>
                  <a:lnTo>
                    <a:pt x="471" y="2804"/>
                  </a:lnTo>
                  <a:lnTo>
                    <a:pt x="513" y="2798"/>
                  </a:lnTo>
                  <a:lnTo>
                    <a:pt x="537" y="2860"/>
                  </a:lnTo>
                  <a:lnTo>
                    <a:pt x="583" y="2908"/>
                  </a:lnTo>
                  <a:lnTo>
                    <a:pt x="744" y="2919"/>
                  </a:lnTo>
                  <a:lnTo>
                    <a:pt x="808" y="2932"/>
                  </a:lnTo>
                  <a:lnTo>
                    <a:pt x="751" y="2931"/>
                  </a:lnTo>
                  <a:lnTo>
                    <a:pt x="728" y="2952"/>
                  </a:lnTo>
                  <a:lnTo>
                    <a:pt x="683" y="2981"/>
                  </a:lnTo>
                  <a:lnTo>
                    <a:pt x="706" y="3058"/>
                  </a:lnTo>
                  <a:lnTo>
                    <a:pt x="680" y="3060"/>
                  </a:lnTo>
                  <a:lnTo>
                    <a:pt x="596" y="3033"/>
                  </a:lnTo>
                  <a:lnTo>
                    <a:pt x="498" y="2976"/>
                  </a:lnTo>
                  <a:lnTo>
                    <a:pt x="498" y="2976"/>
                  </a:lnTo>
                  <a:lnTo>
                    <a:pt x="397" y="2929"/>
                  </a:lnTo>
                  <a:lnTo>
                    <a:pt x="354" y="2877"/>
                  </a:lnTo>
                  <a:lnTo>
                    <a:pt x="352" y="2829"/>
                  </a:lnTo>
                  <a:lnTo>
                    <a:pt x="296" y="2774"/>
                  </a:lnTo>
                  <a:lnTo>
                    <a:pt x="230" y="2632"/>
                  </a:lnTo>
                  <a:lnTo>
                    <a:pt x="226" y="2552"/>
                  </a:lnTo>
                  <a:lnTo>
                    <a:pt x="272" y="2488"/>
                  </a:lnTo>
                  <a:lnTo>
                    <a:pt x="162" y="2463"/>
                  </a:lnTo>
                  <a:lnTo>
                    <a:pt x="199" y="2389"/>
                  </a:lnTo>
                  <a:lnTo>
                    <a:pt x="173" y="2250"/>
                  </a:lnTo>
                  <a:lnTo>
                    <a:pt x="258" y="2280"/>
                  </a:lnTo>
                  <a:lnTo>
                    <a:pt x="237" y="2105"/>
                  </a:lnTo>
                  <a:lnTo>
                    <a:pt x="184" y="2083"/>
                  </a:lnTo>
                  <a:lnTo>
                    <a:pt x="196" y="2188"/>
                  </a:lnTo>
                  <a:lnTo>
                    <a:pt x="150" y="2176"/>
                  </a:lnTo>
                  <a:lnTo>
                    <a:pt x="132" y="2056"/>
                  </a:lnTo>
                  <a:lnTo>
                    <a:pt x="109" y="1900"/>
                  </a:lnTo>
                  <a:lnTo>
                    <a:pt x="124" y="1842"/>
                  </a:lnTo>
                  <a:lnTo>
                    <a:pt x="81" y="1759"/>
                  </a:lnTo>
                  <a:lnTo>
                    <a:pt x="50" y="1664"/>
                  </a:lnTo>
                  <a:lnTo>
                    <a:pt x="79" y="1661"/>
                  </a:lnTo>
                  <a:lnTo>
                    <a:pt x="88" y="1524"/>
                  </a:lnTo>
                  <a:lnTo>
                    <a:pt x="105" y="1389"/>
                  </a:lnTo>
                  <a:lnTo>
                    <a:pt x="107" y="1262"/>
                  </a:lnTo>
                  <a:lnTo>
                    <a:pt x="65" y="1135"/>
                  </a:lnTo>
                  <a:lnTo>
                    <a:pt x="72" y="1065"/>
                  </a:lnTo>
                  <a:lnTo>
                    <a:pt x="44" y="960"/>
                  </a:lnTo>
                  <a:lnTo>
                    <a:pt x="68" y="856"/>
                  </a:lnTo>
                  <a:lnTo>
                    <a:pt x="55" y="691"/>
                  </a:lnTo>
                  <a:lnTo>
                    <a:pt x="52" y="515"/>
                  </a:lnTo>
                  <a:lnTo>
                    <a:pt x="50" y="324"/>
                  </a:lnTo>
                  <a:lnTo>
                    <a:pt x="28" y="185"/>
                  </a:lnTo>
                  <a:lnTo>
                    <a:pt x="0" y="65"/>
                  </a:lnTo>
                  <a:lnTo>
                    <a:pt x="36" y="43"/>
                  </a:lnTo>
                  <a:lnTo>
                    <a:pt x="51" y="0"/>
                  </a:lnTo>
                  <a:lnTo>
                    <a:pt x="93" y="57"/>
                  </a:lnTo>
                  <a:lnTo>
                    <a:pt x="110" y="119"/>
                  </a:lnTo>
                  <a:lnTo>
                    <a:pt x="152" y="155"/>
                  </a:lnTo>
                  <a:lnTo>
                    <a:pt x="138" y="237"/>
                  </a:lnTo>
                  <a:lnTo>
                    <a:pt x="189" y="333"/>
                  </a:lnTo>
                  <a:moveTo>
                    <a:pt x="816" y="2960"/>
                  </a:moveTo>
                  <a:lnTo>
                    <a:pt x="893" y="3142"/>
                  </a:lnTo>
                  <a:lnTo>
                    <a:pt x="960" y="3142"/>
                  </a:lnTo>
                  <a:lnTo>
                    <a:pt x="999" y="3144"/>
                  </a:lnTo>
                  <a:lnTo>
                    <a:pt x="992" y="3177"/>
                  </a:lnTo>
                  <a:lnTo>
                    <a:pt x="950" y="3202"/>
                  </a:lnTo>
                  <a:lnTo>
                    <a:pt x="918" y="3200"/>
                  </a:lnTo>
                  <a:lnTo>
                    <a:pt x="878" y="3193"/>
                  </a:lnTo>
                  <a:lnTo>
                    <a:pt x="821" y="3169"/>
                  </a:lnTo>
                  <a:lnTo>
                    <a:pt x="750" y="3157"/>
                  </a:lnTo>
                  <a:lnTo>
                    <a:pt x="650" y="3112"/>
                  </a:lnTo>
                  <a:lnTo>
                    <a:pt x="565" y="3068"/>
                  </a:lnTo>
                  <a:lnTo>
                    <a:pt x="436" y="2976"/>
                  </a:lnTo>
                  <a:lnTo>
                    <a:pt x="497" y="2993"/>
                  </a:lnTo>
                  <a:lnTo>
                    <a:pt x="611" y="3048"/>
                  </a:lnTo>
                  <a:lnTo>
                    <a:pt x="708" y="3077"/>
                  </a:lnTo>
                  <a:lnTo>
                    <a:pt x="724" y="3040"/>
                  </a:lnTo>
                  <a:lnTo>
                    <a:pt x="721" y="2984"/>
                  </a:lnTo>
                  <a:lnTo>
                    <a:pt x="766" y="2950"/>
                  </a:lnTo>
                  <a:lnTo>
                    <a:pt x="816" y="2960"/>
                  </a:lnTo>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74" name="Freeform 39"/>
            <p:cNvSpPr>
              <a:spLocks/>
            </p:cNvSpPr>
            <p:nvPr/>
          </p:nvSpPr>
          <p:spPr bwMode="auto">
            <a:xfrm>
              <a:off x="7299325" y="3246437"/>
              <a:ext cx="65088" cy="61913"/>
            </a:xfrm>
            <a:custGeom>
              <a:avLst/>
              <a:gdLst>
                <a:gd name="T0" fmla="*/ 33 w 41"/>
                <a:gd name="T1" fmla="*/ 29 h 39"/>
                <a:gd name="T2" fmla="*/ 19 w 41"/>
                <a:gd name="T3" fmla="*/ 39 h 39"/>
                <a:gd name="T4" fmla="*/ 3 w 41"/>
                <a:gd name="T5" fmla="*/ 33 h 39"/>
                <a:gd name="T6" fmla="*/ 0 w 41"/>
                <a:gd name="T7" fmla="*/ 15 h 39"/>
                <a:gd name="T8" fmla="*/ 7 w 41"/>
                <a:gd name="T9" fmla="*/ 6 h 39"/>
                <a:gd name="T10" fmla="*/ 25 w 41"/>
                <a:gd name="T11" fmla="*/ 0 h 39"/>
                <a:gd name="T12" fmla="*/ 36 w 41"/>
                <a:gd name="T13" fmla="*/ 0 h 39"/>
                <a:gd name="T14" fmla="*/ 41 w 41"/>
                <a:gd name="T15" fmla="*/ 8 h 39"/>
                <a:gd name="T16" fmla="*/ 35 w 41"/>
                <a:gd name="T17" fmla="*/ 17 h 39"/>
                <a:gd name="T18" fmla="*/ 33 w 41"/>
                <a:gd name="T19"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9">
                  <a:moveTo>
                    <a:pt x="33" y="29"/>
                  </a:moveTo>
                  <a:lnTo>
                    <a:pt x="19" y="39"/>
                  </a:lnTo>
                  <a:lnTo>
                    <a:pt x="3" y="33"/>
                  </a:lnTo>
                  <a:lnTo>
                    <a:pt x="0" y="15"/>
                  </a:lnTo>
                  <a:lnTo>
                    <a:pt x="7" y="6"/>
                  </a:lnTo>
                  <a:lnTo>
                    <a:pt x="25" y="0"/>
                  </a:lnTo>
                  <a:lnTo>
                    <a:pt x="36" y="0"/>
                  </a:lnTo>
                  <a:lnTo>
                    <a:pt x="41" y="8"/>
                  </a:lnTo>
                  <a:lnTo>
                    <a:pt x="35" y="17"/>
                  </a:lnTo>
                  <a:lnTo>
                    <a:pt x="33" y="2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75" name="Freeform 40"/>
            <p:cNvSpPr>
              <a:spLocks/>
            </p:cNvSpPr>
            <p:nvPr/>
          </p:nvSpPr>
          <p:spPr bwMode="auto">
            <a:xfrm>
              <a:off x="6167437" y="2157412"/>
              <a:ext cx="1493838" cy="1082675"/>
            </a:xfrm>
            <a:custGeom>
              <a:avLst/>
              <a:gdLst>
                <a:gd name="T0" fmla="*/ 872 w 941"/>
                <a:gd name="T1" fmla="*/ 114 h 682"/>
                <a:gd name="T2" fmla="*/ 932 w 941"/>
                <a:gd name="T3" fmla="*/ 118 h 682"/>
                <a:gd name="T4" fmla="*/ 919 w 941"/>
                <a:gd name="T5" fmla="*/ 164 h 682"/>
                <a:gd name="T6" fmla="*/ 928 w 941"/>
                <a:gd name="T7" fmla="*/ 214 h 682"/>
                <a:gd name="T8" fmla="*/ 895 w 941"/>
                <a:gd name="T9" fmla="*/ 232 h 682"/>
                <a:gd name="T10" fmla="*/ 873 w 941"/>
                <a:gd name="T11" fmla="*/ 251 h 682"/>
                <a:gd name="T12" fmla="*/ 825 w 941"/>
                <a:gd name="T13" fmla="*/ 291 h 682"/>
                <a:gd name="T14" fmla="*/ 813 w 941"/>
                <a:gd name="T15" fmla="*/ 265 h 682"/>
                <a:gd name="T16" fmla="*/ 771 w 941"/>
                <a:gd name="T17" fmla="*/ 289 h 682"/>
                <a:gd name="T18" fmla="*/ 781 w 941"/>
                <a:gd name="T19" fmla="*/ 317 h 682"/>
                <a:gd name="T20" fmla="*/ 833 w 941"/>
                <a:gd name="T21" fmla="*/ 325 h 682"/>
                <a:gd name="T22" fmla="*/ 827 w 941"/>
                <a:gd name="T23" fmla="*/ 354 h 682"/>
                <a:gd name="T24" fmla="*/ 849 w 941"/>
                <a:gd name="T25" fmla="*/ 410 h 682"/>
                <a:gd name="T26" fmla="*/ 880 w 941"/>
                <a:gd name="T27" fmla="*/ 466 h 682"/>
                <a:gd name="T28" fmla="*/ 903 w 941"/>
                <a:gd name="T29" fmla="*/ 517 h 682"/>
                <a:gd name="T30" fmla="*/ 871 w 941"/>
                <a:gd name="T31" fmla="*/ 593 h 682"/>
                <a:gd name="T32" fmla="*/ 801 w 941"/>
                <a:gd name="T33" fmla="*/ 642 h 682"/>
                <a:gd name="T34" fmla="*/ 744 w 941"/>
                <a:gd name="T35" fmla="*/ 659 h 682"/>
                <a:gd name="T36" fmla="*/ 727 w 941"/>
                <a:gd name="T37" fmla="*/ 659 h 682"/>
                <a:gd name="T38" fmla="*/ 664 w 941"/>
                <a:gd name="T39" fmla="*/ 642 h 682"/>
                <a:gd name="T40" fmla="*/ 624 w 941"/>
                <a:gd name="T41" fmla="*/ 629 h 682"/>
                <a:gd name="T42" fmla="*/ 576 w 941"/>
                <a:gd name="T43" fmla="*/ 640 h 682"/>
                <a:gd name="T44" fmla="*/ 569 w 941"/>
                <a:gd name="T45" fmla="*/ 649 h 682"/>
                <a:gd name="T46" fmla="*/ 535 w 941"/>
                <a:gd name="T47" fmla="*/ 627 h 682"/>
                <a:gd name="T48" fmla="*/ 494 w 941"/>
                <a:gd name="T49" fmla="*/ 582 h 682"/>
                <a:gd name="T50" fmla="*/ 491 w 941"/>
                <a:gd name="T51" fmla="*/ 527 h 682"/>
                <a:gd name="T52" fmla="*/ 456 w 941"/>
                <a:gd name="T53" fmla="*/ 505 h 682"/>
                <a:gd name="T54" fmla="*/ 401 w 941"/>
                <a:gd name="T55" fmla="*/ 508 h 682"/>
                <a:gd name="T56" fmla="*/ 356 w 941"/>
                <a:gd name="T57" fmla="*/ 520 h 682"/>
                <a:gd name="T58" fmla="*/ 321 w 941"/>
                <a:gd name="T59" fmla="*/ 520 h 682"/>
                <a:gd name="T60" fmla="*/ 253 w 941"/>
                <a:gd name="T61" fmla="*/ 508 h 682"/>
                <a:gd name="T62" fmla="*/ 199 w 941"/>
                <a:gd name="T63" fmla="*/ 478 h 682"/>
                <a:gd name="T64" fmla="*/ 129 w 941"/>
                <a:gd name="T65" fmla="*/ 449 h 682"/>
                <a:gd name="T66" fmla="*/ 120 w 941"/>
                <a:gd name="T67" fmla="*/ 408 h 682"/>
                <a:gd name="T68" fmla="*/ 54 w 941"/>
                <a:gd name="T69" fmla="*/ 342 h 682"/>
                <a:gd name="T70" fmla="*/ 26 w 941"/>
                <a:gd name="T71" fmla="*/ 307 h 682"/>
                <a:gd name="T72" fmla="*/ 3 w 941"/>
                <a:gd name="T73" fmla="*/ 280 h 682"/>
                <a:gd name="T74" fmla="*/ 42 w 941"/>
                <a:gd name="T75" fmla="*/ 264 h 682"/>
                <a:gd name="T76" fmla="*/ 91 w 941"/>
                <a:gd name="T77" fmla="*/ 230 h 682"/>
                <a:gd name="T78" fmla="*/ 68 w 941"/>
                <a:gd name="T79" fmla="*/ 172 h 682"/>
                <a:gd name="T80" fmla="*/ 136 w 941"/>
                <a:gd name="T81" fmla="*/ 130 h 682"/>
                <a:gd name="T82" fmla="*/ 151 w 941"/>
                <a:gd name="T83" fmla="*/ 85 h 682"/>
                <a:gd name="T84" fmla="*/ 213 w 941"/>
                <a:gd name="T85" fmla="*/ 116 h 682"/>
                <a:gd name="T86" fmla="*/ 267 w 941"/>
                <a:gd name="T87" fmla="*/ 168 h 682"/>
                <a:gd name="T88" fmla="*/ 343 w 941"/>
                <a:gd name="T89" fmla="*/ 205 h 682"/>
                <a:gd name="T90" fmla="*/ 433 w 941"/>
                <a:gd name="T91" fmla="*/ 219 h 682"/>
                <a:gd name="T92" fmla="*/ 512 w 941"/>
                <a:gd name="T93" fmla="*/ 241 h 682"/>
                <a:gd name="T94" fmla="*/ 591 w 941"/>
                <a:gd name="T95" fmla="*/ 214 h 682"/>
                <a:gd name="T96" fmla="*/ 590 w 941"/>
                <a:gd name="T97" fmla="*/ 182 h 682"/>
                <a:gd name="T98" fmla="*/ 632 w 941"/>
                <a:gd name="T99" fmla="*/ 164 h 682"/>
                <a:gd name="T100" fmla="*/ 687 w 941"/>
                <a:gd name="T101" fmla="*/ 134 h 682"/>
                <a:gd name="T102" fmla="*/ 659 w 941"/>
                <a:gd name="T103" fmla="*/ 108 h 682"/>
                <a:gd name="T104" fmla="*/ 616 w 941"/>
                <a:gd name="T105" fmla="*/ 107 h 682"/>
                <a:gd name="T106" fmla="*/ 652 w 941"/>
                <a:gd name="T107" fmla="*/ 66 h 682"/>
                <a:gd name="T108" fmla="*/ 642 w 941"/>
                <a:gd name="T109" fmla="*/ 18 h 682"/>
                <a:gd name="T110" fmla="*/ 672 w 941"/>
                <a:gd name="T111" fmla="*/ 0 h 682"/>
                <a:gd name="T112" fmla="*/ 757 w 941"/>
                <a:gd name="T113" fmla="*/ 4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1" h="682">
                  <a:moveTo>
                    <a:pt x="791" y="74"/>
                  </a:moveTo>
                  <a:lnTo>
                    <a:pt x="823" y="80"/>
                  </a:lnTo>
                  <a:lnTo>
                    <a:pt x="852" y="95"/>
                  </a:lnTo>
                  <a:lnTo>
                    <a:pt x="872" y="114"/>
                  </a:lnTo>
                  <a:lnTo>
                    <a:pt x="896" y="114"/>
                  </a:lnTo>
                  <a:lnTo>
                    <a:pt x="905" y="106"/>
                  </a:lnTo>
                  <a:lnTo>
                    <a:pt x="927" y="100"/>
                  </a:lnTo>
                  <a:lnTo>
                    <a:pt x="932" y="118"/>
                  </a:lnTo>
                  <a:lnTo>
                    <a:pt x="930" y="126"/>
                  </a:lnTo>
                  <a:lnTo>
                    <a:pt x="940" y="148"/>
                  </a:lnTo>
                  <a:lnTo>
                    <a:pt x="941" y="168"/>
                  </a:lnTo>
                  <a:lnTo>
                    <a:pt x="919" y="164"/>
                  </a:lnTo>
                  <a:lnTo>
                    <a:pt x="909" y="171"/>
                  </a:lnTo>
                  <a:lnTo>
                    <a:pt x="924" y="189"/>
                  </a:lnTo>
                  <a:lnTo>
                    <a:pt x="936" y="213"/>
                  </a:lnTo>
                  <a:lnTo>
                    <a:pt x="928" y="214"/>
                  </a:lnTo>
                  <a:lnTo>
                    <a:pt x="934" y="224"/>
                  </a:lnTo>
                  <a:lnTo>
                    <a:pt x="916" y="212"/>
                  </a:lnTo>
                  <a:lnTo>
                    <a:pt x="916" y="223"/>
                  </a:lnTo>
                  <a:lnTo>
                    <a:pt x="895" y="232"/>
                  </a:lnTo>
                  <a:lnTo>
                    <a:pt x="904" y="243"/>
                  </a:lnTo>
                  <a:lnTo>
                    <a:pt x="889" y="243"/>
                  </a:lnTo>
                  <a:lnTo>
                    <a:pt x="877" y="236"/>
                  </a:lnTo>
                  <a:lnTo>
                    <a:pt x="873" y="251"/>
                  </a:lnTo>
                  <a:lnTo>
                    <a:pt x="861" y="262"/>
                  </a:lnTo>
                  <a:lnTo>
                    <a:pt x="853" y="275"/>
                  </a:lnTo>
                  <a:lnTo>
                    <a:pt x="833" y="281"/>
                  </a:lnTo>
                  <a:lnTo>
                    <a:pt x="825" y="291"/>
                  </a:lnTo>
                  <a:lnTo>
                    <a:pt x="809" y="296"/>
                  </a:lnTo>
                  <a:lnTo>
                    <a:pt x="814" y="287"/>
                  </a:lnTo>
                  <a:lnTo>
                    <a:pt x="806" y="279"/>
                  </a:lnTo>
                  <a:lnTo>
                    <a:pt x="813" y="265"/>
                  </a:lnTo>
                  <a:lnTo>
                    <a:pt x="799" y="254"/>
                  </a:lnTo>
                  <a:lnTo>
                    <a:pt x="788" y="261"/>
                  </a:lnTo>
                  <a:lnTo>
                    <a:pt x="776" y="275"/>
                  </a:lnTo>
                  <a:lnTo>
                    <a:pt x="771" y="289"/>
                  </a:lnTo>
                  <a:lnTo>
                    <a:pt x="755" y="290"/>
                  </a:lnTo>
                  <a:lnTo>
                    <a:pt x="751" y="299"/>
                  </a:lnTo>
                  <a:lnTo>
                    <a:pt x="766" y="313"/>
                  </a:lnTo>
                  <a:lnTo>
                    <a:pt x="781" y="317"/>
                  </a:lnTo>
                  <a:lnTo>
                    <a:pt x="786" y="326"/>
                  </a:lnTo>
                  <a:lnTo>
                    <a:pt x="802" y="332"/>
                  </a:lnTo>
                  <a:lnTo>
                    <a:pt x="815" y="317"/>
                  </a:lnTo>
                  <a:lnTo>
                    <a:pt x="833" y="325"/>
                  </a:lnTo>
                  <a:lnTo>
                    <a:pt x="845" y="326"/>
                  </a:lnTo>
                  <a:lnTo>
                    <a:pt x="852" y="337"/>
                  </a:lnTo>
                  <a:lnTo>
                    <a:pt x="830" y="343"/>
                  </a:lnTo>
                  <a:lnTo>
                    <a:pt x="827" y="354"/>
                  </a:lnTo>
                  <a:lnTo>
                    <a:pt x="815" y="364"/>
                  </a:lnTo>
                  <a:lnTo>
                    <a:pt x="811" y="378"/>
                  </a:lnTo>
                  <a:lnTo>
                    <a:pt x="834" y="390"/>
                  </a:lnTo>
                  <a:lnTo>
                    <a:pt x="849" y="410"/>
                  </a:lnTo>
                  <a:lnTo>
                    <a:pt x="867" y="429"/>
                  </a:lnTo>
                  <a:lnTo>
                    <a:pt x="884" y="445"/>
                  </a:lnTo>
                  <a:lnTo>
                    <a:pt x="889" y="461"/>
                  </a:lnTo>
                  <a:lnTo>
                    <a:pt x="880" y="466"/>
                  </a:lnTo>
                  <a:lnTo>
                    <a:pt x="888" y="477"/>
                  </a:lnTo>
                  <a:lnTo>
                    <a:pt x="900" y="484"/>
                  </a:lnTo>
                  <a:lnTo>
                    <a:pt x="903" y="501"/>
                  </a:lnTo>
                  <a:lnTo>
                    <a:pt x="903" y="517"/>
                  </a:lnTo>
                  <a:lnTo>
                    <a:pt x="894" y="519"/>
                  </a:lnTo>
                  <a:lnTo>
                    <a:pt x="888" y="541"/>
                  </a:lnTo>
                  <a:lnTo>
                    <a:pt x="881" y="569"/>
                  </a:lnTo>
                  <a:lnTo>
                    <a:pt x="871" y="593"/>
                  </a:lnTo>
                  <a:lnTo>
                    <a:pt x="851" y="613"/>
                  </a:lnTo>
                  <a:lnTo>
                    <a:pt x="830" y="630"/>
                  </a:lnTo>
                  <a:lnTo>
                    <a:pt x="810" y="632"/>
                  </a:lnTo>
                  <a:lnTo>
                    <a:pt x="801" y="642"/>
                  </a:lnTo>
                  <a:lnTo>
                    <a:pt x="793" y="635"/>
                  </a:lnTo>
                  <a:lnTo>
                    <a:pt x="785" y="645"/>
                  </a:lnTo>
                  <a:lnTo>
                    <a:pt x="762" y="656"/>
                  </a:lnTo>
                  <a:lnTo>
                    <a:pt x="744" y="659"/>
                  </a:lnTo>
                  <a:lnTo>
                    <a:pt x="742" y="681"/>
                  </a:lnTo>
                  <a:lnTo>
                    <a:pt x="732" y="682"/>
                  </a:lnTo>
                  <a:lnTo>
                    <a:pt x="725" y="667"/>
                  </a:lnTo>
                  <a:lnTo>
                    <a:pt x="727" y="659"/>
                  </a:lnTo>
                  <a:lnTo>
                    <a:pt x="702" y="652"/>
                  </a:lnTo>
                  <a:lnTo>
                    <a:pt x="694" y="656"/>
                  </a:lnTo>
                  <a:lnTo>
                    <a:pt x="675" y="650"/>
                  </a:lnTo>
                  <a:lnTo>
                    <a:pt x="664" y="642"/>
                  </a:lnTo>
                  <a:lnTo>
                    <a:pt x="665" y="630"/>
                  </a:lnTo>
                  <a:lnTo>
                    <a:pt x="648" y="626"/>
                  </a:lnTo>
                  <a:lnTo>
                    <a:pt x="638" y="618"/>
                  </a:lnTo>
                  <a:lnTo>
                    <a:pt x="624" y="629"/>
                  </a:lnTo>
                  <a:lnTo>
                    <a:pt x="608" y="632"/>
                  </a:lnTo>
                  <a:lnTo>
                    <a:pt x="593" y="632"/>
                  </a:lnTo>
                  <a:lnTo>
                    <a:pt x="585" y="637"/>
                  </a:lnTo>
                  <a:lnTo>
                    <a:pt x="576" y="640"/>
                  </a:lnTo>
                  <a:lnTo>
                    <a:pt x="583" y="663"/>
                  </a:lnTo>
                  <a:lnTo>
                    <a:pt x="573" y="663"/>
                  </a:lnTo>
                  <a:lnTo>
                    <a:pt x="571" y="658"/>
                  </a:lnTo>
                  <a:lnTo>
                    <a:pt x="569" y="649"/>
                  </a:lnTo>
                  <a:lnTo>
                    <a:pt x="557" y="656"/>
                  </a:lnTo>
                  <a:lnTo>
                    <a:pt x="548" y="652"/>
                  </a:lnTo>
                  <a:lnTo>
                    <a:pt x="533" y="644"/>
                  </a:lnTo>
                  <a:lnTo>
                    <a:pt x="535" y="627"/>
                  </a:lnTo>
                  <a:lnTo>
                    <a:pt x="523" y="623"/>
                  </a:lnTo>
                  <a:lnTo>
                    <a:pt x="515" y="604"/>
                  </a:lnTo>
                  <a:lnTo>
                    <a:pt x="497" y="607"/>
                  </a:lnTo>
                  <a:lnTo>
                    <a:pt x="494" y="582"/>
                  </a:lnTo>
                  <a:lnTo>
                    <a:pt x="507" y="565"/>
                  </a:lnTo>
                  <a:lnTo>
                    <a:pt x="504" y="548"/>
                  </a:lnTo>
                  <a:lnTo>
                    <a:pt x="500" y="532"/>
                  </a:lnTo>
                  <a:lnTo>
                    <a:pt x="491" y="527"/>
                  </a:lnTo>
                  <a:lnTo>
                    <a:pt x="482" y="515"/>
                  </a:lnTo>
                  <a:lnTo>
                    <a:pt x="472" y="516"/>
                  </a:lnTo>
                  <a:lnTo>
                    <a:pt x="452" y="513"/>
                  </a:lnTo>
                  <a:lnTo>
                    <a:pt x="456" y="505"/>
                  </a:lnTo>
                  <a:lnTo>
                    <a:pt x="445" y="492"/>
                  </a:lnTo>
                  <a:lnTo>
                    <a:pt x="434" y="500"/>
                  </a:lnTo>
                  <a:lnTo>
                    <a:pt x="418" y="495"/>
                  </a:lnTo>
                  <a:lnTo>
                    <a:pt x="401" y="508"/>
                  </a:lnTo>
                  <a:lnTo>
                    <a:pt x="389" y="524"/>
                  </a:lnTo>
                  <a:lnTo>
                    <a:pt x="375" y="527"/>
                  </a:lnTo>
                  <a:lnTo>
                    <a:pt x="366" y="521"/>
                  </a:lnTo>
                  <a:lnTo>
                    <a:pt x="356" y="520"/>
                  </a:lnTo>
                  <a:lnTo>
                    <a:pt x="343" y="516"/>
                  </a:lnTo>
                  <a:lnTo>
                    <a:pt x="334" y="521"/>
                  </a:lnTo>
                  <a:lnTo>
                    <a:pt x="326" y="536"/>
                  </a:lnTo>
                  <a:lnTo>
                    <a:pt x="321" y="520"/>
                  </a:lnTo>
                  <a:lnTo>
                    <a:pt x="311" y="524"/>
                  </a:lnTo>
                  <a:lnTo>
                    <a:pt x="290" y="522"/>
                  </a:lnTo>
                  <a:lnTo>
                    <a:pt x="269" y="517"/>
                  </a:lnTo>
                  <a:lnTo>
                    <a:pt x="253" y="508"/>
                  </a:lnTo>
                  <a:lnTo>
                    <a:pt x="238" y="504"/>
                  </a:lnTo>
                  <a:lnTo>
                    <a:pt x="230" y="494"/>
                  </a:lnTo>
                  <a:lnTo>
                    <a:pt x="219" y="491"/>
                  </a:lnTo>
                  <a:lnTo>
                    <a:pt x="199" y="478"/>
                  </a:lnTo>
                  <a:lnTo>
                    <a:pt x="183" y="472"/>
                  </a:lnTo>
                  <a:lnTo>
                    <a:pt x="177" y="476"/>
                  </a:lnTo>
                  <a:lnTo>
                    <a:pt x="149" y="462"/>
                  </a:lnTo>
                  <a:lnTo>
                    <a:pt x="129" y="449"/>
                  </a:lnTo>
                  <a:lnTo>
                    <a:pt x="119" y="426"/>
                  </a:lnTo>
                  <a:lnTo>
                    <a:pt x="132" y="429"/>
                  </a:lnTo>
                  <a:lnTo>
                    <a:pt x="130" y="418"/>
                  </a:lnTo>
                  <a:lnTo>
                    <a:pt x="120" y="408"/>
                  </a:lnTo>
                  <a:lnTo>
                    <a:pt x="118" y="391"/>
                  </a:lnTo>
                  <a:lnTo>
                    <a:pt x="93" y="366"/>
                  </a:lnTo>
                  <a:lnTo>
                    <a:pt x="63" y="358"/>
                  </a:lnTo>
                  <a:lnTo>
                    <a:pt x="54" y="342"/>
                  </a:lnTo>
                  <a:lnTo>
                    <a:pt x="38" y="333"/>
                  </a:lnTo>
                  <a:lnTo>
                    <a:pt x="34" y="327"/>
                  </a:lnTo>
                  <a:lnTo>
                    <a:pt x="28" y="315"/>
                  </a:lnTo>
                  <a:lnTo>
                    <a:pt x="26" y="307"/>
                  </a:lnTo>
                  <a:lnTo>
                    <a:pt x="15" y="302"/>
                  </a:lnTo>
                  <a:lnTo>
                    <a:pt x="9" y="304"/>
                  </a:lnTo>
                  <a:lnTo>
                    <a:pt x="0" y="285"/>
                  </a:lnTo>
                  <a:lnTo>
                    <a:pt x="3" y="280"/>
                  </a:lnTo>
                  <a:lnTo>
                    <a:pt x="0" y="276"/>
                  </a:lnTo>
                  <a:lnTo>
                    <a:pt x="13" y="266"/>
                  </a:lnTo>
                  <a:lnTo>
                    <a:pt x="23" y="262"/>
                  </a:lnTo>
                  <a:lnTo>
                    <a:pt x="42" y="264"/>
                  </a:lnTo>
                  <a:lnTo>
                    <a:pt x="44" y="252"/>
                  </a:lnTo>
                  <a:lnTo>
                    <a:pt x="65" y="249"/>
                  </a:lnTo>
                  <a:lnTo>
                    <a:pt x="68" y="241"/>
                  </a:lnTo>
                  <a:lnTo>
                    <a:pt x="91" y="230"/>
                  </a:lnTo>
                  <a:lnTo>
                    <a:pt x="92" y="225"/>
                  </a:lnTo>
                  <a:lnTo>
                    <a:pt x="87" y="213"/>
                  </a:lnTo>
                  <a:lnTo>
                    <a:pt x="96" y="208"/>
                  </a:lnTo>
                  <a:lnTo>
                    <a:pt x="68" y="172"/>
                  </a:lnTo>
                  <a:lnTo>
                    <a:pt x="98" y="164"/>
                  </a:lnTo>
                  <a:lnTo>
                    <a:pt x="104" y="160"/>
                  </a:lnTo>
                  <a:lnTo>
                    <a:pt x="101" y="123"/>
                  </a:lnTo>
                  <a:lnTo>
                    <a:pt x="136" y="130"/>
                  </a:lnTo>
                  <a:lnTo>
                    <a:pt x="141" y="121"/>
                  </a:lnTo>
                  <a:lnTo>
                    <a:pt x="133" y="100"/>
                  </a:lnTo>
                  <a:lnTo>
                    <a:pt x="146" y="98"/>
                  </a:lnTo>
                  <a:lnTo>
                    <a:pt x="151" y="85"/>
                  </a:lnTo>
                  <a:lnTo>
                    <a:pt x="157" y="83"/>
                  </a:lnTo>
                  <a:lnTo>
                    <a:pt x="168" y="97"/>
                  </a:lnTo>
                  <a:lnTo>
                    <a:pt x="186" y="108"/>
                  </a:lnTo>
                  <a:lnTo>
                    <a:pt x="213" y="116"/>
                  </a:lnTo>
                  <a:lnTo>
                    <a:pt x="232" y="132"/>
                  </a:lnTo>
                  <a:lnTo>
                    <a:pt x="236" y="156"/>
                  </a:lnTo>
                  <a:lnTo>
                    <a:pt x="246" y="165"/>
                  </a:lnTo>
                  <a:lnTo>
                    <a:pt x="267" y="168"/>
                  </a:lnTo>
                  <a:lnTo>
                    <a:pt x="290" y="171"/>
                  </a:lnTo>
                  <a:lnTo>
                    <a:pt x="316" y="184"/>
                  </a:lnTo>
                  <a:lnTo>
                    <a:pt x="327" y="186"/>
                  </a:lnTo>
                  <a:lnTo>
                    <a:pt x="343" y="205"/>
                  </a:lnTo>
                  <a:lnTo>
                    <a:pt x="358" y="217"/>
                  </a:lnTo>
                  <a:lnTo>
                    <a:pt x="376" y="217"/>
                  </a:lnTo>
                  <a:lnTo>
                    <a:pt x="412" y="222"/>
                  </a:lnTo>
                  <a:lnTo>
                    <a:pt x="433" y="219"/>
                  </a:lnTo>
                  <a:lnTo>
                    <a:pt x="451" y="222"/>
                  </a:lnTo>
                  <a:lnTo>
                    <a:pt x="481" y="234"/>
                  </a:lnTo>
                  <a:lnTo>
                    <a:pt x="502" y="234"/>
                  </a:lnTo>
                  <a:lnTo>
                    <a:pt x="512" y="241"/>
                  </a:lnTo>
                  <a:lnTo>
                    <a:pt x="527" y="230"/>
                  </a:lnTo>
                  <a:lnTo>
                    <a:pt x="550" y="222"/>
                  </a:lnTo>
                  <a:lnTo>
                    <a:pt x="575" y="222"/>
                  </a:lnTo>
                  <a:lnTo>
                    <a:pt x="591" y="214"/>
                  </a:lnTo>
                  <a:lnTo>
                    <a:pt x="598" y="203"/>
                  </a:lnTo>
                  <a:lnTo>
                    <a:pt x="606" y="196"/>
                  </a:lnTo>
                  <a:lnTo>
                    <a:pt x="600" y="190"/>
                  </a:lnTo>
                  <a:lnTo>
                    <a:pt x="590" y="182"/>
                  </a:lnTo>
                  <a:lnTo>
                    <a:pt x="592" y="169"/>
                  </a:lnTo>
                  <a:lnTo>
                    <a:pt x="602" y="171"/>
                  </a:lnTo>
                  <a:lnTo>
                    <a:pt x="621" y="175"/>
                  </a:lnTo>
                  <a:lnTo>
                    <a:pt x="632" y="164"/>
                  </a:lnTo>
                  <a:lnTo>
                    <a:pt x="653" y="156"/>
                  </a:lnTo>
                  <a:lnTo>
                    <a:pt x="657" y="142"/>
                  </a:lnTo>
                  <a:lnTo>
                    <a:pt x="665" y="137"/>
                  </a:lnTo>
                  <a:lnTo>
                    <a:pt x="687" y="134"/>
                  </a:lnTo>
                  <a:lnTo>
                    <a:pt x="702" y="136"/>
                  </a:lnTo>
                  <a:lnTo>
                    <a:pt x="699" y="129"/>
                  </a:lnTo>
                  <a:lnTo>
                    <a:pt x="676" y="115"/>
                  </a:lnTo>
                  <a:lnTo>
                    <a:pt x="659" y="108"/>
                  </a:lnTo>
                  <a:lnTo>
                    <a:pt x="651" y="116"/>
                  </a:lnTo>
                  <a:lnTo>
                    <a:pt x="633" y="112"/>
                  </a:lnTo>
                  <a:lnTo>
                    <a:pt x="625" y="115"/>
                  </a:lnTo>
                  <a:lnTo>
                    <a:pt x="616" y="107"/>
                  </a:lnTo>
                  <a:lnTo>
                    <a:pt x="615" y="87"/>
                  </a:lnTo>
                  <a:lnTo>
                    <a:pt x="613" y="71"/>
                  </a:lnTo>
                  <a:lnTo>
                    <a:pt x="638" y="79"/>
                  </a:lnTo>
                  <a:lnTo>
                    <a:pt x="652" y="66"/>
                  </a:lnTo>
                  <a:lnTo>
                    <a:pt x="646" y="57"/>
                  </a:lnTo>
                  <a:lnTo>
                    <a:pt x="646" y="36"/>
                  </a:lnTo>
                  <a:lnTo>
                    <a:pt x="650" y="30"/>
                  </a:lnTo>
                  <a:lnTo>
                    <a:pt x="642" y="18"/>
                  </a:lnTo>
                  <a:lnTo>
                    <a:pt x="630" y="14"/>
                  </a:lnTo>
                  <a:lnTo>
                    <a:pt x="635" y="4"/>
                  </a:lnTo>
                  <a:lnTo>
                    <a:pt x="652" y="0"/>
                  </a:lnTo>
                  <a:lnTo>
                    <a:pt x="672" y="0"/>
                  </a:lnTo>
                  <a:lnTo>
                    <a:pt x="700" y="5"/>
                  </a:lnTo>
                  <a:lnTo>
                    <a:pt x="719" y="13"/>
                  </a:lnTo>
                  <a:lnTo>
                    <a:pt x="744" y="33"/>
                  </a:lnTo>
                  <a:lnTo>
                    <a:pt x="757" y="42"/>
                  </a:lnTo>
                  <a:lnTo>
                    <a:pt x="771" y="54"/>
                  </a:lnTo>
                  <a:lnTo>
                    <a:pt x="791" y="74"/>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76" name="Freeform 41"/>
            <p:cNvSpPr>
              <a:spLocks/>
            </p:cNvSpPr>
            <p:nvPr/>
          </p:nvSpPr>
          <p:spPr bwMode="auto">
            <a:xfrm>
              <a:off x="3932237" y="3562350"/>
              <a:ext cx="174625" cy="203200"/>
            </a:xfrm>
            <a:custGeom>
              <a:avLst/>
              <a:gdLst>
                <a:gd name="T0" fmla="*/ 105 w 110"/>
                <a:gd name="T1" fmla="*/ 115 h 128"/>
                <a:gd name="T2" fmla="*/ 97 w 110"/>
                <a:gd name="T3" fmla="*/ 115 h 128"/>
                <a:gd name="T4" fmla="*/ 84 w 110"/>
                <a:gd name="T5" fmla="*/ 111 h 128"/>
                <a:gd name="T6" fmla="*/ 72 w 110"/>
                <a:gd name="T7" fmla="*/ 111 h 128"/>
                <a:gd name="T8" fmla="*/ 50 w 110"/>
                <a:gd name="T9" fmla="*/ 115 h 128"/>
                <a:gd name="T10" fmla="*/ 37 w 110"/>
                <a:gd name="T11" fmla="*/ 121 h 128"/>
                <a:gd name="T12" fmla="*/ 19 w 110"/>
                <a:gd name="T13" fmla="*/ 128 h 128"/>
                <a:gd name="T14" fmla="*/ 16 w 110"/>
                <a:gd name="T15" fmla="*/ 128 h 128"/>
                <a:gd name="T16" fmla="*/ 17 w 110"/>
                <a:gd name="T17" fmla="*/ 111 h 128"/>
                <a:gd name="T18" fmla="*/ 19 w 110"/>
                <a:gd name="T19" fmla="*/ 108 h 128"/>
                <a:gd name="T20" fmla="*/ 18 w 110"/>
                <a:gd name="T21" fmla="*/ 100 h 128"/>
                <a:gd name="T22" fmla="*/ 11 w 110"/>
                <a:gd name="T23" fmla="*/ 91 h 128"/>
                <a:gd name="T24" fmla="*/ 5 w 110"/>
                <a:gd name="T25" fmla="*/ 90 h 128"/>
                <a:gd name="T26" fmla="*/ 0 w 110"/>
                <a:gd name="T27" fmla="*/ 84 h 128"/>
                <a:gd name="T28" fmla="*/ 3 w 110"/>
                <a:gd name="T29" fmla="*/ 75 h 128"/>
                <a:gd name="T30" fmla="*/ 2 w 110"/>
                <a:gd name="T31" fmla="*/ 65 h 128"/>
                <a:gd name="T32" fmla="*/ 3 w 110"/>
                <a:gd name="T33" fmla="*/ 59 h 128"/>
                <a:gd name="T34" fmla="*/ 6 w 110"/>
                <a:gd name="T35" fmla="*/ 59 h 128"/>
                <a:gd name="T36" fmla="*/ 7 w 110"/>
                <a:gd name="T37" fmla="*/ 50 h 128"/>
                <a:gd name="T38" fmla="*/ 5 w 110"/>
                <a:gd name="T39" fmla="*/ 46 h 128"/>
                <a:gd name="T40" fmla="*/ 7 w 110"/>
                <a:gd name="T41" fmla="*/ 43 h 128"/>
                <a:gd name="T42" fmla="*/ 14 w 110"/>
                <a:gd name="T43" fmla="*/ 40 h 128"/>
                <a:gd name="T44" fmla="*/ 9 w 110"/>
                <a:gd name="T45" fmla="*/ 24 h 128"/>
                <a:gd name="T46" fmla="*/ 5 w 110"/>
                <a:gd name="T47" fmla="*/ 15 h 128"/>
                <a:gd name="T48" fmla="*/ 7 w 110"/>
                <a:gd name="T49" fmla="*/ 8 h 128"/>
                <a:gd name="T50" fmla="*/ 11 w 110"/>
                <a:gd name="T51" fmla="*/ 6 h 128"/>
                <a:gd name="T52" fmla="*/ 13 w 110"/>
                <a:gd name="T53" fmla="*/ 5 h 128"/>
                <a:gd name="T54" fmla="*/ 18 w 110"/>
                <a:gd name="T55" fmla="*/ 7 h 128"/>
                <a:gd name="T56" fmla="*/ 32 w 110"/>
                <a:gd name="T57" fmla="*/ 8 h 128"/>
                <a:gd name="T58" fmla="*/ 35 w 110"/>
                <a:gd name="T59" fmla="*/ 2 h 128"/>
                <a:gd name="T60" fmla="*/ 39 w 110"/>
                <a:gd name="T61" fmla="*/ 2 h 128"/>
                <a:gd name="T62" fmla="*/ 44 w 110"/>
                <a:gd name="T63" fmla="*/ 0 h 128"/>
                <a:gd name="T64" fmla="*/ 47 w 110"/>
                <a:gd name="T65" fmla="*/ 9 h 128"/>
                <a:gd name="T66" fmla="*/ 51 w 110"/>
                <a:gd name="T67" fmla="*/ 6 h 128"/>
                <a:gd name="T68" fmla="*/ 58 w 110"/>
                <a:gd name="T69" fmla="*/ 3 h 128"/>
                <a:gd name="T70" fmla="*/ 67 w 110"/>
                <a:gd name="T71" fmla="*/ 7 h 128"/>
                <a:gd name="T72" fmla="*/ 70 w 110"/>
                <a:gd name="T73" fmla="*/ 14 h 128"/>
                <a:gd name="T74" fmla="*/ 78 w 110"/>
                <a:gd name="T75" fmla="*/ 19 h 128"/>
                <a:gd name="T76" fmla="*/ 85 w 110"/>
                <a:gd name="T77" fmla="*/ 14 h 128"/>
                <a:gd name="T78" fmla="*/ 93 w 110"/>
                <a:gd name="T79" fmla="*/ 13 h 128"/>
                <a:gd name="T80" fmla="*/ 106 w 110"/>
                <a:gd name="T81" fmla="*/ 18 h 128"/>
                <a:gd name="T82" fmla="*/ 110 w 110"/>
                <a:gd name="T83" fmla="*/ 48 h 128"/>
                <a:gd name="T84" fmla="*/ 103 w 110"/>
                <a:gd name="T85" fmla="*/ 65 h 128"/>
                <a:gd name="T86" fmla="*/ 98 w 110"/>
                <a:gd name="T87" fmla="*/ 88 h 128"/>
                <a:gd name="T88" fmla="*/ 106 w 110"/>
                <a:gd name="T89" fmla="*/ 107 h 128"/>
                <a:gd name="T90" fmla="*/ 105 w 110"/>
                <a:gd name="T91" fmla="*/ 11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0" h="128">
                  <a:moveTo>
                    <a:pt x="105" y="115"/>
                  </a:moveTo>
                  <a:lnTo>
                    <a:pt x="97" y="115"/>
                  </a:lnTo>
                  <a:lnTo>
                    <a:pt x="84" y="111"/>
                  </a:lnTo>
                  <a:lnTo>
                    <a:pt x="72" y="111"/>
                  </a:lnTo>
                  <a:lnTo>
                    <a:pt x="50" y="115"/>
                  </a:lnTo>
                  <a:lnTo>
                    <a:pt x="37" y="121"/>
                  </a:lnTo>
                  <a:lnTo>
                    <a:pt x="19" y="128"/>
                  </a:lnTo>
                  <a:lnTo>
                    <a:pt x="16" y="128"/>
                  </a:lnTo>
                  <a:lnTo>
                    <a:pt x="17" y="111"/>
                  </a:lnTo>
                  <a:lnTo>
                    <a:pt x="19" y="108"/>
                  </a:lnTo>
                  <a:lnTo>
                    <a:pt x="18" y="100"/>
                  </a:lnTo>
                  <a:lnTo>
                    <a:pt x="11" y="91"/>
                  </a:lnTo>
                  <a:lnTo>
                    <a:pt x="5" y="90"/>
                  </a:lnTo>
                  <a:lnTo>
                    <a:pt x="0" y="84"/>
                  </a:lnTo>
                  <a:lnTo>
                    <a:pt x="3" y="75"/>
                  </a:lnTo>
                  <a:lnTo>
                    <a:pt x="2" y="65"/>
                  </a:lnTo>
                  <a:lnTo>
                    <a:pt x="3" y="59"/>
                  </a:lnTo>
                  <a:lnTo>
                    <a:pt x="6" y="59"/>
                  </a:lnTo>
                  <a:lnTo>
                    <a:pt x="7" y="50"/>
                  </a:lnTo>
                  <a:lnTo>
                    <a:pt x="5" y="46"/>
                  </a:lnTo>
                  <a:lnTo>
                    <a:pt x="7" y="43"/>
                  </a:lnTo>
                  <a:lnTo>
                    <a:pt x="14" y="40"/>
                  </a:lnTo>
                  <a:lnTo>
                    <a:pt x="9" y="24"/>
                  </a:lnTo>
                  <a:lnTo>
                    <a:pt x="5" y="15"/>
                  </a:lnTo>
                  <a:lnTo>
                    <a:pt x="7" y="8"/>
                  </a:lnTo>
                  <a:lnTo>
                    <a:pt x="11" y="6"/>
                  </a:lnTo>
                  <a:lnTo>
                    <a:pt x="13" y="5"/>
                  </a:lnTo>
                  <a:lnTo>
                    <a:pt x="18" y="7"/>
                  </a:lnTo>
                  <a:lnTo>
                    <a:pt x="32" y="8"/>
                  </a:lnTo>
                  <a:lnTo>
                    <a:pt x="35" y="2"/>
                  </a:lnTo>
                  <a:lnTo>
                    <a:pt x="39" y="2"/>
                  </a:lnTo>
                  <a:lnTo>
                    <a:pt x="44" y="0"/>
                  </a:lnTo>
                  <a:lnTo>
                    <a:pt x="47" y="9"/>
                  </a:lnTo>
                  <a:lnTo>
                    <a:pt x="51" y="6"/>
                  </a:lnTo>
                  <a:lnTo>
                    <a:pt x="58" y="3"/>
                  </a:lnTo>
                  <a:lnTo>
                    <a:pt x="67" y="7"/>
                  </a:lnTo>
                  <a:lnTo>
                    <a:pt x="70" y="14"/>
                  </a:lnTo>
                  <a:lnTo>
                    <a:pt x="78" y="19"/>
                  </a:lnTo>
                  <a:lnTo>
                    <a:pt x="85" y="14"/>
                  </a:lnTo>
                  <a:lnTo>
                    <a:pt x="93" y="13"/>
                  </a:lnTo>
                  <a:lnTo>
                    <a:pt x="106" y="18"/>
                  </a:lnTo>
                  <a:lnTo>
                    <a:pt x="110" y="48"/>
                  </a:lnTo>
                  <a:lnTo>
                    <a:pt x="103" y="65"/>
                  </a:lnTo>
                  <a:lnTo>
                    <a:pt x="98" y="88"/>
                  </a:lnTo>
                  <a:lnTo>
                    <a:pt x="106" y="107"/>
                  </a:lnTo>
                  <a:lnTo>
                    <a:pt x="105" y="115"/>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77" name="Freeform 42"/>
            <p:cNvSpPr>
              <a:spLocks/>
            </p:cNvSpPr>
            <p:nvPr/>
          </p:nvSpPr>
          <p:spPr bwMode="auto">
            <a:xfrm>
              <a:off x="4429125" y="3484562"/>
              <a:ext cx="220663" cy="366713"/>
            </a:xfrm>
            <a:custGeom>
              <a:avLst/>
              <a:gdLst>
                <a:gd name="T0" fmla="*/ 85 w 139"/>
                <a:gd name="T1" fmla="*/ 220 h 231"/>
                <a:gd name="T2" fmla="*/ 82 w 139"/>
                <a:gd name="T3" fmla="*/ 219 h 231"/>
                <a:gd name="T4" fmla="*/ 71 w 139"/>
                <a:gd name="T5" fmla="*/ 222 h 231"/>
                <a:gd name="T6" fmla="*/ 60 w 139"/>
                <a:gd name="T7" fmla="*/ 219 h 231"/>
                <a:gd name="T8" fmla="*/ 52 w 139"/>
                <a:gd name="T9" fmla="*/ 220 h 231"/>
                <a:gd name="T10" fmla="*/ 22 w 139"/>
                <a:gd name="T11" fmla="*/ 220 h 231"/>
                <a:gd name="T12" fmla="*/ 24 w 139"/>
                <a:gd name="T13" fmla="*/ 204 h 231"/>
                <a:gd name="T14" fmla="*/ 17 w 139"/>
                <a:gd name="T15" fmla="*/ 190 h 231"/>
                <a:gd name="T16" fmla="*/ 9 w 139"/>
                <a:gd name="T17" fmla="*/ 186 h 231"/>
                <a:gd name="T18" fmla="*/ 5 w 139"/>
                <a:gd name="T19" fmla="*/ 177 h 231"/>
                <a:gd name="T20" fmla="*/ 0 w 139"/>
                <a:gd name="T21" fmla="*/ 174 h 231"/>
                <a:gd name="T22" fmla="*/ 0 w 139"/>
                <a:gd name="T23" fmla="*/ 168 h 231"/>
                <a:gd name="T24" fmla="*/ 5 w 139"/>
                <a:gd name="T25" fmla="*/ 154 h 231"/>
                <a:gd name="T26" fmla="*/ 14 w 139"/>
                <a:gd name="T27" fmla="*/ 134 h 231"/>
                <a:gd name="T28" fmla="*/ 19 w 139"/>
                <a:gd name="T29" fmla="*/ 133 h 231"/>
                <a:gd name="T30" fmla="*/ 30 w 139"/>
                <a:gd name="T31" fmla="*/ 121 h 231"/>
                <a:gd name="T32" fmla="*/ 37 w 139"/>
                <a:gd name="T33" fmla="*/ 121 h 231"/>
                <a:gd name="T34" fmla="*/ 47 w 139"/>
                <a:gd name="T35" fmla="*/ 129 h 231"/>
                <a:gd name="T36" fmla="*/ 60 w 139"/>
                <a:gd name="T37" fmla="*/ 122 h 231"/>
                <a:gd name="T38" fmla="*/ 61 w 139"/>
                <a:gd name="T39" fmla="*/ 114 h 231"/>
                <a:gd name="T40" fmla="*/ 66 w 139"/>
                <a:gd name="T41" fmla="*/ 105 h 231"/>
                <a:gd name="T42" fmla="*/ 68 w 139"/>
                <a:gd name="T43" fmla="*/ 95 h 231"/>
                <a:gd name="T44" fmla="*/ 78 w 139"/>
                <a:gd name="T45" fmla="*/ 86 h 231"/>
                <a:gd name="T46" fmla="*/ 81 w 139"/>
                <a:gd name="T47" fmla="*/ 72 h 231"/>
                <a:gd name="T48" fmla="*/ 85 w 139"/>
                <a:gd name="T49" fmla="*/ 67 h 231"/>
                <a:gd name="T50" fmla="*/ 88 w 139"/>
                <a:gd name="T51" fmla="*/ 56 h 231"/>
                <a:gd name="T52" fmla="*/ 93 w 139"/>
                <a:gd name="T53" fmla="*/ 43 h 231"/>
                <a:gd name="T54" fmla="*/ 108 w 139"/>
                <a:gd name="T55" fmla="*/ 27 h 231"/>
                <a:gd name="T56" fmla="*/ 108 w 139"/>
                <a:gd name="T57" fmla="*/ 20 h 231"/>
                <a:gd name="T58" fmla="*/ 110 w 139"/>
                <a:gd name="T59" fmla="*/ 16 h 231"/>
                <a:gd name="T60" fmla="*/ 103 w 139"/>
                <a:gd name="T61" fmla="*/ 8 h 231"/>
                <a:gd name="T62" fmla="*/ 104 w 139"/>
                <a:gd name="T63" fmla="*/ 1 h 231"/>
                <a:gd name="T64" fmla="*/ 109 w 139"/>
                <a:gd name="T65" fmla="*/ 0 h 231"/>
                <a:gd name="T66" fmla="*/ 116 w 139"/>
                <a:gd name="T67" fmla="*/ 14 h 231"/>
                <a:gd name="T68" fmla="*/ 118 w 139"/>
                <a:gd name="T69" fmla="*/ 27 h 231"/>
                <a:gd name="T70" fmla="*/ 117 w 139"/>
                <a:gd name="T71" fmla="*/ 41 h 231"/>
                <a:gd name="T72" fmla="*/ 127 w 139"/>
                <a:gd name="T73" fmla="*/ 60 h 231"/>
                <a:gd name="T74" fmla="*/ 117 w 139"/>
                <a:gd name="T75" fmla="*/ 60 h 231"/>
                <a:gd name="T76" fmla="*/ 112 w 139"/>
                <a:gd name="T77" fmla="*/ 61 h 231"/>
                <a:gd name="T78" fmla="*/ 104 w 139"/>
                <a:gd name="T79" fmla="*/ 59 h 231"/>
                <a:gd name="T80" fmla="*/ 100 w 139"/>
                <a:gd name="T81" fmla="*/ 69 h 231"/>
                <a:gd name="T82" fmla="*/ 111 w 139"/>
                <a:gd name="T83" fmla="*/ 81 h 231"/>
                <a:gd name="T84" fmla="*/ 119 w 139"/>
                <a:gd name="T85" fmla="*/ 85 h 231"/>
                <a:gd name="T86" fmla="*/ 121 w 139"/>
                <a:gd name="T87" fmla="*/ 93 h 231"/>
                <a:gd name="T88" fmla="*/ 127 w 139"/>
                <a:gd name="T89" fmla="*/ 107 h 231"/>
                <a:gd name="T90" fmla="*/ 124 w 139"/>
                <a:gd name="T91" fmla="*/ 113 h 231"/>
                <a:gd name="T92" fmla="*/ 115 w 139"/>
                <a:gd name="T93" fmla="*/ 134 h 231"/>
                <a:gd name="T94" fmla="*/ 111 w 139"/>
                <a:gd name="T95" fmla="*/ 138 h 231"/>
                <a:gd name="T96" fmla="*/ 110 w 139"/>
                <a:gd name="T97" fmla="*/ 154 h 231"/>
                <a:gd name="T98" fmla="*/ 112 w 139"/>
                <a:gd name="T99" fmla="*/ 163 h 231"/>
                <a:gd name="T100" fmla="*/ 110 w 139"/>
                <a:gd name="T101" fmla="*/ 169 h 231"/>
                <a:gd name="T102" fmla="*/ 119 w 139"/>
                <a:gd name="T103" fmla="*/ 180 h 231"/>
                <a:gd name="T104" fmla="*/ 120 w 139"/>
                <a:gd name="T105" fmla="*/ 188 h 231"/>
                <a:gd name="T106" fmla="*/ 127 w 139"/>
                <a:gd name="T107" fmla="*/ 198 h 231"/>
                <a:gd name="T108" fmla="*/ 136 w 139"/>
                <a:gd name="T109" fmla="*/ 205 h 231"/>
                <a:gd name="T110" fmla="*/ 137 w 139"/>
                <a:gd name="T111" fmla="*/ 214 h 231"/>
                <a:gd name="T112" fmla="*/ 139 w 139"/>
                <a:gd name="T113" fmla="*/ 220 h 231"/>
                <a:gd name="T114" fmla="*/ 137 w 139"/>
                <a:gd name="T115" fmla="*/ 231 h 231"/>
                <a:gd name="T116" fmla="*/ 123 w 139"/>
                <a:gd name="T117" fmla="*/ 227 h 231"/>
                <a:gd name="T118" fmla="*/ 108 w 139"/>
                <a:gd name="T119" fmla="*/ 221 h 231"/>
                <a:gd name="T120" fmla="*/ 85 w 139"/>
                <a:gd name="T121" fmla="*/ 22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231">
                  <a:moveTo>
                    <a:pt x="85" y="220"/>
                  </a:moveTo>
                  <a:lnTo>
                    <a:pt x="82" y="219"/>
                  </a:lnTo>
                  <a:lnTo>
                    <a:pt x="71" y="222"/>
                  </a:lnTo>
                  <a:lnTo>
                    <a:pt x="60" y="219"/>
                  </a:lnTo>
                  <a:lnTo>
                    <a:pt x="52" y="220"/>
                  </a:lnTo>
                  <a:lnTo>
                    <a:pt x="22" y="220"/>
                  </a:lnTo>
                  <a:lnTo>
                    <a:pt x="24" y="204"/>
                  </a:lnTo>
                  <a:lnTo>
                    <a:pt x="17" y="190"/>
                  </a:lnTo>
                  <a:lnTo>
                    <a:pt x="9" y="186"/>
                  </a:lnTo>
                  <a:lnTo>
                    <a:pt x="5" y="177"/>
                  </a:lnTo>
                  <a:lnTo>
                    <a:pt x="0" y="174"/>
                  </a:lnTo>
                  <a:lnTo>
                    <a:pt x="0" y="168"/>
                  </a:lnTo>
                  <a:lnTo>
                    <a:pt x="5" y="154"/>
                  </a:lnTo>
                  <a:lnTo>
                    <a:pt x="14" y="134"/>
                  </a:lnTo>
                  <a:lnTo>
                    <a:pt x="19" y="133"/>
                  </a:lnTo>
                  <a:lnTo>
                    <a:pt x="30" y="121"/>
                  </a:lnTo>
                  <a:lnTo>
                    <a:pt x="37" y="121"/>
                  </a:lnTo>
                  <a:lnTo>
                    <a:pt x="47" y="129"/>
                  </a:lnTo>
                  <a:lnTo>
                    <a:pt x="60" y="122"/>
                  </a:lnTo>
                  <a:lnTo>
                    <a:pt x="61" y="114"/>
                  </a:lnTo>
                  <a:lnTo>
                    <a:pt x="66" y="105"/>
                  </a:lnTo>
                  <a:lnTo>
                    <a:pt x="68" y="95"/>
                  </a:lnTo>
                  <a:lnTo>
                    <a:pt x="78" y="86"/>
                  </a:lnTo>
                  <a:lnTo>
                    <a:pt x="81" y="72"/>
                  </a:lnTo>
                  <a:lnTo>
                    <a:pt x="85" y="67"/>
                  </a:lnTo>
                  <a:lnTo>
                    <a:pt x="88" y="56"/>
                  </a:lnTo>
                  <a:lnTo>
                    <a:pt x="93" y="43"/>
                  </a:lnTo>
                  <a:lnTo>
                    <a:pt x="108" y="27"/>
                  </a:lnTo>
                  <a:lnTo>
                    <a:pt x="108" y="20"/>
                  </a:lnTo>
                  <a:lnTo>
                    <a:pt x="110" y="16"/>
                  </a:lnTo>
                  <a:lnTo>
                    <a:pt x="103" y="8"/>
                  </a:lnTo>
                  <a:lnTo>
                    <a:pt x="104" y="1"/>
                  </a:lnTo>
                  <a:lnTo>
                    <a:pt x="109" y="0"/>
                  </a:lnTo>
                  <a:lnTo>
                    <a:pt x="116" y="14"/>
                  </a:lnTo>
                  <a:lnTo>
                    <a:pt x="118" y="27"/>
                  </a:lnTo>
                  <a:lnTo>
                    <a:pt x="117" y="41"/>
                  </a:lnTo>
                  <a:lnTo>
                    <a:pt x="127" y="60"/>
                  </a:lnTo>
                  <a:lnTo>
                    <a:pt x="117" y="60"/>
                  </a:lnTo>
                  <a:lnTo>
                    <a:pt x="112" y="61"/>
                  </a:lnTo>
                  <a:lnTo>
                    <a:pt x="104" y="59"/>
                  </a:lnTo>
                  <a:lnTo>
                    <a:pt x="100" y="69"/>
                  </a:lnTo>
                  <a:lnTo>
                    <a:pt x="111" y="81"/>
                  </a:lnTo>
                  <a:lnTo>
                    <a:pt x="119" y="85"/>
                  </a:lnTo>
                  <a:lnTo>
                    <a:pt x="121" y="93"/>
                  </a:lnTo>
                  <a:lnTo>
                    <a:pt x="127" y="107"/>
                  </a:lnTo>
                  <a:lnTo>
                    <a:pt x="124" y="113"/>
                  </a:lnTo>
                  <a:lnTo>
                    <a:pt x="115" y="134"/>
                  </a:lnTo>
                  <a:lnTo>
                    <a:pt x="111" y="138"/>
                  </a:lnTo>
                  <a:lnTo>
                    <a:pt x="110" y="154"/>
                  </a:lnTo>
                  <a:lnTo>
                    <a:pt x="112" y="163"/>
                  </a:lnTo>
                  <a:lnTo>
                    <a:pt x="110" y="169"/>
                  </a:lnTo>
                  <a:lnTo>
                    <a:pt x="119" y="180"/>
                  </a:lnTo>
                  <a:lnTo>
                    <a:pt x="120" y="188"/>
                  </a:lnTo>
                  <a:lnTo>
                    <a:pt x="127" y="198"/>
                  </a:lnTo>
                  <a:lnTo>
                    <a:pt x="136" y="205"/>
                  </a:lnTo>
                  <a:lnTo>
                    <a:pt x="137" y="214"/>
                  </a:lnTo>
                  <a:lnTo>
                    <a:pt x="139" y="220"/>
                  </a:lnTo>
                  <a:lnTo>
                    <a:pt x="137" y="231"/>
                  </a:lnTo>
                  <a:lnTo>
                    <a:pt x="123" y="227"/>
                  </a:lnTo>
                  <a:lnTo>
                    <a:pt x="108" y="221"/>
                  </a:lnTo>
                  <a:lnTo>
                    <a:pt x="85" y="220"/>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78" name="Freeform 43"/>
            <p:cNvSpPr>
              <a:spLocks/>
            </p:cNvSpPr>
            <p:nvPr/>
          </p:nvSpPr>
          <p:spPr bwMode="auto">
            <a:xfrm>
              <a:off x="4537075" y="3735388"/>
              <a:ext cx="554038" cy="611188"/>
            </a:xfrm>
            <a:custGeom>
              <a:avLst/>
              <a:gdLst>
                <a:gd name="T0" fmla="*/ 342 w 349"/>
                <a:gd name="T1" fmla="*/ 61 h 385"/>
                <a:gd name="T2" fmla="*/ 343 w 349"/>
                <a:gd name="T3" fmla="*/ 71 h 385"/>
                <a:gd name="T4" fmla="*/ 329 w 349"/>
                <a:gd name="T5" fmla="*/ 87 h 385"/>
                <a:gd name="T6" fmla="*/ 324 w 349"/>
                <a:gd name="T7" fmla="*/ 114 h 385"/>
                <a:gd name="T8" fmla="*/ 320 w 349"/>
                <a:gd name="T9" fmla="*/ 137 h 385"/>
                <a:gd name="T10" fmla="*/ 314 w 349"/>
                <a:gd name="T11" fmla="*/ 155 h 385"/>
                <a:gd name="T12" fmla="*/ 310 w 349"/>
                <a:gd name="T13" fmla="*/ 168 h 385"/>
                <a:gd name="T14" fmla="*/ 315 w 349"/>
                <a:gd name="T15" fmla="*/ 203 h 385"/>
                <a:gd name="T16" fmla="*/ 316 w 349"/>
                <a:gd name="T17" fmla="*/ 233 h 385"/>
                <a:gd name="T18" fmla="*/ 330 w 349"/>
                <a:gd name="T19" fmla="*/ 256 h 385"/>
                <a:gd name="T20" fmla="*/ 332 w 349"/>
                <a:gd name="T21" fmla="*/ 281 h 385"/>
                <a:gd name="T22" fmla="*/ 303 w 349"/>
                <a:gd name="T23" fmla="*/ 287 h 385"/>
                <a:gd name="T24" fmla="*/ 301 w 349"/>
                <a:gd name="T25" fmla="*/ 309 h 385"/>
                <a:gd name="T26" fmla="*/ 295 w 349"/>
                <a:gd name="T27" fmla="*/ 354 h 385"/>
                <a:gd name="T28" fmla="*/ 312 w 349"/>
                <a:gd name="T29" fmla="*/ 366 h 385"/>
                <a:gd name="T30" fmla="*/ 318 w 349"/>
                <a:gd name="T31" fmla="*/ 385 h 385"/>
                <a:gd name="T32" fmla="*/ 297 w 349"/>
                <a:gd name="T33" fmla="*/ 373 h 385"/>
                <a:gd name="T34" fmla="*/ 276 w 349"/>
                <a:gd name="T35" fmla="*/ 362 h 385"/>
                <a:gd name="T36" fmla="*/ 261 w 349"/>
                <a:gd name="T37" fmla="*/ 357 h 385"/>
                <a:gd name="T38" fmla="*/ 241 w 349"/>
                <a:gd name="T39" fmla="*/ 345 h 385"/>
                <a:gd name="T40" fmla="*/ 221 w 349"/>
                <a:gd name="T41" fmla="*/ 344 h 385"/>
                <a:gd name="T42" fmla="*/ 214 w 349"/>
                <a:gd name="T43" fmla="*/ 336 h 385"/>
                <a:gd name="T44" fmla="*/ 194 w 349"/>
                <a:gd name="T45" fmla="*/ 338 h 385"/>
                <a:gd name="T46" fmla="*/ 181 w 349"/>
                <a:gd name="T47" fmla="*/ 340 h 385"/>
                <a:gd name="T48" fmla="*/ 177 w 349"/>
                <a:gd name="T49" fmla="*/ 307 h 385"/>
                <a:gd name="T50" fmla="*/ 178 w 349"/>
                <a:gd name="T51" fmla="*/ 282 h 385"/>
                <a:gd name="T52" fmla="*/ 175 w 349"/>
                <a:gd name="T53" fmla="*/ 261 h 385"/>
                <a:gd name="T54" fmla="*/ 154 w 349"/>
                <a:gd name="T55" fmla="*/ 253 h 385"/>
                <a:gd name="T56" fmla="*/ 144 w 349"/>
                <a:gd name="T57" fmla="*/ 257 h 385"/>
                <a:gd name="T58" fmla="*/ 128 w 349"/>
                <a:gd name="T59" fmla="*/ 270 h 385"/>
                <a:gd name="T60" fmla="*/ 115 w 349"/>
                <a:gd name="T61" fmla="*/ 273 h 385"/>
                <a:gd name="T62" fmla="*/ 97 w 349"/>
                <a:gd name="T63" fmla="*/ 277 h 385"/>
                <a:gd name="T64" fmla="*/ 85 w 349"/>
                <a:gd name="T65" fmla="*/ 260 h 385"/>
                <a:gd name="T66" fmla="*/ 76 w 349"/>
                <a:gd name="T67" fmla="*/ 232 h 385"/>
                <a:gd name="T68" fmla="*/ 15 w 349"/>
                <a:gd name="T69" fmla="*/ 234 h 385"/>
                <a:gd name="T70" fmla="*/ 2 w 349"/>
                <a:gd name="T71" fmla="*/ 236 h 385"/>
                <a:gd name="T72" fmla="*/ 5 w 349"/>
                <a:gd name="T73" fmla="*/ 228 h 385"/>
                <a:gd name="T74" fmla="*/ 8 w 349"/>
                <a:gd name="T75" fmla="*/ 213 h 385"/>
                <a:gd name="T76" fmla="*/ 20 w 349"/>
                <a:gd name="T77" fmla="*/ 211 h 385"/>
                <a:gd name="T78" fmla="*/ 36 w 349"/>
                <a:gd name="T79" fmla="*/ 203 h 385"/>
                <a:gd name="T80" fmla="*/ 44 w 349"/>
                <a:gd name="T81" fmla="*/ 213 h 385"/>
                <a:gd name="T82" fmla="*/ 66 w 349"/>
                <a:gd name="T83" fmla="*/ 190 h 385"/>
                <a:gd name="T84" fmla="*/ 70 w 349"/>
                <a:gd name="T85" fmla="*/ 166 h 385"/>
                <a:gd name="T86" fmla="*/ 86 w 349"/>
                <a:gd name="T87" fmla="*/ 135 h 385"/>
                <a:gd name="T88" fmla="*/ 101 w 349"/>
                <a:gd name="T89" fmla="*/ 118 h 385"/>
                <a:gd name="T90" fmla="*/ 104 w 349"/>
                <a:gd name="T91" fmla="*/ 103 h 385"/>
                <a:gd name="T92" fmla="*/ 105 w 349"/>
                <a:gd name="T93" fmla="*/ 73 h 385"/>
                <a:gd name="T94" fmla="*/ 114 w 349"/>
                <a:gd name="T95" fmla="*/ 49 h 385"/>
                <a:gd name="T96" fmla="*/ 117 w 349"/>
                <a:gd name="T97" fmla="*/ 22 h 385"/>
                <a:gd name="T98" fmla="*/ 134 w 349"/>
                <a:gd name="T99" fmla="*/ 5 h 385"/>
                <a:gd name="T100" fmla="*/ 161 w 349"/>
                <a:gd name="T101" fmla="*/ 20 h 385"/>
                <a:gd name="T102" fmla="*/ 188 w 349"/>
                <a:gd name="T103" fmla="*/ 26 h 385"/>
                <a:gd name="T104" fmla="*/ 196 w 349"/>
                <a:gd name="T105" fmla="*/ 11 h 385"/>
                <a:gd name="T106" fmla="*/ 224 w 349"/>
                <a:gd name="T107" fmla="*/ 3 h 385"/>
                <a:gd name="T108" fmla="*/ 238 w 349"/>
                <a:gd name="T109" fmla="*/ 7 h 385"/>
                <a:gd name="T110" fmla="*/ 247 w 349"/>
                <a:gd name="T111" fmla="*/ 0 h 385"/>
                <a:gd name="T112" fmla="*/ 273 w 349"/>
                <a:gd name="T113" fmla="*/ 3 h 385"/>
                <a:gd name="T114" fmla="*/ 290 w 349"/>
                <a:gd name="T115" fmla="*/ 18 h 385"/>
                <a:gd name="T116" fmla="*/ 303 w 349"/>
                <a:gd name="T117" fmla="*/ 17 h 385"/>
                <a:gd name="T118" fmla="*/ 322 w 349"/>
                <a:gd name="T119" fmla="*/ 14 h 385"/>
                <a:gd name="T120" fmla="*/ 343 w 349"/>
                <a:gd name="T121"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9" h="385">
                  <a:moveTo>
                    <a:pt x="343" y="37"/>
                  </a:moveTo>
                  <a:lnTo>
                    <a:pt x="342" y="61"/>
                  </a:lnTo>
                  <a:lnTo>
                    <a:pt x="349" y="64"/>
                  </a:lnTo>
                  <a:lnTo>
                    <a:pt x="343" y="71"/>
                  </a:lnTo>
                  <a:lnTo>
                    <a:pt x="336" y="77"/>
                  </a:lnTo>
                  <a:lnTo>
                    <a:pt x="329" y="87"/>
                  </a:lnTo>
                  <a:lnTo>
                    <a:pt x="325" y="97"/>
                  </a:lnTo>
                  <a:lnTo>
                    <a:pt x="324" y="114"/>
                  </a:lnTo>
                  <a:lnTo>
                    <a:pt x="320" y="122"/>
                  </a:lnTo>
                  <a:lnTo>
                    <a:pt x="320" y="137"/>
                  </a:lnTo>
                  <a:lnTo>
                    <a:pt x="314" y="143"/>
                  </a:lnTo>
                  <a:lnTo>
                    <a:pt x="314" y="155"/>
                  </a:lnTo>
                  <a:lnTo>
                    <a:pt x="311" y="157"/>
                  </a:lnTo>
                  <a:lnTo>
                    <a:pt x="310" y="168"/>
                  </a:lnTo>
                  <a:lnTo>
                    <a:pt x="314" y="178"/>
                  </a:lnTo>
                  <a:lnTo>
                    <a:pt x="315" y="203"/>
                  </a:lnTo>
                  <a:lnTo>
                    <a:pt x="318" y="222"/>
                  </a:lnTo>
                  <a:lnTo>
                    <a:pt x="316" y="233"/>
                  </a:lnTo>
                  <a:lnTo>
                    <a:pt x="320" y="245"/>
                  </a:lnTo>
                  <a:lnTo>
                    <a:pt x="330" y="256"/>
                  </a:lnTo>
                  <a:lnTo>
                    <a:pt x="340" y="283"/>
                  </a:lnTo>
                  <a:lnTo>
                    <a:pt x="332" y="281"/>
                  </a:lnTo>
                  <a:lnTo>
                    <a:pt x="308" y="284"/>
                  </a:lnTo>
                  <a:lnTo>
                    <a:pt x="303" y="287"/>
                  </a:lnTo>
                  <a:lnTo>
                    <a:pt x="297" y="300"/>
                  </a:lnTo>
                  <a:lnTo>
                    <a:pt x="301" y="309"/>
                  </a:lnTo>
                  <a:lnTo>
                    <a:pt x="297" y="334"/>
                  </a:lnTo>
                  <a:lnTo>
                    <a:pt x="295" y="354"/>
                  </a:lnTo>
                  <a:lnTo>
                    <a:pt x="300" y="358"/>
                  </a:lnTo>
                  <a:lnTo>
                    <a:pt x="312" y="366"/>
                  </a:lnTo>
                  <a:lnTo>
                    <a:pt x="317" y="363"/>
                  </a:lnTo>
                  <a:lnTo>
                    <a:pt x="318" y="385"/>
                  </a:lnTo>
                  <a:lnTo>
                    <a:pt x="304" y="385"/>
                  </a:lnTo>
                  <a:lnTo>
                    <a:pt x="297" y="373"/>
                  </a:lnTo>
                  <a:lnTo>
                    <a:pt x="290" y="364"/>
                  </a:lnTo>
                  <a:lnTo>
                    <a:pt x="276" y="362"/>
                  </a:lnTo>
                  <a:lnTo>
                    <a:pt x="273" y="351"/>
                  </a:lnTo>
                  <a:lnTo>
                    <a:pt x="261" y="357"/>
                  </a:lnTo>
                  <a:lnTo>
                    <a:pt x="247" y="354"/>
                  </a:lnTo>
                  <a:lnTo>
                    <a:pt x="241" y="345"/>
                  </a:lnTo>
                  <a:lnTo>
                    <a:pt x="229" y="343"/>
                  </a:lnTo>
                  <a:lnTo>
                    <a:pt x="221" y="344"/>
                  </a:lnTo>
                  <a:lnTo>
                    <a:pt x="220" y="337"/>
                  </a:lnTo>
                  <a:lnTo>
                    <a:pt x="214" y="336"/>
                  </a:lnTo>
                  <a:lnTo>
                    <a:pt x="205" y="335"/>
                  </a:lnTo>
                  <a:lnTo>
                    <a:pt x="194" y="338"/>
                  </a:lnTo>
                  <a:lnTo>
                    <a:pt x="186" y="338"/>
                  </a:lnTo>
                  <a:lnTo>
                    <a:pt x="181" y="340"/>
                  </a:lnTo>
                  <a:lnTo>
                    <a:pt x="183" y="315"/>
                  </a:lnTo>
                  <a:lnTo>
                    <a:pt x="177" y="307"/>
                  </a:lnTo>
                  <a:lnTo>
                    <a:pt x="176" y="294"/>
                  </a:lnTo>
                  <a:lnTo>
                    <a:pt x="178" y="282"/>
                  </a:lnTo>
                  <a:lnTo>
                    <a:pt x="175" y="274"/>
                  </a:lnTo>
                  <a:lnTo>
                    <a:pt x="175" y="261"/>
                  </a:lnTo>
                  <a:lnTo>
                    <a:pt x="153" y="261"/>
                  </a:lnTo>
                  <a:lnTo>
                    <a:pt x="154" y="253"/>
                  </a:lnTo>
                  <a:lnTo>
                    <a:pt x="145" y="254"/>
                  </a:lnTo>
                  <a:lnTo>
                    <a:pt x="144" y="257"/>
                  </a:lnTo>
                  <a:lnTo>
                    <a:pt x="132" y="258"/>
                  </a:lnTo>
                  <a:lnTo>
                    <a:pt x="128" y="270"/>
                  </a:lnTo>
                  <a:lnTo>
                    <a:pt x="125" y="275"/>
                  </a:lnTo>
                  <a:lnTo>
                    <a:pt x="115" y="273"/>
                  </a:lnTo>
                  <a:lnTo>
                    <a:pt x="109" y="275"/>
                  </a:lnTo>
                  <a:lnTo>
                    <a:pt x="97" y="277"/>
                  </a:lnTo>
                  <a:lnTo>
                    <a:pt x="90" y="266"/>
                  </a:lnTo>
                  <a:lnTo>
                    <a:pt x="85" y="260"/>
                  </a:lnTo>
                  <a:lnTo>
                    <a:pt x="80" y="247"/>
                  </a:lnTo>
                  <a:lnTo>
                    <a:pt x="76" y="232"/>
                  </a:lnTo>
                  <a:lnTo>
                    <a:pt x="22" y="231"/>
                  </a:lnTo>
                  <a:lnTo>
                    <a:pt x="15" y="234"/>
                  </a:lnTo>
                  <a:lnTo>
                    <a:pt x="10" y="233"/>
                  </a:lnTo>
                  <a:lnTo>
                    <a:pt x="2" y="236"/>
                  </a:lnTo>
                  <a:lnTo>
                    <a:pt x="0" y="230"/>
                  </a:lnTo>
                  <a:lnTo>
                    <a:pt x="5" y="228"/>
                  </a:lnTo>
                  <a:lnTo>
                    <a:pt x="5" y="218"/>
                  </a:lnTo>
                  <a:lnTo>
                    <a:pt x="8" y="213"/>
                  </a:lnTo>
                  <a:lnTo>
                    <a:pt x="15" y="209"/>
                  </a:lnTo>
                  <a:lnTo>
                    <a:pt x="20" y="211"/>
                  </a:lnTo>
                  <a:lnTo>
                    <a:pt x="26" y="203"/>
                  </a:lnTo>
                  <a:lnTo>
                    <a:pt x="36" y="203"/>
                  </a:lnTo>
                  <a:lnTo>
                    <a:pt x="37" y="209"/>
                  </a:lnTo>
                  <a:lnTo>
                    <a:pt x="44" y="213"/>
                  </a:lnTo>
                  <a:lnTo>
                    <a:pt x="55" y="200"/>
                  </a:lnTo>
                  <a:lnTo>
                    <a:pt x="66" y="190"/>
                  </a:lnTo>
                  <a:lnTo>
                    <a:pt x="70" y="183"/>
                  </a:lnTo>
                  <a:lnTo>
                    <a:pt x="70" y="166"/>
                  </a:lnTo>
                  <a:lnTo>
                    <a:pt x="78" y="146"/>
                  </a:lnTo>
                  <a:lnTo>
                    <a:pt x="86" y="135"/>
                  </a:lnTo>
                  <a:lnTo>
                    <a:pt x="98" y="125"/>
                  </a:lnTo>
                  <a:lnTo>
                    <a:pt x="101" y="118"/>
                  </a:lnTo>
                  <a:lnTo>
                    <a:pt x="101" y="111"/>
                  </a:lnTo>
                  <a:lnTo>
                    <a:pt x="104" y="103"/>
                  </a:lnTo>
                  <a:lnTo>
                    <a:pt x="103" y="92"/>
                  </a:lnTo>
                  <a:lnTo>
                    <a:pt x="105" y="73"/>
                  </a:lnTo>
                  <a:lnTo>
                    <a:pt x="109" y="60"/>
                  </a:lnTo>
                  <a:lnTo>
                    <a:pt x="114" y="49"/>
                  </a:lnTo>
                  <a:lnTo>
                    <a:pt x="115" y="37"/>
                  </a:lnTo>
                  <a:lnTo>
                    <a:pt x="117" y="22"/>
                  </a:lnTo>
                  <a:lnTo>
                    <a:pt x="124" y="11"/>
                  </a:lnTo>
                  <a:lnTo>
                    <a:pt x="134" y="5"/>
                  </a:lnTo>
                  <a:lnTo>
                    <a:pt x="149" y="12"/>
                  </a:lnTo>
                  <a:lnTo>
                    <a:pt x="161" y="20"/>
                  </a:lnTo>
                  <a:lnTo>
                    <a:pt x="174" y="22"/>
                  </a:lnTo>
                  <a:lnTo>
                    <a:pt x="188" y="26"/>
                  </a:lnTo>
                  <a:lnTo>
                    <a:pt x="193" y="13"/>
                  </a:lnTo>
                  <a:lnTo>
                    <a:pt x="196" y="11"/>
                  </a:lnTo>
                  <a:lnTo>
                    <a:pt x="204" y="14"/>
                  </a:lnTo>
                  <a:lnTo>
                    <a:pt x="224" y="3"/>
                  </a:lnTo>
                  <a:lnTo>
                    <a:pt x="232" y="8"/>
                  </a:lnTo>
                  <a:lnTo>
                    <a:pt x="238" y="7"/>
                  </a:lnTo>
                  <a:lnTo>
                    <a:pt x="240" y="2"/>
                  </a:lnTo>
                  <a:lnTo>
                    <a:pt x="247" y="0"/>
                  </a:lnTo>
                  <a:lnTo>
                    <a:pt x="261" y="2"/>
                  </a:lnTo>
                  <a:lnTo>
                    <a:pt x="273" y="3"/>
                  </a:lnTo>
                  <a:lnTo>
                    <a:pt x="279" y="1"/>
                  </a:lnTo>
                  <a:lnTo>
                    <a:pt x="290" y="18"/>
                  </a:lnTo>
                  <a:lnTo>
                    <a:pt x="298" y="20"/>
                  </a:lnTo>
                  <a:lnTo>
                    <a:pt x="303" y="17"/>
                  </a:lnTo>
                  <a:lnTo>
                    <a:pt x="312" y="18"/>
                  </a:lnTo>
                  <a:lnTo>
                    <a:pt x="322" y="14"/>
                  </a:lnTo>
                  <a:lnTo>
                    <a:pt x="326" y="23"/>
                  </a:lnTo>
                  <a:lnTo>
                    <a:pt x="343" y="3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79" name="Freeform 44"/>
            <p:cNvSpPr>
              <a:spLocks/>
            </p:cNvSpPr>
            <p:nvPr/>
          </p:nvSpPr>
          <p:spPr bwMode="auto">
            <a:xfrm>
              <a:off x="4505325" y="3786188"/>
              <a:ext cx="214313" cy="288925"/>
            </a:xfrm>
            <a:custGeom>
              <a:avLst/>
              <a:gdLst>
                <a:gd name="T0" fmla="*/ 35 w 135"/>
                <a:gd name="T1" fmla="*/ 177 h 182"/>
                <a:gd name="T2" fmla="*/ 28 w 135"/>
                <a:gd name="T3" fmla="*/ 170 h 182"/>
                <a:gd name="T4" fmla="*/ 22 w 135"/>
                <a:gd name="T5" fmla="*/ 173 h 182"/>
                <a:gd name="T6" fmla="*/ 15 w 135"/>
                <a:gd name="T7" fmla="*/ 182 h 182"/>
                <a:gd name="T8" fmla="*/ 0 w 135"/>
                <a:gd name="T9" fmla="*/ 160 h 182"/>
                <a:gd name="T10" fmla="*/ 14 w 135"/>
                <a:gd name="T11" fmla="*/ 149 h 182"/>
                <a:gd name="T12" fmla="*/ 7 w 135"/>
                <a:gd name="T13" fmla="*/ 135 h 182"/>
                <a:gd name="T14" fmla="*/ 14 w 135"/>
                <a:gd name="T15" fmla="*/ 130 h 182"/>
                <a:gd name="T16" fmla="*/ 26 w 135"/>
                <a:gd name="T17" fmla="*/ 127 h 182"/>
                <a:gd name="T18" fmla="*/ 27 w 135"/>
                <a:gd name="T19" fmla="*/ 118 h 182"/>
                <a:gd name="T20" fmla="*/ 37 w 135"/>
                <a:gd name="T21" fmla="*/ 128 h 182"/>
                <a:gd name="T22" fmla="*/ 53 w 135"/>
                <a:gd name="T23" fmla="*/ 129 h 182"/>
                <a:gd name="T24" fmla="*/ 59 w 135"/>
                <a:gd name="T25" fmla="*/ 119 h 182"/>
                <a:gd name="T26" fmla="*/ 61 w 135"/>
                <a:gd name="T27" fmla="*/ 105 h 182"/>
                <a:gd name="T28" fmla="*/ 60 w 135"/>
                <a:gd name="T29" fmla="*/ 89 h 182"/>
                <a:gd name="T30" fmla="*/ 51 w 135"/>
                <a:gd name="T31" fmla="*/ 77 h 182"/>
                <a:gd name="T32" fmla="*/ 59 w 135"/>
                <a:gd name="T33" fmla="*/ 53 h 182"/>
                <a:gd name="T34" fmla="*/ 54 w 135"/>
                <a:gd name="T35" fmla="*/ 48 h 182"/>
                <a:gd name="T36" fmla="*/ 40 w 135"/>
                <a:gd name="T37" fmla="*/ 50 h 182"/>
                <a:gd name="T38" fmla="*/ 35 w 135"/>
                <a:gd name="T39" fmla="*/ 39 h 182"/>
                <a:gd name="T40" fmla="*/ 37 w 135"/>
                <a:gd name="T41" fmla="*/ 30 h 182"/>
                <a:gd name="T42" fmla="*/ 60 w 135"/>
                <a:gd name="T43" fmla="*/ 31 h 182"/>
                <a:gd name="T44" fmla="*/ 75 w 135"/>
                <a:gd name="T45" fmla="*/ 37 h 182"/>
                <a:gd name="T46" fmla="*/ 89 w 135"/>
                <a:gd name="T47" fmla="*/ 41 h 182"/>
                <a:gd name="T48" fmla="*/ 91 w 135"/>
                <a:gd name="T49" fmla="*/ 30 h 182"/>
                <a:gd name="T50" fmla="*/ 100 w 135"/>
                <a:gd name="T51" fmla="*/ 11 h 182"/>
                <a:gd name="T52" fmla="*/ 111 w 135"/>
                <a:gd name="T53" fmla="*/ 0 h 182"/>
                <a:gd name="T54" fmla="*/ 123 w 135"/>
                <a:gd name="T55" fmla="*/ 3 h 182"/>
                <a:gd name="T56" fmla="*/ 135 w 135"/>
                <a:gd name="T57" fmla="*/ 5 h 182"/>
                <a:gd name="T58" fmla="*/ 134 w 135"/>
                <a:gd name="T59" fmla="*/ 17 h 182"/>
                <a:gd name="T60" fmla="*/ 129 w 135"/>
                <a:gd name="T61" fmla="*/ 28 h 182"/>
                <a:gd name="T62" fmla="*/ 125 w 135"/>
                <a:gd name="T63" fmla="*/ 41 h 182"/>
                <a:gd name="T64" fmla="*/ 123 w 135"/>
                <a:gd name="T65" fmla="*/ 60 h 182"/>
                <a:gd name="T66" fmla="*/ 124 w 135"/>
                <a:gd name="T67" fmla="*/ 71 h 182"/>
                <a:gd name="T68" fmla="*/ 121 w 135"/>
                <a:gd name="T69" fmla="*/ 79 h 182"/>
                <a:gd name="T70" fmla="*/ 121 w 135"/>
                <a:gd name="T71" fmla="*/ 86 h 182"/>
                <a:gd name="T72" fmla="*/ 118 w 135"/>
                <a:gd name="T73" fmla="*/ 93 h 182"/>
                <a:gd name="T74" fmla="*/ 106 w 135"/>
                <a:gd name="T75" fmla="*/ 103 h 182"/>
                <a:gd name="T76" fmla="*/ 98 w 135"/>
                <a:gd name="T77" fmla="*/ 114 h 182"/>
                <a:gd name="T78" fmla="*/ 90 w 135"/>
                <a:gd name="T79" fmla="*/ 134 h 182"/>
                <a:gd name="T80" fmla="*/ 90 w 135"/>
                <a:gd name="T81" fmla="*/ 151 h 182"/>
                <a:gd name="T82" fmla="*/ 86 w 135"/>
                <a:gd name="T83" fmla="*/ 158 h 182"/>
                <a:gd name="T84" fmla="*/ 75 w 135"/>
                <a:gd name="T85" fmla="*/ 168 h 182"/>
                <a:gd name="T86" fmla="*/ 64 w 135"/>
                <a:gd name="T87" fmla="*/ 181 h 182"/>
                <a:gd name="T88" fmla="*/ 57 w 135"/>
                <a:gd name="T89" fmla="*/ 177 h 182"/>
                <a:gd name="T90" fmla="*/ 56 w 135"/>
                <a:gd name="T91" fmla="*/ 171 h 182"/>
                <a:gd name="T92" fmla="*/ 46 w 135"/>
                <a:gd name="T93" fmla="*/ 171 h 182"/>
                <a:gd name="T94" fmla="*/ 40 w 135"/>
                <a:gd name="T95" fmla="*/ 179 h 182"/>
                <a:gd name="T96" fmla="*/ 35 w 135"/>
                <a:gd name="T97" fmla="*/ 17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82">
                  <a:moveTo>
                    <a:pt x="35" y="177"/>
                  </a:moveTo>
                  <a:lnTo>
                    <a:pt x="28" y="170"/>
                  </a:lnTo>
                  <a:lnTo>
                    <a:pt x="22" y="173"/>
                  </a:lnTo>
                  <a:lnTo>
                    <a:pt x="15" y="182"/>
                  </a:lnTo>
                  <a:lnTo>
                    <a:pt x="0" y="160"/>
                  </a:lnTo>
                  <a:lnTo>
                    <a:pt x="14" y="149"/>
                  </a:lnTo>
                  <a:lnTo>
                    <a:pt x="7" y="135"/>
                  </a:lnTo>
                  <a:lnTo>
                    <a:pt x="14" y="130"/>
                  </a:lnTo>
                  <a:lnTo>
                    <a:pt x="26" y="127"/>
                  </a:lnTo>
                  <a:lnTo>
                    <a:pt x="27" y="118"/>
                  </a:lnTo>
                  <a:lnTo>
                    <a:pt x="37" y="128"/>
                  </a:lnTo>
                  <a:lnTo>
                    <a:pt x="53" y="129"/>
                  </a:lnTo>
                  <a:lnTo>
                    <a:pt x="59" y="119"/>
                  </a:lnTo>
                  <a:lnTo>
                    <a:pt x="61" y="105"/>
                  </a:lnTo>
                  <a:lnTo>
                    <a:pt x="60" y="89"/>
                  </a:lnTo>
                  <a:lnTo>
                    <a:pt x="51" y="77"/>
                  </a:lnTo>
                  <a:lnTo>
                    <a:pt x="59" y="53"/>
                  </a:lnTo>
                  <a:lnTo>
                    <a:pt x="54" y="48"/>
                  </a:lnTo>
                  <a:lnTo>
                    <a:pt x="40" y="50"/>
                  </a:lnTo>
                  <a:lnTo>
                    <a:pt x="35" y="39"/>
                  </a:lnTo>
                  <a:lnTo>
                    <a:pt x="37" y="30"/>
                  </a:lnTo>
                  <a:lnTo>
                    <a:pt x="60" y="31"/>
                  </a:lnTo>
                  <a:lnTo>
                    <a:pt x="75" y="37"/>
                  </a:lnTo>
                  <a:lnTo>
                    <a:pt x="89" y="41"/>
                  </a:lnTo>
                  <a:lnTo>
                    <a:pt x="91" y="30"/>
                  </a:lnTo>
                  <a:lnTo>
                    <a:pt x="100" y="11"/>
                  </a:lnTo>
                  <a:lnTo>
                    <a:pt x="111" y="0"/>
                  </a:lnTo>
                  <a:lnTo>
                    <a:pt x="123" y="3"/>
                  </a:lnTo>
                  <a:lnTo>
                    <a:pt x="135" y="5"/>
                  </a:lnTo>
                  <a:lnTo>
                    <a:pt x="134" y="17"/>
                  </a:lnTo>
                  <a:lnTo>
                    <a:pt x="129" y="28"/>
                  </a:lnTo>
                  <a:lnTo>
                    <a:pt x="125" y="41"/>
                  </a:lnTo>
                  <a:lnTo>
                    <a:pt x="123" y="60"/>
                  </a:lnTo>
                  <a:lnTo>
                    <a:pt x="124" y="71"/>
                  </a:lnTo>
                  <a:lnTo>
                    <a:pt x="121" y="79"/>
                  </a:lnTo>
                  <a:lnTo>
                    <a:pt x="121" y="86"/>
                  </a:lnTo>
                  <a:lnTo>
                    <a:pt x="118" y="93"/>
                  </a:lnTo>
                  <a:lnTo>
                    <a:pt x="106" y="103"/>
                  </a:lnTo>
                  <a:lnTo>
                    <a:pt x="98" y="114"/>
                  </a:lnTo>
                  <a:lnTo>
                    <a:pt x="90" y="134"/>
                  </a:lnTo>
                  <a:lnTo>
                    <a:pt x="90" y="151"/>
                  </a:lnTo>
                  <a:lnTo>
                    <a:pt x="86" y="158"/>
                  </a:lnTo>
                  <a:lnTo>
                    <a:pt x="75" y="168"/>
                  </a:lnTo>
                  <a:lnTo>
                    <a:pt x="64" y="181"/>
                  </a:lnTo>
                  <a:lnTo>
                    <a:pt x="57" y="177"/>
                  </a:lnTo>
                  <a:lnTo>
                    <a:pt x="56" y="171"/>
                  </a:lnTo>
                  <a:lnTo>
                    <a:pt x="46" y="171"/>
                  </a:lnTo>
                  <a:lnTo>
                    <a:pt x="40" y="179"/>
                  </a:lnTo>
                  <a:lnTo>
                    <a:pt x="35" y="17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80" name="Freeform 45"/>
            <p:cNvSpPr>
              <a:spLocks/>
            </p:cNvSpPr>
            <p:nvPr/>
          </p:nvSpPr>
          <p:spPr bwMode="auto">
            <a:xfrm>
              <a:off x="1878012" y="3498850"/>
              <a:ext cx="354013" cy="552450"/>
            </a:xfrm>
            <a:custGeom>
              <a:avLst/>
              <a:gdLst>
                <a:gd name="T0" fmla="*/ 59 w 223"/>
                <a:gd name="T1" fmla="*/ 257 h 348"/>
                <a:gd name="T2" fmla="*/ 44 w 223"/>
                <a:gd name="T3" fmla="*/ 253 h 348"/>
                <a:gd name="T4" fmla="*/ 24 w 223"/>
                <a:gd name="T5" fmla="*/ 241 h 348"/>
                <a:gd name="T6" fmla="*/ 3 w 223"/>
                <a:gd name="T7" fmla="*/ 230 h 348"/>
                <a:gd name="T8" fmla="*/ 7 w 223"/>
                <a:gd name="T9" fmla="*/ 222 h 348"/>
                <a:gd name="T10" fmla="*/ 11 w 223"/>
                <a:gd name="T11" fmla="*/ 204 h 348"/>
                <a:gd name="T12" fmla="*/ 28 w 223"/>
                <a:gd name="T13" fmla="*/ 189 h 348"/>
                <a:gd name="T14" fmla="*/ 28 w 223"/>
                <a:gd name="T15" fmla="*/ 173 h 348"/>
                <a:gd name="T16" fmla="*/ 29 w 223"/>
                <a:gd name="T17" fmla="*/ 142 h 348"/>
                <a:gd name="T18" fmla="*/ 30 w 223"/>
                <a:gd name="T19" fmla="*/ 119 h 348"/>
                <a:gd name="T20" fmla="*/ 26 w 223"/>
                <a:gd name="T21" fmla="*/ 98 h 348"/>
                <a:gd name="T22" fmla="*/ 36 w 223"/>
                <a:gd name="T23" fmla="*/ 94 h 348"/>
                <a:gd name="T24" fmla="*/ 34 w 223"/>
                <a:gd name="T25" fmla="*/ 78 h 348"/>
                <a:gd name="T26" fmla="*/ 58 w 223"/>
                <a:gd name="T27" fmla="*/ 64 h 348"/>
                <a:gd name="T28" fmla="*/ 67 w 223"/>
                <a:gd name="T29" fmla="*/ 55 h 348"/>
                <a:gd name="T30" fmla="*/ 82 w 223"/>
                <a:gd name="T31" fmla="*/ 28 h 348"/>
                <a:gd name="T32" fmla="*/ 96 w 223"/>
                <a:gd name="T33" fmla="*/ 23 h 348"/>
                <a:gd name="T34" fmla="*/ 125 w 223"/>
                <a:gd name="T35" fmla="*/ 15 h 348"/>
                <a:gd name="T36" fmla="*/ 142 w 223"/>
                <a:gd name="T37" fmla="*/ 0 h 348"/>
                <a:gd name="T38" fmla="*/ 152 w 223"/>
                <a:gd name="T39" fmla="*/ 7 h 348"/>
                <a:gd name="T40" fmla="*/ 137 w 223"/>
                <a:gd name="T41" fmla="*/ 17 h 348"/>
                <a:gd name="T42" fmla="*/ 124 w 223"/>
                <a:gd name="T43" fmla="*/ 34 h 348"/>
                <a:gd name="T44" fmla="*/ 115 w 223"/>
                <a:gd name="T45" fmla="*/ 56 h 348"/>
                <a:gd name="T46" fmla="*/ 118 w 223"/>
                <a:gd name="T47" fmla="*/ 70 h 348"/>
                <a:gd name="T48" fmla="*/ 124 w 223"/>
                <a:gd name="T49" fmla="*/ 84 h 348"/>
                <a:gd name="T50" fmla="*/ 123 w 223"/>
                <a:gd name="T51" fmla="*/ 100 h 348"/>
                <a:gd name="T52" fmla="*/ 128 w 223"/>
                <a:gd name="T53" fmla="*/ 106 h 348"/>
                <a:gd name="T54" fmla="*/ 156 w 223"/>
                <a:gd name="T55" fmla="*/ 111 h 348"/>
                <a:gd name="T56" fmla="*/ 178 w 223"/>
                <a:gd name="T57" fmla="*/ 132 h 348"/>
                <a:gd name="T58" fmla="*/ 199 w 223"/>
                <a:gd name="T59" fmla="*/ 131 h 348"/>
                <a:gd name="T60" fmla="*/ 216 w 223"/>
                <a:gd name="T61" fmla="*/ 132 h 348"/>
                <a:gd name="T62" fmla="*/ 208 w 223"/>
                <a:gd name="T63" fmla="*/ 150 h 348"/>
                <a:gd name="T64" fmla="*/ 210 w 223"/>
                <a:gd name="T65" fmla="*/ 179 h 348"/>
                <a:gd name="T66" fmla="*/ 215 w 223"/>
                <a:gd name="T67" fmla="*/ 189 h 348"/>
                <a:gd name="T68" fmla="*/ 212 w 223"/>
                <a:gd name="T69" fmla="*/ 204 h 348"/>
                <a:gd name="T70" fmla="*/ 223 w 223"/>
                <a:gd name="T71" fmla="*/ 232 h 348"/>
                <a:gd name="T72" fmla="*/ 216 w 223"/>
                <a:gd name="T73" fmla="*/ 223 h 348"/>
                <a:gd name="T74" fmla="*/ 204 w 223"/>
                <a:gd name="T75" fmla="*/ 223 h 348"/>
                <a:gd name="T76" fmla="*/ 169 w 223"/>
                <a:gd name="T77" fmla="*/ 236 h 348"/>
                <a:gd name="T78" fmla="*/ 179 w 223"/>
                <a:gd name="T79" fmla="*/ 246 h 348"/>
                <a:gd name="T80" fmla="*/ 165 w 223"/>
                <a:gd name="T81" fmla="*/ 247 h 348"/>
                <a:gd name="T82" fmla="*/ 173 w 223"/>
                <a:gd name="T83" fmla="*/ 270 h 348"/>
                <a:gd name="T84" fmla="*/ 175 w 223"/>
                <a:gd name="T85" fmla="*/ 291 h 348"/>
                <a:gd name="T86" fmla="*/ 159 w 223"/>
                <a:gd name="T87" fmla="*/ 337 h 348"/>
                <a:gd name="T88" fmla="*/ 165 w 223"/>
                <a:gd name="T89" fmla="*/ 315 h 348"/>
                <a:gd name="T90" fmla="*/ 139 w 223"/>
                <a:gd name="T91" fmla="*/ 307 h 348"/>
                <a:gd name="T92" fmla="*/ 123 w 223"/>
                <a:gd name="T93" fmla="*/ 309 h 348"/>
                <a:gd name="T94" fmla="*/ 98 w 223"/>
                <a:gd name="T95" fmla="*/ 285 h 348"/>
                <a:gd name="T96" fmla="*/ 84 w 223"/>
                <a:gd name="T97" fmla="*/ 270 h 348"/>
                <a:gd name="T98" fmla="*/ 66 w 223"/>
                <a:gd name="T99" fmla="*/ 26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48">
                  <a:moveTo>
                    <a:pt x="66" y="261"/>
                  </a:moveTo>
                  <a:lnTo>
                    <a:pt x="59" y="257"/>
                  </a:lnTo>
                  <a:lnTo>
                    <a:pt x="50" y="250"/>
                  </a:lnTo>
                  <a:lnTo>
                    <a:pt x="44" y="253"/>
                  </a:lnTo>
                  <a:lnTo>
                    <a:pt x="29" y="250"/>
                  </a:lnTo>
                  <a:lnTo>
                    <a:pt x="24" y="241"/>
                  </a:lnTo>
                  <a:lnTo>
                    <a:pt x="21" y="242"/>
                  </a:lnTo>
                  <a:lnTo>
                    <a:pt x="3" y="230"/>
                  </a:lnTo>
                  <a:lnTo>
                    <a:pt x="0" y="223"/>
                  </a:lnTo>
                  <a:lnTo>
                    <a:pt x="7" y="222"/>
                  </a:lnTo>
                  <a:lnTo>
                    <a:pt x="6" y="211"/>
                  </a:lnTo>
                  <a:lnTo>
                    <a:pt x="11" y="204"/>
                  </a:lnTo>
                  <a:lnTo>
                    <a:pt x="20" y="202"/>
                  </a:lnTo>
                  <a:lnTo>
                    <a:pt x="28" y="189"/>
                  </a:lnTo>
                  <a:lnTo>
                    <a:pt x="35" y="179"/>
                  </a:lnTo>
                  <a:lnTo>
                    <a:pt x="28" y="173"/>
                  </a:lnTo>
                  <a:lnTo>
                    <a:pt x="32" y="161"/>
                  </a:lnTo>
                  <a:lnTo>
                    <a:pt x="29" y="142"/>
                  </a:lnTo>
                  <a:lnTo>
                    <a:pt x="33" y="137"/>
                  </a:lnTo>
                  <a:lnTo>
                    <a:pt x="30" y="119"/>
                  </a:lnTo>
                  <a:lnTo>
                    <a:pt x="23" y="108"/>
                  </a:lnTo>
                  <a:lnTo>
                    <a:pt x="26" y="98"/>
                  </a:lnTo>
                  <a:lnTo>
                    <a:pt x="32" y="100"/>
                  </a:lnTo>
                  <a:lnTo>
                    <a:pt x="36" y="94"/>
                  </a:lnTo>
                  <a:lnTo>
                    <a:pt x="32" y="81"/>
                  </a:lnTo>
                  <a:lnTo>
                    <a:pt x="34" y="78"/>
                  </a:lnTo>
                  <a:lnTo>
                    <a:pt x="44" y="79"/>
                  </a:lnTo>
                  <a:lnTo>
                    <a:pt x="58" y="64"/>
                  </a:lnTo>
                  <a:lnTo>
                    <a:pt x="66" y="62"/>
                  </a:lnTo>
                  <a:lnTo>
                    <a:pt x="67" y="55"/>
                  </a:lnTo>
                  <a:lnTo>
                    <a:pt x="71" y="38"/>
                  </a:lnTo>
                  <a:lnTo>
                    <a:pt x="82" y="28"/>
                  </a:lnTo>
                  <a:lnTo>
                    <a:pt x="94" y="28"/>
                  </a:lnTo>
                  <a:lnTo>
                    <a:pt x="96" y="23"/>
                  </a:lnTo>
                  <a:lnTo>
                    <a:pt x="110" y="25"/>
                  </a:lnTo>
                  <a:lnTo>
                    <a:pt x="125" y="15"/>
                  </a:lnTo>
                  <a:lnTo>
                    <a:pt x="132" y="10"/>
                  </a:lnTo>
                  <a:lnTo>
                    <a:pt x="142" y="0"/>
                  </a:lnTo>
                  <a:lnTo>
                    <a:pt x="148" y="1"/>
                  </a:lnTo>
                  <a:lnTo>
                    <a:pt x="152" y="7"/>
                  </a:lnTo>
                  <a:lnTo>
                    <a:pt x="149" y="14"/>
                  </a:lnTo>
                  <a:lnTo>
                    <a:pt x="137" y="17"/>
                  </a:lnTo>
                  <a:lnTo>
                    <a:pt x="131" y="28"/>
                  </a:lnTo>
                  <a:lnTo>
                    <a:pt x="124" y="34"/>
                  </a:lnTo>
                  <a:lnTo>
                    <a:pt x="118" y="41"/>
                  </a:lnTo>
                  <a:lnTo>
                    <a:pt x="115" y="56"/>
                  </a:lnTo>
                  <a:lnTo>
                    <a:pt x="109" y="68"/>
                  </a:lnTo>
                  <a:lnTo>
                    <a:pt x="118" y="70"/>
                  </a:lnTo>
                  <a:lnTo>
                    <a:pt x="120" y="79"/>
                  </a:lnTo>
                  <a:lnTo>
                    <a:pt x="124" y="84"/>
                  </a:lnTo>
                  <a:lnTo>
                    <a:pt x="125" y="92"/>
                  </a:lnTo>
                  <a:lnTo>
                    <a:pt x="123" y="100"/>
                  </a:lnTo>
                  <a:lnTo>
                    <a:pt x="123" y="104"/>
                  </a:lnTo>
                  <a:lnTo>
                    <a:pt x="128" y="106"/>
                  </a:lnTo>
                  <a:lnTo>
                    <a:pt x="132" y="113"/>
                  </a:lnTo>
                  <a:lnTo>
                    <a:pt x="156" y="111"/>
                  </a:lnTo>
                  <a:lnTo>
                    <a:pt x="166" y="114"/>
                  </a:lnTo>
                  <a:lnTo>
                    <a:pt x="178" y="132"/>
                  </a:lnTo>
                  <a:lnTo>
                    <a:pt x="186" y="129"/>
                  </a:lnTo>
                  <a:lnTo>
                    <a:pt x="199" y="131"/>
                  </a:lnTo>
                  <a:lnTo>
                    <a:pt x="210" y="128"/>
                  </a:lnTo>
                  <a:lnTo>
                    <a:pt x="216" y="132"/>
                  </a:lnTo>
                  <a:lnTo>
                    <a:pt x="212" y="143"/>
                  </a:lnTo>
                  <a:lnTo>
                    <a:pt x="208" y="150"/>
                  </a:lnTo>
                  <a:lnTo>
                    <a:pt x="206" y="165"/>
                  </a:lnTo>
                  <a:lnTo>
                    <a:pt x="210" y="179"/>
                  </a:lnTo>
                  <a:lnTo>
                    <a:pt x="215" y="185"/>
                  </a:lnTo>
                  <a:lnTo>
                    <a:pt x="215" y="189"/>
                  </a:lnTo>
                  <a:lnTo>
                    <a:pt x="206" y="200"/>
                  </a:lnTo>
                  <a:lnTo>
                    <a:pt x="212" y="204"/>
                  </a:lnTo>
                  <a:lnTo>
                    <a:pt x="217" y="212"/>
                  </a:lnTo>
                  <a:lnTo>
                    <a:pt x="223" y="232"/>
                  </a:lnTo>
                  <a:lnTo>
                    <a:pt x="219" y="235"/>
                  </a:lnTo>
                  <a:lnTo>
                    <a:pt x="216" y="223"/>
                  </a:lnTo>
                  <a:lnTo>
                    <a:pt x="211" y="216"/>
                  </a:lnTo>
                  <a:lnTo>
                    <a:pt x="204" y="223"/>
                  </a:lnTo>
                  <a:lnTo>
                    <a:pt x="169" y="223"/>
                  </a:lnTo>
                  <a:lnTo>
                    <a:pt x="169" y="236"/>
                  </a:lnTo>
                  <a:lnTo>
                    <a:pt x="180" y="238"/>
                  </a:lnTo>
                  <a:lnTo>
                    <a:pt x="179" y="246"/>
                  </a:lnTo>
                  <a:lnTo>
                    <a:pt x="175" y="244"/>
                  </a:lnTo>
                  <a:lnTo>
                    <a:pt x="165" y="247"/>
                  </a:lnTo>
                  <a:lnTo>
                    <a:pt x="165" y="262"/>
                  </a:lnTo>
                  <a:lnTo>
                    <a:pt x="173" y="270"/>
                  </a:lnTo>
                  <a:lnTo>
                    <a:pt x="176" y="282"/>
                  </a:lnTo>
                  <a:lnTo>
                    <a:pt x="175" y="291"/>
                  </a:lnTo>
                  <a:lnTo>
                    <a:pt x="168" y="348"/>
                  </a:lnTo>
                  <a:lnTo>
                    <a:pt x="159" y="337"/>
                  </a:lnTo>
                  <a:lnTo>
                    <a:pt x="153" y="336"/>
                  </a:lnTo>
                  <a:lnTo>
                    <a:pt x="165" y="315"/>
                  </a:lnTo>
                  <a:lnTo>
                    <a:pt x="150" y="305"/>
                  </a:lnTo>
                  <a:lnTo>
                    <a:pt x="139" y="307"/>
                  </a:lnTo>
                  <a:lnTo>
                    <a:pt x="133" y="303"/>
                  </a:lnTo>
                  <a:lnTo>
                    <a:pt x="123" y="309"/>
                  </a:lnTo>
                  <a:lnTo>
                    <a:pt x="109" y="306"/>
                  </a:lnTo>
                  <a:lnTo>
                    <a:pt x="98" y="285"/>
                  </a:lnTo>
                  <a:lnTo>
                    <a:pt x="89" y="279"/>
                  </a:lnTo>
                  <a:lnTo>
                    <a:pt x="84" y="270"/>
                  </a:lnTo>
                  <a:lnTo>
                    <a:pt x="71" y="260"/>
                  </a:lnTo>
                  <a:lnTo>
                    <a:pt x="66" y="261"/>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81" name="Freeform 46"/>
            <p:cNvSpPr>
              <a:spLocks/>
            </p:cNvSpPr>
            <p:nvPr/>
          </p:nvSpPr>
          <p:spPr bwMode="auto">
            <a:xfrm>
              <a:off x="1687512" y="3538538"/>
              <a:ext cx="95250" cy="100013"/>
            </a:xfrm>
            <a:custGeom>
              <a:avLst/>
              <a:gdLst>
                <a:gd name="T0" fmla="*/ 51 w 60"/>
                <a:gd name="T1" fmla="*/ 63 h 63"/>
                <a:gd name="T2" fmla="*/ 41 w 60"/>
                <a:gd name="T3" fmla="*/ 58 h 63"/>
                <a:gd name="T4" fmla="*/ 38 w 60"/>
                <a:gd name="T5" fmla="*/ 53 h 63"/>
                <a:gd name="T6" fmla="*/ 40 w 60"/>
                <a:gd name="T7" fmla="*/ 50 h 63"/>
                <a:gd name="T8" fmla="*/ 40 w 60"/>
                <a:gd name="T9" fmla="*/ 45 h 63"/>
                <a:gd name="T10" fmla="*/ 35 w 60"/>
                <a:gd name="T11" fmla="*/ 40 h 63"/>
                <a:gd name="T12" fmla="*/ 28 w 60"/>
                <a:gd name="T13" fmla="*/ 36 h 63"/>
                <a:gd name="T14" fmla="*/ 22 w 60"/>
                <a:gd name="T15" fmla="*/ 34 h 63"/>
                <a:gd name="T16" fmla="*/ 21 w 60"/>
                <a:gd name="T17" fmla="*/ 28 h 63"/>
                <a:gd name="T18" fmla="*/ 17 w 60"/>
                <a:gd name="T19" fmla="*/ 24 h 63"/>
                <a:gd name="T20" fmla="*/ 18 w 60"/>
                <a:gd name="T21" fmla="*/ 30 h 63"/>
                <a:gd name="T22" fmla="*/ 14 w 60"/>
                <a:gd name="T23" fmla="*/ 35 h 63"/>
                <a:gd name="T24" fmla="*/ 10 w 60"/>
                <a:gd name="T25" fmla="*/ 29 h 63"/>
                <a:gd name="T26" fmla="*/ 4 w 60"/>
                <a:gd name="T27" fmla="*/ 27 h 63"/>
                <a:gd name="T28" fmla="*/ 2 w 60"/>
                <a:gd name="T29" fmla="*/ 23 h 63"/>
                <a:gd name="T30" fmla="*/ 2 w 60"/>
                <a:gd name="T31" fmla="*/ 17 h 63"/>
                <a:gd name="T32" fmla="*/ 5 w 60"/>
                <a:gd name="T33" fmla="*/ 10 h 63"/>
                <a:gd name="T34" fmla="*/ 0 w 60"/>
                <a:gd name="T35" fmla="*/ 7 h 63"/>
                <a:gd name="T36" fmla="*/ 5 w 60"/>
                <a:gd name="T37" fmla="*/ 3 h 63"/>
                <a:gd name="T38" fmla="*/ 8 w 60"/>
                <a:gd name="T39" fmla="*/ 0 h 63"/>
                <a:gd name="T40" fmla="*/ 19 w 60"/>
                <a:gd name="T41" fmla="*/ 6 h 63"/>
                <a:gd name="T42" fmla="*/ 24 w 60"/>
                <a:gd name="T43" fmla="*/ 3 h 63"/>
                <a:gd name="T44" fmla="*/ 29 w 60"/>
                <a:gd name="T45" fmla="*/ 5 h 63"/>
                <a:gd name="T46" fmla="*/ 32 w 60"/>
                <a:gd name="T47" fmla="*/ 9 h 63"/>
                <a:gd name="T48" fmla="*/ 37 w 60"/>
                <a:gd name="T49" fmla="*/ 11 h 63"/>
                <a:gd name="T50" fmla="*/ 42 w 60"/>
                <a:gd name="T51" fmla="*/ 6 h 63"/>
                <a:gd name="T52" fmla="*/ 46 w 60"/>
                <a:gd name="T53" fmla="*/ 17 h 63"/>
                <a:gd name="T54" fmla="*/ 52 w 60"/>
                <a:gd name="T55" fmla="*/ 26 h 63"/>
                <a:gd name="T56" fmla="*/ 60 w 60"/>
                <a:gd name="T57" fmla="*/ 35 h 63"/>
                <a:gd name="T58" fmla="*/ 53 w 60"/>
                <a:gd name="T59" fmla="*/ 36 h 63"/>
                <a:gd name="T60" fmla="*/ 53 w 60"/>
                <a:gd name="T61" fmla="*/ 45 h 63"/>
                <a:gd name="T62" fmla="*/ 57 w 60"/>
                <a:gd name="T63" fmla="*/ 48 h 63"/>
                <a:gd name="T64" fmla="*/ 54 w 60"/>
                <a:gd name="T65" fmla="*/ 51 h 63"/>
                <a:gd name="T66" fmla="*/ 54 w 60"/>
                <a:gd name="T67" fmla="*/ 54 h 63"/>
                <a:gd name="T68" fmla="*/ 52 w 60"/>
                <a:gd name="T69" fmla="*/ 58 h 63"/>
                <a:gd name="T70" fmla="*/ 51 w 60"/>
                <a:gd name="T71"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63">
                  <a:moveTo>
                    <a:pt x="51" y="63"/>
                  </a:moveTo>
                  <a:lnTo>
                    <a:pt x="41" y="58"/>
                  </a:lnTo>
                  <a:lnTo>
                    <a:pt x="38" y="53"/>
                  </a:lnTo>
                  <a:lnTo>
                    <a:pt x="40" y="50"/>
                  </a:lnTo>
                  <a:lnTo>
                    <a:pt x="40" y="45"/>
                  </a:lnTo>
                  <a:lnTo>
                    <a:pt x="35" y="40"/>
                  </a:lnTo>
                  <a:lnTo>
                    <a:pt x="28" y="36"/>
                  </a:lnTo>
                  <a:lnTo>
                    <a:pt x="22" y="34"/>
                  </a:lnTo>
                  <a:lnTo>
                    <a:pt x="21" y="28"/>
                  </a:lnTo>
                  <a:lnTo>
                    <a:pt x="17" y="24"/>
                  </a:lnTo>
                  <a:lnTo>
                    <a:pt x="18" y="30"/>
                  </a:lnTo>
                  <a:lnTo>
                    <a:pt x="14" y="35"/>
                  </a:lnTo>
                  <a:lnTo>
                    <a:pt x="10" y="29"/>
                  </a:lnTo>
                  <a:lnTo>
                    <a:pt x="4" y="27"/>
                  </a:lnTo>
                  <a:lnTo>
                    <a:pt x="2" y="23"/>
                  </a:lnTo>
                  <a:lnTo>
                    <a:pt x="2" y="17"/>
                  </a:lnTo>
                  <a:lnTo>
                    <a:pt x="5" y="10"/>
                  </a:lnTo>
                  <a:lnTo>
                    <a:pt x="0" y="7"/>
                  </a:lnTo>
                  <a:lnTo>
                    <a:pt x="5" y="3"/>
                  </a:lnTo>
                  <a:lnTo>
                    <a:pt x="8" y="0"/>
                  </a:lnTo>
                  <a:lnTo>
                    <a:pt x="19" y="6"/>
                  </a:lnTo>
                  <a:lnTo>
                    <a:pt x="24" y="3"/>
                  </a:lnTo>
                  <a:lnTo>
                    <a:pt x="29" y="5"/>
                  </a:lnTo>
                  <a:lnTo>
                    <a:pt x="32" y="9"/>
                  </a:lnTo>
                  <a:lnTo>
                    <a:pt x="37" y="11"/>
                  </a:lnTo>
                  <a:lnTo>
                    <a:pt x="42" y="6"/>
                  </a:lnTo>
                  <a:lnTo>
                    <a:pt x="46" y="17"/>
                  </a:lnTo>
                  <a:lnTo>
                    <a:pt x="52" y="26"/>
                  </a:lnTo>
                  <a:lnTo>
                    <a:pt x="60" y="35"/>
                  </a:lnTo>
                  <a:lnTo>
                    <a:pt x="53" y="36"/>
                  </a:lnTo>
                  <a:lnTo>
                    <a:pt x="53" y="45"/>
                  </a:lnTo>
                  <a:lnTo>
                    <a:pt x="57" y="48"/>
                  </a:lnTo>
                  <a:lnTo>
                    <a:pt x="54" y="51"/>
                  </a:lnTo>
                  <a:lnTo>
                    <a:pt x="54" y="54"/>
                  </a:lnTo>
                  <a:lnTo>
                    <a:pt x="52" y="58"/>
                  </a:lnTo>
                  <a:lnTo>
                    <a:pt x="51" y="63"/>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R="0" lvl="0" indent="0" fontAlgn="auto">
                <a:lnSpc>
                  <a:spcPct val="100000"/>
                </a:lnSpc>
                <a:spcBef>
                  <a:spcPts val="0"/>
                </a:spcBef>
                <a:spcAft>
                  <a:spcPts val="0"/>
                </a:spcAft>
                <a:buClrTx/>
                <a:buSzTx/>
                <a:buFontTx/>
                <a:buNone/>
                <a:tabLst/>
                <a:defRPr/>
              </a:pPr>
              <a:endParaRPr lang="hu-HU" kern="0">
                <a:solidFill>
                  <a:sysClr val="windowText" lastClr="000000"/>
                </a:solidFill>
              </a:endParaRPr>
            </a:p>
          </p:txBody>
        </p:sp>
        <p:sp>
          <p:nvSpPr>
            <p:cNvPr id="282" name="Freeform 47"/>
            <p:cNvSpPr>
              <a:spLocks/>
            </p:cNvSpPr>
            <p:nvPr/>
          </p:nvSpPr>
          <p:spPr bwMode="auto">
            <a:xfrm>
              <a:off x="1755775" y="3144837"/>
              <a:ext cx="301625" cy="109538"/>
            </a:xfrm>
            <a:custGeom>
              <a:avLst/>
              <a:gdLst>
                <a:gd name="T0" fmla="*/ 53 w 190"/>
                <a:gd name="T1" fmla="*/ 0 h 69"/>
                <a:gd name="T2" fmla="*/ 68 w 190"/>
                <a:gd name="T3" fmla="*/ 1 h 69"/>
                <a:gd name="T4" fmla="*/ 82 w 190"/>
                <a:gd name="T5" fmla="*/ 1 h 69"/>
                <a:gd name="T6" fmla="*/ 98 w 190"/>
                <a:gd name="T7" fmla="*/ 8 h 69"/>
                <a:gd name="T8" fmla="*/ 104 w 190"/>
                <a:gd name="T9" fmla="*/ 16 h 69"/>
                <a:gd name="T10" fmla="*/ 121 w 190"/>
                <a:gd name="T11" fmla="*/ 14 h 69"/>
                <a:gd name="T12" fmla="*/ 127 w 190"/>
                <a:gd name="T13" fmla="*/ 19 h 69"/>
                <a:gd name="T14" fmla="*/ 140 w 190"/>
                <a:gd name="T15" fmla="*/ 31 h 69"/>
                <a:gd name="T16" fmla="*/ 150 w 190"/>
                <a:gd name="T17" fmla="*/ 41 h 69"/>
                <a:gd name="T18" fmla="*/ 156 w 190"/>
                <a:gd name="T19" fmla="*/ 40 h 69"/>
                <a:gd name="T20" fmla="*/ 166 w 190"/>
                <a:gd name="T21" fmla="*/ 45 h 69"/>
                <a:gd name="T22" fmla="*/ 164 w 190"/>
                <a:gd name="T23" fmla="*/ 51 h 69"/>
                <a:gd name="T24" fmla="*/ 177 w 190"/>
                <a:gd name="T25" fmla="*/ 51 h 69"/>
                <a:gd name="T26" fmla="*/ 190 w 190"/>
                <a:gd name="T27" fmla="*/ 60 h 69"/>
                <a:gd name="T28" fmla="*/ 187 w 190"/>
                <a:gd name="T29" fmla="*/ 65 h 69"/>
                <a:gd name="T30" fmla="*/ 175 w 190"/>
                <a:gd name="T31" fmla="*/ 67 h 69"/>
                <a:gd name="T32" fmla="*/ 163 w 190"/>
                <a:gd name="T33" fmla="*/ 68 h 69"/>
                <a:gd name="T34" fmla="*/ 151 w 190"/>
                <a:gd name="T35" fmla="*/ 67 h 69"/>
                <a:gd name="T36" fmla="*/ 124 w 190"/>
                <a:gd name="T37" fmla="*/ 69 h 69"/>
                <a:gd name="T38" fmla="*/ 138 w 190"/>
                <a:gd name="T39" fmla="*/ 57 h 69"/>
                <a:gd name="T40" fmla="*/ 131 w 190"/>
                <a:gd name="T41" fmla="*/ 52 h 69"/>
                <a:gd name="T42" fmla="*/ 120 w 190"/>
                <a:gd name="T43" fmla="*/ 50 h 69"/>
                <a:gd name="T44" fmla="*/ 114 w 190"/>
                <a:gd name="T45" fmla="*/ 45 h 69"/>
                <a:gd name="T46" fmla="*/ 112 w 190"/>
                <a:gd name="T47" fmla="*/ 33 h 69"/>
                <a:gd name="T48" fmla="*/ 101 w 190"/>
                <a:gd name="T49" fmla="*/ 34 h 69"/>
                <a:gd name="T50" fmla="*/ 86 w 190"/>
                <a:gd name="T51" fmla="*/ 28 h 69"/>
                <a:gd name="T52" fmla="*/ 81 w 190"/>
                <a:gd name="T53" fmla="*/ 24 h 69"/>
                <a:gd name="T54" fmla="*/ 58 w 190"/>
                <a:gd name="T55" fmla="*/ 20 h 69"/>
                <a:gd name="T56" fmla="*/ 52 w 190"/>
                <a:gd name="T57" fmla="*/ 16 h 69"/>
                <a:gd name="T58" fmla="*/ 60 w 190"/>
                <a:gd name="T59" fmla="*/ 11 h 69"/>
                <a:gd name="T60" fmla="*/ 42 w 190"/>
                <a:gd name="T61" fmla="*/ 10 h 69"/>
                <a:gd name="T62" fmla="*/ 28 w 190"/>
                <a:gd name="T63" fmla="*/ 21 h 69"/>
                <a:gd name="T64" fmla="*/ 20 w 190"/>
                <a:gd name="T65" fmla="*/ 21 h 69"/>
                <a:gd name="T66" fmla="*/ 17 w 190"/>
                <a:gd name="T67" fmla="*/ 26 h 69"/>
                <a:gd name="T68" fmla="*/ 7 w 190"/>
                <a:gd name="T69" fmla="*/ 28 h 69"/>
                <a:gd name="T70" fmla="*/ 0 w 190"/>
                <a:gd name="T71" fmla="*/ 27 h 69"/>
                <a:gd name="T72" fmla="*/ 11 w 190"/>
                <a:gd name="T73" fmla="*/ 20 h 69"/>
                <a:gd name="T74" fmla="*/ 16 w 190"/>
                <a:gd name="T75" fmla="*/ 13 h 69"/>
                <a:gd name="T76" fmla="*/ 25 w 190"/>
                <a:gd name="T77" fmla="*/ 8 h 69"/>
                <a:gd name="T78" fmla="*/ 34 w 190"/>
                <a:gd name="T79" fmla="*/ 4 h 69"/>
                <a:gd name="T80" fmla="*/ 48 w 190"/>
                <a:gd name="T81" fmla="*/ 2 h 69"/>
                <a:gd name="T82" fmla="*/ 53 w 190"/>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69">
                  <a:moveTo>
                    <a:pt x="53" y="0"/>
                  </a:moveTo>
                  <a:lnTo>
                    <a:pt x="68" y="1"/>
                  </a:lnTo>
                  <a:lnTo>
                    <a:pt x="82" y="1"/>
                  </a:lnTo>
                  <a:lnTo>
                    <a:pt x="98" y="8"/>
                  </a:lnTo>
                  <a:lnTo>
                    <a:pt x="104" y="16"/>
                  </a:lnTo>
                  <a:lnTo>
                    <a:pt x="121" y="14"/>
                  </a:lnTo>
                  <a:lnTo>
                    <a:pt x="127" y="19"/>
                  </a:lnTo>
                  <a:lnTo>
                    <a:pt x="140" y="31"/>
                  </a:lnTo>
                  <a:lnTo>
                    <a:pt x="150" y="41"/>
                  </a:lnTo>
                  <a:lnTo>
                    <a:pt x="156" y="40"/>
                  </a:lnTo>
                  <a:lnTo>
                    <a:pt x="166" y="45"/>
                  </a:lnTo>
                  <a:lnTo>
                    <a:pt x="164" y="51"/>
                  </a:lnTo>
                  <a:lnTo>
                    <a:pt x="177" y="51"/>
                  </a:lnTo>
                  <a:lnTo>
                    <a:pt x="190" y="60"/>
                  </a:lnTo>
                  <a:lnTo>
                    <a:pt x="187" y="65"/>
                  </a:lnTo>
                  <a:lnTo>
                    <a:pt x="175" y="67"/>
                  </a:lnTo>
                  <a:lnTo>
                    <a:pt x="163" y="68"/>
                  </a:lnTo>
                  <a:lnTo>
                    <a:pt x="151" y="67"/>
                  </a:lnTo>
                  <a:lnTo>
                    <a:pt x="124" y="69"/>
                  </a:lnTo>
                  <a:lnTo>
                    <a:pt x="138" y="57"/>
                  </a:lnTo>
                  <a:lnTo>
                    <a:pt x="131" y="52"/>
                  </a:lnTo>
                  <a:lnTo>
                    <a:pt x="120" y="50"/>
                  </a:lnTo>
                  <a:lnTo>
                    <a:pt x="114" y="45"/>
                  </a:lnTo>
                  <a:lnTo>
                    <a:pt x="112" y="33"/>
                  </a:lnTo>
                  <a:lnTo>
                    <a:pt x="101" y="34"/>
                  </a:lnTo>
                  <a:lnTo>
                    <a:pt x="86" y="28"/>
                  </a:lnTo>
                  <a:lnTo>
                    <a:pt x="81" y="24"/>
                  </a:lnTo>
                  <a:lnTo>
                    <a:pt x="58" y="20"/>
                  </a:lnTo>
                  <a:lnTo>
                    <a:pt x="52" y="16"/>
                  </a:lnTo>
                  <a:lnTo>
                    <a:pt x="60" y="11"/>
                  </a:lnTo>
                  <a:lnTo>
                    <a:pt x="42" y="10"/>
                  </a:lnTo>
                  <a:lnTo>
                    <a:pt x="28" y="21"/>
                  </a:lnTo>
                  <a:lnTo>
                    <a:pt x="20" y="21"/>
                  </a:lnTo>
                  <a:lnTo>
                    <a:pt x="17" y="26"/>
                  </a:lnTo>
                  <a:lnTo>
                    <a:pt x="7" y="28"/>
                  </a:lnTo>
                  <a:lnTo>
                    <a:pt x="0" y="27"/>
                  </a:lnTo>
                  <a:lnTo>
                    <a:pt x="11" y="20"/>
                  </a:lnTo>
                  <a:lnTo>
                    <a:pt x="16" y="13"/>
                  </a:lnTo>
                  <a:lnTo>
                    <a:pt x="25" y="8"/>
                  </a:lnTo>
                  <a:lnTo>
                    <a:pt x="34" y="4"/>
                  </a:lnTo>
                  <a:lnTo>
                    <a:pt x="48" y="2"/>
                  </a:lnTo>
                  <a:lnTo>
                    <a:pt x="53" y="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83" name="Freeform 48"/>
            <p:cNvSpPr>
              <a:spLocks/>
            </p:cNvSpPr>
            <p:nvPr/>
          </p:nvSpPr>
          <p:spPr bwMode="auto">
            <a:xfrm>
              <a:off x="5080000" y="2733675"/>
              <a:ext cx="49213" cy="22225"/>
            </a:xfrm>
            <a:custGeom>
              <a:avLst/>
              <a:gdLst>
                <a:gd name="T0" fmla="*/ 0 w 31"/>
                <a:gd name="T1" fmla="*/ 11 h 14"/>
                <a:gd name="T2" fmla="*/ 1 w 31"/>
                <a:gd name="T3" fmla="*/ 11 h 14"/>
                <a:gd name="T4" fmla="*/ 3 w 31"/>
                <a:gd name="T5" fmla="*/ 6 h 14"/>
                <a:gd name="T6" fmla="*/ 16 w 31"/>
                <a:gd name="T7" fmla="*/ 6 h 14"/>
                <a:gd name="T8" fmla="*/ 31 w 31"/>
                <a:gd name="T9" fmla="*/ 0 h 14"/>
                <a:gd name="T10" fmla="*/ 20 w 31"/>
                <a:gd name="T11" fmla="*/ 9 h 14"/>
                <a:gd name="T12" fmla="*/ 22 w 31"/>
                <a:gd name="T13" fmla="*/ 12 h 14"/>
                <a:gd name="T14" fmla="*/ 20 w 31"/>
                <a:gd name="T15" fmla="*/ 12 h 14"/>
                <a:gd name="T16" fmla="*/ 17 w 31"/>
                <a:gd name="T17" fmla="*/ 13 h 14"/>
                <a:gd name="T18" fmla="*/ 14 w 31"/>
                <a:gd name="T19" fmla="*/ 13 h 14"/>
                <a:gd name="T20" fmla="*/ 13 w 31"/>
                <a:gd name="T21" fmla="*/ 14 h 14"/>
                <a:gd name="T22" fmla="*/ 13 w 31"/>
                <a:gd name="T23" fmla="*/ 12 h 14"/>
                <a:gd name="T24" fmla="*/ 11 w 31"/>
                <a:gd name="T25" fmla="*/ 10 h 14"/>
                <a:gd name="T26" fmla="*/ 8 w 31"/>
                <a:gd name="T27" fmla="*/ 10 h 14"/>
                <a:gd name="T28" fmla="*/ 4 w 31"/>
                <a:gd name="T29" fmla="*/ 12 h 14"/>
                <a:gd name="T30" fmla="*/ 0 w 31"/>
                <a:gd name="T3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4">
                  <a:moveTo>
                    <a:pt x="0" y="11"/>
                  </a:moveTo>
                  <a:lnTo>
                    <a:pt x="1" y="11"/>
                  </a:lnTo>
                  <a:lnTo>
                    <a:pt x="3" y="6"/>
                  </a:lnTo>
                  <a:lnTo>
                    <a:pt x="16" y="6"/>
                  </a:lnTo>
                  <a:lnTo>
                    <a:pt x="31" y="0"/>
                  </a:lnTo>
                  <a:lnTo>
                    <a:pt x="20" y="9"/>
                  </a:lnTo>
                  <a:lnTo>
                    <a:pt x="22" y="12"/>
                  </a:lnTo>
                  <a:lnTo>
                    <a:pt x="20" y="12"/>
                  </a:lnTo>
                  <a:lnTo>
                    <a:pt x="17" y="13"/>
                  </a:lnTo>
                  <a:lnTo>
                    <a:pt x="14" y="13"/>
                  </a:lnTo>
                  <a:lnTo>
                    <a:pt x="13" y="14"/>
                  </a:lnTo>
                  <a:lnTo>
                    <a:pt x="13" y="12"/>
                  </a:lnTo>
                  <a:lnTo>
                    <a:pt x="11" y="10"/>
                  </a:lnTo>
                  <a:lnTo>
                    <a:pt x="8" y="10"/>
                  </a:lnTo>
                  <a:lnTo>
                    <a:pt x="4" y="12"/>
                  </a:lnTo>
                  <a:lnTo>
                    <a:pt x="0" y="1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84" name="Freeform 49"/>
            <p:cNvSpPr>
              <a:spLocks/>
            </p:cNvSpPr>
            <p:nvPr/>
          </p:nvSpPr>
          <p:spPr bwMode="auto">
            <a:xfrm>
              <a:off x="5067300" y="2749550"/>
              <a:ext cx="49213" cy="19050"/>
            </a:xfrm>
            <a:custGeom>
              <a:avLst/>
              <a:gdLst>
                <a:gd name="T0" fmla="*/ 30 w 31"/>
                <a:gd name="T1" fmla="*/ 2 h 12"/>
                <a:gd name="T2" fmla="*/ 31 w 31"/>
                <a:gd name="T3" fmla="*/ 4 h 12"/>
                <a:gd name="T4" fmla="*/ 14 w 31"/>
                <a:gd name="T5" fmla="*/ 12 h 12"/>
                <a:gd name="T6" fmla="*/ 5 w 31"/>
                <a:gd name="T7" fmla="*/ 10 h 12"/>
                <a:gd name="T8" fmla="*/ 0 w 31"/>
                <a:gd name="T9" fmla="*/ 2 h 12"/>
                <a:gd name="T10" fmla="*/ 8 w 31"/>
                <a:gd name="T11" fmla="*/ 1 h 12"/>
                <a:gd name="T12" fmla="*/ 12 w 31"/>
                <a:gd name="T13" fmla="*/ 2 h 12"/>
                <a:gd name="T14" fmla="*/ 16 w 31"/>
                <a:gd name="T15" fmla="*/ 0 h 12"/>
                <a:gd name="T16" fmla="*/ 19 w 31"/>
                <a:gd name="T17" fmla="*/ 0 h 12"/>
                <a:gd name="T18" fmla="*/ 21 w 31"/>
                <a:gd name="T19" fmla="*/ 2 h 12"/>
                <a:gd name="T20" fmla="*/ 21 w 31"/>
                <a:gd name="T21" fmla="*/ 4 h 12"/>
                <a:gd name="T22" fmla="*/ 22 w 31"/>
                <a:gd name="T23" fmla="*/ 3 h 12"/>
                <a:gd name="T24" fmla="*/ 25 w 31"/>
                <a:gd name="T25" fmla="*/ 3 h 12"/>
                <a:gd name="T26" fmla="*/ 28 w 31"/>
                <a:gd name="T27" fmla="*/ 2 h 12"/>
                <a:gd name="T28" fmla="*/ 30 w 31"/>
                <a:gd name="T2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2">
                  <a:moveTo>
                    <a:pt x="30" y="2"/>
                  </a:moveTo>
                  <a:lnTo>
                    <a:pt x="31" y="4"/>
                  </a:lnTo>
                  <a:lnTo>
                    <a:pt x="14" y="12"/>
                  </a:lnTo>
                  <a:lnTo>
                    <a:pt x="5" y="10"/>
                  </a:lnTo>
                  <a:lnTo>
                    <a:pt x="0" y="2"/>
                  </a:lnTo>
                  <a:lnTo>
                    <a:pt x="8" y="1"/>
                  </a:lnTo>
                  <a:lnTo>
                    <a:pt x="12" y="2"/>
                  </a:lnTo>
                  <a:lnTo>
                    <a:pt x="16" y="0"/>
                  </a:lnTo>
                  <a:lnTo>
                    <a:pt x="19" y="0"/>
                  </a:lnTo>
                  <a:lnTo>
                    <a:pt x="21" y="2"/>
                  </a:lnTo>
                  <a:lnTo>
                    <a:pt x="21" y="4"/>
                  </a:lnTo>
                  <a:lnTo>
                    <a:pt x="22" y="3"/>
                  </a:lnTo>
                  <a:lnTo>
                    <a:pt x="25" y="3"/>
                  </a:lnTo>
                  <a:lnTo>
                    <a:pt x="28" y="2"/>
                  </a:lnTo>
                  <a:lnTo>
                    <a:pt x="30" y="2"/>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85" name="Freeform 50"/>
            <p:cNvSpPr>
              <a:spLocks/>
            </p:cNvSpPr>
            <p:nvPr/>
          </p:nvSpPr>
          <p:spPr bwMode="auto">
            <a:xfrm>
              <a:off x="4491037" y="2230437"/>
              <a:ext cx="169863" cy="82550"/>
            </a:xfrm>
            <a:custGeom>
              <a:avLst/>
              <a:gdLst>
                <a:gd name="T0" fmla="*/ 79 w 107"/>
                <a:gd name="T1" fmla="*/ 51 h 52"/>
                <a:gd name="T2" fmla="*/ 71 w 107"/>
                <a:gd name="T3" fmla="*/ 48 h 52"/>
                <a:gd name="T4" fmla="*/ 63 w 107"/>
                <a:gd name="T5" fmla="*/ 49 h 52"/>
                <a:gd name="T6" fmla="*/ 50 w 107"/>
                <a:gd name="T7" fmla="*/ 43 h 52"/>
                <a:gd name="T8" fmla="*/ 45 w 107"/>
                <a:gd name="T9" fmla="*/ 44 h 52"/>
                <a:gd name="T10" fmla="*/ 37 w 107"/>
                <a:gd name="T11" fmla="*/ 52 h 52"/>
                <a:gd name="T12" fmla="*/ 24 w 107"/>
                <a:gd name="T13" fmla="*/ 46 h 52"/>
                <a:gd name="T14" fmla="*/ 14 w 107"/>
                <a:gd name="T15" fmla="*/ 37 h 52"/>
                <a:gd name="T16" fmla="*/ 6 w 107"/>
                <a:gd name="T17" fmla="*/ 32 h 52"/>
                <a:gd name="T18" fmla="*/ 4 w 107"/>
                <a:gd name="T19" fmla="*/ 24 h 52"/>
                <a:gd name="T20" fmla="*/ 0 w 107"/>
                <a:gd name="T21" fmla="*/ 18 h 52"/>
                <a:gd name="T22" fmla="*/ 12 w 107"/>
                <a:gd name="T23" fmla="*/ 13 h 52"/>
                <a:gd name="T24" fmla="*/ 17 w 107"/>
                <a:gd name="T25" fmla="*/ 8 h 52"/>
                <a:gd name="T26" fmla="*/ 28 w 107"/>
                <a:gd name="T27" fmla="*/ 4 h 52"/>
                <a:gd name="T28" fmla="*/ 32 w 107"/>
                <a:gd name="T29" fmla="*/ 0 h 52"/>
                <a:gd name="T30" fmla="*/ 36 w 107"/>
                <a:gd name="T31" fmla="*/ 3 h 52"/>
                <a:gd name="T32" fmla="*/ 43 w 107"/>
                <a:gd name="T33" fmla="*/ 1 h 52"/>
                <a:gd name="T34" fmla="*/ 51 w 107"/>
                <a:gd name="T35" fmla="*/ 7 h 52"/>
                <a:gd name="T36" fmla="*/ 63 w 107"/>
                <a:gd name="T37" fmla="*/ 9 h 52"/>
                <a:gd name="T38" fmla="*/ 63 w 107"/>
                <a:gd name="T39" fmla="*/ 15 h 52"/>
                <a:gd name="T40" fmla="*/ 72 w 107"/>
                <a:gd name="T41" fmla="*/ 19 h 52"/>
                <a:gd name="T42" fmla="*/ 74 w 107"/>
                <a:gd name="T43" fmla="*/ 14 h 52"/>
                <a:gd name="T44" fmla="*/ 85 w 107"/>
                <a:gd name="T45" fmla="*/ 16 h 52"/>
                <a:gd name="T46" fmla="*/ 87 w 107"/>
                <a:gd name="T47" fmla="*/ 22 h 52"/>
                <a:gd name="T48" fmla="*/ 99 w 107"/>
                <a:gd name="T49" fmla="*/ 23 h 52"/>
                <a:gd name="T50" fmla="*/ 107 w 107"/>
                <a:gd name="T51" fmla="*/ 33 h 52"/>
                <a:gd name="T52" fmla="*/ 103 w 107"/>
                <a:gd name="T53" fmla="*/ 33 h 52"/>
                <a:gd name="T54" fmla="*/ 100 w 107"/>
                <a:gd name="T55" fmla="*/ 37 h 52"/>
                <a:gd name="T56" fmla="*/ 97 w 107"/>
                <a:gd name="T57" fmla="*/ 38 h 52"/>
                <a:gd name="T58" fmla="*/ 96 w 107"/>
                <a:gd name="T59" fmla="*/ 42 h 52"/>
                <a:gd name="T60" fmla="*/ 93 w 107"/>
                <a:gd name="T61" fmla="*/ 43 h 52"/>
                <a:gd name="T62" fmla="*/ 93 w 107"/>
                <a:gd name="T63" fmla="*/ 45 h 52"/>
                <a:gd name="T64" fmla="*/ 88 w 107"/>
                <a:gd name="T65" fmla="*/ 47 h 52"/>
                <a:gd name="T66" fmla="*/ 80 w 107"/>
                <a:gd name="T67" fmla="*/ 47 h 52"/>
                <a:gd name="T68" fmla="*/ 79 w 107"/>
                <a:gd name="T69"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52">
                  <a:moveTo>
                    <a:pt x="79" y="51"/>
                  </a:moveTo>
                  <a:lnTo>
                    <a:pt x="71" y="48"/>
                  </a:lnTo>
                  <a:lnTo>
                    <a:pt x="63" y="49"/>
                  </a:lnTo>
                  <a:lnTo>
                    <a:pt x="50" y="43"/>
                  </a:lnTo>
                  <a:lnTo>
                    <a:pt x="45" y="44"/>
                  </a:lnTo>
                  <a:lnTo>
                    <a:pt x="37" y="52"/>
                  </a:lnTo>
                  <a:lnTo>
                    <a:pt x="24" y="46"/>
                  </a:lnTo>
                  <a:lnTo>
                    <a:pt x="14" y="37"/>
                  </a:lnTo>
                  <a:lnTo>
                    <a:pt x="6" y="32"/>
                  </a:lnTo>
                  <a:lnTo>
                    <a:pt x="4" y="24"/>
                  </a:lnTo>
                  <a:lnTo>
                    <a:pt x="0" y="18"/>
                  </a:lnTo>
                  <a:lnTo>
                    <a:pt x="12" y="13"/>
                  </a:lnTo>
                  <a:lnTo>
                    <a:pt x="17" y="8"/>
                  </a:lnTo>
                  <a:lnTo>
                    <a:pt x="28" y="4"/>
                  </a:lnTo>
                  <a:lnTo>
                    <a:pt x="32" y="0"/>
                  </a:lnTo>
                  <a:lnTo>
                    <a:pt x="36" y="3"/>
                  </a:lnTo>
                  <a:lnTo>
                    <a:pt x="43" y="1"/>
                  </a:lnTo>
                  <a:lnTo>
                    <a:pt x="51" y="7"/>
                  </a:lnTo>
                  <a:lnTo>
                    <a:pt x="63" y="9"/>
                  </a:lnTo>
                  <a:lnTo>
                    <a:pt x="63" y="15"/>
                  </a:lnTo>
                  <a:lnTo>
                    <a:pt x="72" y="19"/>
                  </a:lnTo>
                  <a:lnTo>
                    <a:pt x="74" y="14"/>
                  </a:lnTo>
                  <a:lnTo>
                    <a:pt x="85" y="16"/>
                  </a:lnTo>
                  <a:lnTo>
                    <a:pt x="87" y="22"/>
                  </a:lnTo>
                  <a:lnTo>
                    <a:pt x="99" y="23"/>
                  </a:lnTo>
                  <a:lnTo>
                    <a:pt x="107" y="33"/>
                  </a:lnTo>
                  <a:lnTo>
                    <a:pt x="103" y="33"/>
                  </a:lnTo>
                  <a:lnTo>
                    <a:pt x="100" y="37"/>
                  </a:lnTo>
                  <a:lnTo>
                    <a:pt x="97" y="38"/>
                  </a:lnTo>
                  <a:lnTo>
                    <a:pt x="96" y="42"/>
                  </a:lnTo>
                  <a:lnTo>
                    <a:pt x="93" y="43"/>
                  </a:lnTo>
                  <a:lnTo>
                    <a:pt x="93" y="45"/>
                  </a:lnTo>
                  <a:lnTo>
                    <a:pt x="88" y="47"/>
                  </a:lnTo>
                  <a:lnTo>
                    <a:pt x="80" y="47"/>
                  </a:lnTo>
                  <a:lnTo>
                    <a:pt x="79" y="51"/>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86" name="Freeform 51"/>
            <p:cNvSpPr>
              <a:spLocks/>
            </p:cNvSpPr>
            <p:nvPr/>
          </p:nvSpPr>
          <p:spPr bwMode="auto">
            <a:xfrm>
              <a:off x="4332287" y="2108200"/>
              <a:ext cx="227013" cy="246063"/>
            </a:xfrm>
            <a:custGeom>
              <a:avLst/>
              <a:gdLst>
                <a:gd name="T0" fmla="*/ 58 w 143"/>
                <a:gd name="T1" fmla="*/ 0 h 155"/>
                <a:gd name="T2" fmla="*/ 59 w 143"/>
                <a:gd name="T3" fmla="*/ 8 h 155"/>
                <a:gd name="T4" fmla="*/ 75 w 143"/>
                <a:gd name="T5" fmla="*/ 12 h 155"/>
                <a:gd name="T6" fmla="*/ 75 w 143"/>
                <a:gd name="T7" fmla="*/ 20 h 155"/>
                <a:gd name="T8" fmla="*/ 90 w 143"/>
                <a:gd name="T9" fmla="*/ 16 h 155"/>
                <a:gd name="T10" fmla="*/ 99 w 143"/>
                <a:gd name="T11" fmla="*/ 10 h 155"/>
                <a:gd name="T12" fmla="*/ 117 w 143"/>
                <a:gd name="T13" fmla="*/ 18 h 155"/>
                <a:gd name="T14" fmla="*/ 125 w 143"/>
                <a:gd name="T15" fmla="*/ 25 h 155"/>
                <a:gd name="T16" fmla="*/ 129 w 143"/>
                <a:gd name="T17" fmla="*/ 35 h 155"/>
                <a:gd name="T18" fmla="*/ 125 w 143"/>
                <a:gd name="T19" fmla="*/ 40 h 155"/>
                <a:gd name="T20" fmla="*/ 131 w 143"/>
                <a:gd name="T21" fmla="*/ 47 h 155"/>
                <a:gd name="T22" fmla="*/ 136 w 143"/>
                <a:gd name="T23" fmla="*/ 58 h 155"/>
                <a:gd name="T24" fmla="*/ 136 w 143"/>
                <a:gd name="T25" fmla="*/ 65 h 155"/>
                <a:gd name="T26" fmla="*/ 143 w 143"/>
                <a:gd name="T27" fmla="*/ 78 h 155"/>
                <a:gd name="T28" fmla="*/ 136 w 143"/>
                <a:gd name="T29" fmla="*/ 80 h 155"/>
                <a:gd name="T30" fmla="*/ 132 w 143"/>
                <a:gd name="T31" fmla="*/ 77 h 155"/>
                <a:gd name="T32" fmla="*/ 128 w 143"/>
                <a:gd name="T33" fmla="*/ 81 h 155"/>
                <a:gd name="T34" fmla="*/ 117 w 143"/>
                <a:gd name="T35" fmla="*/ 85 h 155"/>
                <a:gd name="T36" fmla="*/ 112 w 143"/>
                <a:gd name="T37" fmla="*/ 90 h 155"/>
                <a:gd name="T38" fmla="*/ 100 w 143"/>
                <a:gd name="T39" fmla="*/ 95 h 155"/>
                <a:gd name="T40" fmla="*/ 104 w 143"/>
                <a:gd name="T41" fmla="*/ 101 h 155"/>
                <a:gd name="T42" fmla="*/ 106 w 143"/>
                <a:gd name="T43" fmla="*/ 109 h 155"/>
                <a:gd name="T44" fmla="*/ 114 w 143"/>
                <a:gd name="T45" fmla="*/ 114 h 155"/>
                <a:gd name="T46" fmla="*/ 124 w 143"/>
                <a:gd name="T47" fmla="*/ 123 h 155"/>
                <a:gd name="T48" fmla="*/ 119 w 143"/>
                <a:gd name="T49" fmla="*/ 132 h 155"/>
                <a:gd name="T50" fmla="*/ 113 w 143"/>
                <a:gd name="T51" fmla="*/ 135 h 155"/>
                <a:gd name="T52" fmla="*/ 117 w 143"/>
                <a:gd name="T53" fmla="*/ 148 h 155"/>
                <a:gd name="T54" fmla="*/ 115 w 143"/>
                <a:gd name="T55" fmla="*/ 151 h 155"/>
                <a:gd name="T56" fmla="*/ 110 w 143"/>
                <a:gd name="T57" fmla="*/ 147 h 155"/>
                <a:gd name="T58" fmla="*/ 102 w 143"/>
                <a:gd name="T59" fmla="*/ 147 h 155"/>
                <a:gd name="T60" fmla="*/ 91 w 143"/>
                <a:gd name="T61" fmla="*/ 150 h 155"/>
                <a:gd name="T62" fmla="*/ 76 w 143"/>
                <a:gd name="T63" fmla="*/ 149 h 155"/>
                <a:gd name="T64" fmla="*/ 75 w 143"/>
                <a:gd name="T65" fmla="*/ 155 h 155"/>
                <a:gd name="T66" fmla="*/ 66 w 143"/>
                <a:gd name="T67" fmla="*/ 149 h 155"/>
                <a:gd name="T68" fmla="*/ 61 w 143"/>
                <a:gd name="T69" fmla="*/ 150 h 155"/>
                <a:gd name="T70" fmla="*/ 44 w 143"/>
                <a:gd name="T71" fmla="*/ 144 h 155"/>
                <a:gd name="T72" fmla="*/ 40 w 143"/>
                <a:gd name="T73" fmla="*/ 148 h 155"/>
                <a:gd name="T74" fmla="*/ 26 w 143"/>
                <a:gd name="T75" fmla="*/ 148 h 155"/>
                <a:gd name="T76" fmla="*/ 28 w 143"/>
                <a:gd name="T77" fmla="*/ 134 h 155"/>
                <a:gd name="T78" fmla="*/ 35 w 143"/>
                <a:gd name="T79" fmla="*/ 120 h 155"/>
                <a:gd name="T80" fmla="*/ 12 w 143"/>
                <a:gd name="T81" fmla="*/ 116 h 155"/>
                <a:gd name="T82" fmla="*/ 4 w 143"/>
                <a:gd name="T83" fmla="*/ 111 h 155"/>
                <a:gd name="T84" fmla="*/ 5 w 143"/>
                <a:gd name="T85" fmla="*/ 102 h 155"/>
                <a:gd name="T86" fmla="*/ 2 w 143"/>
                <a:gd name="T87" fmla="*/ 97 h 155"/>
                <a:gd name="T88" fmla="*/ 3 w 143"/>
                <a:gd name="T89" fmla="*/ 84 h 155"/>
                <a:gd name="T90" fmla="*/ 0 w 143"/>
                <a:gd name="T91" fmla="*/ 63 h 155"/>
                <a:gd name="T92" fmla="*/ 9 w 143"/>
                <a:gd name="T93" fmla="*/ 63 h 155"/>
                <a:gd name="T94" fmla="*/ 13 w 143"/>
                <a:gd name="T95" fmla="*/ 55 h 155"/>
                <a:gd name="T96" fmla="*/ 16 w 143"/>
                <a:gd name="T97" fmla="*/ 37 h 155"/>
                <a:gd name="T98" fmla="*/ 13 w 143"/>
                <a:gd name="T99" fmla="*/ 30 h 155"/>
                <a:gd name="T100" fmla="*/ 16 w 143"/>
                <a:gd name="T101" fmla="*/ 26 h 155"/>
                <a:gd name="T102" fmla="*/ 29 w 143"/>
                <a:gd name="T103" fmla="*/ 25 h 155"/>
                <a:gd name="T104" fmla="*/ 32 w 143"/>
                <a:gd name="T105" fmla="*/ 29 h 155"/>
                <a:gd name="T106" fmla="*/ 42 w 143"/>
                <a:gd name="T107" fmla="*/ 19 h 155"/>
                <a:gd name="T108" fmla="*/ 38 w 143"/>
                <a:gd name="T109" fmla="*/ 12 h 155"/>
                <a:gd name="T110" fmla="*/ 36 w 143"/>
                <a:gd name="T111" fmla="*/ 1 h 155"/>
                <a:gd name="T112" fmla="*/ 48 w 143"/>
                <a:gd name="T113" fmla="*/ 3 h 155"/>
                <a:gd name="T114" fmla="*/ 58 w 143"/>
                <a:gd name="T11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155">
                  <a:moveTo>
                    <a:pt x="58" y="0"/>
                  </a:moveTo>
                  <a:lnTo>
                    <a:pt x="59" y="8"/>
                  </a:lnTo>
                  <a:lnTo>
                    <a:pt x="75" y="12"/>
                  </a:lnTo>
                  <a:lnTo>
                    <a:pt x="75" y="20"/>
                  </a:lnTo>
                  <a:lnTo>
                    <a:pt x="90" y="16"/>
                  </a:lnTo>
                  <a:lnTo>
                    <a:pt x="99" y="10"/>
                  </a:lnTo>
                  <a:lnTo>
                    <a:pt x="117" y="18"/>
                  </a:lnTo>
                  <a:lnTo>
                    <a:pt x="125" y="25"/>
                  </a:lnTo>
                  <a:lnTo>
                    <a:pt x="129" y="35"/>
                  </a:lnTo>
                  <a:lnTo>
                    <a:pt x="125" y="40"/>
                  </a:lnTo>
                  <a:lnTo>
                    <a:pt x="131" y="47"/>
                  </a:lnTo>
                  <a:lnTo>
                    <a:pt x="136" y="58"/>
                  </a:lnTo>
                  <a:lnTo>
                    <a:pt x="136" y="65"/>
                  </a:lnTo>
                  <a:lnTo>
                    <a:pt x="143" y="78"/>
                  </a:lnTo>
                  <a:lnTo>
                    <a:pt x="136" y="80"/>
                  </a:lnTo>
                  <a:lnTo>
                    <a:pt x="132" y="77"/>
                  </a:lnTo>
                  <a:lnTo>
                    <a:pt x="128" y="81"/>
                  </a:lnTo>
                  <a:lnTo>
                    <a:pt x="117" y="85"/>
                  </a:lnTo>
                  <a:lnTo>
                    <a:pt x="112" y="90"/>
                  </a:lnTo>
                  <a:lnTo>
                    <a:pt x="100" y="95"/>
                  </a:lnTo>
                  <a:lnTo>
                    <a:pt x="104" y="101"/>
                  </a:lnTo>
                  <a:lnTo>
                    <a:pt x="106" y="109"/>
                  </a:lnTo>
                  <a:lnTo>
                    <a:pt x="114" y="114"/>
                  </a:lnTo>
                  <a:lnTo>
                    <a:pt x="124" y="123"/>
                  </a:lnTo>
                  <a:lnTo>
                    <a:pt x="119" y="132"/>
                  </a:lnTo>
                  <a:lnTo>
                    <a:pt x="113" y="135"/>
                  </a:lnTo>
                  <a:lnTo>
                    <a:pt x="117" y="148"/>
                  </a:lnTo>
                  <a:lnTo>
                    <a:pt x="115" y="151"/>
                  </a:lnTo>
                  <a:lnTo>
                    <a:pt x="110" y="147"/>
                  </a:lnTo>
                  <a:lnTo>
                    <a:pt x="102" y="147"/>
                  </a:lnTo>
                  <a:lnTo>
                    <a:pt x="91" y="150"/>
                  </a:lnTo>
                  <a:lnTo>
                    <a:pt x="76" y="149"/>
                  </a:lnTo>
                  <a:lnTo>
                    <a:pt x="75" y="155"/>
                  </a:lnTo>
                  <a:lnTo>
                    <a:pt x="66" y="149"/>
                  </a:lnTo>
                  <a:lnTo>
                    <a:pt x="61" y="150"/>
                  </a:lnTo>
                  <a:lnTo>
                    <a:pt x="44" y="144"/>
                  </a:lnTo>
                  <a:lnTo>
                    <a:pt x="40" y="148"/>
                  </a:lnTo>
                  <a:lnTo>
                    <a:pt x="26" y="148"/>
                  </a:lnTo>
                  <a:lnTo>
                    <a:pt x="28" y="134"/>
                  </a:lnTo>
                  <a:lnTo>
                    <a:pt x="35" y="120"/>
                  </a:lnTo>
                  <a:lnTo>
                    <a:pt x="12" y="116"/>
                  </a:lnTo>
                  <a:lnTo>
                    <a:pt x="4" y="111"/>
                  </a:lnTo>
                  <a:lnTo>
                    <a:pt x="5" y="102"/>
                  </a:lnTo>
                  <a:lnTo>
                    <a:pt x="2" y="97"/>
                  </a:lnTo>
                  <a:lnTo>
                    <a:pt x="3" y="84"/>
                  </a:lnTo>
                  <a:lnTo>
                    <a:pt x="0" y="63"/>
                  </a:lnTo>
                  <a:lnTo>
                    <a:pt x="9" y="63"/>
                  </a:lnTo>
                  <a:lnTo>
                    <a:pt x="13" y="55"/>
                  </a:lnTo>
                  <a:lnTo>
                    <a:pt x="16" y="37"/>
                  </a:lnTo>
                  <a:lnTo>
                    <a:pt x="13" y="30"/>
                  </a:lnTo>
                  <a:lnTo>
                    <a:pt x="16" y="26"/>
                  </a:lnTo>
                  <a:lnTo>
                    <a:pt x="29" y="25"/>
                  </a:lnTo>
                  <a:lnTo>
                    <a:pt x="32" y="29"/>
                  </a:lnTo>
                  <a:lnTo>
                    <a:pt x="42" y="19"/>
                  </a:lnTo>
                  <a:lnTo>
                    <a:pt x="38" y="12"/>
                  </a:lnTo>
                  <a:lnTo>
                    <a:pt x="36" y="1"/>
                  </a:lnTo>
                  <a:lnTo>
                    <a:pt x="48" y="3"/>
                  </a:lnTo>
                  <a:lnTo>
                    <a:pt x="58" y="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87" name="Freeform 52"/>
            <p:cNvSpPr>
              <a:spLocks/>
            </p:cNvSpPr>
            <p:nvPr/>
          </p:nvSpPr>
          <p:spPr bwMode="auto">
            <a:xfrm>
              <a:off x="5389562" y="3490912"/>
              <a:ext cx="47625" cy="57150"/>
            </a:xfrm>
            <a:custGeom>
              <a:avLst/>
              <a:gdLst>
                <a:gd name="T0" fmla="*/ 25 w 30"/>
                <a:gd name="T1" fmla="*/ 0 h 36"/>
                <a:gd name="T2" fmla="*/ 30 w 30"/>
                <a:gd name="T3" fmla="*/ 6 h 36"/>
                <a:gd name="T4" fmla="*/ 30 w 30"/>
                <a:gd name="T5" fmla="*/ 15 h 36"/>
                <a:gd name="T6" fmla="*/ 20 w 30"/>
                <a:gd name="T7" fmla="*/ 20 h 36"/>
                <a:gd name="T8" fmla="*/ 28 w 30"/>
                <a:gd name="T9" fmla="*/ 25 h 36"/>
                <a:gd name="T10" fmla="*/ 21 w 30"/>
                <a:gd name="T11" fmla="*/ 36 h 36"/>
                <a:gd name="T12" fmla="*/ 17 w 30"/>
                <a:gd name="T13" fmla="*/ 33 h 36"/>
                <a:gd name="T14" fmla="*/ 13 w 30"/>
                <a:gd name="T15" fmla="*/ 34 h 36"/>
                <a:gd name="T16" fmla="*/ 3 w 30"/>
                <a:gd name="T17" fmla="*/ 34 h 36"/>
                <a:gd name="T18" fmla="*/ 2 w 30"/>
                <a:gd name="T19" fmla="*/ 28 h 36"/>
                <a:gd name="T20" fmla="*/ 0 w 30"/>
                <a:gd name="T21" fmla="*/ 22 h 36"/>
                <a:gd name="T22" fmla="*/ 6 w 30"/>
                <a:gd name="T23" fmla="*/ 12 h 36"/>
                <a:gd name="T24" fmla="*/ 12 w 30"/>
                <a:gd name="T25" fmla="*/ 3 h 36"/>
                <a:gd name="T26" fmla="*/ 20 w 30"/>
                <a:gd name="T27" fmla="*/ 5 h 36"/>
                <a:gd name="T28" fmla="*/ 25 w 30"/>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6">
                  <a:moveTo>
                    <a:pt x="25" y="0"/>
                  </a:moveTo>
                  <a:lnTo>
                    <a:pt x="30" y="6"/>
                  </a:lnTo>
                  <a:lnTo>
                    <a:pt x="30" y="15"/>
                  </a:lnTo>
                  <a:lnTo>
                    <a:pt x="20" y="20"/>
                  </a:lnTo>
                  <a:lnTo>
                    <a:pt x="28" y="25"/>
                  </a:lnTo>
                  <a:lnTo>
                    <a:pt x="21" y="36"/>
                  </a:lnTo>
                  <a:lnTo>
                    <a:pt x="17" y="33"/>
                  </a:lnTo>
                  <a:lnTo>
                    <a:pt x="13" y="34"/>
                  </a:lnTo>
                  <a:lnTo>
                    <a:pt x="3" y="34"/>
                  </a:lnTo>
                  <a:lnTo>
                    <a:pt x="2" y="28"/>
                  </a:lnTo>
                  <a:lnTo>
                    <a:pt x="0" y="22"/>
                  </a:lnTo>
                  <a:lnTo>
                    <a:pt x="6" y="12"/>
                  </a:lnTo>
                  <a:lnTo>
                    <a:pt x="12" y="3"/>
                  </a:lnTo>
                  <a:lnTo>
                    <a:pt x="20" y="5"/>
                  </a:lnTo>
                  <a:lnTo>
                    <a:pt x="25" y="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88" name="Freeform 53"/>
            <p:cNvSpPr>
              <a:spLocks/>
            </p:cNvSpPr>
            <p:nvPr/>
          </p:nvSpPr>
          <p:spPr bwMode="auto">
            <a:xfrm>
              <a:off x="4446587" y="2073275"/>
              <a:ext cx="42863" cy="41275"/>
            </a:xfrm>
            <a:custGeom>
              <a:avLst/>
              <a:gdLst>
                <a:gd name="T0" fmla="*/ 27 w 27"/>
                <a:gd name="T1" fmla="*/ 10 h 26"/>
                <a:gd name="T2" fmla="*/ 20 w 27"/>
                <a:gd name="T3" fmla="*/ 26 h 26"/>
                <a:gd name="T4" fmla="*/ 3 w 27"/>
                <a:gd name="T5" fmla="*/ 15 h 26"/>
                <a:gd name="T6" fmla="*/ 0 w 27"/>
                <a:gd name="T7" fmla="*/ 6 h 26"/>
                <a:gd name="T8" fmla="*/ 22 w 27"/>
                <a:gd name="T9" fmla="*/ 0 h 26"/>
                <a:gd name="T10" fmla="*/ 27 w 27"/>
                <a:gd name="T11" fmla="*/ 10 h 26"/>
              </a:gdLst>
              <a:ahLst/>
              <a:cxnLst>
                <a:cxn ang="0">
                  <a:pos x="T0" y="T1"/>
                </a:cxn>
                <a:cxn ang="0">
                  <a:pos x="T2" y="T3"/>
                </a:cxn>
                <a:cxn ang="0">
                  <a:pos x="T4" y="T5"/>
                </a:cxn>
                <a:cxn ang="0">
                  <a:pos x="T6" y="T7"/>
                </a:cxn>
                <a:cxn ang="0">
                  <a:pos x="T8" y="T9"/>
                </a:cxn>
                <a:cxn ang="0">
                  <a:pos x="T10" y="T11"/>
                </a:cxn>
              </a:cxnLst>
              <a:rect l="0" t="0" r="r" b="b"/>
              <a:pathLst>
                <a:path w="27" h="26">
                  <a:moveTo>
                    <a:pt x="27" y="10"/>
                  </a:moveTo>
                  <a:lnTo>
                    <a:pt x="20" y="26"/>
                  </a:lnTo>
                  <a:lnTo>
                    <a:pt x="3" y="15"/>
                  </a:lnTo>
                  <a:lnTo>
                    <a:pt x="0" y="6"/>
                  </a:lnTo>
                  <a:lnTo>
                    <a:pt x="22" y="0"/>
                  </a:lnTo>
                  <a:lnTo>
                    <a:pt x="27" y="1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89" name="Freeform 54"/>
            <p:cNvSpPr>
              <a:spLocks/>
            </p:cNvSpPr>
            <p:nvPr/>
          </p:nvSpPr>
          <p:spPr bwMode="auto">
            <a:xfrm>
              <a:off x="4376737" y="2022475"/>
              <a:ext cx="68263" cy="90488"/>
            </a:xfrm>
            <a:custGeom>
              <a:avLst/>
              <a:gdLst>
                <a:gd name="T0" fmla="*/ 43 w 43"/>
                <a:gd name="T1" fmla="*/ 25 h 57"/>
                <a:gd name="T2" fmla="*/ 40 w 43"/>
                <a:gd name="T3" fmla="*/ 33 h 57"/>
                <a:gd name="T4" fmla="*/ 35 w 43"/>
                <a:gd name="T5" fmla="*/ 30 h 57"/>
                <a:gd name="T6" fmla="*/ 25 w 43"/>
                <a:gd name="T7" fmla="*/ 44 h 57"/>
                <a:gd name="T8" fmla="*/ 30 w 43"/>
                <a:gd name="T9" fmla="*/ 54 h 57"/>
                <a:gd name="T10" fmla="*/ 20 w 43"/>
                <a:gd name="T11" fmla="*/ 57 h 57"/>
                <a:gd name="T12" fmla="*/ 8 w 43"/>
                <a:gd name="T13" fmla="*/ 55 h 57"/>
                <a:gd name="T14" fmla="*/ 2 w 43"/>
                <a:gd name="T15" fmla="*/ 44 h 57"/>
                <a:gd name="T16" fmla="*/ 0 w 43"/>
                <a:gd name="T17" fmla="*/ 24 h 57"/>
                <a:gd name="T18" fmla="*/ 2 w 43"/>
                <a:gd name="T19" fmla="*/ 18 h 57"/>
                <a:gd name="T20" fmla="*/ 6 w 43"/>
                <a:gd name="T21" fmla="*/ 12 h 57"/>
                <a:gd name="T22" fmla="*/ 20 w 43"/>
                <a:gd name="T23" fmla="*/ 11 h 57"/>
                <a:gd name="T24" fmla="*/ 25 w 43"/>
                <a:gd name="T25" fmla="*/ 6 h 57"/>
                <a:gd name="T26" fmla="*/ 36 w 43"/>
                <a:gd name="T27" fmla="*/ 0 h 57"/>
                <a:gd name="T28" fmla="*/ 37 w 43"/>
                <a:gd name="T29" fmla="*/ 10 h 57"/>
                <a:gd name="T30" fmla="*/ 32 w 43"/>
                <a:gd name="T31" fmla="*/ 16 h 57"/>
                <a:gd name="T32" fmla="*/ 35 w 43"/>
                <a:gd name="T33" fmla="*/ 22 h 57"/>
                <a:gd name="T34" fmla="*/ 43 w 43"/>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57">
                  <a:moveTo>
                    <a:pt x="43" y="25"/>
                  </a:moveTo>
                  <a:lnTo>
                    <a:pt x="40" y="33"/>
                  </a:lnTo>
                  <a:lnTo>
                    <a:pt x="35" y="30"/>
                  </a:lnTo>
                  <a:lnTo>
                    <a:pt x="25" y="44"/>
                  </a:lnTo>
                  <a:lnTo>
                    <a:pt x="30" y="54"/>
                  </a:lnTo>
                  <a:lnTo>
                    <a:pt x="20" y="57"/>
                  </a:lnTo>
                  <a:lnTo>
                    <a:pt x="8" y="55"/>
                  </a:lnTo>
                  <a:lnTo>
                    <a:pt x="2" y="44"/>
                  </a:lnTo>
                  <a:lnTo>
                    <a:pt x="0" y="24"/>
                  </a:lnTo>
                  <a:lnTo>
                    <a:pt x="2" y="18"/>
                  </a:lnTo>
                  <a:lnTo>
                    <a:pt x="6" y="12"/>
                  </a:lnTo>
                  <a:lnTo>
                    <a:pt x="20" y="11"/>
                  </a:lnTo>
                  <a:lnTo>
                    <a:pt x="25" y="6"/>
                  </a:lnTo>
                  <a:lnTo>
                    <a:pt x="36" y="0"/>
                  </a:lnTo>
                  <a:lnTo>
                    <a:pt x="37" y="10"/>
                  </a:lnTo>
                  <a:lnTo>
                    <a:pt x="32" y="16"/>
                  </a:lnTo>
                  <a:lnTo>
                    <a:pt x="35" y="22"/>
                  </a:lnTo>
                  <a:lnTo>
                    <a:pt x="43" y="25"/>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90" name="Freeform 55"/>
            <p:cNvSpPr>
              <a:spLocks/>
            </p:cNvSpPr>
            <p:nvPr/>
          </p:nvSpPr>
          <p:spPr bwMode="auto">
            <a:xfrm>
              <a:off x="2114550" y="3252787"/>
              <a:ext cx="104775" cy="76200"/>
            </a:xfrm>
            <a:custGeom>
              <a:avLst/>
              <a:gdLst>
                <a:gd name="T0" fmla="*/ 7 w 66"/>
                <a:gd name="T1" fmla="*/ 4 h 48"/>
                <a:gd name="T2" fmla="*/ 10 w 66"/>
                <a:gd name="T3" fmla="*/ 0 h 48"/>
                <a:gd name="T4" fmla="*/ 24 w 66"/>
                <a:gd name="T5" fmla="*/ 0 h 48"/>
                <a:gd name="T6" fmla="*/ 34 w 66"/>
                <a:gd name="T7" fmla="*/ 6 h 48"/>
                <a:gd name="T8" fmla="*/ 39 w 66"/>
                <a:gd name="T9" fmla="*/ 5 h 48"/>
                <a:gd name="T10" fmla="*/ 41 w 66"/>
                <a:gd name="T11" fmla="*/ 13 h 48"/>
                <a:gd name="T12" fmla="*/ 51 w 66"/>
                <a:gd name="T13" fmla="*/ 12 h 48"/>
                <a:gd name="T14" fmla="*/ 50 w 66"/>
                <a:gd name="T15" fmla="*/ 18 h 48"/>
                <a:gd name="T16" fmla="*/ 58 w 66"/>
                <a:gd name="T17" fmla="*/ 19 h 48"/>
                <a:gd name="T18" fmla="*/ 66 w 66"/>
                <a:gd name="T19" fmla="*/ 27 h 48"/>
                <a:gd name="T20" fmla="*/ 58 w 66"/>
                <a:gd name="T21" fmla="*/ 35 h 48"/>
                <a:gd name="T22" fmla="*/ 50 w 66"/>
                <a:gd name="T23" fmla="*/ 31 h 48"/>
                <a:gd name="T24" fmla="*/ 42 w 66"/>
                <a:gd name="T25" fmla="*/ 31 h 48"/>
                <a:gd name="T26" fmla="*/ 36 w 66"/>
                <a:gd name="T27" fmla="*/ 30 h 48"/>
                <a:gd name="T28" fmla="*/ 32 w 66"/>
                <a:gd name="T29" fmla="*/ 34 h 48"/>
                <a:gd name="T30" fmla="*/ 25 w 66"/>
                <a:gd name="T31" fmla="*/ 36 h 48"/>
                <a:gd name="T32" fmla="*/ 23 w 66"/>
                <a:gd name="T33" fmla="*/ 30 h 48"/>
                <a:gd name="T34" fmla="*/ 17 w 66"/>
                <a:gd name="T35" fmla="*/ 34 h 48"/>
                <a:gd name="T36" fmla="*/ 8 w 66"/>
                <a:gd name="T37" fmla="*/ 48 h 48"/>
                <a:gd name="T38" fmla="*/ 4 w 66"/>
                <a:gd name="T39" fmla="*/ 44 h 48"/>
                <a:gd name="T40" fmla="*/ 3 w 66"/>
                <a:gd name="T41" fmla="*/ 39 h 48"/>
                <a:gd name="T42" fmla="*/ 4 w 66"/>
                <a:gd name="T43" fmla="*/ 33 h 48"/>
                <a:gd name="T44" fmla="*/ 0 w 66"/>
                <a:gd name="T45" fmla="*/ 27 h 48"/>
                <a:gd name="T46" fmla="*/ 5 w 66"/>
                <a:gd name="T47" fmla="*/ 23 h 48"/>
                <a:gd name="T48" fmla="*/ 8 w 66"/>
                <a:gd name="T49" fmla="*/ 15 h 48"/>
                <a:gd name="T50" fmla="*/ 7 w 66"/>
                <a:gd name="T5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48">
                  <a:moveTo>
                    <a:pt x="7" y="4"/>
                  </a:moveTo>
                  <a:lnTo>
                    <a:pt x="10" y="0"/>
                  </a:lnTo>
                  <a:lnTo>
                    <a:pt x="24" y="0"/>
                  </a:lnTo>
                  <a:lnTo>
                    <a:pt x="34" y="6"/>
                  </a:lnTo>
                  <a:lnTo>
                    <a:pt x="39" y="5"/>
                  </a:lnTo>
                  <a:lnTo>
                    <a:pt x="41" y="13"/>
                  </a:lnTo>
                  <a:lnTo>
                    <a:pt x="51" y="12"/>
                  </a:lnTo>
                  <a:lnTo>
                    <a:pt x="50" y="18"/>
                  </a:lnTo>
                  <a:lnTo>
                    <a:pt x="58" y="19"/>
                  </a:lnTo>
                  <a:lnTo>
                    <a:pt x="66" y="27"/>
                  </a:lnTo>
                  <a:lnTo>
                    <a:pt x="58" y="35"/>
                  </a:lnTo>
                  <a:lnTo>
                    <a:pt x="50" y="31"/>
                  </a:lnTo>
                  <a:lnTo>
                    <a:pt x="42" y="31"/>
                  </a:lnTo>
                  <a:lnTo>
                    <a:pt x="36" y="30"/>
                  </a:lnTo>
                  <a:lnTo>
                    <a:pt x="32" y="34"/>
                  </a:lnTo>
                  <a:lnTo>
                    <a:pt x="25" y="36"/>
                  </a:lnTo>
                  <a:lnTo>
                    <a:pt x="23" y="30"/>
                  </a:lnTo>
                  <a:lnTo>
                    <a:pt x="17" y="34"/>
                  </a:lnTo>
                  <a:lnTo>
                    <a:pt x="8" y="48"/>
                  </a:lnTo>
                  <a:lnTo>
                    <a:pt x="4" y="44"/>
                  </a:lnTo>
                  <a:lnTo>
                    <a:pt x="3" y="39"/>
                  </a:lnTo>
                  <a:lnTo>
                    <a:pt x="4" y="33"/>
                  </a:lnTo>
                  <a:lnTo>
                    <a:pt x="0" y="27"/>
                  </a:lnTo>
                  <a:lnTo>
                    <a:pt x="5" y="23"/>
                  </a:lnTo>
                  <a:lnTo>
                    <a:pt x="8" y="15"/>
                  </a:lnTo>
                  <a:lnTo>
                    <a:pt x="7" y="4"/>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hu-HU" kern="0">
                <a:solidFill>
                  <a:sysClr val="windowText" lastClr="000000"/>
                </a:solidFill>
              </a:endParaRPr>
            </a:p>
          </p:txBody>
        </p:sp>
        <p:sp>
          <p:nvSpPr>
            <p:cNvPr id="291" name="Freeform 56"/>
            <p:cNvSpPr>
              <a:spLocks/>
            </p:cNvSpPr>
            <p:nvPr/>
          </p:nvSpPr>
          <p:spPr bwMode="auto">
            <a:xfrm>
              <a:off x="3937000" y="2686050"/>
              <a:ext cx="585788" cy="595313"/>
            </a:xfrm>
            <a:custGeom>
              <a:avLst/>
              <a:gdLst>
                <a:gd name="T0" fmla="*/ 369 w 369"/>
                <a:gd name="T1" fmla="*/ 283 h 375"/>
                <a:gd name="T2" fmla="*/ 309 w 369"/>
                <a:gd name="T3" fmla="*/ 322 h 375"/>
                <a:gd name="T4" fmla="*/ 257 w 369"/>
                <a:gd name="T5" fmla="*/ 363 h 375"/>
                <a:gd name="T6" fmla="*/ 231 w 369"/>
                <a:gd name="T7" fmla="*/ 372 h 375"/>
                <a:gd name="T8" fmla="*/ 211 w 369"/>
                <a:gd name="T9" fmla="*/ 375 h 375"/>
                <a:gd name="T10" fmla="*/ 211 w 369"/>
                <a:gd name="T11" fmla="*/ 361 h 375"/>
                <a:gd name="T12" fmla="*/ 203 w 369"/>
                <a:gd name="T13" fmla="*/ 358 h 375"/>
                <a:gd name="T14" fmla="*/ 191 w 369"/>
                <a:gd name="T15" fmla="*/ 352 h 375"/>
                <a:gd name="T16" fmla="*/ 187 w 369"/>
                <a:gd name="T17" fmla="*/ 342 h 375"/>
                <a:gd name="T18" fmla="*/ 126 w 369"/>
                <a:gd name="T19" fmla="*/ 297 h 375"/>
                <a:gd name="T20" fmla="*/ 66 w 369"/>
                <a:gd name="T21" fmla="*/ 252 h 375"/>
                <a:gd name="T22" fmla="*/ 0 w 369"/>
                <a:gd name="T23" fmla="*/ 201 h 375"/>
                <a:gd name="T24" fmla="*/ 1 w 369"/>
                <a:gd name="T25" fmla="*/ 197 h 375"/>
                <a:gd name="T26" fmla="*/ 1 w 369"/>
                <a:gd name="T27" fmla="*/ 196 h 375"/>
                <a:gd name="T28" fmla="*/ 1 w 369"/>
                <a:gd name="T29" fmla="*/ 171 h 375"/>
                <a:gd name="T30" fmla="*/ 30 w 369"/>
                <a:gd name="T31" fmla="*/ 156 h 375"/>
                <a:gd name="T32" fmla="*/ 48 w 369"/>
                <a:gd name="T33" fmla="*/ 153 h 375"/>
                <a:gd name="T34" fmla="*/ 62 w 369"/>
                <a:gd name="T35" fmla="*/ 147 h 375"/>
                <a:gd name="T36" fmla="*/ 69 w 369"/>
                <a:gd name="T37" fmla="*/ 137 h 375"/>
                <a:gd name="T38" fmla="*/ 90 w 369"/>
                <a:gd name="T39" fmla="*/ 129 h 375"/>
                <a:gd name="T40" fmla="*/ 91 w 369"/>
                <a:gd name="T41" fmla="*/ 113 h 375"/>
                <a:gd name="T42" fmla="*/ 101 w 369"/>
                <a:gd name="T43" fmla="*/ 112 h 375"/>
                <a:gd name="T44" fmla="*/ 109 w 369"/>
                <a:gd name="T45" fmla="*/ 104 h 375"/>
                <a:gd name="T46" fmla="*/ 132 w 369"/>
                <a:gd name="T47" fmla="*/ 100 h 375"/>
                <a:gd name="T48" fmla="*/ 135 w 369"/>
                <a:gd name="T49" fmla="*/ 92 h 375"/>
                <a:gd name="T50" fmla="*/ 130 w 369"/>
                <a:gd name="T51" fmla="*/ 88 h 375"/>
                <a:gd name="T52" fmla="*/ 124 w 369"/>
                <a:gd name="T53" fmla="*/ 66 h 375"/>
                <a:gd name="T54" fmla="*/ 123 w 369"/>
                <a:gd name="T55" fmla="*/ 53 h 375"/>
                <a:gd name="T56" fmla="*/ 117 w 369"/>
                <a:gd name="T57" fmla="*/ 40 h 375"/>
                <a:gd name="T58" fmla="*/ 134 w 369"/>
                <a:gd name="T59" fmla="*/ 29 h 375"/>
                <a:gd name="T60" fmla="*/ 152 w 369"/>
                <a:gd name="T61" fmla="*/ 25 h 375"/>
                <a:gd name="T62" fmla="*/ 163 w 369"/>
                <a:gd name="T63" fmla="*/ 17 h 375"/>
                <a:gd name="T64" fmla="*/ 179 w 369"/>
                <a:gd name="T65" fmla="*/ 11 h 375"/>
                <a:gd name="T66" fmla="*/ 209 w 369"/>
                <a:gd name="T67" fmla="*/ 7 h 375"/>
                <a:gd name="T68" fmla="*/ 237 w 369"/>
                <a:gd name="T69" fmla="*/ 5 h 375"/>
                <a:gd name="T70" fmla="*/ 246 w 369"/>
                <a:gd name="T71" fmla="*/ 8 h 375"/>
                <a:gd name="T72" fmla="*/ 262 w 369"/>
                <a:gd name="T73" fmla="*/ 0 h 375"/>
                <a:gd name="T74" fmla="*/ 280 w 369"/>
                <a:gd name="T75" fmla="*/ 0 h 375"/>
                <a:gd name="T76" fmla="*/ 287 w 369"/>
                <a:gd name="T77" fmla="*/ 5 h 375"/>
                <a:gd name="T78" fmla="*/ 299 w 369"/>
                <a:gd name="T79" fmla="*/ 3 h 375"/>
                <a:gd name="T80" fmla="*/ 296 w 369"/>
                <a:gd name="T81" fmla="*/ 14 h 375"/>
                <a:gd name="T82" fmla="*/ 299 w 369"/>
                <a:gd name="T83" fmla="*/ 34 h 375"/>
                <a:gd name="T84" fmla="*/ 295 w 369"/>
                <a:gd name="T85" fmla="*/ 51 h 375"/>
                <a:gd name="T86" fmla="*/ 285 w 369"/>
                <a:gd name="T87" fmla="*/ 62 h 375"/>
                <a:gd name="T88" fmla="*/ 287 w 369"/>
                <a:gd name="T89" fmla="*/ 78 h 375"/>
                <a:gd name="T90" fmla="*/ 302 w 369"/>
                <a:gd name="T91" fmla="*/ 90 h 375"/>
                <a:gd name="T92" fmla="*/ 302 w 369"/>
                <a:gd name="T93" fmla="*/ 95 h 375"/>
                <a:gd name="T94" fmla="*/ 313 w 369"/>
                <a:gd name="T95" fmla="*/ 104 h 375"/>
                <a:gd name="T96" fmla="*/ 321 w 369"/>
                <a:gd name="T97" fmla="*/ 141 h 375"/>
                <a:gd name="T98" fmla="*/ 327 w 369"/>
                <a:gd name="T99" fmla="*/ 159 h 375"/>
                <a:gd name="T100" fmla="*/ 329 w 369"/>
                <a:gd name="T101" fmla="*/ 169 h 375"/>
                <a:gd name="T102" fmla="*/ 326 w 369"/>
                <a:gd name="T103" fmla="*/ 186 h 375"/>
                <a:gd name="T104" fmla="*/ 327 w 369"/>
                <a:gd name="T105" fmla="*/ 195 h 375"/>
                <a:gd name="T106" fmla="*/ 325 w 369"/>
                <a:gd name="T107" fmla="*/ 207 h 375"/>
                <a:gd name="T108" fmla="*/ 327 w 369"/>
                <a:gd name="T109" fmla="*/ 220 h 375"/>
                <a:gd name="T110" fmla="*/ 320 w 369"/>
                <a:gd name="T111" fmla="*/ 228 h 375"/>
                <a:gd name="T112" fmla="*/ 331 w 369"/>
                <a:gd name="T113" fmla="*/ 244 h 375"/>
                <a:gd name="T114" fmla="*/ 332 w 369"/>
                <a:gd name="T115" fmla="*/ 252 h 375"/>
                <a:gd name="T116" fmla="*/ 339 w 369"/>
                <a:gd name="T117" fmla="*/ 264 h 375"/>
                <a:gd name="T118" fmla="*/ 347 w 369"/>
                <a:gd name="T119" fmla="*/ 260 h 375"/>
                <a:gd name="T120" fmla="*/ 361 w 369"/>
                <a:gd name="T121" fmla="*/ 270 h 375"/>
                <a:gd name="T122" fmla="*/ 369 w 369"/>
                <a:gd name="T123" fmla="*/ 28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9" h="375">
                  <a:moveTo>
                    <a:pt x="369" y="283"/>
                  </a:moveTo>
                  <a:lnTo>
                    <a:pt x="309" y="322"/>
                  </a:lnTo>
                  <a:lnTo>
                    <a:pt x="257" y="363"/>
                  </a:lnTo>
                  <a:lnTo>
                    <a:pt x="231" y="372"/>
                  </a:lnTo>
                  <a:lnTo>
                    <a:pt x="211" y="375"/>
                  </a:lnTo>
                  <a:lnTo>
                    <a:pt x="211" y="361"/>
                  </a:lnTo>
                  <a:lnTo>
                    <a:pt x="203" y="358"/>
                  </a:lnTo>
                  <a:lnTo>
                    <a:pt x="191" y="352"/>
                  </a:lnTo>
                  <a:lnTo>
                    <a:pt x="187" y="342"/>
                  </a:lnTo>
                  <a:lnTo>
                    <a:pt x="126" y="297"/>
                  </a:lnTo>
                  <a:lnTo>
                    <a:pt x="66" y="252"/>
                  </a:lnTo>
                  <a:lnTo>
                    <a:pt x="0" y="201"/>
                  </a:lnTo>
                  <a:lnTo>
                    <a:pt x="1" y="197"/>
                  </a:lnTo>
                  <a:lnTo>
                    <a:pt x="1" y="196"/>
                  </a:lnTo>
                  <a:lnTo>
                    <a:pt x="1" y="171"/>
                  </a:lnTo>
                  <a:lnTo>
                    <a:pt x="30" y="156"/>
                  </a:lnTo>
                  <a:lnTo>
                    <a:pt x="48" y="153"/>
                  </a:lnTo>
                  <a:lnTo>
                    <a:pt x="62" y="147"/>
                  </a:lnTo>
                  <a:lnTo>
                    <a:pt x="69" y="137"/>
                  </a:lnTo>
                  <a:lnTo>
                    <a:pt x="90" y="129"/>
                  </a:lnTo>
                  <a:lnTo>
                    <a:pt x="91" y="113"/>
                  </a:lnTo>
                  <a:lnTo>
                    <a:pt x="101" y="112"/>
                  </a:lnTo>
                  <a:lnTo>
                    <a:pt x="109" y="104"/>
                  </a:lnTo>
                  <a:lnTo>
                    <a:pt x="132" y="100"/>
                  </a:lnTo>
                  <a:lnTo>
                    <a:pt x="135" y="92"/>
                  </a:lnTo>
                  <a:lnTo>
                    <a:pt x="130" y="88"/>
                  </a:lnTo>
                  <a:lnTo>
                    <a:pt x="124" y="66"/>
                  </a:lnTo>
                  <a:lnTo>
                    <a:pt x="123" y="53"/>
                  </a:lnTo>
                  <a:lnTo>
                    <a:pt x="117" y="40"/>
                  </a:lnTo>
                  <a:lnTo>
                    <a:pt x="134" y="29"/>
                  </a:lnTo>
                  <a:lnTo>
                    <a:pt x="152" y="25"/>
                  </a:lnTo>
                  <a:lnTo>
                    <a:pt x="163" y="17"/>
                  </a:lnTo>
                  <a:lnTo>
                    <a:pt x="179" y="11"/>
                  </a:lnTo>
                  <a:lnTo>
                    <a:pt x="209" y="7"/>
                  </a:lnTo>
                  <a:lnTo>
                    <a:pt x="237" y="5"/>
                  </a:lnTo>
                  <a:lnTo>
                    <a:pt x="246" y="8"/>
                  </a:lnTo>
                  <a:lnTo>
                    <a:pt x="262" y="0"/>
                  </a:lnTo>
                  <a:lnTo>
                    <a:pt x="280" y="0"/>
                  </a:lnTo>
                  <a:lnTo>
                    <a:pt x="287" y="5"/>
                  </a:lnTo>
                  <a:lnTo>
                    <a:pt x="299" y="3"/>
                  </a:lnTo>
                  <a:lnTo>
                    <a:pt x="296" y="14"/>
                  </a:lnTo>
                  <a:lnTo>
                    <a:pt x="299" y="34"/>
                  </a:lnTo>
                  <a:lnTo>
                    <a:pt x="295" y="51"/>
                  </a:lnTo>
                  <a:lnTo>
                    <a:pt x="285" y="62"/>
                  </a:lnTo>
                  <a:lnTo>
                    <a:pt x="287" y="78"/>
                  </a:lnTo>
                  <a:lnTo>
                    <a:pt x="302" y="90"/>
                  </a:lnTo>
                  <a:lnTo>
                    <a:pt x="302" y="95"/>
                  </a:lnTo>
                  <a:lnTo>
                    <a:pt x="313" y="104"/>
                  </a:lnTo>
                  <a:lnTo>
                    <a:pt x="321" y="141"/>
                  </a:lnTo>
                  <a:lnTo>
                    <a:pt x="327" y="159"/>
                  </a:lnTo>
                  <a:lnTo>
                    <a:pt x="329" y="169"/>
                  </a:lnTo>
                  <a:lnTo>
                    <a:pt x="326" y="186"/>
                  </a:lnTo>
                  <a:lnTo>
                    <a:pt x="327" y="195"/>
                  </a:lnTo>
                  <a:lnTo>
                    <a:pt x="325" y="207"/>
                  </a:lnTo>
                  <a:lnTo>
                    <a:pt x="327" y="220"/>
                  </a:lnTo>
                  <a:lnTo>
                    <a:pt x="320" y="228"/>
                  </a:lnTo>
                  <a:lnTo>
                    <a:pt x="331" y="244"/>
                  </a:lnTo>
                  <a:lnTo>
                    <a:pt x="332" y="252"/>
                  </a:lnTo>
                  <a:lnTo>
                    <a:pt x="339" y="264"/>
                  </a:lnTo>
                  <a:lnTo>
                    <a:pt x="347" y="260"/>
                  </a:lnTo>
                  <a:lnTo>
                    <a:pt x="361" y="270"/>
                  </a:lnTo>
                  <a:lnTo>
                    <a:pt x="369" y="283"/>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92" name="Freeform 57"/>
            <p:cNvSpPr>
              <a:spLocks/>
            </p:cNvSpPr>
            <p:nvPr/>
          </p:nvSpPr>
          <p:spPr bwMode="auto">
            <a:xfrm>
              <a:off x="1820862" y="3863975"/>
              <a:ext cx="166688" cy="207963"/>
            </a:xfrm>
            <a:custGeom>
              <a:avLst/>
              <a:gdLst>
                <a:gd name="T0" fmla="*/ 13 w 105"/>
                <a:gd name="T1" fmla="*/ 99 h 131"/>
                <a:gd name="T2" fmla="*/ 22 w 105"/>
                <a:gd name="T3" fmla="*/ 84 h 131"/>
                <a:gd name="T4" fmla="*/ 18 w 105"/>
                <a:gd name="T5" fmla="*/ 75 h 131"/>
                <a:gd name="T6" fmla="*/ 11 w 105"/>
                <a:gd name="T7" fmla="*/ 84 h 131"/>
                <a:gd name="T8" fmla="*/ 0 w 105"/>
                <a:gd name="T9" fmla="*/ 75 h 131"/>
                <a:gd name="T10" fmla="*/ 4 w 105"/>
                <a:gd name="T11" fmla="*/ 69 h 131"/>
                <a:gd name="T12" fmla="*/ 0 w 105"/>
                <a:gd name="T13" fmla="*/ 50 h 131"/>
                <a:gd name="T14" fmla="*/ 7 w 105"/>
                <a:gd name="T15" fmla="*/ 47 h 131"/>
                <a:gd name="T16" fmla="*/ 10 w 105"/>
                <a:gd name="T17" fmla="*/ 34 h 131"/>
                <a:gd name="T18" fmla="*/ 17 w 105"/>
                <a:gd name="T19" fmla="*/ 21 h 131"/>
                <a:gd name="T20" fmla="*/ 16 w 105"/>
                <a:gd name="T21" fmla="*/ 12 h 131"/>
                <a:gd name="T22" fmla="*/ 26 w 105"/>
                <a:gd name="T23" fmla="*/ 8 h 131"/>
                <a:gd name="T24" fmla="*/ 39 w 105"/>
                <a:gd name="T25" fmla="*/ 0 h 131"/>
                <a:gd name="T26" fmla="*/ 57 w 105"/>
                <a:gd name="T27" fmla="*/ 12 h 131"/>
                <a:gd name="T28" fmla="*/ 60 w 105"/>
                <a:gd name="T29" fmla="*/ 11 h 131"/>
                <a:gd name="T30" fmla="*/ 65 w 105"/>
                <a:gd name="T31" fmla="*/ 20 h 131"/>
                <a:gd name="T32" fmla="*/ 80 w 105"/>
                <a:gd name="T33" fmla="*/ 23 h 131"/>
                <a:gd name="T34" fmla="*/ 86 w 105"/>
                <a:gd name="T35" fmla="*/ 20 h 131"/>
                <a:gd name="T36" fmla="*/ 95 w 105"/>
                <a:gd name="T37" fmla="*/ 27 h 131"/>
                <a:gd name="T38" fmla="*/ 102 w 105"/>
                <a:gd name="T39" fmla="*/ 31 h 131"/>
                <a:gd name="T40" fmla="*/ 105 w 105"/>
                <a:gd name="T41" fmla="*/ 47 h 131"/>
                <a:gd name="T42" fmla="*/ 99 w 105"/>
                <a:gd name="T43" fmla="*/ 61 h 131"/>
                <a:gd name="T44" fmla="*/ 80 w 105"/>
                <a:gd name="T45" fmla="*/ 83 h 131"/>
                <a:gd name="T46" fmla="*/ 58 w 105"/>
                <a:gd name="T47" fmla="*/ 91 h 131"/>
                <a:gd name="T48" fmla="*/ 47 w 105"/>
                <a:gd name="T49" fmla="*/ 109 h 131"/>
                <a:gd name="T50" fmla="*/ 44 w 105"/>
                <a:gd name="T51" fmla="*/ 123 h 131"/>
                <a:gd name="T52" fmla="*/ 34 w 105"/>
                <a:gd name="T53" fmla="*/ 131 h 131"/>
                <a:gd name="T54" fmla="*/ 26 w 105"/>
                <a:gd name="T55" fmla="*/ 121 h 131"/>
                <a:gd name="T56" fmla="*/ 18 w 105"/>
                <a:gd name="T57" fmla="*/ 119 h 131"/>
                <a:gd name="T58" fmla="*/ 10 w 105"/>
                <a:gd name="T59" fmla="*/ 120 h 131"/>
                <a:gd name="T60" fmla="*/ 10 w 105"/>
                <a:gd name="T61" fmla="*/ 113 h 131"/>
                <a:gd name="T62" fmla="*/ 15 w 105"/>
                <a:gd name="T63" fmla="*/ 108 h 131"/>
                <a:gd name="T64" fmla="*/ 13 w 105"/>
                <a:gd name="T65" fmla="*/ 9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31">
                  <a:moveTo>
                    <a:pt x="13" y="99"/>
                  </a:moveTo>
                  <a:lnTo>
                    <a:pt x="22" y="84"/>
                  </a:lnTo>
                  <a:lnTo>
                    <a:pt x="18" y="75"/>
                  </a:lnTo>
                  <a:lnTo>
                    <a:pt x="11" y="84"/>
                  </a:lnTo>
                  <a:lnTo>
                    <a:pt x="0" y="75"/>
                  </a:lnTo>
                  <a:lnTo>
                    <a:pt x="4" y="69"/>
                  </a:lnTo>
                  <a:lnTo>
                    <a:pt x="0" y="50"/>
                  </a:lnTo>
                  <a:lnTo>
                    <a:pt x="7" y="47"/>
                  </a:lnTo>
                  <a:lnTo>
                    <a:pt x="10" y="34"/>
                  </a:lnTo>
                  <a:lnTo>
                    <a:pt x="17" y="21"/>
                  </a:lnTo>
                  <a:lnTo>
                    <a:pt x="16" y="12"/>
                  </a:lnTo>
                  <a:lnTo>
                    <a:pt x="26" y="8"/>
                  </a:lnTo>
                  <a:lnTo>
                    <a:pt x="39" y="0"/>
                  </a:lnTo>
                  <a:lnTo>
                    <a:pt x="57" y="12"/>
                  </a:lnTo>
                  <a:lnTo>
                    <a:pt x="60" y="11"/>
                  </a:lnTo>
                  <a:lnTo>
                    <a:pt x="65" y="20"/>
                  </a:lnTo>
                  <a:lnTo>
                    <a:pt x="80" y="23"/>
                  </a:lnTo>
                  <a:lnTo>
                    <a:pt x="86" y="20"/>
                  </a:lnTo>
                  <a:lnTo>
                    <a:pt x="95" y="27"/>
                  </a:lnTo>
                  <a:lnTo>
                    <a:pt x="102" y="31"/>
                  </a:lnTo>
                  <a:lnTo>
                    <a:pt x="105" y="47"/>
                  </a:lnTo>
                  <a:lnTo>
                    <a:pt x="99" y="61"/>
                  </a:lnTo>
                  <a:lnTo>
                    <a:pt x="80" y="83"/>
                  </a:lnTo>
                  <a:lnTo>
                    <a:pt x="58" y="91"/>
                  </a:lnTo>
                  <a:lnTo>
                    <a:pt x="47" y="109"/>
                  </a:lnTo>
                  <a:lnTo>
                    <a:pt x="44" y="123"/>
                  </a:lnTo>
                  <a:lnTo>
                    <a:pt x="34" y="131"/>
                  </a:lnTo>
                  <a:lnTo>
                    <a:pt x="26" y="121"/>
                  </a:lnTo>
                  <a:lnTo>
                    <a:pt x="18" y="119"/>
                  </a:lnTo>
                  <a:lnTo>
                    <a:pt x="10" y="120"/>
                  </a:lnTo>
                  <a:lnTo>
                    <a:pt x="10" y="113"/>
                  </a:lnTo>
                  <a:lnTo>
                    <a:pt x="15" y="108"/>
                  </a:lnTo>
                  <a:lnTo>
                    <a:pt x="13" y="99"/>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93" name="Freeform 58"/>
            <p:cNvSpPr>
              <a:spLocks/>
            </p:cNvSpPr>
            <p:nvPr/>
          </p:nvSpPr>
          <p:spPr bwMode="auto">
            <a:xfrm>
              <a:off x="4872037" y="2867025"/>
              <a:ext cx="361950" cy="315913"/>
            </a:xfrm>
            <a:custGeom>
              <a:avLst/>
              <a:gdLst>
                <a:gd name="T0" fmla="*/ 181 w 228"/>
                <a:gd name="T1" fmla="*/ 44 h 199"/>
                <a:gd name="T2" fmla="*/ 177 w 228"/>
                <a:gd name="T3" fmla="*/ 52 h 199"/>
                <a:gd name="T4" fmla="*/ 175 w 228"/>
                <a:gd name="T5" fmla="*/ 68 h 199"/>
                <a:gd name="T6" fmla="*/ 171 w 228"/>
                <a:gd name="T7" fmla="*/ 79 h 199"/>
                <a:gd name="T8" fmla="*/ 167 w 228"/>
                <a:gd name="T9" fmla="*/ 82 h 199"/>
                <a:gd name="T10" fmla="*/ 160 w 228"/>
                <a:gd name="T11" fmla="*/ 75 h 199"/>
                <a:gd name="T12" fmla="*/ 152 w 228"/>
                <a:gd name="T13" fmla="*/ 66 h 199"/>
                <a:gd name="T14" fmla="*/ 137 w 228"/>
                <a:gd name="T15" fmla="*/ 36 h 199"/>
                <a:gd name="T16" fmla="*/ 135 w 228"/>
                <a:gd name="T17" fmla="*/ 38 h 199"/>
                <a:gd name="T18" fmla="*/ 144 w 228"/>
                <a:gd name="T19" fmla="*/ 60 h 199"/>
                <a:gd name="T20" fmla="*/ 157 w 228"/>
                <a:gd name="T21" fmla="*/ 81 h 199"/>
                <a:gd name="T22" fmla="*/ 173 w 228"/>
                <a:gd name="T23" fmla="*/ 113 h 199"/>
                <a:gd name="T24" fmla="*/ 180 w 228"/>
                <a:gd name="T25" fmla="*/ 125 h 199"/>
                <a:gd name="T26" fmla="*/ 187 w 228"/>
                <a:gd name="T27" fmla="*/ 136 h 199"/>
                <a:gd name="T28" fmla="*/ 204 w 228"/>
                <a:gd name="T29" fmla="*/ 159 h 199"/>
                <a:gd name="T30" fmla="*/ 201 w 228"/>
                <a:gd name="T31" fmla="*/ 163 h 199"/>
                <a:gd name="T32" fmla="*/ 203 w 228"/>
                <a:gd name="T33" fmla="*/ 176 h 199"/>
                <a:gd name="T34" fmla="*/ 225 w 228"/>
                <a:gd name="T35" fmla="*/ 195 h 199"/>
                <a:gd name="T36" fmla="*/ 228 w 228"/>
                <a:gd name="T37" fmla="*/ 199 h 199"/>
                <a:gd name="T38" fmla="*/ 157 w 228"/>
                <a:gd name="T39" fmla="*/ 199 h 199"/>
                <a:gd name="T40" fmla="*/ 87 w 228"/>
                <a:gd name="T41" fmla="*/ 199 h 199"/>
                <a:gd name="T42" fmla="*/ 15 w 228"/>
                <a:gd name="T43" fmla="*/ 199 h 199"/>
                <a:gd name="T44" fmla="*/ 11 w 228"/>
                <a:gd name="T45" fmla="*/ 123 h 199"/>
                <a:gd name="T46" fmla="*/ 6 w 228"/>
                <a:gd name="T47" fmla="*/ 49 h 199"/>
                <a:gd name="T48" fmla="*/ 0 w 228"/>
                <a:gd name="T49" fmla="*/ 32 h 199"/>
                <a:gd name="T50" fmla="*/ 4 w 228"/>
                <a:gd name="T51" fmla="*/ 19 h 199"/>
                <a:gd name="T52" fmla="*/ 1 w 228"/>
                <a:gd name="T53" fmla="*/ 11 h 199"/>
                <a:gd name="T54" fmla="*/ 6 w 228"/>
                <a:gd name="T55" fmla="*/ 1 h 199"/>
                <a:gd name="T56" fmla="*/ 29 w 228"/>
                <a:gd name="T57" fmla="*/ 0 h 199"/>
                <a:gd name="T58" fmla="*/ 47 w 228"/>
                <a:gd name="T59" fmla="*/ 6 h 199"/>
                <a:gd name="T60" fmla="*/ 65 w 228"/>
                <a:gd name="T61" fmla="*/ 12 h 199"/>
                <a:gd name="T62" fmla="*/ 73 w 228"/>
                <a:gd name="T63" fmla="*/ 15 h 199"/>
                <a:gd name="T64" fmla="*/ 86 w 228"/>
                <a:gd name="T65" fmla="*/ 9 h 199"/>
                <a:gd name="T66" fmla="*/ 93 w 228"/>
                <a:gd name="T67" fmla="*/ 3 h 199"/>
                <a:gd name="T68" fmla="*/ 108 w 228"/>
                <a:gd name="T69" fmla="*/ 1 h 199"/>
                <a:gd name="T70" fmla="*/ 121 w 228"/>
                <a:gd name="T71" fmla="*/ 4 h 199"/>
                <a:gd name="T72" fmla="*/ 126 w 228"/>
                <a:gd name="T73" fmla="*/ 14 h 199"/>
                <a:gd name="T74" fmla="*/ 130 w 228"/>
                <a:gd name="T75" fmla="*/ 7 h 199"/>
                <a:gd name="T76" fmla="*/ 144 w 228"/>
                <a:gd name="T77" fmla="*/ 12 h 199"/>
                <a:gd name="T78" fmla="*/ 158 w 228"/>
                <a:gd name="T79" fmla="*/ 13 h 199"/>
                <a:gd name="T80" fmla="*/ 166 w 228"/>
                <a:gd name="T81" fmla="*/ 8 h 199"/>
                <a:gd name="T82" fmla="*/ 181 w 228"/>
                <a:gd name="T83" fmla="*/ 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99">
                  <a:moveTo>
                    <a:pt x="181" y="44"/>
                  </a:moveTo>
                  <a:lnTo>
                    <a:pt x="177" y="52"/>
                  </a:lnTo>
                  <a:lnTo>
                    <a:pt x="175" y="68"/>
                  </a:lnTo>
                  <a:lnTo>
                    <a:pt x="171" y="79"/>
                  </a:lnTo>
                  <a:lnTo>
                    <a:pt x="167" y="82"/>
                  </a:lnTo>
                  <a:lnTo>
                    <a:pt x="160" y="75"/>
                  </a:lnTo>
                  <a:lnTo>
                    <a:pt x="152" y="66"/>
                  </a:lnTo>
                  <a:lnTo>
                    <a:pt x="137" y="36"/>
                  </a:lnTo>
                  <a:lnTo>
                    <a:pt x="135" y="38"/>
                  </a:lnTo>
                  <a:lnTo>
                    <a:pt x="144" y="60"/>
                  </a:lnTo>
                  <a:lnTo>
                    <a:pt x="157" y="81"/>
                  </a:lnTo>
                  <a:lnTo>
                    <a:pt x="173" y="113"/>
                  </a:lnTo>
                  <a:lnTo>
                    <a:pt x="180" y="125"/>
                  </a:lnTo>
                  <a:lnTo>
                    <a:pt x="187" y="136"/>
                  </a:lnTo>
                  <a:lnTo>
                    <a:pt x="204" y="159"/>
                  </a:lnTo>
                  <a:lnTo>
                    <a:pt x="201" y="163"/>
                  </a:lnTo>
                  <a:lnTo>
                    <a:pt x="203" y="176"/>
                  </a:lnTo>
                  <a:lnTo>
                    <a:pt x="225" y="195"/>
                  </a:lnTo>
                  <a:lnTo>
                    <a:pt x="228" y="199"/>
                  </a:lnTo>
                  <a:lnTo>
                    <a:pt x="157" y="199"/>
                  </a:lnTo>
                  <a:lnTo>
                    <a:pt x="87" y="199"/>
                  </a:lnTo>
                  <a:lnTo>
                    <a:pt x="15" y="199"/>
                  </a:lnTo>
                  <a:lnTo>
                    <a:pt x="11" y="123"/>
                  </a:lnTo>
                  <a:lnTo>
                    <a:pt x="6" y="49"/>
                  </a:lnTo>
                  <a:lnTo>
                    <a:pt x="0" y="32"/>
                  </a:lnTo>
                  <a:lnTo>
                    <a:pt x="4" y="19"/>
                  </a:lnTo>
                  <a:lnTo>
                    <a:pt x="1" y="11"/>
                  </a:lnTo>
                  <a:lnTo>
                    <a:pt x="6" y="1"/>
                  </a:lnTo>
                  <a:lnTo>
                    <a:pt x="29" y="0"/>
                  </a:lnTo>
                  <a:lnTo>
                    <a:pt x="47" y="6"/>
                  </a:lnTo>
                  <a:lnTo>
                    <a:pt x="65" y="12"/>
                  </a:lnTo>
                  <a:lnTo>
                    <a:pt x="73" y="15"/>
                  </a:lnTo>
                  <a:lnTo>
                    <a:pt x="86" y="9"/>
                  </a:lnTo>
                  <a:lnTo>
                    <a:pt x="93" y="3"/>
                  </a:lnTo>
                  <a:lnTo>
                    <a:pt x="108" y="1"/>
                  </a:lnTo>
                  <a:lnTo>
                    <a:pt x="121" y="4"/>
                  </a:lnTo>
                  <a:lnTo>
                    <a:pt x="126" y="14"/>
                  </a:lnTo>
                  <a:lnTo>
                    <a:pt x="130" y="7"/>
                  </a:lnTo>
                  <a:lnTo>
                    <a:pt x="144" y="12"/>
                  </a:lnTo>
                  <a:lnTo>
                    <a:pt x="158" y="13"/>
                  </a:lnTo>
                  <a:lnTo>
                    <a:pt x="166" y="8"/>
                  </a:lnTo>
                  <a:lnTo>
                    <a:pt x="181" y="44"/>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94" name="Freeform 59"/>
            <p:cNvSpPr>
              <a:spLocks/>
            </p:cNvSpPr>
            <p:nvPr/>
          </p:nvSpPr>
          <p:spPr bwMode="auto">
            <a:xfrm>
              <a:off x="5230812" y="3316287"/>
              <a:ext cx="198438" cy="182563"/>
            </a:xfrm>
            <a:custGeom>
              <a:avLst/>
              <a:gdLst>
                <a:gd name="T0" fmla="*/ 112 w 125"/>
                <a:gd name="T1" fmla="*/ 113 h 115"/>
                <a:gd name="T2" fmla="*/ 106 w 125"/>
                <a:gd name="T3" fmla="*/ 106 h 115"/>
                <a:gd name="T4" fmla="*/ 98 w 125"/>
                <a:gd name="T5" fmla="*/ 94 h 115"/>
                <a:gd name="T6" fmla="*/ 89 w 125"/>
                <a:gd name="T7" fmla="*/ 87 h 115"/>
                <a:gd name="T8" fmla="*/ 84 w 125"/>
                <a:gd name="T9" fmla="*/ 80 h 115"/>
                <a:gd name="T10" fmla="*/ 68 w 125"/>
                <a:gd name="T11" fmla="*/ 72 h 115"/>
                <a:gd name="T12" fmla="*/ 56 w 125"/>
                <a:gd name="T13" fmla="*/ 71 h 115"/>
                <a:gd name="T14" fmla="*/ 51 w 125"/>
                <a:gd name="T15" fmla="*/ 67 h 115"/>
                <a:gd name="T16" fmla="*/ 41 w 125"/>
                <a:gd name="T17" fmla="*/ 72 h 115"/>
                <a:gd name="T18" fmla="*/ 29 w 125"/>
                <a:gd name="T19" fmla="*/ 63 h 115"/>
                <a:gd name="T20" fmla="*/ 24 w 125"/>
                <a:gd name="T21" fmla="*/ 78 h 115"/>
                <a:gd name="T22" fmla="*/ 3 w 125"/>
                <a:gd name="T23" fmla="*/ 74 h 115"/>
                <a:gd name="T24" fmla="*/ 0 w 125"/>
                <a:gd name="T25" fmla="*/ 65 h 115"/>
                <a:gd name="T26" fmla="*/ 7 w 125"/>
                <a:gd name="T27" fmla="*/ 35 h 115"/>
                <a:gd name="T28" fmla="*/ 8 w 125"/>
                <a:gd name="T29" fmla="*/ 21 h 115"/>
                <a:gd name="T30" fmla="*/ 13 w 125"/>
                <a:gd name="T31" fmla="*/ 15 h 115"/>
                <a:gd name="T32" fmla="*/ 27 w 125"/>
                <a:gd name="T33" fmla="*/ 11 h 115"/>
                <a:gd name="T34" fmla="*/ 35 w 125"/>
                <a:gd name="T35" fmla="*/ 0 h 115"/>
                <a:gd name="T36" fmla="*/ 47 w 125"/>
                <a:gd name="T37" fmla="*/ 23 h 115"/>
                <a:gd name="T38" fmla="*/ 53 w 125"/>
                <a:gd name="T39" fmla="*/ 43 h 115"/>
                <a:gd name="T40" fmla="*/ 63 w 125"/>
                <a:gd name="T41" fmla="*/ 53 h 115"/>
                <a:gd name="T42" fmla="*/ 89 w 125"/>
                <a:gd name="T43" fmla="*/ 72 h 115"/>
                <a:gd name="T44" fmla="*/ 100 w 125"/>
                <a:gd name="T45" fmla="*/ 84 h 115"/>
                <a:gd name="T46" fmla="*/ 110 w 125"/>
                <a:gd name="T47" fmla="*/ 96 h 115"/>
                <a:gd name="T48" fmla="*/ 116 w 125"/>
                <a:gd name="T49" fmla="*/ 103 h 115"/>
                <a:gd name="T50" fmla="*/ 125 w 125"/>
                <a:gd name="T51" fmla="*/ 110 h 115"/>
                <a:gd name="T52" fmla="*/ 120 w 125"/>
                <a:gd name="T53" fmla="*/ 115 h 115"/>
                <a:gd name="T54" fmla="*/ 112 w 125"/>
                <a:gd name="T55" fmla="*/ 11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15">
                  <a:moveTo>
                    <a:pt x="112" y="113"/>
                  </a:moveTo>
                  <a:lnTo>
                    <a:pt x="106" y="106"/>
                  </a:lnTo>
                  <a:lnTo>
                    <a:pt x="98" y="94"/>
                  </a:lnTo>
                  <a:lnTo>
                    <a:pt x="89" y="87"/>
                  </a:lnTo>
                  <a:lnTo>
                    <a:pt x="84" y="80"/>
                  </a:lnTo>
                  <a:lnTo>
                    <a:pt x="68" y="72"/>
                  </a:lnTo>
                  <a:lnTo>
                    <a:pt x="56" y="71"/>
                  </a:lnTo>
                  <a:lnTo>
                    <a:pt x="51" y="67"/>
                  </a:lnTo>
                  <a:lnTo>
                    <a:pt x="41" y="72"/>
                  </a:lnTo>
                  <a:lnTo>
                    <a:pt x="29" y="63"/>
                  </a:lnTo>
                  <a:lnTo>
                    <a:pt x="24" y="78"/>
                  </a:lnTo>
                  <a:lnTo>
                    <a:pt x="3" y="74"/>
                  </a:lnTo>
                  <a:lnTo>
                    <a:pt x="0" y="65"/>
                  </a:lnTo>
                  <a:lnTo>
                    <a:pt x="7" y="35"/>
                  </a:lnTo>
                  <a:lnTo>
                    <a:pt x="8" y="21"/>
                  </a:lnTo>
                  <a:lnTo>
                    <a:pt x="13" y="15"/>
                  </a:lnTo>
                  <a:lnTo>
                    <a:pt x="27" y="11"/>
                  </a:lnTo>
                  <a:lnTo>
                    <a:pt x="35" y="0"/>
                  </a:lnTo>
                  <a:lnTo>
                    <a:pt x="47" y="23"/>
                  </a:lnTo>
                  <a:lnTo>
                    <a:pt x="53" y="43"/>
                  </a:lnTo>
                  <a:lnTo>
                    <a:pt x="63" y="53"/>
                  </a:lnTo>
                  <a:lnTo>
                    <a:pt x="89" y="72"/>
                  </a:lnTo>
                  <a:lnTo>
                    <a:pt x="100" y="84"/>
                  </a:lnTo>
                  <a:lnTo>
                    <a:pt x="110" y="96"/>
                  </a:lnTo>
                  <a:lnTo>
                    <a:pt x="116" y="103"/>
                  </a:lnTo>
                  <a:lnTo>
                    <a:pt x="125" y="110"/>
                  </a:lnTo>
                  <a:lnTo>
                    <a:pt x="120" y="115"/>
                  </a:lnTo>
                  <a:lnTo>
                    <a:pt x="112" y="113"/>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95" name="Freeform 60"/>
            <p:cNvSpPr>
              <a:spLocks/>
            </p:cNvSpPr>
            <p:nvPr/>
          </p:nvSpPr>
          <p:spPr bwMode="auto">
            <a:xfrm>
              <a:off x="3933825" y="2468562"/>
              <a:ext cx="328613" cy="255588"/>
            </a:xfrm>
            <a:custGeom>
              <a:avLst/>
              <a:gdLst>
                <a:gd name="T0" fmla="*/ 5 w 207"/>
                <a:gd name="T1" fmla="*/ 39 h 161"/>
                <a:gd name="T2" fmla="*/ 6 w 207"/>
                <a:gd name="T3" fmla="*/ 24 h 161"/>
                <a:gd name="T4" fmla="*/ 0 w 207"/>
                <a:gd name="T5" fmla="*/ 15 h 161"/>
                <a:gd name="T6" fmla="*/ 24 w 207"/>
                <a:gd name="T7" fmla="*/ 0 h 161"/>
                <a:gd name="T8" fmla="*/ 44 w 207"/>
                <a:gd name="T9" fmla="*/ 4 h 161"/>
                <a:gd name="T10" fmla="*/ 66 w 207"/>
                <a:gd name="T11" fmla="*/ 4 h 161"/>
                <a:gd name="T12" fmla="*/ 84 w 207"/>
                <a:gd name="T13" fmla="*/ 7 h 161"/>
                <a:gd name="T14" fmla="*/ 98 w 207"/>
                <a:gd name="T15" fmla="*/ 6 h 161"/>
                <a:gd name="T16" fmla="*/ 125 w 207"/>
                <a:gd name="T17" fmla="*/ 7 h 161"/>
                <a:gd name="T18" fmla="*/ 131 w 207"/>
                <a:gd name="T19" fmla="*/ 15 h 161"/>
                <a:gd name="T20" fmla="*/ 162 w 207"/>
                <a:gd name="T21" fmla="*/ 24 h 161"/>
                <a:gd name="T22" fmla="*/ 168 w 207"/>
                <a:gd name="T23" fmla="*/ 20 h 161"/>
                <a:gd name="T24" fmla="*/ 187 w 207"/>
                <a:gd name="T25" fmla="*/ 29 h 161"/>
                <a:gd name="T26" fmla="*/ 206 w 207"/>
                <a:gd name="T27" fmla="*/ 27 h 161"/>
                <a:gd name="T28" fmla="*/ 207 w 207"/>
                <a:gd name="T29" fmla="*/ 38 h 161"/>
                <a:gd name="T30" fmla="*/ 191 w 207"/>
                <a:gd name="T31" fmla="*/ 52 h 161"/>
                <a:gd name="T32" fmla="*/ 170 w 207"/>
                <a:gd name="T33" fmla="*/ 57 h 161"/>
                <a:gd name="T34" fmla="*/ 169 w 207"/>
                <a:gd name="T35" fmla="*/ 63 h 161"/>
                <a:gd name="T36" fmla="*/ 158 w 207"/>
                <a:gd name="T37" fmla="*/ 75 h 161"/>
                <a:gd name="T38" fmla="*/ 152 w 207"/>
                <a:gd name="T39" fmla="*/ 92 h 161"/>
                <a:gd name="T40" fmla="*/ 158 w 207"/>
                <a:gd name="T41" fmla="*/ 103 h 161"/>
                <a:gd name="T42" fmla="*/ 148 w 207"/>
                <a:gd name="T43" fmla="*/ 113 h 161"/>
                <a:gd name="T44" fmla="*/ 145 w 207"/>
                <a:gd name="T45" fmla="*/ 126 h 161"/>
                <a:gd name="T46" fmla="*/ 132 w 207"/>
                <a:gd name="T47" fmla="*/ 130 h 161"/>
                <a:gd name="T48" fmla="*/ 119 w 207"/>
                <a:gd name="T49" fmla="*/ 146 h 161"/>
                <a:gd name="T50" fmla="*/ 98 w 207"/>
                <a:gd name="T51" fmla="*/ 146 h 161"/>
                <a:gd name="T52" fmla="*/ 81 w 207"/>
                <a:gd name="T53" fmla="*/ 146 h 161"/>
                <a:gd name="T54" fmla="*/ 70 w 207"/>
                <a:gd name="T55" fmla="*/ 153 h 161"/>
                <a:gd name="T56" fmla="*/ 64 w 207"/>
                <a:gd name="T57" fmla="*/ 161 h 161"/>
                <a:gd name="T58" fmla="*/ 55 w 207"/>
                <a:gd name="T59" fmla="*/ 159 h 161"/>
                <a:gd name="T60" fmla="*/ 49 w 207"/>
                <a:gd name="T61" fmla="*/ 152 h 161"/>
                <a:gd name="T62" fmla="*/ 44 w 207"/>
                <a:gd name="T63" fmla="*/ 140 h 161"/>
                <a:gd name="T64" fmla="*/ 29 w 207"/>
                <a:gd name="T65" fmla="*/ 137 h 161"/>
                <a:gd name="T66" fmla="*/ 27 w 207"/>
                <a:gd name="T67" fmla="*/ 130 h 161"/>
                <a:gd name="T68" fmla="*/ 34 w 207"/>
                <a:gd name="T69" fmla="*/ 123 h 161"/>
                <a:gd name="T70" fmla="*/ 36 w 207"/>
                <a:gd name="T71" fmla="*/ 117 h 161"/>
                <a:gd name="T72" fmla="*/ 31 w 207"/>
                <a:gd name="T73" fmla="*/ 111 h 161"/>
                <a:gd name="T74" fmla="*/ 36 w 207"/>
                <a:gd name="T75" fmla="*/ 98 h 161"/>
                <a:gd name="T76" fmla="*/ 29 w 207"/>
                <a:gd name="T77" fmla="*/ 85 h 161"/>
                <a:gd name="T78" fmla="*/ 37 w 207"/>
                <a:gd name="T79" fmla="*/ 83 h 161"/>
                <a:gd name="T80" fmla="*/ 37 w 207"/>
                <a:gd name="T81" fmla="*/ 74 h 161"/>
                <a:gd name="T82" fmla="*/ 40 w 207"/>
                <a:gd name="T83" fmla="*/ 71 h 161"/>
                <a:gd name="T84" fmla="*/ 41 w 207"/>
                <a:gd name="T85" fmla="*/ 55 h 161"/>
                <a:gd name="T86" fmla="*/ 49 w 207"/>
                <a:gd name="T87" fmla="*/ 49 h 161"/>
                <a:gd name="T88" fmla="*/ 44 w 207"/>
                <a:gd name="T89" fmla="*/ 39 h 161"/>
                <a:gd name="T90" fmla="*/ 35 w 207"/>
                <a:gd name="T91" fmla="*/ 38 h 161"/>
                <a:gd name="T92" fmla="*/ 32 w 207"/>
                <a:gd name="T93" fmla="*/ 40 h 161"/>
                <a:gd name="T94" fmla="*/ 22 w 207"/>
                <a:gd name="T95" fmla="*/ 40 h 161"/>
                <a:gd name="T96" fmla="*/ 18 w 207"/>
                <a:gd name="T97" fmla="*/ 30 h 161"/>
                <a:gd name="T98" fmla="*/ 11 w 207"/>
                <a:gd name="T99" fmla="*/ 33 h 161"/>
                <a:gd name="T100" fmla="*/ 5 w 207"/>
                <a:gd name="T101"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7" h="161">
                  <a:moveTo>
                    <a:pt x="5" y="39"/>
                  </a:moveTo>
                  <a:lnTo>
                    <a:pt x="6" y="24"/>
                  </a:lnTo>
                  <a:lnTo>
                    <a:pt x="0" y="15"/>
                  </a:lnTo>
                  <a:lnTo>
                    <a:pt x="24" y="0"/>
                  </a:lnTo>
                  <a:lnTo>
                    <a:pt x="44" y="4"/>
                  </a:lnTo>
                  <a:lnTo>
                    <a:pt x="66" y="4"/>
                  </a:lnTo>
                  <a:lnTo>
                    <a:pt x="84" y="7"/>
                  </a:lnTo>
                  <a:lnTo>
                    <a:pt x="98" y="6"/>
                  </a:lnTo>
                  <a:lnTo>
                    <a:pt x="125" y="7"/>
                  </a:lnTo>
                  <a:lnTo>
                    <a:pt x="131" y="15"/>
                  </a:lnTo>
                  <a:lnTo>
                    <a:pt x="162" y="24"/>
                  </a:lnTo>
                  <a:lnTo>
                    <a:pt x="168" y="20"/>
                  </a:lnTo>
                  <a:lnTo>
                    <a:pt x="187" y="29"/>
                  </a:lnTo>
                  <a:lnTo>
                    <a:pt x="206" y="27"/>
                  </a:lnTo>
                  <a:lnTo>
                    <a:pt x="207" y="38"/>
                  </a:lnTo>
                  <a:lnTo>
                    <a:pt x="191" y="52"/>
                  </a:lnTo>
                  <a:lnTo>
                    <a:pt x="170" y="57"/>
                  </a:lnTo>
                  <a:lnTo>
                    <a:pt x="169" y="63"/>
                  </a:lnTo>
                  <a:lnTo>
                    <a:pt x="158" y="75"/>
                  </a:lnTo>
                  <a:lnTo>
                    <a:pt x="152" y="92"/>
                  </a:lnTo>
                  <a:lnTo>
                    <a:pt x="158" y="103"/>
                  </a:lnTo>
                  <a:lnTo>
                    <a:pt x="148" y="113"/>
                  </a:lnTo>
                  <a:lnTo>
                    <a:pt x="145" y="126"/>
                  </a:lnTo>
                  <a:lnTo>
                    <a:pt x="132" y="130"/>
                  </a:lnTo>
                  <a:lnTo>
                    <a:pt x="119" y="146"/>
                  </a:lnTo>
                  <a:lnTo>
                    <a:pt x="98" y="146"/>
                  </a:lnTo>
                  <a:lnTo>
                    <a:pt x="81" y="146"/>
                  </a:lnTo>
                  <a:lnTo>
                    <a:pt x="70" y="153"/>
                  </a:lnTo>
                  <a:lnTo>
                    <a:pt x="64" y="161"/>
                  </a:lnTo>
                  <a:lnTo>
                    <a:pt x="55" y="159"/>
                  </a:lnTo>
                  <a:lnTo>
                    <a:pt x="49" y="152"/>
                  </a:lnTo>
                  <a:lnTo>
                    <a:pt x="44" y="140"/>
                  </a:lnTo>
                  <a:lnTo>
                    <a:pt x="29" y="137"/>
                  </a:lnTo>
                  <a:lnTo>
                    <a:pt x="27" y="130"/>
                  </a:lnTo>
                  <a:lnTo>
                    <a:pt x="34" y="123"/>
                  </a:lnTo>
                  <a:lnTo>
                    <a:pt x="36" y="117"/>
                  </a:lnTo>
                  <a:lnTo>
                    <a:pt x="31" y="111"/>
                  </a:lnTo>
                  <a:lnTo>
                    <a:pt x="36" y="98"/>
                  </a:lnTo>
                  <a:lnTo>
                    <a:pt x="29" y="85"/>
                  </a:lnTo>
                  <a:lnTo>
                    <a:pt x="37" y="83"/>
                  </a:lnTo>
                  <a:lnTo>
                    <a:pt x="37" y="74"/>
                  </a:lnTo>
                  <a:lnTo>
                    <a:pt x="40" y="71"/>
                  </a:lnTo>
                  <a:lnTo>
                    <a:pt x="41" y="55"/>
                  </a:lnTo>
                  <a:lnTo>
                    <a:pt x="49" y="49"/>
                  </a:lnTo>
                  <a:lnTo>
                    <a:pt x="44" y="39"/>
                  </a:lnTo>
                  <a:lnTo>
                    <a:pt x="35" y="38"/>
                  </a:lnTo>
                  <a:lnTo>
                    <a:pt x="32" y="40"/>
                  </a:lnTo>
                  <a:lnTo>
                    <a:pt x="22" y="40"/>
                  </a:lnTo>
                  <a:lnTo>
                    <a:pt x="18" y="30"/>
                  </a:lnTo>
                  <a:lnTo>
                    <a:pt x="11" y="33"/>
                  </a:lnTo>
                  <a:lnTo>
                    <a:pt x="5" y="39"/>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96" name="Freeform 61"/>
            <p:cNvSpPr>
              <a:spLocks/>
            </p:cNvSpPr>
            <p:nvPr/>
          </p:nvSpPr>
          <p:spPr bwMode="auto">
            <a:xfrm>
              <a:off x="4730750" y="1963737"/>
              <a:ext cx="112713" cy="66675"/>
            </a:xfrm>
            <a:custGeom>
              <a:avLst/>
              <a:gdLst>
                <a:gd name="T0" fmla="*/ 19 w 71"/>
                <a:gd name="T1" fmla="*/ 36 h 42"/>
                <a:gd name="T2" fmla="*/ 19 w 71"/>
                <a:gd name="T3" fmla="*/ 24 h 42"/>
                <a:gd name="T4" fmla="*/ 14 w 71"/>
                <a:gd name="T5" fmla="*/ 27 h 42"/>
                <a:gd name="T6" fmla="*/ 3 w 71"/>
                <a:gd name="T7" fmla="*/ 20 h 42"/>
                <a:gd name="T8" fmla="*/ 0 w 71"/>
                <a:gd name="T9" fmla="*/ 9 h 42"/>
                <a:gd name="T10" fmla="*/ 18 w 71"/>
                <a:gd name="T11" fmla="*/ 3 h 42"/>
                <a:gd name="T12" fmla="*/ 36 w 71"/>
                <a:gd name="T13" fmla="*/ 0 h 42"/>
                <a:gd name="T14" fmla="*/ 53 w 71"/>
                <a:gd name="T15" fmla="*/ 4 h 42"/>
                <a:gd name="T16" fmla="*/ 68 w 71"/>
                <a:gd name="T17" fmla="*/ 3 h 42"/>
                <a:gd name="T18" fmla="*/ 71 w 71"/>
                <a:gd name="T19" fmla="*/ 7 h 42"/>
                <a:gd name="T20" fmla="*/ 62 w 71"/>
                <a:gd name="T21" fmla="*/ 18 h 42"/>
                <a:gd name="T22" fmla="*/ 70 w 71"/>
                <a:gd name="T23" fmla="*/ 36 h 42"/>
                <a:gd name="T24" fmla="*/ 65 w 71"/>
                <a:gd name="T25" fmla="*/ 42 h 42"/>
                <a:gd name="T26" fmla="*/ 53 w 71"/>
                <a:gd name="T27" fmla="*/ 42 h 42"/>
                <a:gd name="T28" fmla="*/ 38 w 71"/>
                <a:gd name="T29" fmla="*/ 35 h 42"/>
                <a:gd name="T30" fmla="*/ 31 w 71"/>
                <a:gd name="T31" fmla="*/ 32 h 42"/>
                <a:gd name="T32" fmla="*/ 19 w 71"/>
                <a:gd name="T33"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42">
                  <a:moveTo>
                    <a:pt x="19" y="36"/>
                  </a:moveTo>
                  <a:lnTo>
                    <a:pt x="19" y="24"/>
                  </a:lnTo>
                  <a:lnTo>
                    <a:pt x="14" y="27"/>
                  </a:lnTo>
                  <a:lnTo>
                    <a:pt x="3" y="20"/>
                  </a:lnTo>
                  <a:lnTo>
                    <a:pt x="0" y="9"/>
                  </a:lnTo>
                  <a:lnTo>
                    <a:pt x="18" y="3"/>
                  </a:lnTo>
                  <a:lnTo>
                    <a:pt x="36" y="0"/>
                  </a:lnTo>
                  <a:lnTo>
                    <a:pt x="53" y="4"/>
                  </a:lnTo>
                  <a:lnTo>
                    <a:pt x="68" y="3"/>
                  </a:lnTo>
                  <a:lnTo>
                    <a:pt x="71" y="7"/>
                  </a:lnTo>
                  <a:lnTo>
                    <a:pt x="62" y="18"/>
                  </a:lnTo>
                  <a:lnTo>
                    <a:pt x="70" y="36"/>
                  </a:lnTo>
                  <a:lnTo>
                    <a:pt x="65" y="42"/>
                  </a:lnTo>
                  <a:lnTo>
                    <a:pt x="53" y="42"/>
                  </a:lnTo>
                  <a:lnTo>
                    <a:pt x="38" y="35"/>
                  </a:lnTo>
                  <a:lnTo>
                    <a:pt x="31" y="32"/>
                  </a:lnTo>
                  <a:lnTo>
                    <a:pt x="19" y="36"/>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97" name="Freeform 62"/>
            <p:cNvSpPr>
              <a:spLocks/>
            </p:cNvSpPr>
            <p:nvPr/>
          </p:nvSpPr>
          <p:spPr bwMode="auto">
            <a:xfrm>
              <a:off x="5140325" y="3416300"/>
              <a:ext cx="431800" cy="379413"/>
            </a:xfrm>
            <a:custGeom>
              <a:avLst/>
              <a:gdLst>
                <a:gd name="T0" fmla="*/ 86 w 272"/>
                <a:gd name="T1" fmla="*/ 0 h 239"/>
                <a:gd name="T2" fmla="*/ 98 w 272"/>
                <a:gd name="T3" fmla="*/ 9 h 239"/>
                <a:gd name="T4" fmla="*/ 108 w 272"/>
                <a:gd name="T5" fmla="*/ 4 h 239"/>
                <a:gd name="T6" fmla="*/ 113 w 272"/>
                <a:gd name="T7" fmla="*/ 8 h 239"/>
                <a:gd name="T8" fmla="*/ 125 w 272"/>
                <a:gd name="T9" fmla="*/ 9 h 239"/>
                <a:gd name="T10" fmla="*/ 141 w 272"/>
                <a:gd name="T11" fmla="*/ 17 h 239"/>
                <a:gd name="T12" fmla="*/ 146 w 272"/>
                <a:gd name="T13" fmla="*/ 24 h 239"/>
                <a:gd name="T14" fmla="*/ 155 w 272"/>
                <a:gd name="T15" fmla="*/ 31 h 239"/>
                <a:gd name="T16" fmla="*/ 163 w 272"/>
                <a:gd name="T17" fmla="*/ 43 h 239"/>
                <a:gd name="T18" fmla="*/ 169 w 272"/>
                <a:gd name="T19" fmla="*/ 50 h 239"/>
                <a:gd name="T20" fmla="*/ 163 w 272"/>
                <a:gd name="T21" fmla="*/ 59 h 239"/>
                <a:gd name="T22" fmla="*/ 157 w 272"/>
                <a:gd name="T23" fmla="*/ 69 h 239"/>
                <a:gd name="T24" fmla="*/ 159 w 272"/>
                <a:gd name="T25" fmla="*/ 75 h 239"/>
                <a:gd name="T26" fmla="*/ 160 w 272"/>
                <a:gd name="T27" fmla="*/ 81 h 239"/>
                <a:gd name="T28" fmla="*/ 170 w 272"/>
                <a:gd name="T29" fmla="*/ 81 h 239"/>
                <a:gd name="T30" fmla="*/ 174 w 272"/>
                <a:gd name="T31" fmla="*/ 80 h 239"/>
                <a:gd name="T32" fmla="*/ 178 w 272"/>
                <a:gd name="T33" fmla="*/ 83 h 239"/>
                <a:gd name="T34" fmla="*/ 175 w 272"/>
                <a:gd name="T35" fmla="*/ 91 h 239"/>
                <a:gd name="T36" fmla="*/ 182 w 272"/>
                <a:gd name="T37" fmla="*/ 102 h 239"/>
                <a:gd name="T38" fmla="*/ 189 w 272"/>
                <a:gd name="T39" fmla="*/ 112 h 239"/>
                <a:gd name="T40" fmla="*/ 196 w 272"/>
                <a:gd name="T41" fmla="*/ 119 h 239"/>
                <a:gd name="T42" fmla="*/ 257 w 272"/>
                <a:gd name="T43" fmla="*/ 144 h 239"/>
                <a:gd name="T44" fmla="*/ 272 w 272"/>
                <a:gd name="T45" fmla="*/ 144 h 239"/>
                <a:gd name="T46" fmla="*/ 222 w 272"/>
                <a:gd name="T47" fmla="*/ 207 h 239"/>
                <a:gd name="T48" fmla="*/ 198 w 272"/>
                <a:gd name="T49" fmla="*/ 207 h 239"/>
                <a:gd name="T50" fmla="*/ 182 w 272"/>
                <a:gd name="T51" fmla="*/ 222 h 239"/>
                <a:gd name="T52" fmla="*/ 170 w 272"/>
                <a:gd name="T53" fmla="*/ 222 h 239"/>
                <a:gd name="T54" fmla="*/ 165 w 272"/>
                <a:gd name="T55" fmla="*/ 229 h 239"/>
                <a:gd name="T56" fmla="*/ 152 w 272"/>
                <a:gd name="T57" fmla="*/ 229 h 239"/>
                <a:gd name="T58" fmla="*/ 145 w 272"/>
                <a:gd name="T59" fmla="*/ 222 h 239"/>
                <a:gd name="T60" fmla="*/ 128 w 272"/>
                <a:gd name="T61" fmla="*/ 231 h 239"/>
                <a:gd name="T62" fmla="*/ 123 w 272"/>
                <a:gd name="T63" fmla="*/ 239 h 239"/>
                <a:gd name="T64" fmla="*/ 111 w 272"/>
                <a:gd name="T65" fmla="*/ 238 h 239"/>
                <a:gd name="T66" fmla="*/ 107 w 272"/>
                <a:gd name="T67" fmla="*/ 235 h 239"/>
                <a:gd name="T68" fmla="*/ 102 w 272"/>
                <a:gd name="T69" fmla="*/ 236 h 239"/>
                <a:gd name="T70" fmla="*/ 96 w 272"/>
                <a:gd name="T71" fmla="*/ 236 h 239"/>
                <a:gd name="T72" fmla="*/ 73 w 272"/>
                <a:gd name="T73" fmla="*/ 218 h 239"/>
                <a:gd name="T74" fmla="*/ 60 w 272"/>
                <a:gd name="T75" fmla="*/ 218 h 239"/>
                <a:gd name="T76" fmla="*/ 54 w 272"/>
                <a:gd name="T77" fmla="*/ 211 h 239"/>
                <a:gd name="T78" fmla="*/ 54 w 272"/>
                <a:gd name="T79" fmla="*/ 200 h 239"/>
                <a:gd name="T80" fmla="*/ 44 w 272"/>
                <a:gd name="T81" fmla="*/ 196 h 239"/>
                <a:gd name="T82" fmla="*/ 33 w 272"/>
                <a:gd name="T83" fmla="*/ 173 h 239"/>
                <a:gd name="T84" fmla="*/ 25 w 272"/>
                <a:gd name="T85" fmla="*/ 169 h 239"/>
                <a:gd name="T86" fmla="*/ 21 w 272"/>
                <a:gd name="T87" fmla="*/ 160 h 239"/>
                <a:gd name="T88" fmla="*/ 12 w 272"/>
                <a:gd name="T89" fmla="*/ 150 h 239"/>
                <a:gd name="T90" fmla="*/ 0 w 272"/>
                <a:gd name="T91" fmla="*/ 149 h 239"/>
                <a:gd name="T92" fmla="*/ 6 w 272"/>
                <a:gd name="T93" fmla="*/ 137 h 239"/>
                <a:gd name="T94" fmla="*/ 16 w 272"/>
                <a:gd name="T95" fmla="*/ 136 h 239"/>
                <a:gd name="T96" fmla="*/ 19 w 272"/>
                <a:gd name="T97" fmla="*/ 130 h 239"/>
                <a:gd name="T98" fmla="*/ 18 w 272"/>
                <a:gd name="T99" fmla="*/ 111 h 239"/>
                <a:gd name="T100" fmla="*/ 23 w 272"/>
                <a:gd name="T101" fmla="*/ 89 h 239"/>
                <a:gd name="T102" fmla="*/ 31 w 272"/>
                <a:gd name="T103" fmla="*/ 84 h 239"/>
                <a:gd name="T104" fmla="*/ 33 w 272"/>
                <a:gd name="T105" fmla="*/ 75 h 239"/>
                <a:gd name="T106" fmla="*/ 40 w 272"/>
                <a:gd name="T107" fmla="*/ 59 h 239"/>
                <a:gd name="T108" fmla="*/ 51 w 272"/>
                <a:gd name="T109" fmla="*/ 49 h 239"/>
                <a:gd name="T110" fmla="*/ 57 w 272"/>
                <a:gd name="T111" fmla="*/ 28 h 239"/>
                <a:gd name="T112" fmla="*/ 60 w 272"/>
                <a:gd name="T113" fmla="*/ 11 h 239"/>
                <a:gd name="T114" fmla="*/ 81 w 272"/>
                <a:gd name="T115" fmla="*/ 15 h 239"/>
                <a:gd name="T116" fmla="*/ 86 w 272"/>
                <a:gd name="T1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 h="239">
                  <a:moveTo>
                    <a:pt x="86" y="0"/>
                  </a:moveTo>
                  <a:lnTo>
                    <a:pt x="98" y="9"/>
                  </a:lnTo>
                  <a:lnTo>
                    <a:pt x="108" y="4"/>
                  </a:lnTo>
                  <a:lnTo>
                    <a:pt x="113" y="8"/>
                  </a:lnTo>
                  <a:lnTo>
                    <a:pt x="125" y="9"/>
                  </a:lnTo>
                  <a:lnTo>
                    <a:pt x="141" y="17"/>
                  </a:lnTo>
                  <a:lnTo>
                    <a:pt x="146" y="24"/>
                  </a:lnTo>
                  <a:lnTo>
                    <a:pt x="155" y="31"/>
                  </a:lnTo>
                  <a:lnTo>
                    <a:pt x="163" y="43"/>
                  </a:lnTo>
                  <a:lnTo>
                    <a:pt x="169" y="50"/>
                  </a:lnTo>
                  <a:lnTo>
                    <a:pt x="163" y="59"/>
                  </a:lnTo>
                  <a:lnTo>
                    <a:pt x="157" y="69"/>
                  </a:lnTo>
                  <a:lnTo>
                    <a:pt x="159" y="75"/>
                  </a:lnTo>
                  <a:lnTo>
                    <a:pt x="160" y="81"/>
                  </a:lnTo>
                  <a:lnTo>
                    <a:pt x="170" y="81"/>
                  </a:lnTo>
                  <a:lnTo>
                    <a:pt x="174" y="80"/>
                  </a:lnTo>
                  <a:lnTo>
                    <a:pt x="178" y="83"/>
                  </a:lnTo>
                  <a:lnTo>
                    <a:pt x="175" y="91"/>
                  </a:lnTo>
                  <a:lnTo>
                    <a:pt x="182" y="102"/>
                  </a:lnTo>
                  <a:lnTo>
                    <a:pt x="189" y="112"/>
                  </a:lnTo>
                  <a:lnTo>
                    <a:pt x="196" y="119"/>
                  </a:lnTo>
                  <a:lnTo>
                    <a:pt x="257" y="144"/>
                  </a:lnTo>
                  <a:lnTo>
                    <a:pt x="272" y="144"/>
                  </a:lnTo>
                  <a:lnTo>
                    <a:pt x="222" y="207"/>
                  </a:lnTo>
                  <a:lnTo>
                    <a:pt x="198" y="207"/>
                  </a:lnTo>
                  <a:lnTo>
                    <a:pt x="182" y="222"/>
                  </a:lnTo>
                  <a:lnTo>
                    <a:pt x="170" y="222"/>
                  </a:lnTo>
                  <a:lnTo>
                    <a:pt x="165" y="229"/>
                  </a:lnTo>
                  <a:lnTo>
                    <a:pt x="152" y="229"/>
                  </a:lnTo>
                  <a:lnTo>
                    <a:pt x="145" y="222"/>
                  </a:lnTo>
                  <a:lnTo>
                    <a:pt x="128" y="231"/>
                  </a:lnTo>
                  <a:lnTo>
                    <a:pt x="123" y="239"/>
                  </a:lnTo>
                  <a:lnTo>
                    <a:pt x="111" y="238"/>
                  </a:lnTo>
                  <a:lnTo>
                    <a:pt x="107" y="235"/>
                  </a:lnTo>
                  <a:lnTo>
                    <a:pt x="102" y="236"/>
                  </a:lnTo>
                  <a:lnTo>
                    <a:pt x="96" y="236"/>
                  </a:lnTo>
                  <a:lnTo>
                    <a:pt x="73" y="218"/>
                  </a:lnTo>
                  <a:lnTo>
                    <a:pt x="60" y="218"/>
                  </a:lnTo>
                  <a:lnTo>
                    <a:pt x="54" y="211"/>
                  </a:lnTo>
                  <a:lnTo>
                    <a:pt x="54" y="200"/>
                  </a:lnTo>
                  <a:lnTo>
                    <a:pt x="44" y="196"/>
                  </a:lnTo>
                  <a:lnTo>
                    <a:pt x="33" y="173"/>
                  </a:lnTo>
                  <a:lnTo>
                    <a:pt x="25" y="169"/>
                  </a:lnTo>
                  <a:lnTo>
                    <a:pt x="21" y="160"/>
                  </a:lnTo>
                  <a:lnTo>
                    <a:pt x="12" y="150"/>
                  </a:lnTo>
                  <a:lnTo>
                    <a:pt x="0" y="149"/>
                  </a:lnTo>
                  <a:lnTo>
                    <a:pt x="6" y="137"/>
                  </a:lnTo>
                  <a:lnTo>
                    <a:pt x="16" y="136"/>
                  </a:lnTo>
                  <a:lnTo>
                    <a:pt x="19" y="130"/>
                  </a:lnTo>
                  <a:lnTo>
                    <a:pt x="18" y="111"/>
                  </a:lnTo>
                  <a:lnTo>
                    <a:pt x="23" y="89"/>
                  </a:lnTo>
                  <a:lnTo>
                    <a:pt x="31" y="84"/>
                  </a:lnTo>
                  <a:lnTo>
                    <a:pt x="33" y="75"/>
                  </a:lnTo>
                  <a:lnTo>
                    <a:pt x="40" y="59"/>
                  </a:lnTo>
                  <a:lnTo>
                    <a:pt x="51" y="49"/>
                  </a:lnTo>
                  <a:lnTo>
                    <a:pt x="57" y="28"/>
                  </a:lnTo>
                  <a:lnTo>
                    <a:pt x="60" y="11"/>
                  </a:lnTo>
                  <a:lnTo>
                    <a:pt x="81" y="15"/>
                  </a:lnTo>
                  <a:lnTo>
                    <a:pt x="86" y="0"/>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98" name="Freeform 63"/>
            <p:cNvSpPr>
              <a:spLocks/>
            </p:cNvSpPr>
            <p:nvPr/>
          </p:nvSpPr>
          <p:spPr bwMode="auto">
            <a:xfrm>
              <a:off x="4618037" y="1657350"/>
              <a:ext cx="279400" cy="300038"/>
            </a:xfrm>
            <a:custGeom>
              <a:avLst/>
              <a:gdLst>
                <a:gd name="T0" fmla="*/ 106 w 176"/>
                <a:gd name="T1" fmla="*/ 19 h 189"/>
                <a:gd name="T2" fmla="*/ 107 w 176"/>
                <a:gd name="T3" fmla="*/ 31 h 189"/>
                <a:gd name="T4" fmla="*/ 131 w 176"/>
                <a:gd name="T5" fmla="*/ 43 h 189"/>
                <a:gd name="T6" fmla="*/ 122 w 176"/>
                <a:gd name="T7" fmla="*/ 56 h 189"/>
                <a:gd name="T8" fmla="*/ 144 w 176"/>
                <a:gd name="T9" fmla="*/ 77 h 189"/>
                <a:gd name="T10" fmla="*/ 138 w 176"/>
                <a:gd name="T11" fmla="*/ 93 h 189"/>
                <a:gd name="T12" fmla="*/ 154 w 176"/>
                <a:gd name="T13" fmla="*/ 106 h 189"/>
                <a:gd name="T14" fmla="*/ 151 w 176"/>
                <a:gd name="T15" fmla="*/ 119 h 189"/>
                <a:gd name="T16" fmla="*/ 176 w 176"/>
                <a:gd name="T17" fmla="*/ 132 h 189"/>
                <a:gd name="T18" fmla="*/ 173 w 176"/>
                <a:gd name="T19" fmla="*/ 141 h 189"/>
                <a:gd name="T20" fmla="*/ 162 w 176"/>
                <a:gd name="T21" fmla="*/ 152 h 189"/>
                <a:gd name="T22" fmla="*/ 136 w 176"/>
                <a:gd name="T23" fmla="*/ 176 h 189"/>
                <a:gd name="T24" fmla="*/ 110 w 176"/>
                <a:gd name="T25" fmla="*/ 178 h 189"/>
                <a:gd name="T26" fmla="*/ 85 w 176"/>
                <a:gd name="T27" fmla="*/ 185 h 189"/>
                <a:gd name="T28" fmla="*/ 62 w 176"/>
                <a:gd name="T29" fmla="*/ 189 h 189"/>
                <a:gd name="T30" fmla="*/ 52 w 176"/>
                <a:gd name="T31" fmla="*/ 179 h 189"/>
                <a:gd name="T32" fmla="*/ 37 w 176"/>
                <a:gd name="T33" fmla="*/ 172 h 189"/>
                <a:gd name="T34" fmla="*/ 37 w 176"/>
                <a:gd name="T35" fmla="*/ 153 h 189"/>
                <a:gd name="T36" fmla="*/ 27 w 176"/>
                <a:gd name="T37" fmla="*/ 136 h 189"/>
                <a:gd name="T38" fmla="*/ 32 w 176"/>
                <a:gd name="T39" fmla="*/ 125 h 189"/>
                <a:gd name="T40" fmla="*/ 43 w 176"/>
                <a:gd name="T41" fmla="*/ 114 h 189"/>
                <a:gd name="T42" fmla="*/ 71 w 176"/>
                <a:gd name="T43" fmla="*/ 93 h 189"/>
                <a:gd name="T44" fmla="*/ 80 w 176"/>
                <a:gd name="T45" fmla="*/ 90 h 189"/>
                <a:gd name="T46" fmla="*/ 76 w 176"/>
                <a:gd name="T47" fmla="*/ 82 h 189"/>
                <a:gd name="T48" fmla="*/ 55 w 176"/>
                <a:gd name="T49" fmla="*/ 73 h 189"/>
                <a:gd name="T50" fmla="*/ 49 w 176"/>
                <a:gd name="T51" fmla="*/ 66 h 189"/>
                <a:gd name="T52" fmla="*/ 43 w 176"/>
                <a:gd name="T53" fmla="*/ 39 h 189"/>
                <a:gd name="T54" fmla="*/ 20 w 176"/>
                <a:gd name="T55" fmla="*/ 27 h 189"/>
                <a:gd name="T56" fmla="*/ 0 w 176"/>
                <a:gd name="T57" fmla="*/ 18 h 189"/>
                <a:gd name="T58" fmla="*/ 7 w 176"/>
                <a:gd name="T59" fmla="*/ 13 h 189"/>
                <a:gd name="T60" fmla="*/ 24 w 176"/>
                <a:gd name="T61" fmla="*/ 22 h 189"/>
                <a:gd name="T62" fmla="*/ 41 w 176"/>
                <a:gd name="T63" fmla="*/ 22 h 189"/>
                <a:gd name="T64" fmla="*/ 56 w 176"/>
                <a:gd name="T65" fmla="*/ 26 h 189"/>
                <a:gd name="T66" fmla="*/ 67 w 176"/>
                <a:gd name="T67" fmla="*/ 18 h 189"/>
                <a:gd name="T68" fmla="*/ 71 w 176"/>
                <a:gd name="T69" fmla="*/ 5 h 189"/>
                <a:gd name="T70" fmla="*/ 90 w 176"/>
                <a:gd name="T71" fmla="*/ 0 h 189"/>
                <a:gd name="T72" fmla="*/ 108 w 176"/>
                <a:gd name="T73" fmla="*/ 6 h 189"/>
                <a:gd name="T74" fmla="*/ 106 w 176"/>
                <a:gd name="T75" fmla="*/ 1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89">
                  <a:moveTo>
                    <a:pt x="106" y="19"/>
                  </a:moveTo>
                  <a:lnTo>
                    <a:pt x="107" y="31"/>
                  </a:lnTo>
                  <a:lnTo>
                    <a:pt x="131" y="43"/>
                  </a:lnTo>
                  <a:lnTo>
                    <a:pt x="122" y="56"/>
                  </a:lnTo>
                  <a:lnTo>
                    <a:pt x="144" y="77"/>
                  </a:lnTo>
                  <a:lnTo>
                    <a:pt x="138" y="93"/>
                  </a:lnTo>
                  <a:lnTo>
                    <a:pt x="154" y="106"/>
                  </a:lnTo>
                  <a:lnTo>
                    <a:pt x="151" y="119"/>
                  </a:lnTo>
                  <a:lnTo>
                    <a:pt x="176" y="132"/>
                  </a:lnTo>
                  <a:lnTo>
                    <a:pt x="173" y="141"/>
                  </a:lnTo>
                  <a:lnTo>
                    <a:pt x="162" y="152"/>
                  </a:lnTo>
                  <a:lnTo>
                    <a:pt x="136" y="176"/>
                  </a:lnTo>
                  <a:lnTo>
                    <a:pt x="110" y="178"/>
                  </a:lnTo>
                  <a:lnTo>
                    <a:pt x="85" y="185"/>
                  </a:lnTo>
                  <a:lnTo>
                    <a:pt x="62" y="189"/>
                  </a:lnTo>
                  <a:lnTo>
                    <a:pt x="52" y="179"/>
                  </a:lnTo>
                  <a:lnTo>
                    <a:pt x="37" y="172"/>
                  </a:lnTo>
                  <a:lnTo>
                    <a:pt x="37" y="153"/>
                  </a:lnTo>
                  <a:lnTo>
                    <a:pt x="27" y="136"/>
                  </a:lnTo>
                  <a:lnTo>
                    <a:pt x="32" y="125"/>
                  </a:lnTo>
                  <a:lnTo>
                    <a:pt x="43" y="114"/>
                  </a:lnTo>
                  <a:lnTo>
                    <a:pt x="71" y="93"/>
                  </a:lnTo>
                  <a:lnTo>
                    <a:pt x="80" y="90"/>
                  </a:lnTo>
                  <a:lnTo>
                    <a:pt x="76" y="82"/>
                  </a:lnTo>
                  <a:lnTo>
                    <a:pt x="55" y="73"/>
                  </a:lnTo>
                  <a:lnTo>
                    <a:pt x="49" y="66"/>
                  </a:lnTo>
                  <a:lnTo>
                    <a:pt x="43" y="39"/>
                  </a:lnTo>
                  <a:lnTo>
                    <a:pt x="20" y="27"/>
                  </a:lnTo>
                  <a:lnTo>
                    <a:pt x="0" y="18"/>
                  </a:lnTo>
                  <a:lnTo>
                    <a:pt x="7" y="13"/>
                  </a:lnTo>
                  <a:lnTo>
                    <a:pt x="24" y="22"/>
                  </a:lnTo>
                  <a:lnTo>
                    <a:pt x="41" y="22"/>
                  </a:lnTo>
                  <a:lnTo>
                    <a:pt x="56" y="26"/>
                  </a:lnTo>
                  <a:lnTo>
                    <a:pt x="67" y="18"/>
                  </a:lnTo>
                  <a:lnTo>
                    <a:pt x="71" y="5"/>
                  </a:lnTo>
                  <a:lnTo>
                    <a:pt x="90" y="0"/>
                  </a:lnTo>
                  <a:lnTo>
                    <a:pt x="108" y="6"/>
                  </a:lnTo>
                  <a:lnTo>
                    <a:pt x="106" y="19"/>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299" name="Freeform 64"/>
            <p:cNvSpPr>
              <a:spLocks/>
            </p:cNvSpPr>
            <p:nvPr/>
          </p:nvSpPr>
          <p:spPr bwMode="auto">
            <a:xfrm>
              <a:off x="2651125" y="5586413"/>
              <a:ext cx="84138" cy="38100"/>
            </a:xfrm>
            <a:custGeom>
              <a:avLst/>
              <a:gdLst>
                <a:gd name="T0" fmla="*/ 0 w 53"/>
                <a:gd name="T1" fmla="*/ 15 h 24"/>
                <a:gd name="T2" fmla="*/ 15 w 53"/>
                <a:gd name="T3" fmla="*/ 3 h 24"/>
                <a:gd name="T4" fmla="*/ 30 w 53"/>
                <a:gd name="T5" fmla="*/ 8 h 24"/>
                <a:gd name="T6" fmla="*/ 37 w 53"/>
                <a:gd name="T7" fmla="*/ 0 h 24"/>
                <a:gd name="T8" fmla="*/ 53 w 53"/>
                <a:gd name="T9" fmla="*/ 9 h 24"/>
                <a:gd name="T10" fmla="*/ 50 w 53"/>
                <a:gd name="T11" fmla="*/ 16 h 24"/>
                <a:gd name="T12" fmla="*/ 31 w 53"/>
                <a:gd name="T13" fmla="*/ 22 h 24"/>
                <a:gd name="T14" fmla="*/ 21 w 53"/>
                <a:gd name="T15" fmla="*/ 15 h 24"/>
                <a:gd name="T16" fmla="*/ 11 w 53"/>
                <a:gd name="T17" fmla="*/ 24 h 24"/>
                <a:gd name="T18" fmla="*/ 0 w 53"/>
                <a:gd name="T19"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0" y="15"/>
                  </a:moveTo>
                  <a:lnTo>
                    <a:pt x="15" y="3"/>
                  </a:lnTo>
                  <a:lnTo>
                    <a:pt x="30" y="8"/>
                  </a:lnTo>
                  <a:lnTo>
                    <a:pt x="37" y="0"/>
                  </a:lnTo>
                  <a:lnTo>
                    <a:pt x="53" y="9"/>
                  </a:lnTo>
                  <a:lnTo>
                    <a:pt x="50" y="16"/>
                  </a:lnTo>
                  <a:lnTo>
                    <a:pt x="31" y="22"/>
                  </a:lnTo>
                  <a:lnTo>
                    <a:pt x="21" y="15"/>
                  </a:lnTo>
                  <a:lnTo>
                    <a:pt x="11" y="24"/>
                  </a:lnTo>
                  <a:lnTo>
                    <a:pt x="0" y="1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00" name="Freeform 65"/>
            <p:cNvSpPr>
              <a:spLocks/>
            </p:cNvSpPr>
            <p:nvPr/>
          </p:nvSpPr>
          <p:spPr bwMode="auto">
            <a:xfrm>
              <a:off x="2592387" y="3719513"/>
              <a:ext cx="84138" cy="122238"/>
            </a:xfrm>
            <a:custGeom>
              <a:avLst/>
              <a:gdLst>
                <a:gd name="T0" fmla="*/ 36 w 53"/>
                <a:gd name="T1" fmla="*/ 67 h 77"/>
                <a:gd name="T2" fmla="*/ 29 w 53"/>
                <a:gd name="T3" fmla="*/ 75 h 77"/>
                <a:gd name="T4" fmla="*/ 20 w 53"/>
                <a:gd name="T5" fmla="*/ 77 h 77"/>
                <a:gd name="T6" fmla="*/ 18 w 53"/>
                <a:gd name="T7" fmla="*/ 71 h 77"/>
                <a:gd name="T8" fmla="*/ 13 w 53"/>
                <a:gd name="T9" fmla="*/ 70 h 77"/>
                <a:gd name="T10" fmla="*/ 8 w 53"/>
                <a:gd name="T11" fmla="*/ 76 h 77"/>
                <a:gd name="T12" fmla="*/ 0 w 53"/>
                <a:gd name="T13" fmla="*/ 71 h 77"/>
                <a:gd name="T14" fmla="*/ 4 w 53"/>
                <a:gd name="T15" fmla="*/ 62 h 77"/>
                <a:gd name="T16" fmla="*/ 6 w 53"/>
                <a:gd name="T17" fmla="*/ 53 h 77"/>
                <a:gd name="T18" fmla="*/ 10 w 53"/>
                <a:gd name="T19" fmla="*/ 44 h 77"/>
                <a:gd name="T20" fmla="*/ 2 w 53"/>
                <a:gd name="T21" fmla="*/ 32 h 77"/>
                <a:gd name="T22" fmla="*/ 1 w 53"/>
                <a:gd name="T23" fmla="*/ 18 h 77"/>
                <a:gd name="T24" fmla="*/ 11 w 53"/>
                <a:gd name="T25" fmla="*/ 0 h 77"/>
                <a:gd name="T26" fmla="*/ 17 w 53"/>
                <a:gd name="T27" fmla="*/ 2 h 77"/>
                <a:gd name="T28" fmla="*/ 31 w 53"/>
                <a:gd name="T29" fmla="*/ 7 h 77"/>
                <a:gd name="T30" fmla="*/ 50 w 53"/>
                <a:gd name="T31" fmla="*/ 25 h 77"/>
                <a:gd name="T32" fmla="*/ 53 w 53"/>
                <a:gd name="T33" fmla="*/ 33 h 77"/>
                <a:gd name="T34" fmla="*/ 42 w 53"/>
                <a:gd name="T35" fmla="*/ 52 h 77"/>
                <a:gd name="T36" fmla="*/ 36 w 53"/>
                <a:gd name="T37" fmla="*/ 6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77">
                  <a:moveTo>
                    <a:pt x="36" y="67"/>
                  </a:moveTo>
                  <a:lnTo>
                    <a:pt x="29" y="75"/>
                  </a:lnTo>
                  <a:lnTo>
                    <a:pt x="20" y="77"/>
                  </a:lnTo>
                  <a:lnTo>
                    <a:pt x="18" y="71"/>
                  </a:lnTo>
                  <a:lnTo>
                    <a:pt x="13" y="70"/>
                  </a:lnTo>
                  <a:lnTo>
                    <a:pt x="8" y="76"/>
                  </a:lnTo>
                  <a:lnTo>
                    <a:pt x="0" y="71"/>
                  </a:lnTo>
                  <a:lnTo>
                    <a:pt x="4" y="62"/>
                  </a:lnTo>
                  <a:lnTo>
                    <a:pt x="6" y="53"/>
                  </a:lnTo>
                  <a:lnTo>
                    <a:pt x="10" y="44"/>
                  </a:lnTo>
                  <a:lnTo>
                    <a:pt x="2" y="32"/>
                  </a:lnTo>
                  <a:lnTo>
                    <a:pt x="1" y="18"/>
                  </a:lnTo>
                  <a:lnTo>
                    <a:pt x="11" y="0"/>
                  </a:lnTo>
                  <a:lnTo>
                    <a:pt x="17" y="2"/>
                  </a:lnTo>
                  <a:lnTo>
                    <a:pt x="31" y="7"/>
                  </a:lnTo>
                  <a:lnTo>
                    <a:pt x="50" y="25"/>
                  </a:lnTo>
                  <a:lnTo>
                    <a:pt x="53" y="33"/>
                  </a:lnTo>
                  <a:lnTo>
                    <a:pt x="42" y="52"/>
                  </a:lnTo>
                  <a:lnTo>
                    <a:pt x="36" y="6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01" name="Freeform 66"/>
            <p:cNvSpPr>
              <a:spLocks/>
            </p:cNvSpPr>
            <p:nvPr/>
          </p:nvSpPr>
          <p:spPr bwMode="auto">
            <a:xfrm>
              <a:off x="4408487" y="2493962"/>
              <a:ext cx="26988" cy="52388"/>
            </a:xfrm>
            <a:custGeom>
              <a:avLst/>
              <a:gdLst>
                <a:gd name="T0" fmla="*/ 17 w 17"/>
                <a:gd name="T1" fmla="*/ 17 h 33"/>
                <a:gd name="T2" fmla="*/ 13 w 17"/>
                <a:gd name="T3" fmla="*/ 33 h 33"/>
                <a:gd name="T4" fmla="*/ 5 w 17"/>
                <a:gd name="T5" fmla="*/ 29 h 33"/>
                <a:gd name="T6" fmla="*/ 0 w 17"/>
                <a:gd name="T7" fmla="*/ 15 h 33"/>
                <a:gd name="T8" fmla="*/ 3 w 17"/>
                <a:gd name="T9" fmla="*/ 7 h 33"/>
                <a:gd name="T10" fmla="*/ 14 w 17"/>
                <a:gd name="T11" fmla="*/ 0 h 33"/>
                <a:gd name="T12" fmla="*/ 17 w 17"/>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17" h="33">
                  <a:moveTo>
                    <a:pt x="17" y="17"/>
                  </a:moveTo>
                  <a:lnTo>
                    <a:pt x="13" y="33"/>
                  </a:lnTo>
                  <a:lnTo>
                    <a:pt x="5" y="29"/>
                  </a:lnTo>
                  <a:lnTo>
                    <a:pt x="0" y="15"/>
                  </a:lnTo>
                  <a:lnTo>
                    <a:pt x="3" y="7"/>
                  </a:lnTo>
                  <a:lnTo>
                    <a:pt x="14" y="0"/>
                  </a:lnTo>
                  <a:lnTo>
                    <a:pt x="17" y="17"/>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02" name="Freeform 67"/>
            <p:cNvSpPr>
              <a:spLocks/>
            </p:cNvSpPr>
            <p:nvPr/>
          </p:nvSpPr>
          <p:spPr bwMode="auto">
            <a:xfrm>
              <a:off x="4064000" y="2230437"/>
              <a:ext cx="323850" cy="284163"/>
            </a:xfrm>
            <a:custGeom>
              <a:avLst/>
              <a:gdLst>
                <a:gd name="T0" fmla="*/ 131 w 204"/>
                <a:gd name="T1" fmla="*/ 15 h 179"/>
                <a:gd name="T2" fmla="*/ 143 w 204"/>
                <a:gd name="T3" fmla="*/ 25 h 179"/>
                <a:gd name="T4" fmla="*/ 151 w 204"/>
                <a:gd name="T5" fmla="*/ 23 h 179"/>
                <a:gd name="T6" fmla="*/ 165 w 204"/>
                <a:gd name="T7" fmla="*/ 33 h 179"/>
                <a:gd name="T8" fmla="*/ 169 w 204"/>
                <a:gd name="T9" fmla="*/ 34 h 179"/>
                <a:gd name="T10" fmla="*/ 173 w 204"/>
                <a:gd name="T11" fmla="*/ 34 h 179"/>
                <a:gd name="T12" fmla="*/ 181 w 204"/>
                <a:gd name="T13" fmla="*/ 39 h 179"/>
                <a:gd name="T14" fmla="*/ 204 w 204"/>
                <a:gd name="T15" fmla="*/ 43 h 179"/>
                <a:gd name="T16" fmla="*/ 197 w 204"/>
                <a:gd name="T17" fmla="*/ 57 h 179"/>
                <a:gd name="T18" fmla="*/ 195 w 204"/>
                <a:gd name="T19" fmla="*/ 71 h 179"/>
                <a:gd name="T20" fmla="*/ 191 w 204"/>
                <a:gd name="T21" fmla="*/ 75 h 179"/>
                <a:gd name="T22" fmla="*/ 184 w 204"/>
                <a:gd name="T23" fmla="*/ 73 h 179"/>
                <a:gd name="T24" fmla="*/ 184 w 204"/>
                <a:gd name="T25" fmla="*/ 78 h 179"/>
                <a:gd name="T26" fmla="*/ 173 w 204"/>
                <a:gd name="T27" fmla="*/ 89 h 179"/>
                <a:gd name="T28" fmla="*/ 173 w 204"/>
                <a:gd name="T29" fmla="*/ 99 h 179"/>
                <a:gd name="T30" fmla="*/ 181 w 204"/>
                <a:gd name="T31" fmla="*/ 96 h 179"/>
                <a:gd name="T32" fmla="*/ 186 w 204"/>
                <a:gd name="T33" fmla="*/ 105 h 179"/>
                <a:gd name="T34" fmla="*/ 186 w 204"/>
                <a:gd name="T35" fmla="*/ 110 h 179"/>
                <a:gd name="T36" fmla="*/ 191 w 204"/>
                <a:gd name="T37" fmla="*/ 118 h 179"/>
                <a:gd name="T38" fmla="*/ 186 w 204"/>
                <a:gd name="T39" fmla="*/ 124 h 179"/>
                <a:gd name="T40" fmla="*/ 190 w 204"/>
                <a:gd name="T41" fmla="*/ 140 h 179"/>
                <a:gd name="T42" fmla="*/ 199 w 204"/>
                <a:gd name="T43" fmla="*/ 143 h 179"/>
                <a:gd name="T44" fmla="*/ 198 w 204"/>
                <a:gd name="T45" fmla="*/ 151 h 179"/>
                <a:gd name="T46" fmla="*/ 183 w 204"/>
                <a:gd name="T47" fmla="*/ 163 h 179"/>
                <a:gd name="T48" fmla="*/ 150 w 204"/>
                <a:gd name="T49" fmla="*/ 157 h 179"/>
                <a:gd name="T50" fmla="*/ 126 w 204"/>
                <a:gd name="T51" fmla="*/ 164 h 179"/>
                <a:gd name="T52" fmla="*/ 124 w 204"/>
                <a:gd name="T53" fmla="*/ 177 h 179"/>
                <a:gd name="T54" fmla="*/ 105 w 204"/>
                <a:gd name="T55" fmla="*/ 179 h 179"/>
                <a:gd name="T56" fmla="*/ 86 w 204"/>
                <a:gd name="T57" fmla="*/ 170 h 179"/>
                <a:gd name="T58" fmla="*/ 80 w 204"/>
                <a:gd name="T59" fmla="*/ 174 h 179"/>
                <a:gd name="T60" fmla="*/ 49 w 204"/>
                <a:gd name="T61" fmla="*/ 165 h 179"/>
                <a:gd name="T62" fmla="*/ 43 w 204"/>
                <a:gd name="T63" fmla="*/ 157 h 179"/>
                <a:gd name="T64" fmla="*/ 51 w 204"/>
                <a:gd name="T65" fmla="*/ 145 h 179"/>
                <a:gd name="T66" fmla="*/ 55 w 204"/>
                <a:gd name="T67" fmla="*/ 104 h 179"/>
                <a:gd name="T68" fmla="*/ 38 w 204"/>
                <a:gd name="T69" fmla="*/ 83 h 179"/>
                <a:gd name="T70" fmla="*/ 26 w 204"/>
                <a:gd name="T71" fmla="*/ 72 h 179"/>
                <a:gd name="T72" fmla="*/ 2 w 204"/>
                <a:gd name="T73" fmla="*/ 65 h 179"/>
                <a:gd name="T74" fmla="*/ 0 w 204"/>
                <a:gd name="T75" fmla="*/ 50 h 179"/>
                <a:gd name="T76" fmla="*/ 21 w 204"/>
                <a:gd name="T77" fmla="*/ 45 h 179"/>
                <a:gd name="T78" fmla="*/ 48 w 204"/>
                <a:gd name="T79" fmla="*/ 50 h 179"/>
                <a:gd name="T80" fmla="*/ 44 w 204"/>
                <a:gd name="T81" fmla="*/ 27 h 179"/>
                <a:gd name="T82" fmla="*/ 58 w 204"/>
                <a:gd name="T83" fmla="*/ 36 h 179"/>
                <a:gd name="T84" fmla="*/ 96 w 204"/>
                <a:gd name="T85" fmla="*/ 20 h 179"/>
                <a:gd name="T86" fmla="*/ 100 w 204"/>
                <a:gd name="T87" fmla="*/ 4 h 179"/>
                <a:gd name="T88" fmla="*/ 114 w 204"/>
                <a:gd name="T89" fmla="*/ 0 h 179"/>
                <a:gd name="T90" fmla="*/ 117 w 204"/>
                <a:gd name="T91" fmla="*/ 7 h 179"/>
                <a:gd name="T92" fmla="*/ 124 w 204"/>
                <a:gd name="T93" fmla="*/ 7 h 179"/>
                <a:gd name="T94" fmla="*/ 131 w 204"/>
                <a:gd name="T95" fmla="*/ 1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79">
                  <a:moveTo>
                    <a:pt x="131" y="15"/>
                  </a:moveTo>
                  <a:lnTo>
                    <a:pt x="143" y="25"/>
                  </a:lnTo>
                  <a:lnTo>
                    <a:pt x="151" y="23"/>
                  </a:lnTo>
                  <a:lnTo>
                    <a:pt x="165" y="33"/>
                  </a:lnTo>
                  <a:lnTo>
                    <a:pt x="169" y="34"/>
                  </a:lnTo>
                  <a:lnTo>
                    <a:pt x="173" y="34"/>
                  </a:lnTo>
                  <a:lnTo>
                    <a:pt x="181" y="39"/>
                  </a:lnTo>
                  <a:lnTo>
                    <a:pt x="204" y="43"/>
                  </a:lnTo>
                  <a:lnTo>
                    <a:pt x="197" y="57"/>
                  </a:lnTo>
                  <a:lnTo>
                    <a:pt x="195" y="71"/>
                  </a:lnTo>
                  <a:lnTo>
                    <a:pt x="191" y="75"/>
                  </a:lnTo>
                  <a:lnTo>
                    <a:pt x="184" y="73"/>
                  </a:lnTo>
                  <a:lnTo>
                    <a:pt x="184" y="78"/>
                  </a:lnTo>
                  <a:lnTo>
                    <a:pt x="173" y="89"/>
                  </a:lnTo>
                  <a:lnTo>
                    <a:pt x="173" y="99"/>
                  </a:lnTo>
                  <a:lnTo>
                    <a:pt x="181" y="96"/>
                  </a:lnTo>
                  <a:lnTo>
                    <a:pt x="186" y="105"/>
                  </a:lnTo>
                  <a:lnTo>
                    <a:pt x="186" y="110"/>
                  </a:lnTo>
                  <a:lnTo>
                    <a:pt x="191" y="118"/>
                  </a:lnTo>
                  <a:lnTo>
                    <a:pt x="186" y="124"/>
                  </a:lnTo>
                  <a:lnTo>
                    <a:pt x="190" y="140"/>
                  </a:lnTo>
                  <a:lnTo>
                    <a:pt x="199" y="143"/>
                  </a:lnTo>
                  <a:lnTo>
                    <a:pt x="198" y="151"/>
                  </a:lnTo>
                  <a:lnTo>
                    <a:pt x="183" y="163"/>
                  </a:lnTo>
                  <a:lnTo>
                    <a:pt x="150" y="157"/>
                  </a:lnTo>
                  <a:lnTo>
                    <a:pt x="126" y="164"/>
                  </a:lnTo>
                  <a:lnTo>
                    <a:pt x="124" y="177"/>
                  </a:lnTo>
                  <a:lnTo>
                    <a:pt x="105" y="179"/>
                  </a:lnTo>
                  <a:lnTo>
                    <a:pt x="86" y="170"/>
                  </a:lnTo>
                  <a:lnTo>
                    <a:pt x="80" y="174"/>
                  </a:lnTo>
                  <a:lnTo>
                    <a:pt x="49" y="165"/>
                  </a:lnTo>
                  <a:lnTo>
                    <a:pt x="43" y="157"/>
                  </a:lnTo>
                  <a:lnTo>
                    <a:pt x="51" y="145"/>
                  </a:lnTo>
                  <a:lnTo>
                    <a:pt x="55" y="104"/>
                  </a:lnTo>
                  <a:lnTo>
                    <a:pt x="38" y="83"/>
                  </a:lnTo>
                  <a:lnTo>
                    <a:pt x="26" y="72"/>
                  </a:lnTo>
                  <a:lnTo>
                    <a:pt x="2" y="65"/>
                  </a:lnTo>
                  <a:lnTo>
                    <a:pt x="0" y="50"/>
                  </a:lnTo>
                  <a:lnTo>
                    <a:pt x="21" y="45"/>
                  </a:lnTo>
                  <a:lnTo>
                    <a:pt x="48" y="50"/>
                  </a:lnTo>
                  <a:lnTo>
                    <a:pt x="44" y="27"/>
                  </a:lnTo>
                  <a:lnTo>
                    <a:pt x="58" y="36"/>
                  </a:lnTo>
                  <a:lnTo>
                    <a:pt x="96" y="20"/>
                  </a:lnTo>
                  <a:lnTo>
                    <a:pt x="100" y="4"/>
                  </a:lnTo>
                  <a:lnTo>
                    <a:pt x="114" y="0"/>
                  </a:lnTo>
                  <a:lnTo>
                    <a:pt x="117" y="7"/>
                  </a:lnTo>
                  <a:lnTo>
                    <a:pt x="124" y="7"/>
                  </a:lnTo>
                  <a:lnTo>
                    <a:pt x="131" y="15"/>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03" name="Freeform 68"/>
            <p:cNvSpPr>
              <a:spLocks/>
            </p:cNvSpPr>
            <p:nvPr/>
          </p:nvSpPr>
          <p:spPr bwMode="auto">
            <a:xfrm>
              <a:off x="4438650" y="3832225"/>
              <a:ext cx="163513" cy="207963"/>
            </a:xfrm>
            <a:custGeom>
              <a:avLst/>
              <a:gdLst>
                <a:gd name="T0" fmla="*/ 42 w 103"/>
                <a:gd name="T1" fmla="*/ 131 h 131"/>
                <a:gd name="T2" fmla="*/ 23 w 103"/>
                <a:gd name="T3" fmla="*/ 110 h 131"/>
                <a:gd name="T4" fmla="*/ 11 w 103"/>
                <a:gd name="T5" fmla="*/ 93 h 131"/>
                <a:gd name="T6" fmla="*/ 0 w 103"/>
                <a:gd name="T7" fmla="*/ 71 h 131"/>
                <a:gd name="T8" fmla="*/ 1 w 103"/>
                <a:gd name="T9" fmla="*/ 65 h 131"/>
                <a:gd name="T10" fmla="*/ 5 w 103"/>
                <a:gd name="T11" fmla="*/ 58 h 131"/>
                <a:gd name="T12" fmla="*/ 9 w 103"/>
                <a:gd name="T13" fmla="*/ 43 h 131"/>
                <a:gd name="T14" fmla="*/ 13 w 103"/>
                <a:gd name="T15" fmla="*/ 27 h 131"/>
                <a:gd name="T16" fmla="*/ 19 w 103"/>
                <a:gd name="T17" fmla="*/ 26 h 131"/>
                <a:gd name="T18" fmla="*/ 46 w 103"/>
                <a:gd name="T19" fmla="*/ 26 h 131"/>
                <a:gd name="T20" fmla="*/ 46 w 103"/>
                <a:gd name="T21" fmla="*/ 1 h 131"/>
                <a:gd name="T22" fmla="*/ 54 w 103"/>
                <a:gd name="T23" fmla="*/ 0 h 131"/>
                <a:gd name="T24" fmla="*/ 65 w 103"/>
                <a:gd name="T25" fmla="*/ 3 h 131"/>
                <a:gd name="T26" fmla="*/ 76 w 103"/>
                <a:gd name="T27" fmla="*/ 0 h 131"/>
                <a:gd name="T28" fmla="*/ 79 w 103"/>
                <a:gd name="T29" fmla="*/ 1 h 131"/>
                <a:gd name="T30" fmla="*/ 77 w 103"/>
                <a:gd name="T31" fmla="*/ 10 h 131"/>
                <a:gd name="T32" fmla="*/ 82 w 103"/>
                <a:gd name="T33" fmla="*/ 21 h 131"/>
                <a:gd name="T34" fmla="*/ 96 w 103"/>
                <a:gd name="T35" fmla="*/ 19 h 131"/>
                <a:gd name="T36" fmla="*/ 101 w 103"/>
                <a:gd name="T37" fmla="*/ 24 h 131"/>
                <a:gd name="T38" fmla="*/ 93 w 103"/>
                <a:gd name="T39" fmla="*/ 48 h 131"/>
                <a:gd name="T40" fmla="*/ 102 w 103"/>
                <a:gd name="T41" fmla="*/ 60 h 131"/>
                <a:gd name="T42" fmla="*/ 103 w 103"/>
                <a:gd name="T43" fmla="*/ 76 h 131"/>
                <a:gd name="T44" fmla="*/ 101 w 103"/>
                <a:gd name="T45" fmla="*/ 90 h 131"/>
                <a:gd name="T46" fmla="*/ 95 w 103"/>
                <a:gd name="T47" fmla="*/ 100 h 131"/>
                <a:gd name="T48" fmla="*/ 79 w 103"/>
                <a:gd name="T49" fmla="*/ 99 h 131"/>
                <a:gd name="T50" fmla="*/ 69 w 103"/>
                <a:gd name="T51" fmla="*/ 89 h 131"/>
                <a:gd name="T52" fmla="*/ 68 w 103"/>
                <a:gd name="T53" fmla="*/ 98 h 131"/>
                <a:gd name="T54" fmla="*/ 56 w 103"/>
                <a:gd name="T55" fmla="*/ 101 h 131"/>
                <a:gd name="T56" fmla="*/ 49 w 103"/>
                <a:gd name="T57" fmla="*/ 106 h 131"/>
                <a:gd name="T58" fmla="*/ 56 w 103"/>
                <a:gd name="T59" fmla="*/ 120 h 131"/>
                <a:gd name="T60" fmla="*/ 42 w 103"/>
                <a:gd name="T61"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3" h="131">
                  <a:moveTo>
                    <a:pt x="42" y="131"/>
                  </a:moveTo>
                  <a:lnTo>
                    <a:pt x="23" y="110"/>
                  </a:lnTo>
                  <a:lnTo>
                    <a:pt x="11" y="93"/>
                  </a:lnTo>
                  <a:lnTo>
                    <a:pt x="0" y="71"/>
                  </a:lnTo>
                  <a:lnTo>
                    <a:pt x="1" y="65"/>
                  </a:lnTo>
                  <a:lnTo>
                    <a:pt x="5" y="58"/>
                  </a:lnTo>
                  <a:lnTo>
                    <a:pt x="9" y="43"/>
                  </a:lnTo>
                  <a:lnTo>
                    <a:pt x="13" y="27"/>
                  </a:lnTo>
                  <a:lnTo>
                    <a:pt x="19" y="26"/>
                  </a:lnTo>
                  <a:lnTo>
                    <a:pt x="46" y="26"/>
                  </a:lnTo>
                  <a:lnTo>
                    <a:pt x="46" y="1"/>
                  </a:lnTo>
                  <a:lnTo>
                    <a:pt x="54" y="0"/>
                  </a:lnTo>
                  <a:lnTo>
                    <a:pt x="65" y="3"/>
                  </a:lnTo>
                  <a:lnTo>
                    <a:pt x="76" y="0"/>
                  </a:lnTo>
                  <a:lnTo>
                    <a:pt x="79" y="1"/>
                  </a:lnTo>
                  <a:lnTo>
                    <a:pt x="77" y="10"/>
                  </a:lnTo>
                  <a:lnTo>
                    <a:pt x="82" y="21"/>
                  </a:lnTo>
                  <a:lnTo>
                    <a:pt x="96" y="19"/>
                  </a:lnTo>
                  <a:lnTo>
                    <a:pt x="101" y="24"/>
                  </a:lnTo>
                  <a:lnTo>
                    <a:pt x="93" y="48"/>
                  </a:lnTo>
                  <a:lnTo>
                    <a:pt x="102" y="60"/>
                  </a:lnTo>
                  <a:lnTo>
                    <a:pt x="103" y="76"/>
                  </a:lnTo>
                  <a:lnTo>
                    <a:pt x="101" y="90"/>
                  </a:lnTo>
                  <a:lnTo>
                    <a:pt x="95" y="100"/>
                  </a:lnTo>
                  <a:lnTo>
                    <a:pt x="79" y="99"/>
                  </a:lnTo>
                  <a:lnTo>
                    <a:pt x="69" y="89"/>
                  </a:lnTo>
                  <a:lnTo>
                    <a:pt x="68" y="98"/>
                  </a:lnTo>
                  <a:lnTo>
                    <a:pt x="56" y="101"/>
                  </a:lnTo>
                  <a:lnTo>
                    <a:pt x="49" y="106"/>
                  </a:lnTo>
                  <a:lnTo>
                    <a:pt x="56" y="120"/>
                  </a:lnTo>
                  <a:lnTo>
                    <a:pt x="42" y="13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04" name="Freeform 69"/>
            <p:cNvSpPr>
              <a:spLocks/>
            </p:cNvSpPr>
            <p:nvPr/>
          </p:nvSpPr>
          <p:spPr bwMode="auto">
            <a:xfrm>
              <a:off x="3995737" y="2101850"/>
              <a:ext cx="47625" cy="41275"/>
            </a:xfrm>
            <a:custGeom>
              <a:avLst/>
              <a:gdLst>
                <a:gd name="T0" fmla="*/ 30 w 30"/>
                <a:gd name="T1" fmla="*/ 13 h 26"/>
                <a:gd name="T2" fmla="*/ 21 w 30"/>
                <a:gd name="T3" fmla="*/ 26 h 26"/>
                <a:gd name="T4" fmla="*/ 10 w 30"/>
                <a:gd name="T5" fmla="*/ 22 h 26"/>
                <a:gd name="T6" fmla="*/ 0 w 30"/>
                <a:gd name="T7" fmla="*/ 23 h 26"/>
                <a:gd name="T8" fmla="*/ 4 w 30"/>
                <a:gd name="T9" fmla="*/ 12 h 26"/>
                <a:gd name="T10" fmla="*/ 1 w 30"/>
                <a:gd name="T11" fmla="*/ 1 h 26"/>
                <a:gd name="T12" fmla="*/ 14 w 30"/>
                <a:gd name="T13" fmla="*/ 0 h 26"/>
                <a:gd name="T14" fmla="*/ 30 w 30"/>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30" y="13"/>
                  </a:moveTo>
                  <a:lnTo>
                    <a:pt x="21" y="26"/>
                  </a:lnTo>
                  <a:lnTo>
                    <a:pt x="10" y="22"/>
                  </a:lnTo>
                  <a:lnTo>
                    <a:pt x="0" y="23"/>
                  </a:lnTo>
                  <a:lnTo>
                    <a:pt x="4" y="12"/>
                  </a:lnTo>
                  <a:lnTo>
                    <a:pt x="1" y="1"/>
                  </a:lnTo>
                  <a:lnTo>
                    <a:pt x="14" y="0"/>
                  </a:lnTo>
                  <a:lnTo>
                    <a:pt x="30" y="13"/>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05" name="Freeform 70"/>
            <p:cNvSpPr>
              <a:spLocks/>
            </p:cNvSpPr>
            <p:nvPr/>
          </p:nvSpPr>
          <p:spPr bwMode="auto">
            <a:xfrm>
              <a:off x="4033837" y="1995487"/>
              <a:ext cx="190500" cy="273050"/>
            </a:xfrm>
            <a:custGeom>
              <a:avLst/>
              <a:gdLst>
                <a:gd name="T0" fmla="*/ 49 w 120"/>
                <a:gd name="T1" fmla="*/ 0 h 172"/>
                <a:gd name="T2" fmla="*/ 32 w 120"/>
                <a:gd name="T3" fmla="*/ 21 h 172"/>
                <a:gd name="T4" fmla="*/ 47 w 120"/>
                <a:gd name="T5" fmla="*/ 18 h 172"/>
                <a:gd name="T6" fmla="*/ 64 w 120"/>
                <a:gd name="T7" fmla="*/ 18 h 172"/>
                <a:gd name="T8" fmla="*/ 60 w 120"/>
                <a:gd name="T9" fmla="*/ 34 h 172"/>
                <a:gd name="T10" fmla="*/ 46 w 120"/>
                <a:gd name="T11" fmla="*/ 51 h 172"/>
                <a:gd name="T12" fmla="*/ 62 w 120"/>
                <a:gd name="T13" fmla="*/ 53 h 172"/>
                <a:gd name="T14" fmla="*/ 63 w 120"/>
                <a:gd name="T15" fmla="*/ 55 h 172"/>
                <a:gd name="T16" fmla="*/ 76 w 120"/>
                <a:gd name="T17" fmla="*/ 78 h 172"/>
                <a:gd name="T18" fmla="*/ 87 w 120"/>
                <a:gd name="T19" fmla="*/ 82 h 172"/>
                <a:gd name="T20" fmla="*/ 96 w 120"/>
                <a:gd name="T21" fmla="*/ 104 h 172"/>
                <a:gd name="T22" fmla="*/ 101 w 120"/>
                <a:gd name="T23" fmla="*/ 112 h 172"/>
                <a:gd name="T24" fmla="*/ 120 w 120"/>
                <a:gd name="T25" fmla="*/ 116 h 172"/>
                <a:gd name="T26" fmla="*/ 118 w 120"/>
                <a:gd name="T27" fmla="*/ 129 h 172"/>
                <a:gd name="T28" fmla="*/ 110 w 120"/>
                <a:gd name="T29" fmla="*/ 135 h 172"/>
                <a:gd name="T30" fmla="*/ 116 w 120"/>
                <a:gd name="T31" fmla="*/ 145 h 172"/>
                <a:gd name="T32" fmla="*/ 102 w 120"/>
                <a:gd name="T33" fmla="*/ 155 h 172"/>
                <a:gd name="T34" fmla="*/ 81 w 120"/>
                <a:gd name="T35" fmla="*/ 155 h 172"/>
                <a:gd name="T36" fmla="*/ 54 w 120"/>
                <a:gd name="T37" fmla="*/ 161 h 172"/>
                <a:gd name="T38" fmla="*/ 46 w 120"/>
                <a:gd name="T39" fmla="*/ 157 h 172"/>
                <a:gd name="T40" fmla="*/ 36 w 120"/>
                <a:gd name="T41" fmla="*/ 166 h 172"/>
                <a:gd name="T42" fmla="*/ 21 w 120"/>
                <a:gd name="T43" fmla="*/ 164 h 172"/>
                <a:gd name="T44" fmla="*/ 10 w 120"/>
                <a:gd name="T45" fmla="*/ 172 h 172"/>
                <a:gd name="T46" fmla="*/ 1 w 120"/>
                <a:gd name="T47" fmla="*/ 168 h 172"/>
                <a:gd name="T48" fmla="*/ 25 w 120"/>
                <a:gd name="T49" fmla="*/ 147 h 172"/>
                <a:gd name="T50" fmla="*/ 39 w 120"/>
                <a:gd name="T51" fmla="*/ 142 h 172"/>
                <a:gd name="T52" fmla="*/ 39 w 120"/>
                <a:gd name="T53" fmla="*/ 142 h 172"/>
                <a:gd name="T54" fmla="*/ 15 w 120"/>
                <a:gd name="T55" fmla="*/ 139 h 172"/>
                <a:gd name="T56" fmla="*/ 11 w 120"/>
                <a:gd name="T57" fmla="*/ 131 h 172"/>
                <a:gd name="T58" fmla="*/ 27 w 120"/>
                <a:gd name="T59" fmla="*/ 125 h 172"/>
                <a:gd name="T60" fmla="*/ 19 w 120"/>
                <a:gd name="T61" fmla="*/ 114 h 172"/>
                <a:gd name="T62" fmla="*/ 22 w 120"/>
                <a:gd name="T63" fmla="*/ 101 h 172"/>
                <a:gd name="T64" fmla="*/ 45 w 120"/>
                <a:gd name="T65" fmla="*/ 102 h 172"/>
                <a:gd name="T66" fmla="*/ 45 w 120"/>
                <a:gd name="T67" fmla="*/ 102 h 172"/>
                <a:gd name="T68" fmla="*/ 48 w 120"/>
                <a:gd name="T69" fmla="*/ 91 h 172"/>
                <a:gd name="T70" fmla="*/ 38 w 120"/>
                <a:gd name="T71" fmla="*/ 79 h 172"/>
                <a:gd name="T72" fmla="*/ 37 w 120"/>
                <a:gd name="T73" fmla="*/ 79 h 172"/>
                <a:gd name="T74" fmla="*/ 19 w 120"/>
                <a:gd name="T75" fmla="*/ 75 h 172"/>
                <a:gd name="T76" fmla="*/ 15 w 120"/>
                <a:gd name="T77" fmla="*/ 70 h 172"/>
                <a:gd name="T78" fmla="*/ 21 w 120"/>
                <a:gd name="T79" fmla="*/ 61 h 172"/>
                <a:gd name="T80" fmla="*/ 16 w 120"/>
                <a:gd name="T81" fmla="*/ 55 h 172"/>
                <a:gd name="T82" fmla="*/ 8 w 120"/>
                <a:gd name="T83" fmla="*/ 65 h 172"/>
                <a:gd name="T84" fmla="*/ 8 w 120"/>
                <a:gd name="T85" fmla="*/ 46 h 172"/>
                <a:gd name="T86" fmla="*/ 0 w 120"/>
                <a:gd name="T87" fmla="*/ 36 h 172"/>
                <a:gd name="T88" fmla="*/ 7 w 120"/>
                <a:gd name="T89" fmla="*/ 15 h 172"/>
                <a:gd name="T90" fmla="*/ 19 w 120"/>
                <a:gd name="T91" fmla="*/ 0 h 172"/>
                <a:gd name="T92" fmla="*/ 31 w 120"/>
                <a:gd name="T93" fmla="*/ 1 h 172"/>
                <a:gd name="T94" fmla="*/ 49 w 120"/>
                <a:gd name="T9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2">
                  <a:moveTo>
                    <a:pt x="49" y="0"/>
                  </a:moveTo>
                  <a:lnTo>
                    <a:pt x="32" y="21"/>
                  </a:lnTo>
                  <a:lnTo>
                    <a:pt x="47" y="18"/>
                  </a:lnTo>
                  <a:lnTo>
                    <a:pt x="64" y="18"/>
                  </a:lnTo>
                  <a:lnTo>
                    <a:pt x="60" y="34"/>
                  </a:lnTo>
                  <a:lnTo>
                    <a:pt x="46" y="51"/>
                  </a:lnTo>
                  <a:lnTo>
                    <a:pt x="62" y="53"/>
                  </a:lnTo>
                  <a:lnTo>
                    <a:pt x="63" y="55"/>
                  </a:lnTo>
                  <a:lnTo>
                    <a:pt x="76" y="78"/>
                  </a:lnTo>
                  <a:lnTo>
                    <a:pt x="87" y="82"/>
                  </a:lnTo>
                  <a:lnTo>
                    <a:pt x="96" y="104"/>
                  </a:lnTo>
                  <a:lnTo>
                    <a:pt x="101" y="112"/>
                  </a:lnTo>
                  <a:lnTo>
                    <a:pt x="120" y="116"/>
                  </a:lnTo>
                  <a:lnTo>
                    <a:pt x="118" y="129"/>
                  </a:lnTo>
                  <a:lnTo>
                    <a:pt x="110" y="135"/>
                  </a:lnTo>
                  <a:lnTo>
                    <a:pt x="116" y="145"/>
                  </a:lnTo>
                  <a:lnTo>
                    <a:pt x="102" y="155"/>
                  </a:lnTo>
                  <a:lnTo>
                    <a:pt x="81" y="155"/>
                  </a:lnTo>
                  <a:lnTo>
                    <a:pt x="54" y="161"/>
                  </a:lnTo>
                  <a:lnTo>
                    <a:pt x="46" y="157"/>
                  </a:lnTo>
                  <a:lnTo>
                    <a:pt x="36" y="166"/>
                  </a:lnTo>
                  <a:lnTo>
                    <a:pt x="21" y="164"/>
                  </a:lnTo>
                  <a:lnTo>
                    <a:pt x="10" y="172"/>
                  </a:lnTo>
                  <a:lnTo>
                    <a:pt x="1" y="168"/>
                  </a:lnTo>
                  <a:lnTo>
                    <a:pt x="25" y="147"/>
                  </a:lnTo>
                  <a:lnTo>
                    <a:pt x="39" y="142"/>
                  </a:lnTo>
                  <a:lnTo>
                    <a:pt x="39" y="142"/>
                  </a:lnTo>
                  <a:lnTo>
                    <a:pt x="15" y="139"/>
                  </a:lnTo>
                  <a:lnTo>
                    <a:pt x="11" y="131"/>
                  </a:lnTo>
                  <a:lnTo>
                    <a:pt x="27" y="125"/>
                  </a:lnTo>
                  <a:lnTo>
                    <a:pt x="19" y="114"/>
                  </a:lnTo>
                  <a:lnTo>
                    <a:pt x="22" y="101"/>
                  </a:lnTo>
                  <a:lnTo>
                    <a:pt x="45" y="102"/>
                  </a:lnTo>
                  <a:lnTo>
                    <a:pt x="45" y="102"/>
                  </a:lnTo>
                  <a:lnTo>
                    <a:pt x="48" y="91"/>
                  </a:lnTo>
                  <a:lnTo>
                    <a:pt x="38" y="79"/>
                  </a:lnTo>
                  <a:lnTo>
                    <a:pt x="37" y="79"/>
                  </a:lnTo>
                  <a:lnTo>
                    <a:pt x="19" y="75"/>
                  </a:lnTo>
                  <a:lnTo>
                    <a:pt x="15" y="70"/>
                  </a:lnTo>
                  <a:lnTo>
                    <a:pt x="21" y="61"/>
                  </a:lnTo>
                  <a:lnTo>
                    <a:pt x="16" y="55"/>
                  </a:lnTo>
                  <a:lnTo>
                    <a:pt x="8" y="65"/>
                  </a:lnTo>
                  <a:lnTo>
                    <a:pt x="8" y="46"/>
                  </a:lnTo>
                  <a:lnTo>
                    <a:pt x="0" y="36"/>
                  </a:lnTo>
                  <a:lnTo>
                    <a:pt x="7" y="15"/>
                  </a:lnTo>
                  <a:lnTo>
                    <a:pt x="19" y="0"/>
                  </a:lnTo>
                  <a:lnTo>
                    <a:pt x="31" y="1"/>
                  </a:lnTo>
                  <a:lnTo>
                    <a:pt x="49" y="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06" name="Freeform 71"/>
            <p:cNvSpPr>
              <a:spLocks/>
            </p:cNvSpPr>
            <p:nvPr/>
          </p:nvSpPr>
          <p:spPr bwMode="auto">
            <a:xfrm>
              <a:off x="5237162" y="2474912"/>
              <a:ext cx="190500" cy="82550"/>
            </a:xfrm>
            <a:custGeom>
              <a:avLst/>
              <a:gdLst>
                <a:gd name="T0" fmla="*/ 33 w 120"/>
                <a:gd name="T1" fmla="*/ 42 h 52"/>
                <a:gd name="T2" fmla="*/ 34 w 120"/>
                <a:gd name="T3" fmla="*/ 33 h 52"/>
                <a:gd name="T4" fmla="*/ 28 w 120"/>
                <a:gd name="T5" fmla="*/ 19 h 52"/>
                <a:gd name="T6" fmla="*/ 17 w 120"/>
                <a:gd name="T7" fmla="*/ 11 h 52"/>
                <a:gd name="T8" fmla="*/ 7 w 120"/>
                <a:gd name="T9" fmla="*/ 9 h 52"/>
                <a:gd name="T10" fmla="*/ 0 w 120"/>
                <a:gd name="T11" fmla="*/ 3 h 52"/>
                <a:gd name="T12" fmla="*/ 1 w 120"/>
                <a:gd name="T13" fmla="*/ 0 h 52"/>
                <a:gd name="T14" fmla="*/ 16 w 120"/>
                <a:gd name="T15" fmla="*/ 4 h 52"/>
                <a:gd name="T16" fmla="*/ 41 w 120"/>
                <a:gd name="T17" fmla="*/ 7 h 52"/>
                <a:gd name="T18" fmla="*/ 66 w 120"/>
                <a:gd name="T19" fmla="*/ 17 h 52"/>
                <a:gd name="T20" fmla="*/ 69 w 120"/>
                <a:gd name="T21" fmla="*/ 21 h 52"/>
                <a:gd name="T22" fmla="*/ 79 w 120"/>
                <a:gd name="T23" fmla="*/ 18 h 52"/>
                <a:gd name="T24" fmla="*/ 95 w 120"/>
                <a:gd name="T25" fmla="*/ 22 h 52"/>
                <a:gd name="T26" fmla="*/ 102 w 120"/>
                <a:gd name="T27" fmla="*/ 30 h 52"/>
                <a:gd name="T28" fmla="*/ 113 w 120"/>
                <a:gd name="T29" fmla="*/ 35 h 52"/>
                <a:gd name="T30" fmla="*/ 110 w 120"/>
                <a:gd name="T31" fmla="*/ 38 h 52"/>
                <a:gd name="T32" fmla="*/ 120 w 120"/>
                <a:gd name="T33" fmla="*/ 49 h 52"/>
                <a:gd name="T34" fmla="*/ 118 w 120"/>
                <a:gd name="T35" fmla="*/ 52 h 52"/>
                <a:gd name="T36" fmla="*/ 109 w 120"/>
                <a:gd name="T37" fmla="*/ 50 h 52"/>
                <a:gd name="T38" fmla="*/ 95 w 120"/>
                <a:gd name="T39" fmla="*/ 44 h 52"/>
                <a:gd name="T40" fmla="*/ 92 w 120"/>
                <a:gd name="T41" fmla="*/ 48 h 52"/>
                <a:gd name="T42" fmla="*/ 69 w 120"/>
                <a:gd name="T43" fmla="*/ 51 h 52"/>
                <a:gd name="T44" fmla="*/ 51 w 120"/>
                <a:gd name="T45" fmla="*/ 41 h 52"/>
                <a:gd name="T46" fmla="*/ 33 w 120"/>
                <a:gd name="T4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52">
                  <a:moveTo>
                    <a:pt x="33" y="42"/>
                  </a:moveTo>
                  <a:lnTo>
                    <a:pt x="34" y="33"/>
                  </a:lnTo>
                  <a:lnTo>
                    <a:pt x="28" y="19"/>
                  </a:lnTo>
                  <a:lnTo>
                    <a:pt x="17" y="11"/>
                  </a:lnTo>
                  <a:lnTo>
                    <a:pt x="7" y="9"/>
                  </a:lnTo>
                  <a:lnTo>
                    <a:pt x="0" y="3"/>
                  </a:lnTo>
                  <a:lnTo>
                    <a:pt x="1" y="0"/>
                  </a:lnTo>
                  <a:lnTo>
                    <a:pt x="16" y="4"/>
                  </a:lnTo>
                  <a:lnTo>
                    <a:pt x="41" y="7"/>
                  </a:lnTo>
                  <a:lnTo>
                    <a:pt x="66" y="17"/>
                  </a:lnTo>
                  <a:lnTo>
                    <a:pt x="69" y="21"/>
                  </a:lnTo>
                  <a:lnTo>
                    <a:pt x="79" y="18"/>
                  </a:lnTo>
                  <a:lnTo>
                    <a:pt x="95" y="22"/>
                  </a:lnTo>
                  <a:lnTo>
                    <a:pt x="102" y="30"/>
                  </a:lnTo>
                  <a:lnTo>
                    <a:pt x="113" y="35"/>
                  </a:lnTo>
                  <a:lnTo>
                    <a:pt x="110" y="38"/>
                  </a:lnTo>
                  <a:lnTo>
                    <a:pt x="120" y="49"/>
                  </a:lnTo>
                  <a:lnTo>
                    <a:pt x="118" y="52"/>
                  </a:lnTo>
                  <a:lnTo>
                    <a:pt x="109" y="50"/>
                  </a:lnTo>
                  <a:lnTo>
                    <a:pt x="95" y="44"/>
                  </a:lnTo>
                  <a:lnTo>
                    <a:pt x="92" y="48"/>
                  </a:lnTo>
                  <a:lnTo>
                    <a:pt x="69" y="51"/>
                  </a:lnTo>
                  <a:lnTo>
                    <a:pt x="51" y="41"/>
                  </a:lnTo>
                  <a:lnTo>
                    <a:pt x="33" y="4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07" name="Freeform 72"/>
            <p:cNvSpPr>
              <a:spLocks/>
            </p:cNvSpPr>
            <p:nvPr/>
          </p:nvSpPr>
          <p:spPr bwMode="auto">
            <a:xfrm>
              <a:off x="4087812" y="3543300"/>
              <a:ext cx="125413" cy="209550"/>
            </a:xfrm>
            <a:custGeom>
              <a:avLst/>
              <a:gdLst>
                <a:gd name="T0" fmla="*/ 79 w 79"/>
                <a:gd name="T1" fmla="*/ 107 h 132"/>
                <a:gd name="T2" fmla="*/ 50 w 79"/>
                <a:gd name="T3" fmla="*/ 119 h 132"/>
                <a:gd name="T4" fmla="*/ 40 w 79"/>
                <a:gd name="T5" fmla="*/ 127 h 132"/>
                <a:gd name="T6" fmla="*/ 23 w 79"/>
                <a:gd name="T7" fmla="*/ 132 h 132"/>
                <a:gd name="T8" fmla="*/ 7 w 79"/>
                <a:gd name="T9" fmla="*/ 127 h 132"/>
                <a:gd name="T10" fmla="*/ 8 w 79"/>
                <a:gd name="T11" fmla="*/ 119 h 132"/>
                <a:gd name="T12" fmla="*/ 0 w 79"/>
                <a:gd name="T13" fmla="*/ 100 h 132"/>
                <a:gd name="T14" fmla="*/ 5 w 79"/>
                <a:gd name="T15" fmla="*/ 77 h 132"/>
                <a:gd name="T16" fmla="*/ 12 w 79"/>
                <a:gd name="T17" fmla="*/ 60 h 132"/>
                <a:gd name="T18" fmla="*/ 8 w 79"/>
                <a:gd name="T19" fmla="*/ 30 h 132"/>
                <a:gd name="T20" fmla="*/ 5 w 79"/>
                <a:gd name="T21" fmla="*/ 14 h 132"/>
                <a:gd name="T22" fmla="*/ 6 w 79"/>
                <a:gd name="T23" fmla="*/ 3 h 132"/>
                <a:gd name="T24" fmla="*/ 37 w 79"/>
                <a:gd name="T25" fmla="*/ 2 h 132"/>
                <a:gd name="T26" fmla="*/ 45 w 79"/>
                <a:gd name="T27" fmla="*/ 3 h 132"/>
                <a:gd name="T28" fmla="*/ 51 w 79"/>
                <a:gd name="T29" fmla="*/ 0 h 132"/>
                <a:gd name="T30" fmla="*/ 60 w 79"/>
                <a:gd name="T31" fmla="*/ 1 h 132"/>
                <a:gd name="T32" fmla="*/ 58 w 79"/>
                <a:gd name="T33" fmla="*/ 8 h 132"/>
                <a:gd name="T34" fmla="*/ 66 w 79"/>
                <a:gd name="T35" fmla="*/ 19 h 132"/>
                <a:gd name="T36" fmla="*/ 66 w 79"/>
                <a:gd name="T37" fmla="*/ 34 h 132"/>
                <a:gd name="T38" fmla="*/ 68 w 79"/>
                <a:gd name="T39" fmla="*/ 50 h 132"/>
                <a:gd name="T40" fmla="*/ 72 w 79"/>
                <a:gd name="T41" fmla="*/ 58 h 132"/>
                <a:gd name="T42" fmla="*/ 68 w 79"/>
                <a:gd name="T43" fmla="*/ 76 h 132"/>
                <a:gd name="T44" fmla="*/ 70 w 79"/>
                <a:gd name="T45" fmla="*/ 87 h 132"/>
                <a:gd name="T46" fmla="*/ 75 w 79"/>
                <a:gd name="T47" fmla="*/ 100 h 132"/>
                <a:gd name="T48" fmla="*/ 79 w 79"/>
                <a:gd name="T49" fmla="*/ 10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32">
                  <a:moveTo>
                    <a:pt x="79" y="107"/>
                  </a:moveTo>
                  <a:lnTo>
                    <a:pt x="50" y="119"/>
                  </a:lnTo>
                  <a:lnTo>
                    <a:pt x="40" y="127"/>
                  </a:lnTo>
                  <a:lnTo>
                    <a:pt x="23" y="132"/>
                  </a:lnTo>
                  <a:lnTo>
                    <a:pt x="7" y="127"/>
                  </a:lnTo>
                  <a:lnTo>
                    <a:pt x="8" y="119"/>
                  </a:lnTo>
                  <a:lnTo>
                    <a:pt x="0" y="100"/>
                  </a:lnTo>
                  <a:lnTo>
                    <a:pt x="5" y="77"/>
                  </a:lnTo>
                  <a:lnTo>
                    <a:pt x="12" y="60"/>
                  </a:lnTo>
                  <a:lnTo>
                    <a:pt x="8" y="30"/>
                  </a:lnTo>
                  <a:lnTo>
                    <a:pt x="5" y="14"/>
                  </a:lnTo>
                  <a:lnTo>
                    <a:pt x="6" y="3"/>
                  </a:lnTo>
                  <a:lnTo>
                    <a:pt x="37" y="2"/>
                  </a:lnTo>
                  <a:lnTo>
                    <a:pt x="45" y="3"/>
                  </a:lnTo>
                  <a:lnTo>
                    <a:pt x="51" y="0"/>
                  </a:lnTo>
                  <a:lnTo>
                    <a:pt x="60" y="1"/>
                  </a:lnTo>
                  <a:lnTo>
                    <a:pt x="58" y="8"/>
                  </a:lnTo>
                  <a:lnTo>
                    <a:pt x="66" y="19"/>
                  </a:lnTo>
                  <a:lnTo>
                    <a:pt x="66" y="34"/>
                  </a:lnTo>
                  <a:lnTo>
                    <a:pt x="68" y="50"/>
                  </a:lnTo>
                  <a:lnTo>
                    <a:pt x="72" y="58"/>
                  </a:lnTo>
                  <a:lnTo>
                    <a:pt x="68" y="76"/>
                  </a:lnTo>
                  <a:lnTo>
                    <a:pt x="70" y="87"/>
                  </a:lnTo>
                  <a:lnTo>
                    <a:pt x="75" y="100"/>
                  </a:lnTo>
                  <a:lnTo>
                    <a:pt x="79" y="107"/>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08" name="Freeform 73"/>
            <p:cNvSpPr>
              <a:spLocks/>
            </p:cNvSpPr>
            <p:nvPr/>
          </p:nvSpPr>
          <p:spPr bwMode="auto">
            <a:xfrm>
              <a:off x="3743325" y="3494087"/>
              <a:ext cx="211138" cy="174625"/>
            </a:xfrm>
            <a:custGeom>
              <a:avLst/>
              <a:gdLst>
                <a:gd name="T0" fmla="*/ 116 w 133"/>
                <a:gd name="T1" fmla="*/ 101 h 110"/>
                <a:gd name="T2" fmla="*/ 108 w 133"/>
                <a:gd name="T3" fmla="*/ 110 h 110"/>
                <a:gd name="T4" fmla="*/ 105 w 133"/>
                <a:gd name="T5" fmla="*/ 97 h 110"/>
                <a:gd name="T6" fmla="*/ 93 w 133"/>
                <a:gd name="T7" fmla="*/ 86 h 110"/>
                <a:gd name="T8" fmla="*/ 84 w 133"/>
                <a:gd name="T9" fmla="*/ 88 h 110"/>
                <a:gd name="T10" fmla="*/ 81 w 133"/>
                <a:gd name="T11" fmla="*/ 75 h 110"/>
                <a:gd name="T12" fmla="*/ 78 w 133"/>
                <a:gd name="T13" fmla="*/ 60 h 110"/>
                <a:gd name="T14" fmla="*/ 58 w 133"/>
                <a:gd name="T15" fmla="*/ 53 h 110"/>
                <a:gd name="T16" fmla="*/ 49 w 133"/>
                <a:gd name="T17" fmla="*/ 57 h 110"/>
                <a:gd name="T18" fmla="*/ 44 w 133"/>
                <a:gd name="T19" fmla="*/ 67 h 110"/>
                <a:gd name="T20" fmla="*/ 26 w 133"/>
                <a:gd name="T21" fmla="*/ 64 h 110"/>
                <a:gd name="T22" fmla="*/ 14 w 133"/>
                <a:gd name="T23" fmla="*/ 53 h 110"/>
                <a:gd name="T24" fmla="*/ 8 w 133"/>
                <a:gd name="T25" fmla="*/ 40 h 110"/>
                <a:gd name="T26" fmla="*/ 0 w 133"/>
                <a:gd name="T27" fmla="*/ 32 h 110"/>
                <a:gd name="T28" fmla="*/ 14 w 133"/>
                <a:gd name="T29" fmla="*/ 22 h 110"/>
                <a:gd name="T30" fmla="*/ 22 w 133"/>
                <a:gd name="T31" fmla="*/ 19 h 110"/>
                <a:gd name="T32" fmla="*/ 24 w 133"/>
                <a:gd name="T33" fmla="*/ 9 h 110"/>
                <a:gd name="T34" fmla="*/ 26 w 133"/>
                <a:gd name="T35" fmla="*/ 0 h 110"/>
                <a:gd name="T36" fmla="*/ 48 w 133"/>
                <a:gd name="T37" fmla="*/ 5 h 110"/>
                <a:gd name="T38" fmla="*/ 54 w 133"/>
                <a:gd name="T39" fmla="*/ 2 h 110"/>
                <a:gd name="T40" fmla="*/ 66 w 133"/>
                <a:gd name="T41" fmla="*/ 3 h 110"/>
                <a:gd name="T42" fmla="*/ 70 w 133"/>
                <a:gd name="T43" fmla="*/ 10 h 110"/>
                <a:gd name="T44" fmla="*/ 78 w 133"/>
                <a:gd name="T45" fmla="*/ 8 h 110"/>
                <a:gd name="T46" fmla="*/ 91 w 133"/>
                <a:gd name="T47" fmla="*/ 15 h 110"/>
                <a:gd name="T48" fmla="*/ 102 w 133"/>
                <a:gd name="T49" fmla="*/ 8 h 110"/>
                <a:gd name="T50" fmla="*/ 110 w 133"/>
                <a:gd name="T51" fmla="*/ 6 h 110"/>
                <a:gd name="T52" fmla="*/ 116 w 133"/>
                <a:gd name="T53" fmla="*/ 16 h 110"/>
                <a:gd name="T54" fmla="*/ 120 w 133"/>
                <a:gd name="T55" fmla="*/ 30 h 110"/>
                <a:gd name="T56" fmla="*/ 123 w 133"/>
                <a:gd name="T57" fmla="*/ 35 h 110"/>
                <a:gd name="T58" fmla="*/ 124 w 133"/>
                <a:gd name="T59" fmla="*/ 43 h 110"/>
                <a:gd name="T60" fmla="*/ 126 w 133"/>
                <a:gd name="T61" fmla="*/ 51 h 110"/>
                <a:gd name="T62" fmla="*/ 128 w 133"/>
                <a:gd name="T63" fmla="*/ 67 h 110"/>
                <a:gd name="T64" fmla="*/ 126 w 133"/>
                <a:gd name="T65" fmla="*/ 86 h 110"/>
                <a:gd name="T66" fmla="*/ 126 w 133"/>
                <a:gd name="T67" fmla="*/ 93 h 110"/>
                <a:gd name="T68" fmla="*/ 122 w 133"/>
                <a:gd name="T69"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10">
                  <a:moveTo>
                    <a:pt x="122" y="102"/>
                  </a:moveTo>
                  <a:lnTo>
                    <a:pt x="116" y="101"/>
                  </a:lnTo>
                  <a:lnTo>
                    <a:pt x="113" y="110"/>
                  </a:lnTo>
                  <a:lnTo>
                    <a:pt x="108" y="110"/>
                  </a:lnTo>
                  <a:lnTo>
                    <a:pt x="104" y="105"/>
                  </a:lnTo>
                  <a:lnTo>
                    <a:pt x="105" y="97"/>
                  </a:lnTo>
                  <a:lnTo>
                    <a:pt x="98" y="84"/>
                  </a:lnTo>
                  <a:lnTo>
                    <a:pt x="93" y="86"/>
                  </a:lnTo>
                  <a:lnTo>
                    <a:pt x="89" y="87"/>
                  </a:lnTo>
                  <a:lnTo>
                    <a:pt x="84" y="88"/>
                  </a:lnTo>
                  <a:lnTo>
                    <a:pt x="84" y="80"/>
                  </a:lnTo>
                  <a:lnTo>
                    <a:pt x="81" y="75"/>
                  </a:lnTo>
                  <a:lnTo>
                    <a:pt x="82" y="69"/>
                  </a:lnTo>
                  <a:lnTo>
                    <a:pt x="78" y="60"/>
                  </a:lnTo>
                  <a:lnTo>
                    <a:pt x="73" y="53"/>
                  </a:lnTo>
                  <a:lnTo>
                    <a:pt x="58" y="53"/>
                  </a:lnTo>
                  <a:lnTo>
                    <a:pt x="54" y="57"/>
                  </a:lnTo>
                  <a:lnTo>
                    <a:pt x="49" y="57"/>
                  </a:lnTo>
                  <a:lnTo>
                    <a:pt x="46" y="61"/>
                  </a:lnTo>
                  <a:lnTo>
                    <a:pt x="44" y="67"/>
                  </a:lnTo>
                  <a:lnTo>
                    <a:pt x="34" y="76"/>
                  </a:lnTo>
                  <a:lnTo>
                    <a:pt x="26" y="64"/>
                  </a:lnTo>
                  <a:lnTo>
                    <a:pt x="19" y="56"/>
                  </a:lnTo>
                  <a:lnTo>
                    <a:pt x="14" y="53"/>
                  </a:lnTo>
                  <a:lnTo>
                    <a:pt x="10" y="49"/>
                  </a:lnTo>
                  <a:lnTo>
                    <a:pt x="8" y="40"/>
                  </a:lnTo>
                  <a:lnTo>
                    <a:pt x="5" y="35"/>
                  </a:lnTo>
                  <a:lnTo>
                    <a:pt x="0" y="32"/>
                  </a:lnTo>
                  <a:lnTo>
                    <a:pt x="8" y="22"/>
                  </a:lnTo>
                  <a:lnTo>
                    <a:pt x="14" y="22"/>
                  </a:lnTo>
                  <a:lnTo>
                    <a:pt x="18" y="19"/>
                  </a:lnTo>
                  <a:lnTo>
                    <a:pt x="22" y="19"/>
                  </a:lnTo>
                  <a:lnTo>
                    <a:pt x="25" y="16"/>
                  </a:lnTo>
                  <a:lnTo>
                    <a:pt x="24" y="9"/>
                  </a:lnTo>
                  <a:lnTo>
                    <a:pt x="26" y="7"/>
                  </a:lnTo>
                  <a:lnTo>
                    <a:pt x="26" y="0"/>
                  </a:lnTo>
                  <a:lnTo>
                    <a:pt x="35" y="0"/>
                  </a:lnTo>
                  <a:lnTo>
                    <a:pt x="48" y="5"/>
                  </a:lnTo>
                  <a:lnTo>
                    <a:pt x="52" y="5"/>
                  </a:lnTo>
                  <a:lnTo>
                    <a:pt x="54" y="2"/>
                  </a:lnTo>
                  <a:lnTo>
                    <a:pt x="64" y="4"/>
                  </a:lnTo>
                  <a:lnTo>
                    <a:pt x="66" y="3"/>
                  </a:lnTo>
                  <a:lnTo>
                    <a:pt x="67" y="10"/>
                  </a:lnTo>
                  <a:lnTo>
                    <a:pt x="70" y="10"/>
                  </a:lnTo>
                  <a:lnTo>
                    <a:pt x="75" y="8"/>
                  </a:lnTo>
                  <a:lnTo>
                    <a:pt x="78" y="8"/>
                  </a:lnTo>
                  <a:lnTo>
                    <a:pt x="83" y="14"/>
                  </a:lnTo>
                  <a:lnTo>
                    <a:pt x="91" y="15"/>
                  </a:lnTo>
                  <a:lnTo>
                    <a:pt x="96" y="11"/>
                  </a:lnTo>
                  <a:lnTo>
                    <a:pt x="102" y="8"/>
                  </a:lnTo>
                  <a:lnTo>
                    <a:pt x="106" y="5"/>
                  </a:lnTo>
                  <a:lnTo>
                    <a:pt x="110" y="6"/>
                  </a:lnTo>
                  <a:lnTo>
                    <a:pt x="114" y="10"/>
                  </a:lnTo>
                  <a:lnTo>
                    <a:pt x="116" y="16"/>
                  </a:lnTo>
                  <a:lnTo>
                    <a:pt x="123" y="25"/>
                  </a:lnTo>
                  <a:lnTo>
                    <a:pt x="120" y="30"/>
                  </a:lnTo>
                  <a:lnTo>
                    <a:pt x="119" y="37"/>
                  </a:lnTo>
                  <a:lnTo>
                    <a:pt x="123" y="35"/>
                  </a:lnTo>
                  <a:lnTo>
                    <a:pt x="125" y="37"/>
                  </a:lnTo>
                  <a:lnTo>
                    <a:pt x="124" y="43"/>
                  </a:lnTo>
                  <a:lnTo>
                    <a:pt x="130" y="49"/>
                  </a:lnTo>
                  <a:lnTo>
                    <a:pt x="126" y="51"/>
                  </a:lnTo>
                  <a:lnTo>
                    <a:pt x="124" y="58"/>
                  </a:lnTo>
                  <a:lnTo>
                    <a:pt x="128" y="67"/>
                  </a:lnTo>
                  <a:lnTo>
                    <a:pt x="133" y="83"/>
                  </a:lnTo>
                  <a:lnTo>
                    <a:pt x="126" y="86"/>
                  </a:lnTo>
                  <a:lnTo>
                    <a:pt x="124" y="89"/>
                  </a:lnTo>
                  <a:lnTo>
                    <a:pt x="126" y="93"/>
                  </a:lnTo>
                  <a:lnTo>
                    <a:pt x="125" y="102"/>
                  </a:lnTo>
                  <a:lnTo>
                    <a:pt x="122" y="102"/>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09" name="Freeform 74"/>
            <p:cNvSpPr>
              <a:spLocks/>
            </p:cNvSpPr>
            <p:nvPr/>
          </p:nvSpPr>
          <p:spPr bwMode="auto">
            <a:xfrm>
              <a:off x="3694112" y="3451225"/>
              <a:ext cx="87313" cy="25400"/>
            </a:xfrm>
            <a:custGeom>
              <a:avLst/>
              <a:gdLst>
                <a:gd name="T0" fmla="*/ 0 w 55"/>
                <a:gd name="T1" fmla="*/ 15 h 16"/>
                <a:gd name="T2" fmla="*/ 3 w 55"/>
                <a:gd name="T3" fmla="*/ 6 h 16"/>
                <a:gd name="T4" fmla="*/ 23 w 55"/>
                <a:gd name="T5" fmla="*/ 5 h 16"/>
                <a:gd name="T6" fmla="*/ 27 w 55"/>
                <a:gd name="T7" fmla="*/ 0 h 16"/>
                <a:gd name="T8" fmla="*/ 33 w 55"/>
                <a:gd name="T9" fmla="*/ 0 h 16"/>
                <a:gd name="T10" fmla="*/ 40 w 55"/>
                <a:gd name="T11" fmla="*/ 5 h 16"/>
                <a:gd name="T12" fmla="*/ 45 w 55"/>
                <a:gd name="T13" fmla="*/ 5 h 16"/>
                <a:gd name="T14" fmla="*/ 51 w 55"/>
                <a:gd name="T15" fmla="*/ 2 h 16"/>
                <a:gd name="T16" fmla="*/ 55 w 55"/>
                <a:gd name="T17" fmla="*/ 8 h 16"/>
                <a:gd name="T18" fmla="*/ 47 w 55"/>
                <a:gd name="T19" fmla="*/ 13 h 16"/>
                <a:gd name="T20" fmla="*/ 39 w 55"/>
                <a:gd name="T21" fmla="*/ 12 h 16"/>
                <a:gd name="T22" fmla="*/ 31 w 55"/>
                <a:gd name="T23" fmla="*/ 8 h 16"/>
                <a:gd name="T24" fmla="*/ 25 w 55"/>
                <a:gd name="T25" fmla="*/ 13 h 16"/>
                <a:gd name="T26" fmla="*/ 21 w 55"/>
                <a:gd name="T27" fmla="*/ 13 h 16"/>
                <a:gd name="T28" fmla="*/ 17 w 55"/>
                <a:gd name="T29" fmla="*/ 16 h 16"/>
                <a:gd name="T30" fmla="*/ 0 w 55"/>
                <a:gd name="T3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16">
                  <a:moveTo>
                    <a:pt x="0" y="15"/>
                  </a:moveTo>
                  <a:lnTo>
                    <a:pt x="3" y="6"/>
                  </a:lnTo>
                  <a:lnTo>
                    <a:pt x="23" y="5"/>
                  </a:lnTo>
                  <a:lnTo>
                    <a:pt x="27" y="0"/>
                  </a:lnTo>
                  <a:lnTo>
                    <a:pt x="33" y="0"/>
                  </a:lnTo>
                  <a:lnTo>
                    <a:pt x="40" y="5"/>
                  </a:lnTo>
                  <a:lnTo>
                    <a:pt x="45" y="5"/>
                  </a:lnTo>
                  <a:lnTo>
                    <a:pt x="51" y="2"/>
                  </a:lnTo>
                  <a:lnTo>
                    <a:pt x="55" y="8"/>
                  </a:lnTo>
                  <a:lnTo>
                    <a:pt x="47" y="13"/>
                  </a:lnTo>
                  <a:lnTo>
                    <a:pt x="39" y="12"/>
                  </a:lnTo>
                  <a:lnTo>
                    <a:pt x="31" y="8"/>
                  </a:lnTo>
                  <a:lnTo>
                    <a:pt x="25" y="13"/>
                  </a:lnTo>
                  <a:lnTo>
                    <a:pt x="21" y="13"/>
                  </a:lnTo>
                  <a:lnTo>
                    <a:pt x="17" y="16"/>
                  </a:lnTo>
                  <a:lnTo>
                    <a:pt x="0" y="1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10" name="Freeform 75"/>
            <p:cNvSpPr>
              <a:spLocks/>
            </p:cNvSpPr>
            <p:nvPr/>
          </p:nvSpPr>
          <p:spPr bwMode="auto">
            <a:xfrm>
              <a:off x="3698875" y="3492500"/>
              <a:ext cx="85725" cy="52388"/>
            </a:xfrm>
            <a:custGeom>
              <a:avLst/>
              <a:gdLst>
                <a:gd name="T0" fmla="*/ 28 w 54"/>
                <a:gd name="T1" fmla="*/ 33 h 33"/>
                <a:gd name="T2" fmla="*/ 18 w 54"/>
                <a:gd name="T3" fmla="*/ 24 h 33"/>
                <a:gd name="T4" fmla="*/ 10 w 54"/>
                <a:gd name="T5" fmla="*/ 23 h 33"/>
                <a:gd name="T6" fmla="*/ 6 w 54"/>
                <a:gd name="T7" fmla="*/ 17 h 33"/>
                <a:gd name="T8" fmla="*/ 6 w 54"/>
                <a:gd name="T9" fmla="*/ 14 h 33"/>
                <a:gd name="T10" fmla="*/ 1 w 54"/>
                <a:gd name="T11" fmla="*/ 10 h 33"/>
                <a:gd name="T12" fmla="*/ 0 w 54"/>
                <a:gd name="T13" fmla="*/ 5 h 33"/>
                <a:gd name="T14" fmla="*/ 10 w 54"/>
                <a:gd name="T15" fmla="*/ 2 h 33"/>
                <a:gd name="T16" fmla="*/ 16 w 54"/>
                <a:gd name="T17" fmla="*/ 2 h 33"/>
                <a:gd name="T18" fmla="*/ 21 w 54"/>
                <a:gd name="T19" fmla="*/ 0 h 33"/>
                <a:gd name="T20" fmla="*/ 54 w 54"/>
                <a:gd name="T21" fmla="*/ 1 h 33"/>
                <a:gd name="T22" fmla="*/ 54 w 54"/>
                <a:gd name="T23" fmla="*/ 8 h 33"/>
                <a:gd name="T24" fmla="*/ 52 w 54"/>
                <a:gd name="T25" fmla="*/ 10 h 33"/>
                <a:gd name="T26" fmla="*/ 53 w 54"/>
                <a:gd name="T27" fmla="*/ 17 h 33"/>
                <a:gd name="T28" fmla="*/ 50 w 54"/>
                <a:gd name="T29" fmla="*/ 20 h 33"/>
                <a:gd name="T30" fmla="*/ 46 w 54"/>
                <a:gd name="T31" fmla="*/ 20 h 33"/>
                <a:gd name="T32" fmla="*/ 42 w 54"/>
                <a:gd name="T33" fmla="*/ 23 h 33"/>
                <a:gd name="T34" fmla="*/ 36 w 54"/>
                <a:gd name="T35" fmla="*/ 23 h 33"/>
                <a:gd name="T36" fmla="*/ 28 w 54"/>
                <a:gd name="T3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3">
                  <a:moveTo>
                    <a:pt x="28" y="33"/>
                  </a:moveTo>
                  <a:lnTo>
                    <a:pt x="18" y="24"/>
                  </a:lnTo>
                  <a:lnTo>
                    <a:pt x="10" y="23"/>
                  </a:lnTo>
                  <a:lnTo>
                    <a:pt x="6" y="17"/>
                  </a:lnTo>
                  <a:lnTo>
                    <a:pt x="6" y="14"/>
                  </a:lnTo>
                  <a:lnTo>
                    <a:pt x="1" y="10"/>
                  </a:lnTo>
                  <a:lnTo>
                    <a:pt x="0" y="5"/>
                  </a:lnTo>
                  <a:lnTo>
                    <a:pt x="10" y="2"/>
                  </a:lnTo>
                  <a:lnTo>
                    <a:pt x="16" y="2"/>
                  </a:lnTo>
                  <a:lnTo>
                    <a:pt x="21" y="0"/>
                  </a:lnTo>
                  <a:lnTo>
                    <a:pt x="54" y="1"/>
                  </a:lnTo>
                  <a:lnTo>
                    <a:pt x="54" y="8"/>
                  </a:lnTo>
                  <a:lnTo>
                    <a:pt x="52" y="10"/>
                  </a:lnTo>
                  <a:lnTo>
                    <a:pt x="53" y="17"/>
                  </a:lnTo>
                  <a:lnTo>
                    <a:pt x="50" y="20"/>
                  </a:lnTo>
                  <a:lnTo>
                    <a:pt x="46" y="20"/>
                  </a:lnTo>
                  <a:lnTo>
                    <a:pt x="42" y="23"/>
                  </a:lnTo>
                  <a:lnTo>
                    <a:pt x="36" y="23"/>
                  </a:lnTo>
                  <a:lnTo>
                    <a:pt x="28" y="33"/>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11" name="Freeform 76"/>
            <p:cNvSpPr>
              <a:spLocks/>
            </p:cNvSpPr>
            <p:nvPr/>
          </p:nvSpPr>
          <p:spPr bwMode="auto">
            <a:xfrm>
              <a:off x="4452937" y="3833813"/>
              <a:ext cx="58738" cy="41275"/>
            </a:xfrm>
            <a:custGeom>
              <a:avLst/>
              <a:gdLst>
                <a:gd name="T0" fmla="*/ 4 w 37"/>
                <a:gd name="T1" fmla="*/ 26 h 26"/>
                <a:gd name="T2" fmla="*/ 0 w 37"/>
                <a:gd name="T3" fmla="*/ 23 h 26"/>
                <a:gd name="T4" fmla="*/ 7 w 37"/>
                <a:gd name="T5" fmla="*/ 0 h 26"/>
                <a:gd name="T6" fmla="*/ 37 w 37"/>
                <a:gd name="T7" fmla="*/ 0 h 26"/>
                <a:gd name="T8" fmla="*/ 37 w 37"/>
                <a:gd name="T9" fmla="*/ 25 h 26"/>
                <a:gd name="T10" fmla="*/ 10 w 37"/>
                <a:gd name="T11" fmla="*/ 25 h 26"/>
                <a:gd name="T12" fmla="*/ 4 w 37"/>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7" h="26">
                  <a:moveTo>
                    <a:pt x="4" y="26"/>
                  </a:moveTo>
                  <a:lnTo>
                    <a:pt x="0" y="23"/>
                  </a:lnTo>
                  <a:lnTo>
                    <a:pt x="7" y="0"/>
                  </a:lnTo>
                  <a:lnTo>
                    <a:pt x="37" y="0"/>
                  </a:lnTo>
                  <a:lnTo>
                    <a:pt x="37" y="25"/>
                  </a:lnTo>
                  <a:lnTo>
                    <a:pt x="10" y="25"/>
                  </a:lnTo>
                  <a:lnTo>
                    <a:pt x="4" y="26"/>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12" name="Freeform 77"/>
            <p:cNvSpPr>
              <a:spLocks/>
            </p:cNvSpPr>
            <p:nvPr/>
          </p:nvSpPr>
          <p:spPr bwMode="auto">
            <a:xfrm>
              <a:off x="4827587" y="2732087"/>
              <a:ext cx="76200" cy="25400"/>
            </a:xfrm>
            <a:custGeom>
              <a:avLst/>
              <a:gdLst>
                <a:gd name="T0" fmla="*/ 2 w 48"/>
                <a:gd name="T1" fmla="*/ 0 h 16"/>
                <a:gd name="T2" fmla="*/ 12 w 48"/>
                <a:gd name="T3" fmla="*/ 7 h 16"/>
                <a:gd name="T4" fmla="*/ 25 w 48"/>
                <a:gd name="T5" fmla="*/ 6 h 16"/>
                <a:gd name="T6" fmla="*/ 39 w 48"/>
                <a:gd name="T7" fmla="*/ 7 h 16"/>
                <a:gd name="T8" fmla="*/ 38 w 48"/>
                <a:gd name="T9" fmla="*/ 11 h 16"/>
                <a:gd name="T10" fmla="*/ 48 w 48"/>
                <a:gd name="T11" fmla="*/ 8 h 16"/>
                <a:gd name="T12" fmla="*/ 46 w 48"/>
                <a:gd name="T13" fmla="*/ 14 h 16"/>
                <a:gd name="T14" fmla="*/ 21 w 48"/>
                <a:gd name="T15" fmla="*/ 16 h 16"/>
                <a:gd name="T16" fmla="*/ 21 w 48"/>
                <a:gd name="T17" fmla="*/ 13 h 16"/>
                <a:gd name="T18" fmla="*/ 0 w 48"/>
                <a:gd name="T19" fmla="*/ 9 h 16"/>
                <a:gd name="T20" fmla="*/ 2 w 4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6">
                  <a:moveTo>
                    <a:pt x="2" y="0"/>
                  </a:moveTo>
                  <a:lnTo>
                    <a:pt x="12" y="7"/>
                  </a:lnTo>
                  <a:lnTo>
                    <a:pt x="25" y="6"/>
                  </a:lnTo>
                  <a:lnTo>
                    <a:pt x="39" y="7"/>
                  </a:lnTo>
                  <a:lnTo>
                    <a:pt x="38" y="11"/>
                  </a:lnTo>
                  <a:lnTo>
                    <a:pt x="48" y="8"/>
                  </a:lnTo>
                  <a:lnTo>
                    <a:pt x="46" y="14"/>
                  </a:lnTo>
                  <a:lnTo>
                    <a:pt x="21" y="16"/>
                  </a:lnTo>
                  <a:lnTo>
                    <a:pt x="21" y="13"/>
                  </a:lnTo>
                  <a:lnTo>
                    <a:pt x="0" y="9"/>
                  </a:lnTo>
                  <a:lnTo>
                    <a:pt x="2" y="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13" name="Freeform 78"/>
            <p:cNvSpPr>
              <a:spLocks/>
            </p:cNvSpPr>
            <p:nvPr/>
          </p:nvSpPr>
          <p:spPr bwMode="auto">
            <a:xfrm>
              <a:off x="4724400" y="2532062"/>
              <a:ext cx="166688" cy="176213"/>
            </a:xfrm>
            <a:custGeom>
              <a:avLst/>
              <a:gdLst>
                <a:gd name="T0" fmla="*/ 105 w 105"/>
                <a:gd name="T1" fmla="*/ 5 h 111"/>
                <a:gd name="T2" fmla="*/ 101 w 105"/>
                <a:gd name="T3" fmla="*/ 18 h 111"/>
                <a:gd name="T4" fmla="*/ 98 w 105"/>
                <a:gd name="T5" fmla="*/ 20 h 111"/>
                <a:gd name="T6" fmla="*/ 87 w 105"/>
                <a:gd name="T7" fmla="*/ 20 h 111"/>
                <a:gd name="T8" fmla="*/ 78 w 105"/>
                <a:gd name="T9" fmla="*/ 18 h 111"/>
                <a:gd name="T10" fmla="*/ 58 w 105"/>
                <a:gd name="T11" fmla="*/ 23 h 111"/>
                <a:gd name="T12" fmla="*/ 71 w 105"/>
                <a:gd name="T13" fmla="*/ 35 h 111"/>
                <a:gd name="T14" fmla="*/ 63 w 105"/>
                <a:gd name="T15" fmla="*/ 38 h 111"/>
                <a:gd name="T16" fmla="*/ 54 w 105"/>
                <a:gd name="T17" fmla="*/ 38 h 111"/>
                <a:gd name="T18" fmla="*/ 44 w 105"/>
                <a:gd name="T19" fmla="*/ 28 h 111"/>
                <a:gd name="T20" fmla="*/ 41 w 105"/>
                <a:gd name="T21" fmla="*/ 32 h 111"/>
                <a:gd name="T22" fmla="*/ 46 w 105"/>
                <a:gd name="T23" fmla="*/ 44 h 111"/>
                <a:gd name="T24" fmla="*/ 55 w 105"/>
                <a:gd name="T25" fmla="*/ 54 h 111"/>
                <a:gd name="T26" fmla="*/ 49 w 105"/>
                <a:gd name="T27" fmla="*/ 59 h 111"/>
                <a:gd name="T28" fmla="*/ 59 w 105"/>
                <a:gd name="T29" fmla="*/ 68 h 111"/>
                <a:gd name="T30" fmla="*/ 68 w 105"/>
                <a:gd name="T31" fmla="*/ 74 h 111"/>
                <a:gd name="T32" fmla="*/ 70 w 105"/>
                <a:gd name="T33" fmla="*/ 86 h 111"/>
                <a:gd name="T34" fmla="*/ 53 w 105"/>
                <a:gd name="T35" fmla="*/ 80 h 111"/>
                <a:gd name="T36" fmla="*/ 59 w 105"/>
                <a:gd name="T37" fmla="*/ 91 h 111"/>
                <a:gd name="T38" fmla="*/ 49 w 105"/>
                <a:gd name="T39" fmla="*/ 93 h 111"/>
                <a:gd name="T40" fmla="*/ 57 w 105"/>
                <a:gd name="T41" fmla="*/ 111 h 111"/>
                <a:gd name="T42" fmla="*/ 45 w 105"/>
                <a:gd name="T43" fmla="*/ 111 h 111"/>
                <a:gd name="T44" fmla="*/ 30 w 105"/>
                <a:gd name="T45" fmla="*/ 102 h 111"/>
                <a:gd name="T46" fmla="*/ 23 w 105"/>
                <a:gd name="T47" fmla="*/ 86 h 111"/>
                <a:gd name="T48" fmla="*/ 19 w 105"/>
                <a:gd name="T49" fmla="*/ 72 h 111"/>
                <a:gd name="T50" fmla="*/ 11 w 105"/>
                <a:gd name="T51" fmla="*/ 63 h 111"/>
                <a:gd name="T52" fmla="*/ 2 w 105"/>
                <a:gd name="T53" fmla="*/ 51 h 111"/>
                <a:gd name="T54" fmla="*/ 0 w 105"/>
                <a:gd name="T55" fmla="*/ 45 h 111"/>
                <a:gd name="T56" fmla="*/ 7 w 105"/>
                <a:gd name="T57" fmla="*/ 35 h 111"/>
                <a:gd name="T58" fmla="*/ 7 w 105"/>
                <a:gd name="T59" fmla="*/ 28 h 111"/>
                <a:gd name="T60" fmla="*/ 13 w 105"/>
                <a:gd name="T61" fmla="*/ 26 h 111"/>
                <a:gd name="T62" fmla="*/ 13 w 105"/>
                <a:gd name="T63" fmla="*/ 20 h 111"/>
                <a:gd name="T64" fmla="*/ 24 w 105"/>
                <a:gd name="T65" fmla="*/ 18 h 111"/>
                <a:gd name="T66" fmla="*/ 30 w 105"/>
                <a:gd name="T67" fmla="*/ 14 h 111"/>
                <a:gd name="T68" fmla="*/ 39 w 105"/>
                <a:gd name="T69" fmla="*/ 14 h 111"/>
                <a:gd name="T70" fmla="*/ 41 w 105"/>
                <a:gd name="T71" fmla="*/ 10 h 111"/>
                <a:gd name="T72" fmla="*/ 44 w 105"/>
                <a:gd name="T73" fmla="*/ 10 h 111"/>
                <a:gd name="T74" fmla="*/ 57 w 105"/>
                <a:gd name="T75" fmla="*/ 10 h 111"/>
                <a:gd name="T76" fmla="*/ 70 w 105"/>
                <a:gd name="T77" fmla="*/ 5 h 111"/>
                <a:gd name="T78" fmla="*/ 82 w 105"/>
                <a:gd name="T79" fmla="*/ 12 h 111"/>
                <a:gd name="T80" fmla="*/ 97 w 105"/>
                <a:gd name="T81" fmla="*/ 10 h 111"/>
                <a:gd name="T82" fmla="*/ 96 w 105"/>
                <a:gd name="T83" fmla="*/ 0 h 111"/>
                <a:gd name="T84" fmla="*/ 105 w 105"/>
                <a:gd name="T85" fmla="*/ 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111">
                  <a:moveTo>
                    <a:pt x="105" y="5"/>
                  </a:moveTo>
                  <a:lnTo>
                    <a:pt x="101" y="18"/>
                  </a:lnTo>
                  <a:lnTo>
                    <a:pt x="98" y="20"/>
                  </a:lnTo>
                  <a:lnTo>
                    <a:pt x="87" y="20"/>
                  </a:lnTo>
                  <a:lnTo>
                    <a:pt x="78" y="18"/>
                  </a:lnTo>
                  <a:lnTo>
                    <a:pt x="58" y="23"/>
                  </a:lnTo>
                  <a:lnTo>
                    <a:pt x="71" y="35"/>
                  </a:lnTo>
                  <a:lnTo>
                    <a:pt x="63" y="38"/>
                  </a:lnTo>
                  <a:lnTo>
                    <a:pt x="54" y="38"/>
                  </a:lnTo>
                  <a:lnTo>
                    <a:pt x="44" y="28"/>
                  </a:lnTo>
                  <a:lnTo>
                    <a:pt x="41" y="32"/>
                  </a:lnTo>
                  <a:lnTo>
                    <a:pt x="46" y="44"/>
                  </a:lnTo>
                  <a:lnTo>
                    <a:pt x="55" y="54"/>
                  </a:lnTo>
                  <a:lnTo>
                    <a:pt x="49" y="59"/>
                  </a:lnTo>
                  <a:lnTo>
                    <a:pt x="59" y="68"/>
                  </a:lnTo>
                  <a:lnTo>
                    <a:pt x="68" y="74"/>
                  </a:lnTo>
                  <a:lnTo>
                    <a:pt x="70" y="86"/>
                  </a:lnTo>
                  <a:lnTo>
                    <a:pt x="53" y="80"/>
                  </a:lnTo>
                  <a:lnTo>
                    <a:pt x="59" y="91"/>
                  </a:lnTo>
                  <a:lnTo>
                    <a:pt x="49" y="93"/>
                  </a:lnTo>
                  <a:lnTo>
                    <a:pt x="57" y="111"/>
                  </a:lnTo>
                  <a:lnTo>
                    <a:pt x="45" y="111"/>
                  </a:lnTo>
                  <a:lnTo>
                    <a:pt x="30" y="102"/>
                  </a:lnTo>
                  <a:lnTo>
                    <a:pt x="23" y="86"/>
                  </a:lnTo>
                  <a:lnTo>
                    <a:pt x="19" y="72"/>
                  </a:lnTo>
                  <a:lnTo>
                    <a:pt x="11" y="63"/>
                  </a:lnTo>
                  <a:lnTo>
                    <a:pt x="2" y="51"/>
                  </a:lnTo>
                  <a:lnTo>
                    <a:pt x="0" y="45"/>
                  </a:lnTo>
                  <a:lnTo>
                    <a:pt x="7" y="35"/>
                  </a:lnTo>
                  <a:lnTo>
                    <a:pt x="7" y="28"/>
                  </a:lnTo>
                  <a:lnTo>
                    <a:pt x="13" y="26"/>
                  </a:lnTo>
                  <a:lnTo>
                    <a:pt x="13" y="20"/>
                  </a:lnTo>
                  <a:lnTo>
                    <a:pt x="24" y="18"/>
                  </a:lnTo>
                  <a:lnTo>
                    <a:pt x="30" y="14"/>
                  </a:lnTo>
                  <a:lnTo>
                    <a:pt x="39" y="14"/>
                  </a:lnTo>
                  <a:lnTo>
                    <a:pt x="41" y="10"/>
                  </a:lnTo>
                  <a:lnTo>
                    <a:pt x="44" y="10"/>
                  </a:lnTo>
                  <a:lnTo>
                    <a:pt x="57" y="10"/>
                  </a:lnTo>
                  <a:lnTo>
                    <a:pt x="70" y="5"/>
                  </a:lnTo>
                  <a:lnTo>
                    <a:pt x="82" y="12"/>
                  </a:lnTo>
                  <a:lnTo>
                    <a:pt x="97" y="10"/>
                  </a:lnTo>
                  <a:lnTo>
                    <a:pt x="96" y="0"/>
                  </a:lnTo>
                  <a:lnTo>
                    <a:pt x="105" y="5"/>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14" name="Freeform 79"/>
            <p:cNvSpPr>
              <a:spLocks/>
            </p:cNvSpPr>
            <p:nvPr/>
          </p:nvSpPr>
          <p:spPr bwMode="auto">
            <a:xfrm>
              <a:off x="2809875" y="1341437"/>
              <a:ext cx="1154113" cy="609600"/>
            </a:xfrm>
            <a:custGeom>
              <a:avLst/>
              <a:gdLst>
                <a:gd name="T0" fmla="*/ 429 w 727"/>
                <a:gd name="T1" fmla="*/ 5 h 384"/>
                <a:gd name="T2" fmla="*/ 571 w 727"/>
                <a:gd name="T3" fmla="*/ 1 h 384"/>
                <a:gd name="T4" fmla="*/ 571 w 727"/>
                <a:gd name="T5" fmla="*/ 16 h 384"/>
                <a:gd name="T6" fmla="*/ 556 w 727"/>
                <a:gd name="T7" fmla="*/ 18 h 384"/>
                <a:gd name="T8" fmla="*/ 618 w 727"/>
                <a:gd name="T9" fmla="*/ 23 h 384"/>
                <a:gd name="T10" fmla="*/ 689 w 727"/>
                <a:gd name="T11" fmla="*/ 20 h 384"/>
                <a:gd name="T12" fmla="*/ 679 w 727"/>
                <a:gd name="T13" fmla="*/ 38 h 384"/>
                <a:gd name="T14" fmla="*/ 662 w 727"/>
                <a:gd name="T15" fmla="*/ 44 h 384"/>
                <a:gd name="T16" fmla="*/ 631 w 727"/>
                <a:gd name="T17" fmla="*/ 79 h 384"/>
                <a:gd name="T18" fmla="*/ 603 w 727"/>
                <a:gd name="T19" fmla="*/ 94 h 384"/>
                <a:gd name="T20" fmla="*/ 610 w 727"/>
                <a:gd name="T21" fmla="*/ 116 h 384"/>
                <a:gd name="T22" fmla="*/ 608 w 727"/>
                <a:gd name="T23" fmla="*/ 138 h 384"/>
                <a:gd name="T24" fmla="*/ 567 w 727"/>
                <a:gd name="T25" fmla="*/ 146 h 384"/>
                <a:gd name="T26" fmla="*/ 555 w 727"/>
                <a:gd name="T27" fmla="*/ 158 h 384"/>
                <a:gd name="T28" fmla="*/ 578 w 727"/>
                <a:gd name="T29" fmla="*/ 176 h 384"/>
                <a:gd name="T30" fmla="*/ 548 w 727"/>
                <a:gd name="T31" fmla="*/ 187 h 384"/>
                <a:gd name="T32" fmla="*/ 518 w 727"/>
                <a:gd name="T33" fmla="*/ 198 h 384"/>
                <a:gd name="T34" fmla="*/ 532 w 727"/>
                <a:gd name="T35" fmla="*/ 214 h 384"/>
                <a:gd name="T36" fmla="*/ 436 w 727"/>
                <a:gd name="T37" fmla="*/ 234 h 384"/>
                <a:gd name="T38" fmla="*/ 362 w 727"/>
                <a:gd name="T39" fmla="*/ 273 h 384"/>
                <a:gd name="T40" fmla="*/ 311 w 727"/>
                <a:gd name="T41" fmla="*/ 282 h 384"/>
                <a:gd name="T42" fmla="*/ 280 w 727"/>
                <a:gd name="T43" fmla="*/ 319 h 384"/>
                <a:gd name="T44" fmla="*/ 241 w 727"/>
                <a:gd name="T45" fmla="*/ 364 h 384"/>
                <a:gd name="T46" fmla="*/ 190 w 727"/>
                <a:gd name="T47" fmla="*/ 369 h 384"/>
                <a:gd name="T48" fmla="*/ 148 w 727"/>
                <a:gd name="T49" fmla="*/ 340 h 384"/>
                <a:gd name="T50" fmla="*/ 136 w 727"/>
                <a:gd name="T51" fmla="*/ 288 h 384"/>
                <a:gd name="T52" fmla="*/ 129 w 727"/>
                <a:gd name="T53" fmla="*/ 251 h 384"/>
                <a:gd name="T54" fmla="*/ 185 w 727"/>
                <a:gd name="T55" fmla="*/ 216 h 384"/>
                <a:gd name="T56" fmla="*/ 167 w 727"/>
                <a:gd name="T57" fmla="*/ 211 h 384"/>
                <a:gd name="T58" fmla="*/ 146 w 727"/>
                <a:gd name="T59" fmla="*/ 196 h 384"/>
                <a:gd name="T60" fmla="*/ 193 w 727"/>
                <a:gd name="T61" fmla="*/ 191 h 384"/>
                <a:gd name="T62" fmla="*/ 153 w 727"/>
                <a:gd name="T63" fmla="*/ 177 h 384"/>
                <a:gd name="T64" fmla="*/ 163 w 727"/>
                <a:gd name="T65" fmla="*/ 151 h 384"/>
                <a:gd name="T66" fmla="*/ 143 w 727"/>
                <a:gd name="T67" fmla="*/ 117 h 384"/>
                <a:gd name="T68" fmla="*/ 96 w 727"/>
                <a:gd name="T69" fmla="*/ 101 h 384"/>
                <a:gd name="T70" fmla="*/ 23 w 727"/>
                <a:gd name="T71" fmla="*/ 98 h 384"/>
                <a:gd name="T72" fmla="*/ 69 w 727"/>
                <a:gd name="T73" fmla="*/ 83 h 384"/>
                <a:gd name="T74" fmla="*/ 7 w 727"/>
                <a:gd name="T75" fmla="*/ 67 h 384"/>
                <a:gd name="T76" fmla="*/ 114 w 727"/>
                <a:gd name="T77" fmla="*/ 49 h 384"/>
                <a:gd name="T78" fmla="*/ 148 w 727"/>
                <a:gd name="T79" fmla="*/ 29 h 384"/>
                <a:gd name="T80" fmla="*/ 195 w 727"/>
                <a:gd name="T81" fmla="*/ 19 h 384"/>
                <a:gd name="T82" fmla="*/ 274 w 727"/>
                <a:gd name="T83" fmla="*/ 21 h 384"/>
                <a:gd name="T84" fmla="*/ 347 w 727"/>
                <a:gd name="T85" fmla="*/ 20 h 384"/>
                <a:gd name="T86" fmla="*/ 350 w 727"/>
                <a:gd name="T87" fmla="*/ 1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27" h="384">
                  <a:moveTo>
                    <a:pt x="350" y="12"/>
                  </a:moveTo>
                  <a:lnTo>
                    <a:pt x="392" y="5"/>
                  </a:lnTo>
                  <a:lnTo>
                    <a:pt x="429" y="5"/>
                  </a:lnTo>
                  <a:lnTo>
                    <a:pt x="446" y="1"/>
                  </a:lnTo>
                  <a:lnTo>
                    <a:pt x="485" y="0"/>
                  </a:lnTo>
                  <a:lnTo>
                    <a:pt x="571" y="1"/>
                  </a:lnTo>
                  <a:lnTo>
                    <a:pt x="636" y="10"/>
                  </a:lnTo>
                  <a:lnTo>
                    <a:pt x="614" y="15"/>
                  </a:lnTo>
                  <a:lnTo>
                    <a:pt x="571" y="16"/>
                  </a:lnTo>
                  <a:lnTo>
                    <a:pt x="511" y="17"/>
                  </a:lnTo>
                  <a:lnTo>
                    <a:pt x="516" y="19"/>
                  </a:lnTo>
                  <a:lnTo>
                    <a:pt x="556" y="18"/>
                  </a:lnTo>
                  <a:lnTo>
                    <a:pt x="588" y="22"/>
                  </a:lnTo>
                  <a:lnTo>
                    <a:pt x="610" y="18"/>
                  </a:lnTo>
                  <a:lnTo>
                    <a:pt x="618" y="23"/>
                  </a:lnTo>
                  <a:lnTo>
                    <a:pt x="604" y="30"/>
                  </a:lnTo>
                  <a:lnTo>
                    <a:pt x="634" y="26"/>
                  </a:lnTo>
                  <a:lnTo>
                    <a:pt x="689" y="20"/>
                  </a:lnTo>
                  <a:lnTo>
                    <a:pt x="722" y="23"/>
                  </a:lnTo>
                  <a:lnTo>
                    <a:pt x="727" y="28"/>
                  </a:lnTo>
                  <a:lnTo>
                    <a:pt x="679" y="38"/>
                  </a:lnTo>
                  <a:lnTo>
                    <a:pt x="672" y="41"/>
                  </a:lnTo>
                  <a:lnTo>
                    <a:pt x="636" y="43"/>
                  </a:lnTo>
                  <a:lnTo>
                    <a:pt x="662" y="44"/>
                  </a:lnTo>
                  <a:lnTo>
                    <a:pt x="646" y="54"/>
                  </a:lnTo>
                  <a:lnTo>
                    <a:pt x="634" y="63"/>
                  </a:lnTo>
                  <a:lnTo>
                    <a:pt x="631" y="79"/>
                  </a:lnTo>
                  <a:lnTo>
                    <a:pt x="643" y="88"/>
                  </a:lnTo>
                  <a:lnTo>
                    <a:pt x="624" y="89"/>
                  </a:lnTo>
                  <a:lnTo>
                    <a:pt x="603" y="94"/>
                  </a:lnTo>
                  <a:lnTo>
                    <a:pt x="624" y="102"/>
                  </a:lnTo>
                  <a:lnTo>
                    <a:pt x="624" y="115"/>
                  </a:lnTo>
                  <a:lnTo>
                    <a:pt x="610" y="116"/>
                  </a:lnTo>
                  <a:lnTo>
                    <a:pt x="623" y="130"/>
                  </a:lnTo>
                  <a:lnTo>
                    <a:pt x="595" y="131"/>
                  </a:lnTo>
                  <a:lnTo>
                    <a:pt x="608" y="138"/>
                  </a:lnTo>
                  <a:lnTo>
                    <a:pt x="603" y="143"/>
                  </a:lnTo>
                  <a:lnTo>
                    <a:pt x="585" y="146"/>
                  </a:lnTo>
                  <a:lnTo>
                    <a:pt x="567" y="146"/>
                  </a:lnTo>
                  <a:lnTo>
                    <a:pt x="580" y="157"/>
                  </a:lnTo>
                  <a:lnTo>
                    <a:pt x="579" y="164"/>
                  </a:lnTo>
                  <a:lnTo>
                    <a:pt x="555" y="158"/>
                  </a:lnTo>
                  <a:lnTo>
                    <a:pt x="548" y="162"/>
                  </a:lnTo>
                  <a:lnTo>
                    <a:pt x="564" y="166"/>
                  </a:lnTo>
                  <a:lnTo>
                    <a:pt x="578" y="176"/>
                  </a:lnTo>
                  <a:lnTo>
                    <a:pt x="580" y="190"/>
                  </a:lnTo>
                  <a:lnTo>
                    <a:pt x="556" y="193"/>
                  </a:lnTo>
                  <a:lnTo>
                    <a:pt x="548" y="187"/>
                  </a:lnTo>
                  <a:lnTo>
                    <a:pt x="534" y="177"/>
                  </a:lnTo>
                  <a:lnTo>
                    <a:pt x="536" y="189"/>
                  </a:lnTo>
                  <a:lnTo>
                    <a:pt x="518" y="198"/>
                  </a:lnTo>
                  <a:lnTo>
                    <a:pt x="553" y="198"/>
                  </a:lnTo>
                  <a:lnTo>
                    <a:pt x="571" y="199"/>
                  </a:lnTo>
                  <a:lnTo>
                    <a:pt x="532" y="214"/>
                  </a:lnTo>
                  <a:lnTo>
                    <a:pt x="492" y="228"/>
                  </a:lnTo>
                  <a:lnTo>
                    <a:pt x="451" y="234"/>
                  </a:lnTo>
                  <a:lnTo>
                    <a:pt x="436" y="234"/>
                  </a:lnTo>
                  <a:lnTo>
                    <a:pt x="420" y="241"/>
                  </a:lnTo>
                  <a:lnTo>
                    <a:pt x="396" y="260"/>
                  </a:lnTo>
                  <a:lnTo>
                    <a:pt x="362" y="273"/>
                  </a:lnTo>
                  <a:lnTo>
                    <a:pt x="353" y="274"/>
                  </a:lnTo>
                  <a:lnTo>
                    <a:pt x="333" y="278"/>
                  </a:lnTo>
                  <a:lnTo>
                    <a:pt x="311" y="282"/>
                  </a:lnTo>
                  <a:lnTo>
                    <a:pt x="295" y="294"/>
                  </a:lnTo>
                  <a:lnTo>
                    <a:pt x="291" y="307"/>
                  </a:lnTo>
                  <a:lnTo>
                    <a:pt x="280" y="319"/>
                  </a:lnTo>
                  <a:lnTo>
                    <a:pt x="251" y="334"/>
                  </a:lnTo>
                  <a:lnTo>
                    <a:pt x="252" y="349"/>
                  </a:lnTo>
                  <a:lnTo>
                    <a:pt x="241" y="364"/>
                  </a:lnTo>
                  <a:lnTo>
                    <a:pt x="227" y="383"/>
                  </a:lnTo>
                  <a:lnTo>
                    <a:pt x="206" y="384"/>
                  </a:lnTo>
                  <a:lnTo>
                    <a:pt x="190" y="369"/>
                  </a:lnTo>
                  <a:lnTo>
                    <a:pt x="161" y="369"/>
                  </a:lnTo>
                  <a:lnTo>
                    <a:pt x="150" y="358"/>
                  </a:lnTo>
                  <a:lnTo>
                    <a:pt x="148" y="340"/>
                  </a:lnTo>
                  <a:lnTo>
                    <a:pt x="133" y="316"/>
                  </a:lnTo>
                  <a:lnTo>
                    <a:pt x="130" y="304"/>
                  </a:lnTo>
                  <a:lnTo>
                    <a:pt x="136" y="288"/>
                  </a:lnTo>
                  <a:lnTo>
                    <a:pt x="124" y="271"/>
                  </a:lnTo>
                  <a:lnTo>
                    <a:pt x="135" y="257"/>
                  </a:lnTo>
                  <a:lnTo>
                    <a:pt x="129" y="251"/>
                  </a:lnTo>
                  <a:lnTo>
                    <a:pt x="153" y="230"/>
                  </a:lnTo>
                  <a:lnTo>
                    <a:pt x="176" y="223"/>
                  </a:lnTo>
                  <a:lnTo>
                    <a:pt x="185" y="216"/>
                  </a:lnTo>
                  <a:lnTo>
                    <a:pt x="194" y="203"/>
                  </a:lnTo>
                  <a:lnTo>
                    <a:pt x="176" y="209"/>
                  </a:lnTo>
                  <a:lnTo>
                    <a:pt x="167" y="211"/>
                  </a:lnTo>
                  <a:lnTo>
                    <a:pt x="154" y="214"/>
                  </a:lnTo>
                  <a:lnTo>
                    <a:pt x="141" y="208"/>
                  </a:lnTo>
                  <a:lnTo>
                    <a:pt x="146" y="196"/>
                  </a:lnTo>
                  <a:lnTo>
                    <a:pt x="156" y="187"/>
                  </a:lnTo>
                  <a:lnTo>
                    <a:pt x="168" y="187"/>
                  </a:lnTo>
                  <a:lnTo>
                    <a:pt x="193" y="191"/>
                  </a:lnTo>
                  <a:lnTo>
                    <a:pt x="176" y="181"/>
                  </a:lnTo>
                  <a:lnTo>
                    <a:pt x="167" y="175"/>
                  </a:lnTo>
                  <a:lnTo>
                    <a:pt x="153" y="177"/>
                  </a:lnTo>
                  <a:lnTo>
                    <a:pt x="145" y="173"/>
                  </a:lnTo>
                  <a:lnTo>
                    <a:pt x="168" y="158"/>
                  </a:lnTo>
                  <a:lnTo>
                    <a:pt x="163" y="151"/>
                  </a:lnTo>
                  <a:lnTo>
                    <a:pt x="160" y="140"/>
                  </a:lnTo>
                  <a:lnTo>
                    <a:pt x="155" y="123"/>
                  </a:lnTo>
                  <a:lnTo>
                    <a:pt x="143" y="117"/>
                  </a:lnTo>
                  <a:lnTo>
                    <a:pt x="148" y="111"/>
                  </a:lnTo>
                  <a:lnTo>
                    <a:pt x="121" y="102"/>
                  </a:lnTo>
                  <a:lnTo>
                    <a:pt x="96" y="101"/>
                  </a:lnTo>
                  <a:lnTo>
                    <a:pt x="63" y="101"/>
                  </a:lnTo>
                  <a:lnTo>
                    <a:pt x="33" y="102"/>
                  </a:lnTo>
                  <a:lnTo>
                    <a:pt x="23" y="98"/>
                  </a:lnTo>
                  <a:lnTo>
                    <a:pt x="10" y="88"/>
                  </a:lnTo>
                  <a:lnTo>
                    <a:pt x="45" y="83"/>
                  </a:lnTo>
                  <a:lnTo>
                    <a:pt x="69" y="83"/>
                  </a:lnTo>
                  <a:lnTo>
                    <a:pt x="21" y="79"/>
                  </a:lnTo>
                  <a:lnTo>
                    <a:pt x="0" y="73"/>
                  </a:lnTo>
                  <a:lnTo>
                    <a:pt x="7" y="67"/>
                  </a:lnTo>
                  <a:lnTo>
                    <a:pt x="57" y="60"/>
                  </a:lnTo>
                  <a:lnTo>
                    <a:pt x="105" y="54"/>
                  </a:lnTo>
                  <a:lnTo>
                    <a:pt x="114" y="49"/>
                  </a:lnTo>
                  <a:lnTo>
                    <a:pt x="87" y="44"/>
                  </a:lnTo>
                  <a:lnTo>
                    <a:pt x="101" y="38"/>
                  </a:lnTo>
                  <a:lnTo>
                    <a:pt x="148" y="29"/>
                  </a:lnTo>
                  <a:lnTo>
                    <a:pt x="166" y="28"/>
                  </a:lnTo>
                  <a:lnTo>
                    <a:pt x="166" y="22"/>
                  </a:lnTo>
                  <a:lnTo>
                    <a:pt x="195" y="19"/>
                  </a:lnTo>
                  <a:lnTo>
                    <a:pt x="231" y="17"/>
                  </a:lnTo>
                  <a:lnTo>
                    <a:pt x="265" y="17"/>
                  </a:lnTo>
                  <a:lnTo>
                    <a:pt x="274" y="21"/>
                  </a:lnTo>
                  <a:lnTo>
                    <a:pt x="309" y="14"/>
                  </a:lnTo>
                  <a:lnTo>
                    <a:pt x="332" y="19"/>
                  </a:lnTo>
                  <a:lnTo>
                    <a:pt x="347" y="20"/>
                  </a:lnTo>
                  <a:lnTo>
                    <a:pt x="367" y="24"/>
                  </a:lnTo>
                  <a:lnTo>
                    <a:pt x="345" y="17"/>
                  </a:lnTo>
                  <a:lnTo>
                    <a:pt x="350" y="12"/>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15" name="Freeform 80"/>
            <p:cNvSpPr>
              <a:spLocks/>
            </p:cNvSpPr>
            <p:nvPr/>
          </p:nvSpPr>
          <p:spPr bwMode="auto">
            <a:xfrm>
              <a:off x="1516062" y="3321050"/>
              <a:ext cx="119063" cy="134938"/>
            </a:xfrm>
            <a:custGeom>
              <a:avLst/>
              <a:gdLst>
                <a:gd name="T0" fmla="*/ 37 w 75"/>
                <a:gd name="T1" fmla="*/ 85 h 85"/>
                <a:gd name="T2" fmla="*/ 28 w 75"/>
                <a:gd name="T3" fmla="*/ 81 h 85"/>
                <a:gd name="T4" fmla="*/ 17 w 75"/>
                <a:gd name="T5" fmla="*/ 81 h 85"/>
                <a:gd name="T6" fmla="*/ 9 w 75"/>
                <a:gd name="T7" fmla="*/ 77 h 85"/>
                <a:gd name="T8" fmla="*/ 0 w 75"/>
                <a:gd name="T9" fmla="*/ 68 h 85"/>
                <a:gd name="T10" fmla="*/ 1 w 75"/>
                <a:gd name="T11" fmla="*/ 62 h 85"/>
                <a:gd name="T12" fmla="*/ 4 w 75"/>
                <a:gd name="T13" fmla="*/ 58 h 85"/>
                <a:gd name="T14" fmla="*/ 2 w 75"/>
                <a:gd name="T15" fmla="*/ 54 h 85"/>
                <a:gd name="T16" fmla="*/ 12 w 75"/>
                <a:gd name="T17" fmla="*/ 37 h 85"/>
                <a:gd name="T18" fmla="*/ 36 w 75"/>
                <a:gd name="T19" fmla="*/ 37 h 85"/>
                <a:gd name="T20" fmla="*/ 37 w 75"/>
                <a:gd name="T21" fmla="*/ 29 h 85"/>
                <a:gd name="T22" fmla="*/ 34 w 75"/>
                <a:gd name="T23" fmla="*/ 28 h 85"/>
                <a:gd name="T24" fmla="*/ 33 w 75"/>
                <a:gd name="T25" fmla="*/ 24 h 85"/>
                <a:gd name="T26" fmla="*/ 27 w 75"/>
                <a:gd name="T27" fmla="*/ 19 h 85"/>
                <a:gd name="T28" fmla="*/ 21 w 75"/>
                <a:gd name="T29" fmla="*/ 12 h 85"/>
                <a:gd name="T30" fmla="*/ 29 w 75"/>
                <a:gd name="T31" fmla="*/ 12 h 85"/>
                <a:gd name="T32" fmla="*/ 30 w 75"/>
                <a:gd name="T33" fmla="*/ 0 h 85"/>
                <a:gd name="T34" fmla="*/ 47 w 75"/>
                <a:gd name="T35" fmla="*/ 0 h 85"/>
                <a:gd name="T36" fmla="*/ 64 w 75"/>
                <a:gd name="T37" fmla="*/ 0 h 85"/>
                <a:gd name="T38" fmla="*/ 62 w 75"/>
                <a:gd name="T39" fmla="*/ 17 h 85"/>
                <a:gd name="T40" fmla="*/ 58 w 75"/>
                <a:gd name="T41" fmla="*/ 40 h 85"/>
                <a:gd name="T42" fmla="*/ 63 w 75"/>
                <a:gd name="T43" fmla="*/ 40 h 85"/>
                <a:gd name="T44" fmla="*/ 69 w 75"/>
                <a:gd name="T45" fmla="*/ 44 h 85"/>
                <a:gd name="T46" fmla="*/ 71 w 75"/>
                <a:gd name="T47" fmla="*/ 41 h 85"/>
                <a:gd name="T48" fmla="*/ 75 w 75"/>
                <a:gd name="T49" fmla="*/ 44 h 85"/>
                <a:gd name="T50" fmla="*/ 66 w 75"/>
                <a:gd name="T51" fmla="*/ 52 h 85"/>
                <a:gd name="T52" fmla="*/ 57 w 75"/>
                <a:gd name="T53" fmla="*/ 58 h 85"/>
                <a:gd name="T54" fmla="*/ 55 w 75"/>
                <a:gd name="T55" fmla="*/ 61 h 85"/>
                <a:gd name="T56" fmla="*/ 56 w 75"/>
                <a:gd name="T57" fmla="*/ 66 h 85"/>
                <a:gd name="T58" fmla="*/ 52 w 75"/>
                <a:gd name="T59" fmla="*/ 71 h 85"/>
                <a:gd name="T60" fmla="*/ 48 w 75"/>
                <a:gd name="T61" fmla="*/ 72 h 85"/>
                <a:gd name="T62" fmla="*/ 49 w 75"/>
                <a:gd name="T63" fmla="*/ 74 h 85"/>
                <a:gd name="T64" fmla="*/ 45 w 75"/>
                <a:gd name="T65" fmla="*/ 77 h 85"/>
                <a:gd name="T66" fmla="*/ 38 w 75"/>
                <a:gd name="T67" fmla="*/ 82 h 85"/>
                <a:gd name="T68" fmla="*/ 37 w 75"/>
                <a:gd name="T6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 h="85">
                  <a:moveTo>
                    <a:pt x="37" y="85"/>
                  </a:moveTo>
                  <a:lnTo>
                    <a:pt x="28" y="81"/>
                  </a:lnTo>
                  <a:lnTo>
                    <a:pt x="17" y="81"/>
                  </a:lnTo>
                  <a:lnTo>
                    <a:pt x="9" y="77"/>
                  </a:lnTo>
                  <a:lnTo>
                    <a:pt x="0" y="68"/>
                  </a:lnTo>
                  <a:lnTo>
                    <a:pt x="1" y="62"/>
                  </a:lnTo>
                  <a:lnTo>
                    <a:pt x="4" y="58"/>
                  </a:lnTo>
                  <a:lnTo>
                    <a:pt x="2" y="54"/>
                  </a:lnTo>
                  <a:lnTo>
                    <a:pt x="12" y="37"/>
                  </a:lnTo>
                  <a:lnTo>
                    <a:pt x="36" y="37"/>
                  </a:lnTo>
                  <a:lnTo>
                    <a:pt x="37" y="29"/>
                  </a:lnTo>
                  <a:lnTo>
                    <a:pt x="34" y="28"/>
                  </a:lnTo>
                  <a:lnTo>
                    <a:pt x="33" y="24"/>
                  </a:lnTo>
                  <a:lnTo>
                    <a:pt x="27" y="19"/>
                  </a:lnTo>
                  <a:lnTo>
                    <a:pt x="21" y="12"/>
                  </a:lnTo>
                  <a:lnTo>
                    <a:pt x="29" y="12"/>
                  </a:lnTo>
                  <a:lnTo>
                    <a:pt x="30" y="0"/>
                  </a:lnTo>
                  <a:lnTo>
                    <a:pt x="47" y="0"/>
                  </a:lnTo>
                  <a:lnTo>
                    <a:pt x="64" y="0"/>
                  </a:lnTo>
                  <a:lnTo>
                    <a:pt x="62" y="17"/>
                  </a:lnTo>
                  <a:lnTo>
                    <a:pt x="58" y="40"/>
                  </a:lnTo>
                  <a:lnTo>
                    <a:pt x="63" y="40"/>
                  </a:lnTo>
                  <a:lnTo>
                    <a:pt x="69" y="44"/>
                  </a:lnTo>
                  <a:lnTo>
                    <a:pt x="71" y="41"/>
                  </a:lnTo>
                  <a:lnTo>
                    <a:pt x="75" y="44"/>
                  </a:lnTo>
                  <a:lnTo>
                    <a:pt x="66" y="52"/>
                  </a:lnTo>
                  <a:lnTo>
                    <a:pt x="57" y="58"/>
                  </a:lnTo>
                  <a:lnTo>
                    <a:pt x="55" y="61"/>
                  </a:lnTo>
                  <a:lnTo>
                    <a:pt x="56" y="66"/>
                  </a:lnTo>
                  <a:lnTo>
                    <a:pt x="52" y="71"/>
                  </a:lnTo>
                  <a:lnTo>
                    <a:pt x="48" y="72"/>
                  </a:lnTo>
                  <a:lnTo>
                    <a:pt x="49" y="74"/>
                  </a:lnTo>
                  <a:lnTo>
                    <a:pt x="45" y="77"/>
                  </a:lnTo>
                  <a:lnTo>
                    <a:pt x="38" y="82"/>
                  </a:lnTo>
                  <a:lnTo>
                    <a:pt x="37" y="85"/>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16" name="Freeform 81"/>
            <p:cNvSpPr>
              <a:spLocks/>
            </p:cNvSpPr>
            <p:nvPr/>
          </p:nvSpPr>
          <p:spPr bwMode="auto">
            <a:xfrm>
              <a:off x="2393950" y="3633788"/>
              <a:ext cx="139700" cy="233363"/>
            </a:xfrm>
            <a:custGeom>
              <a:avLst/>
              <a:gdLst>
                <a:gd name="T0" fmla="*/ 32 w 88"/>
                <a:gd name="T1" fmla="*/ 0 h 147"/>
                <a:gd name="T2" fmla="*/ 43 w 88"/>
                <a:gd name="T3" fmla="*/ 7 h 147"/>
                <a:gd name="T4" fmla="*/ 54 w 88"/>
                <a:gd name="T5" fmla="*/ 21 h 147"/>
                <a:gd name="T6" fmla="*/ 54 w 88"/>
                <a:gd name="T7" fmla="*/ 32 h 147"/>
                <a:gd name="T8" fmla="*/ 61 w 88"/>
                <a:gd name="T9" fmla="*/ 32 h 147"/>
                <a:gd name="T10" fmla="*/ 71 w 88"/>
                <a:gd name="T11" fmla="*/ 42 h 147"/>
                <a:gd name="T12" fmla="*/ 78 w 88"/>
                <a:gd name="T13" fmla="*/ 49 h 147"/>
                <a:gd name="T14" fmla="*/ 74 w 88"/>
                <a:gd name="T15" fmla="*/ 68 h 147"/>
                <a:gd name="T16" fmla="*/ 63 w 88"/>
                <a:gd name="T17" fmla="*/ 73 h 147"/>
                <a:gd name="T18" fmla="*/ 64 w 88"/>
                <a:gd name="T19" fmla="*/ 78 h 147"/>
                <a:gd name="T20" fmla="*/ 61 w 88"/>
                <a:gd name="T21" fmla="*/ 89 h 147"/>
                <a:gd name="T22" fmla="*/ 68 w 88"/>
                <a:gd name="T23" fmla="*/ 104 h 147"/>
                <a:gd name="T24" fmla="*/ 74 w 88"/>
                <a:gd name="T25" fmla="*/ 104 h 147"/>
                <a:gd name="T26" fmla="*/ 77 w 88"/>
                <a:gd name="T27" fmla="*/ 116 h 147"/>
                <a:gd name="T28" fmla="*/ 88 w 88"/>
                <a:gd name="T29" fmla="*/ 134 h 147"/>
                <a:gd name="T30" fmla="*/ 83 w 88"/>
                <a:gd name="T31" fmla="*/ 135 h 147"/>
                <a:gd name="T32" fmla="*/ 73 w 88"/>
                <a:gd name="T33" fmla="*/ 133 h 147"/>
                <a:gd name="T34" fmla="*/ 67 w 88"/>
                <a:gd name="T35" fmla="*/ 138 h 147"/>
                <a:gd name="T36" fmla="*/ 59 w 88"/>
                <a:gd name="T37" fmla="*/ 142 h 147"/>
                <a:gd name="T38" fmla="*/ 53 w 88"/>
                <a:gd name="T39" fmla="*/ 143 h 147"/>
                <a:gd name="T40" fmla="*/ 51 w 88"/>
                <a:gd name="T41" fmla="*/ 147 h 147"/>
                <a:gd name="T42" fmla="*/ 42 w 88"/>
                <a:gd name="T43" fmla="*/ 146 h 147"/>
                <a:gd name="T44" fmla="*/ 31 w 88"/>
                <a:gd name="T45" fmla="*/ 136 h 147"/>
                <a:gd name="T46" fmla="*/ 29 w 88"/>
                <a:gd name="T47" fmla="*/ 127 h 147"/>
                <a:gd name="T48" fmla="*/ 25 w 88"/>
                <a:gd name="T49" fmla="*/ 116 h 147"/>
                <a:gd name="T50" fmla="*/ 28 w 88"/>
                <a:gd name="T51" fmla="*/ 98 h 147"/>
                <a:gd name="T52" fmla="*/ 33 w 88"/>
                <a:gd name="T53" fmla="*/ 91 h 147"/>
                <a:gd name="T54" fmla="*/ 29 w 88"/>
                <a:gd name="T55" fmla="*/ 82 h 147"/>
                <a:gd name="T56" fmla="*/ 23 w 88"/>
                <a:gd name="T57" fmla="*/ 78 h 147"/>
                <a:gd name="T58" fmla="*/ 25 w 88"/>
                <a:gd name="T59" fmla="*/ 69 h 147"/>
                <a:gd name="T60" fmla="*/ 21 w 88"/>
                <a:gd name="T61" fmla="*/ 64 h 147"/>
                <a:gd name="T62" fmla="*/ 12 w 88"/>
                <a:gd name="T63" fmla="*/ 65 h 147"/>
                <a:gd name="T64" fmla="*/ 0 w 88"/>
                <a:gd name="T65" fmla="*/ 50 h 147"/>
                <a:gd name="T66" fmla="*/ 5 w 88"/>
                <a:gd name="T67" fmla="*/ 44 h 147"/>
                <a:gd name="T68" fmla="*/ 5 w 88"/>
                <a:gd name="T69" fmla="*/ 34 h 147"/>
                <a:gd name="T70" fmla="*/ 16 w 88"/>
                <a:gd name="T71" fmla="*/ 31 h 147"/>
                <a:gd name="T72" fmla="*/ 21 w 88"/>
                <a:gd name="T73" fmla="*/ 27 h 147"/>
                <a:gd name="T74" fmla="*/ 15 w 88"/>
                <a:gd name="T75" fmla="*/ 19 h 147"/>
                <a:gd name="T76" fmla="*/ 17 w 88"/>
                <a:gd name="T77" fmla="*/ 12 h 147"/>
                <a:gd name="T78" fmla="*/ 32 w 88"/>
                <a:gd name="T7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147">
                  <a:moveTo>
                    <a:pt x="32" y="0"/>
                  </a:moveTo>
                  <a:lnTo>
                    <a:pt x="43" y="7"/>
                  </a:lnTo>
                  <a:lnTo>
                    <a:pt x="54" y="21"/>
                  </a:lnTo>
                  <a:lnTo>
                    <a:pt x="54" y="32"/>
                  </a:lnTo>
                  <a:lnTo>
                    <a:pt x="61" y="32"/>
                  </a:lnTo>
                  <a:lnTo>
                    <a:pt x="71" y="42"/>
                  </a:lnTo>
                  <a:lnTo>
                    <a:pt x="78" y="49"/>
                  </a:lnTo>
                  <a:lnTo>
                    <a:pt x="74" y="68"/>
                  </a:lnTo>
                  <a:lnTo>
                    <a:pt x="63" y="73"/>
                  </a:lnTo>
                  <a:lnTo>
                    <a:pt x="64" y="78"/>
                  </a:lnTo>
                  <a:lnTo>
                    <a:pt x="61" y="89"/>
                  </a:lnTo>
                  <a:lnTo>
                    <a:pt x="68" y="104"/>
                  </a:lnTo>
                  <a:lnTo>
                    <a:pt x="74" y="104"/>
                  </a:lnTo>
                  <a:lnTo>
                    <a:pt x="77" y="116"/>
                  </a:lnTo>
                  <a:lnTo>
                    <a:pt x="88" y="134"/>
                  </a:lnTo>
                  <a:lnTo>
                    <a:pt x="83" y="135"/>
                  </a:lnTo>
                  <a:lnTo>
                    <a:pt x="73" y="133"/>
                  </a:lnTo>
                  <a:lnTo>
                    <a:pt x="67" y="138"/>
                  </a:lnTo>
                  <a:lnTo>
                    <a:pt x="59" y="142"/>
                  </a:lnTo>
                  <a:lnTo>
                    <a:pt x="53" y="143"/>
                  </a:lnTo>
                  <a:lnTo>
                    <a:pt x="51" y="147"/>
                  </a:lnTo>
                  <a:lnTo>
                    <a:pt x="42" y="146"/>
                  </a:lnTo>
                  <a:lnTo>
                    <a:pt x="31" y="136"/>
                  </a:lnTo>
                  <a:lnTo>
                    <a:pt x="29" y="127"/>
                  </a:lnTo>
                  <a:lnTo>
                    <a:pt x="25" y="116"/>
                  </a:lnTo>
                  <a:lnTo>
                    <a:pt x="28" y="98"/>
                  </a:lnTo>
                  <a:lnTo>
                    <a:pt x="33" y="91"/>
                  </a:lnTo>
                  <a:lnTo>
                    <a:pt x="29" y="82"/>
                  </a:lnTo>
                  <a:lnTo>
                    <a:pt x="23" y="78"/>
                  </a:lnTo>
                  <a:lnTo>
                    <a:pt x="25" y="69"/>
                  </a:lnTo>
                  <a:lnTo>
                    <a:pt x="21" y="64"/>
                  </a:lnTo>
                  <a:lnTo>
                    <a:pt x="12" y="65"/>
                  </a:lnTo>
                  <a:lnTo>
                    <a:pt x="0" y="50"/>
                  </a:lnTo>
                  <a:lnTo>
                    <a:pt x="5" y="44"/>
                  </a:lnTo>
                  <a:lnTo>
                    <a:pt x="5" y="34"/>
                  </a:lnTo>
                  <a:lnTo>
                    <a:pt x="16" y="31"/>
                  </a:lnTo>
                  <a:lnTo>
                    <a:pt x="21" y="27"/>
                  </a:lnTo>
                  <a:lnTo>
                    <a:pt x="15" y="19"/>
                  </a:lnTo>
                  <a:lnTo>
                    <a:pt x="17" y="12"/>
                  </a:lnTo>
                  <a:lnTo>
                    <a:pt x="32" y="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17" name="Freeform 82"/>
            <p:cNvSpPr>
              <a:spLocks/>
            </p:cNvSpPr>
            <p:nvPr/>
          </p:nvSpPr>
          <p:spPr bwMode="auto">
            <a:xfrm>
              <a:off x="1598612" y="3381375"/>
              <a:ext cx="180975" cy="100013"/>
            </a:xfrm>
            <a:custGeom>
              <a:avLst/>
              <a:gdLst>
                <a:gd name="T0" fmla="*/ 34 w 114"/>
                <a:gd name="T1" fmla="*/ 63 h 63"/>
                <a:gd name="T2" fmla="*/ 32 w 114"/>
                <a:gd name="T3" fmla="*/ 56 h 63"/>
                <a:gd name="T4" fmla="*/ 27 w 114"/>
                <a:gd name="T5" fmla="*/ 54 h 63"/>
                <a:gd name="T6" fmla="*/ 29 w 114"/>
                <a:gd name="T7" fmla="*/ 46 h 63"/>
                <a:gd name="T8" fmla="*/ 26 w 114"/>
                <a:gd name="T9" fmla="*/ 44 h 63"/>
                <a:gd name="T10" fmla="*/ 23 w 114"/>
                <a:gd name="T11" fmla="*/ 42 h 63"/>
                <a:gd name="T12" fmla="*/ 14 w 114"/>
                <a:gd name="T13" fmla="*/ 45 h 63"/>
                <a:gd name="T14" fmla="*/ 14 w 114"/>
                <a:gd name="T15" fmla="*/ 42 h 63"/>
                <a:gd name="T16" fmla="*/ 9 w 114"/>
                <a:gd name="T17" fmla="*/ 39 h 63"/>
                <a:gd name="T18" fmla="*/ 5 w 114"/>
                <a:gd name="T19" fmla="*/ 34 h 63"/>
                <a:gd name="T20" fmla="*/ 0 w 114"/>
                <a:gd name="T21" fmla="*/ 33 h 63"/>
                <a:gd name="T22" fmla="*/ 4 w 114"/>
                <a:gd name="T23" fmla="*/ 28 h 63"/>
                <a:gd name="T24" fmla="*/ 3 w 114"/>
                <a:gd name="T25" fmla="*/ 23 h 63"/>
                <a:gd name="T26" fmla="*/ 5 w 114"/>
                <a:gd name="T27" fmla="*/ 19 h 63"/>
                <a:gd name="T28" fmla="*/ 14 w 114"/>
                <a:gd name="T29" fmla="*/ 14 h 63"/>
                <a:gd name="T30" fmla="*/ 23 w 114"/>
                <a:gd name="T31" fmla="*/ 6 h 63"/>
                <a:gd name="T32" fmla="*/ 25 w 114"/>
                <a:gd name="T33" fmla="*/ 7 h 63"/>
                <a:gd name="T34" fmla="*/ 30 w 114"/>
                <a:gd name="T35" fmla="*/ 3 h 63"/>
                <a:gd name="T36" fmla="*/ 35 w 114"/>
                <a:gd name="T37" fmla="*/ 2 h 63"/>
                <a:gd name="T38" fmla="*/ 36 w 114"/>
                <a:gd name="T39" fmla="*/ 4 h 63"/>
                <a:gd name="T40" fmla="*/ 39 w 114"/>
                <a:gd name="T41" fmla="*/ 3 h 63"/>
                <a:gd name="T42" fmla="*/ 48 w 114"/>
                <a:gd name="T43" fmla="*/ 5 h 63"/>
                <a:gd name="T44" fmla="*/ 56 w 114"/>
                <a:gd name="T45" fmla="*/ 4 h 63"/>
                <a:gd name="T46" fmla="*/ 62 w 114"/>
                <a:gd name="T47" fmla="*/ 2 h 63"/>
                <a:gd name="T48" fmla="*/ 65 w 114"/>
                <a:gd name="T49" fmla="*/ 0 h 63"/>
                <a:gd name="T50" fmla="*/ 70 w 114"/>
                <a:gd name="T51" fmla="*/ 1 h 63"/>
                <a:gd name="T52" fmla="*/ 74 w 114"/>
                <a:gd name="T53" fmla="*/ 2 h 63"/>
                <a:gd name="T54" fmla="*/ 79 w 114"/>
                <a:gd name="T55" fmla="*/ 2 h 63"/>
                <a:gd name="T56" fmla="*/ 83 w 114"/>
                <a:gd name="T57" fmla="*/ 0 h 63"/>
                <a:gd name="T58" fmla="*/ 91 w 114"/>
                <a:gd name="T59" fmla="*/ 3 h 63"/>
                <a:gd name="T60" fmla="*/ 94 w 114"/>
                <a:gd name="T61" fmla="*/ 3 h 63"/>
                <a:gd name="T62" fmla="*/ 99 w 114"/>
                <a:gd name="T63" fmla="*/ 7 h 63"/>
                <a:gd name="T64" fmla="*/ 104 w 114"/>
                <a:gd name="T65" fmla="*/ 12 h 63"/>
                <a:gd name="T66" fmla="*/ 110 w 114"/>
                <a:gd name="T67" fmla="*/ 15 h 63"/>
                <a:gd name="T68" fmla="*/ 114 w 114"/>
                <a:gd name="T69" fmla="*/ 21 h 63"/>
                <a:gd name="T70" fmla="*/ 108 w 114"/>
                <a:gd name="T71" fmla="*/ 20 h 63"/>
                <a:gd name="T72" fmla="*/ 105 w 114"/>
                <a:gd name="T73" fmla="*/ 23 h 63"/>
                <a:gd name="T74" fmla="*/ 99 w 114"/>
                <a:gd name="T75" fmla="*/ 26 h 63"/>
                <a:gd name="T76" fmla="*/ 94 w 114"/>
                <a:gd name="T77" fmla="*/ 26 h 63"/>
                <a:gd name="T78" fmla="*/ 90 w 114"/>
                <a:gd name="T79" fmla="*/ 29 h 63"/>
                <a:gd name="T80" fmla="*/ 86 w 114"/>
                <a:gd name="T81" fmla="*/ 28 h 63"/>
                <a:gd name="T82" fmla="*/ 84 w 114"/>
                <a:gd name="T83" fmla="*/ 25 h 63"/>
                <a:gd name="T84" fmla="*/ 82 w 114"/>
                <a:gd name="T85" fmla="*/ 25 h 63"/>
                <a:gd name="T86" fmla="*/ 79 w 114"/>
                <a:gd name="T87" fmla="*/ 30 h 63"/>
                <a:gd name="T88" fmla="*/ 77 w 114"/>
                <a:gd name="T89" fmla="*/ 30 h 63"/>
                <a:gd name="T90" fmla="*/ 76 w 114"/>
                <a:gd name="T91" fmla="*/ 34 h 63"/>
                <a:gd name="T92" fmla="*/ 69 w 114"/>
                <a:gd name="T93" fmla="*/ 40 h 63"/>
                <a:gd name="T94" fmla="*/ 66 w 114"/>
                <a:gd name="T95" fmla="*/ 42 h 63"/>
                <a:gd name="T96" fmla="*/ 64 w 114"/>
                <a:gd name="T97" fmla="*/ 45 h 63"/>
                <a:gd name="T98" fmla="*/ 59 w 114"/>
                <a:gd name="T99" fmla="*/ 41 h 63"/>
                <a:gd name="T100" fmla="*/ 54 w 114"/>
                <a:gd name="T101" fmla="*/ 46 h 63"/>
                <a:gd name="T102" fmla="*/ 51 w 114"/>
                <a:gd name="T103" fmla="*/ 46 h 63"/>
                <a:gd name="T104" fmla="*/ 46 w 114"/>
                <a:gd name="T105" fmla="*/ 47 h 63"/>
                <a:gd name="T106" fmla="*/ 46 w 114"/>
                <a:gd name="T107" fmla="*/ 57 h 63"/>
                <a:gd name="T108" fmla="*/ 43 w 114"/>
                <a:gd name="T109" fmla="*/ 57 h 63"/>
                <a:gd name="T110" fmla="*/ 40 w 114"/>
                <a:gd name="T111" fmla="*/ 62 h 63"/>
                <a:gd name="T112" fmla="*/ 34 w 114"/>
                <a:gd name="T11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 h="63">
                  <a:moveTo>
                    <a:pt x="34" y="63"/>
                  </a:moveTo>
                  <a:lnTo>
                    <a:pt x="32" y="56"/>
                  </a:lnTo>
                  <a:lnTo>
                    <a:pt x="27" y="54"/>
                  </a:lnTo>
                  <a:lnTo>
                    <a:pt x="29" y="46"/>
                  </a:lnTo>
                  <a:lnTo>
                    <a:pt x="26" y="44"/>
                  </a:lnTo>
                  <a:lnTo>
                    <a:pt x="23" y="42"/>
                  </a:lnTo>
                  <a:lnTo>
                    <a:pt x="14" y="45"/>
                  </a:lnTo>
                  <a:lnTo>
                    <a:pt x="14" y="42"/>
                  </a:lnTo>
                  <a:lnTo>
                    <a:pt x="9" y="39"/>
                  </a:lnTo>
                  <a:lnTo>
                    <a:pt x="5" y="34"/>
                  </a:lnTo>
                  <a:lnTo>
                    <a:pt x="0" y="33"/>
                  </a:lnTo>
                  <a:lnTo>
                    <a:pt x="4" y="28"/>
                  </a:lnTo>
                  <a:lnTo>
                    <a:pt x="3" y="23"/>
                  </a:lnTo>
                  <a:lnTo>
                    <a:pt x="5" y="19"/>
                  </a:lnTo>
                  <a:lnTo>
                    <a:pt x="14" y="14"/>
                  </a:lnTo>
                  <a:lnTo>
                    <a:pt x="23" y="6"/>
                  </a:lnTo>
                  <a:lnTo>
                    <a:pt x="25" y="7"/>
                  </a:lnTo>
                  <a:lnTo>
                    <a:pt x="30" y="3"/>
                  </a:lnTo>
                  <a:lnTo>
                    <a:pt x="35" y="2"/>
                  </a:lnTo>
                  <a:lnTo>
                    <a:pt x="36" y="4"/>
                  </a:lnTo>
                  <a:lnTo>
                    <a:pt x="39" y="3"/>
                  </a:lnTo>
                  <a:lnTo>
                    <a:pt x="48" y="5"/>
                  </a:lnTo>
                  <a:lnTo>
                    <a:pt x="56" y="4"/>
                  </a:lnTo>
                  <a:lnTo>
                    <a:pt x="62" y="2"/>
                  </a:lnTo>
                  <a:lnTo>
                    <a:pt x="65" y="0"/>
                  </a:lnTo>
                  <a:lnTo>
                    <a:pt x="70" y="1"/>
                  </a:lnTo>
                  <a:lnTo>
                    <a:pt x="74" y="2"/>
                  </a:lnTo>
                  <a:lnTo>
                    <a:pt x="79" y="2"/>
                  </a:lnTo>
                  <a:lnTo>
                    <a:pt x="83" y="0"/>
                  </a:lnTo>
                  <a:lnTo>
                    <a:pt x="91" y="3"/>
                  </a:lnTo>
                  <a:lnTo>
                    <a:pt x="94" y="3"/>
                  </a:lnTo>
                  <a:lnTo>
                    <a:pt x="99" y="7"/>
                  </a:lnTo>
                  <a:lnTo>
                    <a:pt x="104" y="12"/>
                  </a:lnTo>
                  <a:lnTo>
                    <a:pt x="110" y="15"/>
                  </a:lnTo>
                  <a:lnTo>
                    <a:pt x="114" y="21"/>
                  </a:lnTo>
                  <a:lnTo>
                    <a:pt x="108" y="20"/>
                  </a:lnTo>
                  <a:lnTo>
                    <a:pt x="105" y="23"/>
                  </a:lnTo>
                  <a:lnTo>
                    <a:pt x="99" y="26"/>
                  </a:lnTo>
                  <a:lnTo>
                    <a:pt x="94" y="26"/>
                  </a:lnTo>
                  <a:lnTo>
                    <a:pt x="90" y="29"/>
                  </a:lnTo>
                  <a:lnTo>
                    <a:pt x="86" y="28"/>
                  </a:lnTo>
                  <a:lnTo>
                    <a:pt x="84" y="25"/>
                  </a:lnTo>
                  <a:lnTo>
                    <a:pt x="82" y="25"/>
                  </a:lnTo>
                  <a:lnTo>
                    <a:pt x="79" y="30"/>
                  </a:lnTo>
                  <a:lnTo>
                    <a:pt x="77" y="30"/>
                  </a:lnTo>
                  <a:lnTo>
                    <a:pt x="76" y="34"/>
                  </a:lnTo>
                  <a:lnTo>
                    <a:pt x="69" y="40"/>
                  </a:lnTo>
                  <a:lnTo>
                    <a:pt x="66" y="42"/>
                  </a:lnTo>
                  <a:lnTo>
                    <a:pt x="64" y="45"/>
                  </a:lnTo>
                  <a:lnTo>
                    <a:pt x="59" y="41"/>
                  </a:lnTo>
                  <a:lnTo>
                    <a:pt x="54" y="46"/>
                  </a:lnTo>
                  <a:lnTo>
                    <a:pt x="51" y="46"/>
                  </a:lnTo>
                  <a:lnTo>
                    <a:pt x="46" y="47"/>
                  </a:lnTo>
                  <a:lnTo>
                    <a:pt x="46" y="57"/>
                  </a:lnTo>
                  <a:lnTo>
                    <a:pt x="43" y="57"/>
                  </a:lnTo>
                  <a:lnTo>
                    <a:pt x="40" y="62"/>
                  </a:lnTo>
                  <a:lnTo>
                    <a:pt x="34" y="63"/>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18" name="Freeform 83"/>
            <p:cNvSpPr>
              <a:spLocks/>
            </p:cNvSpPr>
            <p:nvPr/>
          </p:nvSpPr>
          <p:spPr bwMode="auto">
            <a:xfrm>
              <a:off x="4538662" y="2379662"/>
              <a:ext cx="149225" cy="130175"/>
            </a:xfrm>
            <a:custGeom>
              <a:avLst/>
              <a:gdLst>
                <a:gd name="T0" fmla="*/ 343 w 386"/>
                <a:gd name="T1" fmla="*/ 50 h 337"/>
                <a:gd name="T2" fmla="*/ 363 w 386"/>
                <a:gd name="T3" fmla="*/ 82 h 337"/>
                <a:gd name="T4" fmla="*/ 386 w 386"/>
                <a:gd name="T5" fmla="*/ 106 h 337"/>
                <a:gd name="T6" fmla="*/ 363 w 386"/>
                <a:gd name="T7" fmla="*/ 137 h 337"/>
                <a:gd name="T8" fmla="*/ 331 w 386"/>
                <a:gd name="T9" fmla="*/ 119 h 337"/>
                <a:gd name="T10" fmla="*/ 284 w 386"/>
                <a:gd name="T11" fmla="*/ 120 h 337"/>
                <a:gd name="T12" fmla="*/ 225 w 386"/>
                <a:gd name="T13" fmla="*/ 106 h 337"/>
                <a:gd name="T14" fmla="*/ 194 w 386"/>
                <a:gd name="T15" fmla="*/ 108 h 337"/>
                <a:gd name="T16" fmla="*/ 181 w 386"/>
                <a:gd name="T17" fmla="*/ 125 h 337"/>
                <a:gd name="T18" fmla="*/ 155 w 386"/>
                <a:gd name="T19" fmla="*/ 106 h 337"/>
                <a:gd name="T20" fmla="*/ 144 w 386"/>
                <a:gd name="T21" fmla="*/ 141 h 337"/>
                <a:gd name="T22" fmla="*/ 180 w 386"/>
                <a:gd name="T23" fmla="*/ 180 h 337"/>
                <a:gd name="T24" fmla="*/ 196 w 386"/>
                <a:gd name="T25" fmla="*/ 206 h 337"/>
                <a:gd name="T26" fmla="*/ 230 w 386"/>
                <a:gd name="T27" fmla="*/ 237 h 337"/>
                <a:gd name="T28" fmla="*/ 257 w 386"/>
                <a:gd name="T29" fmla="*/ 256 h 337"/>
                <a:gd name="T30" fmla="*/ 286 w 386"/>
                <a:gd name="T31" fmla="*/ 291 h 337"/>
                <a:gd name="T32" fmla="*/ 349 w 386"/>
                <a:gd name="T33" fmla="*/ 323 h 337"/>
                <a:gd name="T34" fmla="*/ 342 w 386"/>
                <a:gd name="T35" fmla="*/ 337 h 337"/>
                <a:gd name="T36" fmla="*/ 276 w 386"/>
                <a:gd name="T37" fmla="*/ 306 h 337"/>
                <a:gd name="T38" fmla="*/ 234 w 386"/>
                <a:gd name="T39" fmla="*/ 276 h 337"/>
                <a:gd name="T40" fmla="*/ 170 w 386"/>
                <a:gd name="T41" fmla="*/ 251 h 337"/>
                <a:gd name="T42" fmla="*/ 108 w 386"/>
                <a:gd name="T43" fmla="*/ 189 h 337"/>
                <a:gd name="T44" fmla="*/ 121 w 386"/>
                <a:gd name="T45" fmla="*/ 183 h 337"/>
                <a:gd name="T46" fmla="*/ 88 w 386"/>
                <a:gd name="T47" fmla="*/ 148 h 337"/>
                <a:gd name="T48" fmla="*/ 85 w 386"/>
                <a:gd name="T49" fmla="*/ 119 h 337"/>
                <a:gd name="T50" fmla="*/ 40 w 386"/>
                <a:gd name="T51" fmla="*/ 106 h 337"/>
                <a:gd name="T52" fmla="*/ 22 w 386"/>
                <a:gd name="T53" fmla="*/ 142 h 337"/>
                <a:gd name="T54" fmla="*/ 0 w 386"/>
                <a:gd name="T55" fmla="*/ 114 h 337"/>
                <a:gd name="T56" fmla="*/ 0 w 386"/>
                <a:gd name="T57" fmla="*/ 85 h 337"/>
                <a:gd name="T58" fmla="*/ 2 w 386"/>
                <a:gd name="T59" fmla="*/ 84 h 337"/>
                <a:gd name="T60" fmla="*/ 49 w 386"/>
                <a:gd name="T61" fmla="*/ 87 h 337"/>
                <a:gd name="T62" fmla="*/ 61 w 386"/>
                <a:gd name="T63" fmla="*/ 72 h 337"/>
                <a:gd name="T64" fmla="*/ 85 w 386"/>
                <a:gd name="T65" fmla="*/ 86 h 337"/>
                <a:gd name="T66" fmla="*/ 111 w 386"/>
                <a:gd name="T67" fmla="*/ 88 h 337"/>
                <a:gd name="T68" fmla="*/ 109 w 386"/>
                <a:gd name="T69" fmla="*/ 64 h 337"/>
                <a:gd name="T70" fmla="*/ 132 w 386"/>
                <a:gd name="T71" fmla="*/ 56 h 337"/>
                <a:gd name="T72" fmla="*/ 136 w 386"/>
                <a:gd name="T73" fmla="*/ 22 h 337"/>
                <a:gd name="T74" fmla="*/ 187 w 386"/>
                <a:gd name="T75" fmla="*/ 0 h 337"/>
                <a:gd name="T76" fmla="*/ 210 w 386"/>
                <a:gd name="T77" fmla="*/ 10 h 337"/>
                <a:gd name="T78" fmla="*/ 263 w 386"/>
                <a:gd name="T79" fmla="*/ 46 h 337"/>
                <a:gd name="T80" fmla="*/ 320 w 386"/>
                <a:gd name="T81" fmla="*/ 62 h 337"/>
                <a:gd name="T82" fmla="*/ 344 w 386"/>
                <a:gd name="T83" fmla="*/ 5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337">
                  <a:moveTo>
                    <a:pt x="343" y="50"/>
                  </a:moveTo>
                  <a:lnTo>
                    <a:pt x="363" y="82"/>
                  </a:lnTo>
                  <a:lnTo>
                    <a:pt x="386" y="106"/>
                  </a:lnTo>
                  <a:lnTo>
                    <a:pt x="363" y="137"/>
                  </a:lnTo>
                  <a:lnTo>
                    <a:pt x="331" y="119"/>
                  </a:lnTo>
                  <a:lnTo>
                    <a:pt x="284" y="120"/>
                  </a:lnTo>
                  <a:lnTo>
                    <a:pt x="225" y="106"/>
                  </a:lnTo>
                  <a:lnTo>
                    <a:pt x="194" y="108"/>
                  </a:lnTo>
                  <a:lnTo>
                    <a:pt x="181" y="125"/>
                  </a:lnTo>
                  <a:lnTo>
                    <a:pt x="155" y="106"/>
                  </a:lnTo>
                  <a:lnTo>
                    <a:pt x="144" y="141"/>
                  </a:lnTo>
                  <a:lnTo>
                    <a:pt x="180" y="180"/>
                  </a:lnTo>
                  <a:lnTo>
                    <a:pt x="196" y="206"/>
                  </a:lnTo>
                  <a:lnTo>
                    <a:pt x="230" y="237"/>
                  </a:lnTo>
                  <a:lnTo>
                    <a:pt x="257" y="256"/>
                  </a:lnTo>
                  <a:lnTo>
                    <a:pt x="286" y="291"/>
                  </a:lnTo>
                  <a:lnTo>
                    <a:pt x="349" y="323"/>
                  </a:lnTo>
                  <a:lnTo>
                    <a:pt x="342" y="337"/>
                  </a:lnTo>
                  <a:lnTo>
                    <a:pt x="276" y="306"/>
                  </a:lnTo>
                  <a:lnTo>
                    <a:pt x="234" y="276"/>
                  </a:lnTo>
                  <a:lnTo>
                    <a:pt x="170" y="251"/>
                  </a:lnTo>
                  <a:lnTo>
                    <a:pt x="108" y="189"/>
                  </a:lnTo>
                  <a:lnTo>
                    <a:pt x="121" y="183"/>
                  </a:lnTo>
                  <a:lnTo>
                    <a:pt x="88" y="148"/>
                  </a:lnTo>
                  <a:lnTo>
                    <a:pt x="85" y="119"/>
                  </a:lnTo>
                  <a:lnTo>
                    <a:pt x="40" y="106"/>
                  </a:lnTo>
                  <a:lnTo>
                    <a:pt x="22" y="142"/>
                  </a:lnTo>
                  <a:lnTo>
                    <a:pt x="0" y="114"/>
                  </a:lnTo>
                  <a:lnTo>
                    <a:pt x="0" y="85"/>
                  </a:lnTo>
                  <a:lnTo>
                    <a:pt x="2" y="84"/>
                  </a:lnTo>
                  <a:lnTo>
                    <a:pt x="49" y="87"/>
                  </a:lnTo>
                  <a:lnTo>
                    <a:pt x="61" y="72"/>
                  </a:lnTo>
                  <a:lnTo>
                    <a:pt x="85" y="86"/>
                  </a:lnTo>
                  <a:lnTo>
                    <a:pt x="111" y="88"/>
                  </a:lnTo>
                  <a:lnTo>
                    <a:pt x="109" y="64"/>
                  </a:lnTo>
                  <a:lnTo>
                    <a:pt x="132" y="56"/>
                  </a:lnTo>
                  <a:lnTo>
                    <a:pt x="136" y="22"/>
                  </a:lnTo>
                  <a:lnTo>
                    <a:pt x="187" y="0"/>
                  </a:lnTo>
                  <a:lnTo>
                    <a:pt x="210" y="10"/>
                  </a:lnTo>
                  <a:lnTo>
                    <a:pt x="263" y="46"/>
                  </a:lnTo>
                  <a:lnTo>
                    <a:pt x="320" y="62"/>
                  </a:lnTo>
                  <a:lnTo>
                    <a:pt x="344" y="50"/>
                  </a:lnTo>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19" name="Freeform 84"/>
            <p:cNvSpPr>
              <a:spLocks/>
            </p:cNvSpPr>
            <p:nvPr/>
          </p:nvSpPr>
          <p:spPr bwMode="auto">
            <a:xfrm>
              <a:off x="2041525" y="3252787"/>
              <a:ext cx="85725" cy="61913"/>
            </a:xfrm>
            <a:custGeom>
              <a:avLst/>
              <a:gdLst>
                <a:gd name="T0" fmla="*/ 27 w 54"/>
                <a:gd name="T1" fmla="*/ 0 h 39"/>
                <a:gd name="T2" fmla="*/ 38 w 54"/>
                <a:gd name="T3" fmla="*/ 0 h 39"/>
                <a:gd name="T4" fmla="*/ 53 w 54"/>
                <a:gd name="T5" fmla="*/ 4 h 39"/>
                <a:gd name="T6" fmla="*/ 54 w 54"/>
                <a:gd name="T7" fmla="*/ 15 h 39"/>
                <a:gd name="T8" fmla="*/ 51 w 54"/>
                <a:gd name="T9" fmla="*/ 23 h 39"/>
                <a:gd name="T10" fmla="*/ 46 w 54"/>
                <a:gd name="T11" fmla="*/ 27 h 39"/>
                <a:gd name="T12" fmla="*/ 50 w 54"/>
                <a:gd name="T13" fmla="*/ 33 h 39"/>
                <a:gd name="T14" fmla="*/ 49 w 54"/>
                <a:gd name="T15" fmla="*/ 39 h 39"/>
                <a:gd name="T16" fmla="*/ 38 w 54"/>
                <a:gd name="T17" fmla="*/ 35 h 39"/>
                <a:gd name="T18" fmla="*/ 29 w 54"/>
                <a:gd name="T19" fmla="*/ 36 h 39"/>
                <a:gd name="T20" fmla="*/ 18 w 54"/>
                <a:gd name="T21" fmla="*/ 35 h 39"/>
                <a:gd name="T22" fmla="*/ 9 w 54"/>
                <a:gd name="T23" fmla="*/ 39 h 39"/>
                <a:gd name="T24" fmla="*/ 0 w 54"/>
                <a:gd name="T25" fmla="*/ 32 h 39"/>
                <a:gd name="T26" fmla="*/ 3 w 54"/>
                <a:gd name="T27" fmla="*/ 26 h 39"/>
                <a:gd name="T28" fmla="*/ 19 w 54"/>
                <a:gd name="T29" fmla="*/ 29 h 39"/>
                <a:gd name="T30" fmla="*/ 33 w 54"/>
                <a:gd name="T31" fmla="*/ 30 h 39"/>
                <a:gd name="T32" fmla="*/ 39 w 54"/>
                <a:gd name="T33" fmla="*/ 26 h 39"/>
                <a:gd name="T34" fmla="*/ 32 w 54"/>
                <a:gd name="T35" fmla="*/ 17 h 39"/>
                <a:gd name="T36" fmla="*/ 33 w 54"/>
                <a:gd name="T37" fmla="*/ 9 h 39"/>
                <a:gd name="T38" fmla="*/ 22 w 54"/>
                <a:gd name="T39" fmla="*/ 5 h 39"/>
                <a:gd name="T40" fmla="*/ 27 w 54"/>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39">
                  <a:moveTo>
                    <a:pt x="27" y="0"/>
                  </a:moveTo>
                  <a:lnTo>
                    <a:pt x="38" y="0"/>
                  </a:lnTo>
                  <a:lnTo>
                    <a:pt x="53" y="4"/>
                  </a:lnTo>
                  <a:lnTo>
                    <a:pt x="54" y="15"/>
                  </a:lnTo>
                  <a:lnTo>
                    <a:pt x="51" y="23"/>
                  </a:lnTo>
                  <a:lnTo>
                    <a:pt x="46" y="27"/>
                  </a:lnTo>
                  <a:lnTo>
                    <a:pt x="50" y="33"/>
                  </a:lnTo>
                  <a:lnTo>
                    <a:pt x="49" y="39"/>
                  </a:lnTo>
                  <a:lnTo>
                    <a:pt x="38" y="35"/>
                  </a:lnTo>
                  <a:lnTo>
                    <a:pt x="29" y="36"/>
                  </a:lnTo>
                  <a:lnTo>
                    <a:pt x="18" y="35"/>
                  </a:lnTo>
                  <a:lnTo>
                    <a:pt x="9" y="39"/>
                  </a:lnTo>
                  <a:lnTo>
                    <a:pt x="0" y="32"/>
                  </a:lnTo>
                  <a:lnTo>
                    <a:pt x="3" y="26"/>
                  </a:lnTo>
                  <a:lnTo>
                    <a:pt x="19" y="29"/>
                  </a:lnTo>
                  <a:lnTo>
                    <a:pt x="33" y="30"/>
                  </a:lnTo>
                  <a:lnTo>
                    <a:pt x="39" y="26"/>
                  </a:lnTo>
                  <a:lnTo>
                    <a:pt x="32" y="17"/>
                  </a:lnTo>
                  <a:lnTo>
                    <a:pt x="33" y="9"/>
                  </a:lnTo>
                  <a:lnTo>
                    <a:pt x="22" y="5"/>
                  </a:lnTo>
                  <a:lnTo>
                    <a:pt x="27" y="0"/>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R="0" lvl="0" indent="0" fontAlgn="auto">
                <a:lnSpc>
                  <a:spcPct val="100000"/>
                </a:lnSpc>
                <a:spcBef>
                  <a:spcPts val="0"/>
                </a:spcBef>
                <a:spcAft>
                  <a:spcPts val="0"/>
                </a:spcAft>
                <a:buClrTx/>
                <a:buSzTx/>
                <a:buFontTx/>
                <a:buNone/>
                <a:tabLst/>
                <a:defRPr/>
              </a:pPr>
              <a:endParaRPr lang="hu-HU" kern="0">
                <a:solidFill>
                  <a:sysClr val="windowText" lastClr="000000"/>
                </a:solidFill>
              </a:endParaRPr>
            </a:p>
          </p:txBody>
        </p:sp>
        <p:sp>
          <p:nvSpPr>
            <p:cNvPr id="320" name="Freeform 85"/>
            <p:cNvSpPr>
              <a:spLocks/>
            </p:cNvSpPr>
            <p:nvPr/>
          </p:nvSpPr>
          <p:spPr bwMode="auto">
            <a:xfrm>
              <a:off x="4600575" y="2311400"/>
              <a:ext cx="165100" cy="92075"/>
            </a:xfrm>
            <a:custGeom>
              <a:avLst/>
              <a:gdLst>
                <a:gd name="T0" fmla="*/ 0 w 104"/>
                <a:gd name="T1" fmla="*/ 36 h 58"/>
                <a:gd name="T2" fmla="*/ 5 w 104"/>
                <a:gd name="T3" fmla="*/ 23 h 58"/>
                <a:gd name="T4" fmla="*/ 1 w 104"/>
                <a:gd name="T5" fmla="*/ 18 h 58"/>
                <a:gd name="T6" fmla="*/ 10 w 104"/>
                <a:gd name="T7" fmla="*/ 18 h 58"/>
                <a:gd name="T8" fmla="*/ 11 w 104"/>
                <a:gd name="T9" fmla="*/ 10 h 58"/>
                <a:gd name="T10" fmla="*/ 20 w 104"/>
                <a:gd name="T11" fmla="*/ 15 h 58"/>
                <a:gd name="T12" fmla="*/ 26 w 104"/>
                <a:gd name="T13" fmla="*/ 17 h 58"/>
                <a:gd name="T14" fmla="*/ 39 w 104"/>
                <a:gd name="T15" fmla="*/ 15 h 58"/>
                <a:gd name="T16" fmla="*/ 40 w 104"/>
                <a:gd name="T17" fmla="*/ 11 h 58"/>
                <a:gd name="T18" fmla="*/ 46 w 104"/>
                <a:gd name="T19" fmla="*/ 10 h 58"/>
                <a:gd name="T20" fmla="*/ 54 w 104"/>
                <a:gd name="T21" fmla="*/ 7 h 58"/>
                <a:gd name="T22" fmla="*/ 56 w 104"/>
                <a:gd name="T23" fmla="*/ 8 h 58"/>
                <a:gd name="T24" fmla="*/ 63 w 104"/>
                <a:gd name="T25" fmla="*/ 6 h 58"/>
                <a:gd name="T26" fmla="*/ 66 w 104"/>
                <a:gd name="T27" fmla="*/ 1 h 58"/>
                <a:gd name="T28" fmla="*/ 72 w 104"/>
                <a:gd name="T29" fmla="*/ 0 h 58"/>
                <a:gd name="T30" fmla="*/ 90 w 104"/>
                <a:gd name="T31" fmla="*/ 6 h 58"/>
                <a:gd name="T32" fmla="*/ 93 w 104"/>
                <a:gd name="T33" fmla="*/ 4 h 58"/>
                <a:gd name="T34" fmla="*/ 102 w 104"/>
                <a:gd name="T35" fmla="*/ 9 h 58"/>
                <a:gd name="T36" fmla="*/ 104 w 104"/>
                <a:gd name="T37" fmla="*/ 15 h 58"/>
                <a:gd name="T38" fmla="*/ 95 w 104"/>
                <a:gd name="T39" fmla="*/ 19 h 58"/>
                <a:gd name="T40" fmla="*/ 89 w 104"/>
                <a:gd name="T41" fmla="*/ 33 h 58"/>
                <a:gd name="T42" fmla="*/ 80 w 104"/>
                <a:gd name="T43" fmla="*/ 47 h 58"/>
                <a:gd name="T44" fmla="*/ 67 w 104"/>
                <a:gd name="T45" fmla="*/ 51 h 58"/>
                <a:gd name="T46" fmla="*/ 57 w 104"/>
                <a:gd name="T47" fmla="*/ 50 h 58"/>
                <a:gd name="T48" fmla="*/ 45 w 104"/>
                <a:gd name="T49" fmla="*/ 55 h 58"/>
                <a:gd name="T50" fmla="*/ 39 w 104"/>
                <a:gd name="T51" fmla="*/ 58 h 58"/>
                <a:gd name="T52" fmla="*/ 25 w 104"/>
                <a:gd name="T53" fmla="*/ 54 h 58"/>
                <a:gd name="T54" fmla="*/ 12 w 104"/>
                <a:gd name="T55" fmla="*/ 45 h 58"/>
                <a:gd name="T56" fmla="*/ 7 w 104"/>
                <a:gd name="T57" fmla="*/ 43 h 58"/>
                <a:gd name="T58" fmla="*/ 3 w 104"/>
                <a:gd name="T59" fmla="*/ 36 h 58"/>
                <a:gd name="T60" fmla="*/ 0 w 104"/>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58">
                  <a:moveTo>
                    <a:pt x="0" y="36"/>
                  </a:moveTo>
                  <a:lnTo>
                    <a:pt x="5" y="23"/>
                  </a:lnTo>
                  <a:lnTo>
                    <a:pt x="1" y="18"/>
                  </a:lnTo>
                  <a:lnTo>
                    <a:pt x="10" y="18"/>
                  </a:lnTo>
                  <a:lnTo>
                    <a:pt x="11" y="10"/>
                  </a:lnTo>
                  <a:lnTo>
                    <a:pt x="20" y="15"/>
                  </a:lnTo>
                  <a:lnTo>
                    <a:pt x="26" y="17"/>
                  </a:lnTo>
                  <a:lnTo>
                    <a:pt x="39" y="15"/>
                  </a:lnTo>
                  <a:lnTo>
                    <a:pt x="40" y="11"/>
                  </a:lnTo>
                  <a:lnTo>
                    <a:pt x="46" y="10"/>
                  </a:lnTo>
                  <a:lnTo>
                    <a:pt x="54" y="7"/>
                  </a:lnTo>
                  <a:lnTo>
                    <a:pt x="56" y="8"/>
                  </a:lnTo>
                  <a:lnTo>
                    <a:pt x="63" y="6"/>
                  </a:lnTo>
                  <a:lnTo>
                    <a:pt x="66" y="1"/>
                  </a:lnTo>
                  <a:lnTo>
                    <a:pt x="72" y="0"/>
                  </a:lnTo>
                  <a:lnTo>
                    <a:pt x="90" y="6"/>
                  </a:lnTo>
                  <a:lnTo>
                    <a:pt x="93" y="4"/>
                  </a:lnTo>
                  <a:lnTo>
                    <a:pt x="102" y="9"/>
                  </a:lnTo>
                  <a:lnTo>
                    <a:pt x="104" y="15"/>
                  </a:lnTo>
                  <a:lnTo>
                    <a:pt x="95" y="19"/>
                  </a:lnTo>
                  <a:lnTo>
                    <a:pt x="89" y="33"/>
                  </a:lnTo>
                  <a:lnTo>
                    <a:pt x="80" y="47"/>
                  </a:lnTo>
                  <a:lnTo>
                    <a:pt x="67" y="51"/>
                  </a:lnTo>
                  <a:lnTo>
                    <a:pt x="57" y="50"/>
                  </a:lnTo>
                  <a:lnTo>
                    <a:pt x="45" y="55"/>
                  </a:lnTo>
                  <a:lnTo>
                    <a:pt x="39" y="58"/>
                  </a:lnTo>
                  <a:lnTo>
                    <a:pt x="25" y="54"/>
                  </a:lnTo>
                  <a:lnTo>
                    <a:pt x="12" y="45"/>
                  </a:lnTo>
                  <a:lnTo>
                    <a:pt x="7" y="43"/>
                  </a:lnTo>
                  <a:lnTo>
                    <a:pt x="3" y="36"/>
                  </a:lnTo>
                  <a:lnTo>
                    <a:pt x="0" y="36"/>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21" name="Freeform 86"/>
            <p:cNvSpPr>
              <a:spLocks noEditPoints="1"/>
            </p:cNvSpPr>
            <p:nvPr/>
          </p:nvSpPr>
          <p:spPr bwMode="auto">
            <a:xfrm>
              <a:off x="6958012" y="3729038"/>
              <a:ext cx="1335088" cy="522288"/>
            </a:xfrm>
            <a:custGeom>
              <a:avLst/>
              <a:gdLst>
                <a:gd name="T0" fmla="*/ 552 w 3445"/>
                <a:gd name="T1" fmla="*/ 826 h 1349"/>
                <a:gd name="T2" fmla="*/ 373 w 3445"/>
                <a:gd name="T3" fmla="*/ 522 h 1349"/>
                <a:gd name="T4" fmla="*/ 188 w 3445"/>
                <a:gd name="T5" fmla="*/ 258 h 1349"/>
                <a:gd name="T6" fmla="*/ 0 w 3445"/>
                <a:gd name="T7" fmla="*/ 0 h 1349"/>
                <a:gd name="T8" fmla="*/ 294 w 3445"/>
                <a:gd name="T9" fmla="*/ 161 h 1349"/>
                <a:gd name="T10" fmla="*/ 550 w 3445"/>
                <a:gd name="T11" fmla="*/ 347 h 1349"/>
                <a:gd name="T12" fmla="*/ 664 w 3445"/>
                <a:gd name="T13" fmla="*/ 557 h 1349"/>
                <a:gd name="T14" fmla="*/ 784 w 3445"/>
                <a:gd name="T15" fmla="*/ 673 h 1349"/>
                <a:gd name="T16" fmla="*/ 1707 w 3445"/>
                <a:gd name="T17" fmla="*/ 311 h 1349"/>
                <a:gd name="T18" fmla="*/ 1681 w 3445"/>
                <a:gd name="T19" fmla="*/ 535 h 1349"/>
                <a:gd name="T20" fmla="*/ 1562 w 3445"/>
                <a:gd name="T21" fmla="*/ 778 h 1349"/>
                <a:gd name="T22" fmla="*/ 1357 w 3445"/>
                <a:gd name="T23" fmla="*/ 732 h 1349"/>
                <a:gd name="T24" fmla="*/ 1129 w 3445"/>
                <a:gd name="T25" fmla="*/ 716 h 1349"/>
                <a:gd name="T26" fmla="*/ 1037 w 3445"/>
                <a:gd name="T27" fmla="*/ 431 h 1349"/>
                <a:gd name="T28" fmla="*/ 1154 w 3445"/>
                <a:gd name="T29" fmla="*/ 401 h 1349"/>
                <a:gd name="T30" fmla="*/ 1330 w 3445"/>
                <a:gd name="T31" fmla="*/ 339 h 1349"/>
                <a:gd name="T32" fmla="*/ 1527 w 3445"/>
                <a:gd name="T33" fmla="*/ 197 h 1349"/>
                <a:gd name="T34" fmla="*/ 1662 w 3445"/>
                <a:gd name="T35" fmla="*/ 191 h 1349"/>
                <a:gd name="T36" fmla="*/ 2518 w 3445"/>
                <a:gd name="T37" fmla="*/ 445 h 1349"/>
                <a:gd name="T38" fmla="*/ 2477 w 3445"/>
                <a:gd name="T39" fmla="*/ 543 h 1349"/>
                <a:gd name="T40" fmla="*/ 2463 w 3445"/>
                <a:gd name="T41" fmla="*/ 281 h 1349"/>
                <a:gd name="T42" fmla="*/ 2262 w 3445"/>
                <a:gd name="T43" fmla="*/ 346 h 1349"/>
                <a:gd name="T44" fmla="*/ 1948 w 3445"/>
                <a:gd name="T45" fmla="*/ 434 h 1349"/>
                <a:gd name="T46" fmla="*/ 1979 w 3445"/>
                <a:gd name="T47" fmla="*/ 548 h 1349"/>
                <a:gd name="T48" fmla="*/ 2047 w 3445"/>
                <a:gd name="T49" fmla="*/ 596 h 1349"/>
                <a:gd name="T50" fmla="*/ 2098 w 3445"/>
                <a:gd name="T51" fmla="*/ 865 h 1349"/>
                <a:gd name="T52" fmla="*/ 2065 w 3445"/>
                <a:gd name="T53" fmla="*/ 847 h 1349"/>
                <a:gd name="T54" fmla="*/ 1931 w 3445"/>
                <a:gd name="T55" fmla="*/ 773 h 1349"/>
                <a:gd name="T56" fmla="*/ 1889 w 3445"/>
                <a:gd name="T57" fmla="*/ 937 h 1349"/>
                <a:gd name="T58" fmla="*/ 1826 w 3445"/>
                <a:gd name="T59" fmla="*/ 764 h 1349"/>
                <a:gd name="T60" fmla="*/ 1816 w 3445"/>
                <a:gd name="T61" fmla="*/ 582 h 1349"/>
                <a:gd name="T62" fmla="*/ 1993 w 3445"/>
                <a:gd name="T63" fmla="*/ 380 h 1349"/>
                <a:gd name="T64" fmla="*/ 2262 w 3445"/>
                <a:gd name="T65" fmla="*/ 346 h 1349"/>
                <a:gd name="T66" fmla="*/ 3092 w 3445"/>
                <a:gd name="T67" fmla="*/ 663 h 1349"/>
                <a:gd name="T68" fmla="*/ 3365 w 3445"/>
                <a:gd name="T69" fmla="*/ 672 h 1349"/>
                <a:gd name="T70" fmla="*/ 3353 w 3445"/>
                <a:gd name="T71" fmla="*/ 1173 h 1349"/>
                <a:gd name="T72" fmla="*/ 3200 w 3445"/>
                <a:gd name="T73" fmla="*/ 1114 h 1349"/>
                <a:gd name="T74" fmla="*/ 3062 w 3445"/>
                <a:gd name="T75" fmla="*/ 854 h 1349"/>
                <a:gd name="T76" fmla="*/ 2838 w 3445"/>
                <a:gd name="T77" fmla="*/ 817 h 1349"/>
                <a:gd name="T78" fmla="*/ 2849 w 3445"/>
                <a:gd name="T79" fmla="*/ 676 h 1349"/>
                <a:gd name="T80" fmla="*/ 2758 w 3445"/>
                <a:gd name="T81" fmla="*/ 604 h 1349"/>
                <a:gd name="T82" fmla="*/ 2800 w 3445"/>
                <a:gd name="T83" fmla="*/ 498 h 1349"/>
                <a:gd name="T84" fmla="*/ 2677 w 3445"/>
                <a:gd name="T85" fmla="*/ 795 h 1349"/>
                <a:gd name="T86" fmla="*/ 2458 w 3445"/>
                <a:gd name="T87" fmla="*/ 755 h 1349"/>
                <a:gd name="T88" fmla="*/ 2409 w 3445"/>
                <a:gd name="T89" fmla="*/ 761 h 1349"/>
                <a:gd name="T90" fmla="*/ 2391 w 3445"/>
                <a:gd name="T91" fmla="*/ 733 h 1349"/>
                <a:gd name="T92" fmla="*/ 2914 w 3445"/>
                <a:gd name="T93" fmla="*/ 990 h 1349"/>
                <a:gd name="T94" fmla="*/ 2960 w 3445"/>
                <a:gd name="T95" fmla="*/ 996 h 1349"/>
                <a:gd name="T96" fmla="*/ 1295 w 3445"/>
                <a:gd name="T97" fmla="*/ 1058 h 1349"/>
                <a:gd name="T98" fmla="*/ 1431 w 3445"/>
                <a:gd name="T99" fmla="*/ 1212 h 1349"/>
                <a:gd name="T100" fmla="*/ 1136 w 3445"/>
                <a:gd name="T101" fmla="*/ 1158 h 1349"/>
                <a:gd name="T102" fmla="*/ 830 w 3445"/>
                <a:gd name="T103" fmla="*/ 1093 h 1349"/>
                <a:gd name="T104" fmla="*/ 898 w 3445"/>
                <a:gd name="T105" fmla="*/ 974 h 1349"/>
                <a:gd name="T106" fmla="*/ 2061 w 3445"/>
                <a:gd name="T107" fmla="*/ 1156 h 1349"/>
                <a:gd name="T108" fmla="*/ 1835 w 3445"/>
                <a:gd name="T109" fmla="*/ 1186 h 1349"/>
                <a:gd name="T110" fmla="*/ 2061 w 3445"/>
                <a:gd name="T111" fmla="*/ 1156 h 1349"/>
                <a:gd name="T112" fmla="*/ 1774 w 3445"/>
                <a:gd name="T113" fmla="*/ 1208 h 1349"/>
                <a:gd name="T114" fmla="*/ 1622 w 3445"/>
                <a:gd name="T115" fmla="*/ 1187 h 1349"/>
                <a:gd name="T116" fmla="*/ 2095 w 3445"/>
                <a:gd name="T117" fmla="*/ 1349 h 1349"/>
                <a:gd name="T118" fmla="*/ 2210 w 3445"/>
                <a:gd name="T119" fmla="*/ 1224 h 1349"/>
                <a:gd name="T120" fmla="*/ 1881 w 3445"/>
                <a:gd name="T121" fmla="*/ 1339 h 1349"/>
                <a:gd name="T122" fmla="*/ 1864 w 3445"/>
                <a:gd name="T123" fmla="*/ 1290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45" h="1349">
                  <a:moveTo>
                    <a:pt x="789" y="965"/>
                  </a:moveTo>
                  <a:lnTo>
                    <a:pt x="706" y="967"/>
                  </a:lnTo>
                  <a:lnTo>
                    <a:pt x="646" y="895"/>
                  </a:lnTo>
                  <a:lnTo>
                    <a:pt x="552" y="826"/>
                  </a:lnTo>
                  <a:lnTo>
                    <a:pt x="521" y="774"/>
                  </a:lnTo>
                  <a:lnTo>
                    <a:pt x="466" y="705"/>
                  </a:lnTo>
                  <a:lnTo>
                    <a:pt x="429" y="641"/>
                  </a:lnTo>
                  <a:lnTo>
                    <a:pt x="373" y="522"/>
                  </a:lnTo>
                  <a:lnTo>
                    <a:pt x="307" y="451"/>
                  </a:lnTo>
                  <a:lnTo>
                    <a:pt x="285" y="378"/>
                  </a:lnTo>
                  <a:lnTo>
                    <a:pt x="257" y="311"/>
                  </a:lnTo>
                  <a:lnTo>
                    <a:pt x="188" y="258"/>
                  </a:lnTo>
                  <a:lnTo>
                    <a:pt x="147" y="185"/>
                  </a:lnTo>
                  <a:lnTo>
                    <a:pt x="89" y="137"/>
                  </a:lnTo>
                  <a:lnTo>
                    <a:pt x="8" y="43"/>
                  </a:lnTo>
                  <a:lnTo>
                    <a:pt x="0" y="0"/>
                  </a:lnTo>
                  <a:lnTo>
                    <a:pt x="48" y="3"/>
                  </a:lnTo>
                  <a:lnTo>
                    <a:pt x="165" y="20"/>
                  </a:lnTo>
                  <a:lnTo>
                    <a:pt x="234" y="103"/>
                  </a:lnTo>
                  <a:lnTo>
                    <a:pt x="294" y="161"/>
                  </a:lnTo>
                  <a:lnTo>
                    <a:pt x="337" y="196"/>
                  </a:lnTo>
                  <a:lnTo>
                    <a:pt x="410" y="288"/>
                  </a:lnTo>
                  <a:lnTo>
                    <a:pt x="486" y="289"/>
                  </a:lnTo>
                  <a:lnTo>
                    <a:pt x="550" y="347"/>
                  </a:lnTo>
                  <a:lnTo>
                    <a:pt x="594" y="419"/>
                  </a:lnTo>
                  <a:lnTo>
                    <a:pt x="652" y="458"/>
                  </a:lnTo>
                  <a:lnTo>
                    <a:pt x="621" y="527"/>
                  </a:lnTo>
                  <a:lnTo>
                    <a:pt x="664" y="557"/>
                  </a:lnTo>
                  <a:lnTo>
                    <a:pt x="691" y="559"/>
                  </a:lnTo>
                  <a:lnTo>
                    <a:pt x="703" y="618"/>
                  </a:lnTo>
                  <a:lnTo>
                    <a:pt x="729" y="666"/>
                  </a:lnTo>
                  <a:lnTo>
                    <a:pt x="784" y="673"/>
                  </a:lnTo>
                  <a:lnTo>
                    <a:pt x="819" y="727"/>
                  </a:lnTo>
                  <a:lnTo>
                    <a:pt x="797" y="833"/>
                  </a:lnTo>
                  <a:lnTo>
                    <a:pt x="789" y="965"/>
                  </a:lnTo>
                  <a:moveTo>
                    <a:pt x="1707" y="311"/>
                  </a:moveTo>
                  <a:lnTo>
                    <a:pt x="1792" y="390"/>
                  </a:lnTo>
                  <a:lnTo>
                    <a:pt x="1703" y="400"/>
                  </a:lnTo>
                  <a:lnTo>
                    <a:pt x="1678" y="458"/>
                  </a:lnTo>
                  <a:lnTo>
                    <a:pt x="1681" y="535"/>
                  </a:lnTo>
                  <a:lnTo>
                    <a:pt x="1608" y="593"/>
                  </a:lnTo>
                  <a:lnTo>
                    <a:pt x="1605" y="678"/>
                  </a:lnTo>
                  <a:lnTo>
                    <a:pt x="1572" y="808"/>
                  </a:lnTo>
                  <a:lnTo>
                    <a:pt x="1562" y="778"/>
                  </a:lnTo>
                  <a:lnTo>
                    <a:pt x="1475" y="816"/>
                  </a:lnTo>
                  <a:lnTo>
                    <a:pt x="1447" y="764"/>
                  </a:lnTo>
                  <a:lnTo>
                    <a:pt x="1394" y="759"/>
                  </a:lnTo>
                  <a:lnTo>
                    <a:pt x="1357" y="732"/>
                  </a:lnTo>
                  <a:lnTo>
                    <a:pt x="1267" y="763"/>
                  </a:lnTo>
                  <a:lnTo>
                    <a:pt x="1240" y="722"/>
                  </a:lnTo>
                  <a:lnTo>
                    <a:pt x="1191" y="726"/>
                  </a:lnTo>
                  <a:lnTo>
                    <a:pt x="1129" y="716"/>
                  </a:lnTo>
                  <a:lnTo>
                    <a:pt x="1120" y="602"/>
                  </a:lnTo>
                  <a:lnTo>
                    <a:pt x="1083" y="578"/>
                  </a:lnTo>
                  <a:lnTo>
                    <a:pt x="1047" y="506"/>
                  </a:lnTo>
                  <a:lnTo>
                    <a:pt x="1037" y="431"/>
                  </a:lnTo>
                  <a:lnTo>
                    <a:pt x="1045" y="352"/>
                  </a:lnTo>
                  <a:lnTo>
                    <a:pt x="1089" y="296"/>
                  </a:lnTo>
                  <a:lnTo>
                    <a:pt x="1102" y="353"/>
                  </a:lnTo>
                  <a:lnTo>
                    <a:pt x="1154" y="401"/>
                  </a:lnTo>
                  <a:lnTo>
                    <a:pt x="1202" y="383"/>
                  </a:lnTo>
                  <a:lnTo>
                    <a:pt x="1250" y="389"/>
                  </a:lnTo>
                  <a:lnTo>
                    <a:pt x="1294" y="346"/>
                  </a:lnTo>
                  <a:lnTo>
                    <a:pt x="1330" y="339"/>
                  </a:lnTo>
                  <a:lnTo>
                    <a:pt x="1401" y="363"/>
                  </a:lnTo>
                  <a:lnTo>
                    <a:pt x="1463" y="345"/>
                  </a:lnTo>
                  <a:lnTo>
                    <a:pt x="1499" y="226"/>
                  </a:lnTo>
                  <a:lnTo>
                    <a:pt x="1527" y="197"/>
                  </a:lnTo>
                  <a:lnTo>
                    <a:pt x="1550" y="100"/>
                  </a:lnTo>
                  <a:lnTo>
                    <a:pt x="1637" y="100"/>
                  </a:lnTo>
                  <a:lnTo>
                    <a:pt x="1702" y="114"/>
                  </a:lnTo>
                  <a:lnTo>
                    <a:pt x="1662" y="191"/>
                  </a:lnTo>
                  <a:lnTo>
                    <a:pt x="1719" y="272"/>
                  </a:lnTo>
                  <a:lnTo>
                    <a:pt x="1707" y="311"/>
                  </a:lnTo>
                  <a:moveTo>
                    <a:pt x="2521" y="370"/>
                  </a:moveTo>
                  <a:lnTo>
                    <a:pt x="2518" y="445"/>
                  </a:lnTo>
                  <a:lnTo>
                    <a:pt x="2479" y="436"/>
                  </a:lnTo>
                  <a:lnTo>
                    <a:pt x="2468" y="488"/>
                  </a:lnTo>
                  <a:lnTo>
                    <a:pt x="2498" y="533"/>
                  </a:lnTo>
                  <a:lnTo>
                    <a:pt x="2477" y="543"/>
                  </a:lnTo>
                  <a:lnTo>
                    <a:pt x="2447" y="489"/>
                  </a:lnTo>
                  <a:lnTo>
                    <a:pt x="2424" y="380"/>
                  </a:lnTo>
                  <a:lnTo>
                    <a:pt x="2439" y="312"/>
                  </a:lnTo>
                  <a:lnTo>
                    <a:pt x="2463" y="281"/>
                  </a:lnTo>
                  <a:lnTo>
                    <a:pt x="2469" y="328"/>
                  </a:lnTo>
                  <a:lnTo>
                    <a:pt x="2514" y="335"/>
                  </a:lnTo>
                  <a:lnTo>
                    <a:pt x="2521" y="370"/>
                  </a:lnTo>
                  <a:moveTo>
                    <a:pt x="2262" y="346"/>
                  </a:moveTo>
                  <a:lnTo>
                    <a:pt x="2202" y="430"/>
                  </a:lnTo>
                  <a:lnTo>
                    <a:pt x="2145" y="446"/>
                  </a:lnTo>
                  <a:lnTo>
                    <a:pt x="2073" y="430"/>
                  </a:lnTo>
                  <a:lnTo>
                    <a:pt x="1948" y="434"/>
                  </a:lnTo>
                  <a:lnTo>
                    <a:pt x="1882" y="446"/>
                  </a:lnTo>
                  <a:lnTo>
                    <a:pt x="1871" y="511"/>
                  </a:lnTo>
                  <a:lnTo>
                    <a:pt x="1938" y="586"/>
                  </a:lnTo>
                  <a:lnTo>
                    <a:pt x="1979" y="548"/>
                  </a:lnTo>
                  <a:lnTo>
                    <a:pt x="2119" y="519"/>
                  </a:lnTo>
                  <a:lnTo>
                    <a:pt x="2113" y="558"/>
                  </a:lnTo>
                  <a:lnTo>
                    <a:pt x="2080" y="546"/>
                  </a:lnTo>
                  <a:lnTo>
                    <a:pt x="2047" y="596"/>
                  </a:lnTo>
                  <a:lnTo>
                    <a:pt x="1980" y="629"/>
                  </a:lnTo>
                  <a:lnTo>
                    <a:pt x="2049" y="738"/>
                  </a:lnTo>
                  <a:lnTo>
                    <a:pt x="2034" y="767"/>
                  </a:lnTo>
                  <a:lnTo>
                    <a:pt x="2098" y="865"/>
                  </a:lnTo>
                  <a:lnTo>
                    <a:pt x="2095" y="921"/>
                  </a:lnTo>
                  <a:lnTo>
                    <a:pt x="2054" y="946"/>
                  </a:lnTo>
                  <a:lnTo>
                    <a:pt x="2026" y="916"/>
                  </a:lnTo>
                  <a:lnTo>
                    <a:pt x="2065" y="847"/>
                  </a:lnTo>
                  <a:lnTo>
                    <a:pt x="1990" y="880"/>
                  </a:lnTo>
                  <a:lnTo>
                    <a:pt x="1972" y="856"/>
                  </a:lnTo>
                  <a:lnTo>
                    <a:pt x="1983" y="823"/>
                  </a:lnTo>
                  <a:lnTo>
                    <a:pt x="1931" y="773"/>
                  </a:lnTo>
                  <a:lnTo>
                    <a:pt x="1939" y="690"/>
                  </a:lnTo>
                  <a:lnTo>
                    <a:pt x="1888" y="716"/>
                  </a:lnTo>
                  <a:lnTo>
                    <a:pt x="1891" y="815"/>
                  </a:lnTo>
                  <a:lnTo>
                    <a:pt x="1889" y="937"/>
                  </a:lnTo>
                  <a:lnTo>
                    <a:pt x="1841" y="950"/>
                  </a:lnTo>
                  <a:lnTo>
                    <a:pt x="1809" y="925"/>
                  </a:lnTo>
                  <a:lnTo>
                    <a:pt x="1834" y="846"/>
                  </a:lnTo>
                  <a:lnTo>
                    <a:pt x="1826" y="764"/>
                  </a:lnTo>
                  <a:lnTo>
                    <a:pt x="1794" y="763"/>
                  </a:lnTo>
                  <a:lnTo>
                    <a:pt x="1772" y="705"/>
                  </a:lnTo>
                  <a:lnTo>
                    <a:pt x="1805" y="649"/>
                  </a:lnTo>
                  <a:lnTo>
                    <a:pt x="1816" y="582"/>
                  </a:lnTo>
                  <a:lnTo>
                    <a:pt x="1855" y="453"/>
                  </a:lnTo>
                  <a:lnTo>
                    <a:pt x="1871" y="418"/>
                  </a:lnTo>
                  <a:lnTo>
                    <a:pt x="1934" y="355"/>
                  </a:lnTo>
                  <a:lnTo>
                    <a:pt x="1993" y="380"/>
                  </a:lnTo>
                  <a:lnTo>
                    <a:pt x="2088" y="392"/>
                  </a:lnTo>
                  <a:lnTo>
                    <a:pt x="2175" y="388"/>
                  </a:lnTo>
                  <a:lnTo>
                    <a:pt x="2248" y="327"/>
                  </a:lnTo>
                  <a:lnTo>
                    <a:pt x="2262" y="346"/>
                  </a:lnTo>
                  <a:moveTo>
                    <a:pt x="2932" y="565"/>
                  </a:moveTo>
                  <a:lnTo>
                    <a:pt x="2950" y="702"/>
                  </a:lnTo>
                  <a:lnTo>
                    <a:pt x="3026" y="753"/>
                  </a:lnTo>
                  <a:lnTo>
                    <a:pt x="3092" y="663"/>
                  </a:lnTo>
                  <a:lnTo>
                    <a:pt x="3179" y="612"/>
                  </a:lnTo>
                  <a:lnTo>
                    <a:pt x="3246" y="612"/>
                  </a:lnTo>
                  <a:lnTo>
                    <a:pt x="3310" y="641"/>
                  </a:lnTo>
                  <a:lnTo>
                    <a:pt x="3365" y="672"/>
                  </a:lnTo>
                  <a:lnTo>
                    <a:pt x="3445" y="688"/>
                  </a:lnTo>
                  <a:lnTo>
                    <a:pt x="3434" y="965"/>
                  </a:lnTo>
                  <a:lnTo>
                    <a:pt x="3414" y="1243"/>
                  </a:lnTo>
                  <a:lnTo>
                    <a:pt x="3353" y="1173"/>
                  </a:lnTo>
                  <a:lnTo>
                    <a:pt x="3279" y="1156"/>
                  </a:lnTo>
                  <a:lnTo>
                    <a:pt x="3258" y="1180"/>
                  </a:lnTo>
                  <a:lnTo>
                    <a:pt x="3163" y="1183"/>
                  </a:lnTo>
                  <a:lnTo>
                    <a:pt x="3200" y="1114"/>
                  </a:lnTo>
                  <a:lnTo>
                    <a:pt x="3249" y="1090"/>
                  </a:lnTo>
                  <a:lnTo>
                    <a:pt x="3236" y="997"/>
                  </a:lnTo>
                  <a:lnTo>
                    <a:pt x="3205" y="926"/>
                  </a:lnTo>
                  <a:lnTo>
                    <a:pt x="3062" y="854"/>
                  </a:lnTo>
                  <a:lnTo>
                    <a:pt x="3001" y="847"/>
                  </a:lnTo>
                  <a:lnTo>
                    <a:pt x="2891" y="768"/>
                  </a:lnTo>
                  <a:lnTo>
                    <a:pt x="2867" y="809"/>
                  </a:lnTo>
                  <a:lnTo>
                    <a:pt x="2838" y="817"/>
                  </a:lnTo>
                  <a:lnTo>
                    <a:pt x="2822" y="786"/>
                  </a:lnTo>
                  <a:lnTo>
                    <a:pt x="2823" y="749"/>
                  </a:lnTo>
                  <a:lnTo>
                    <a:pt x="2767" y="707"/>
                  </a:lnTo>
                  <a:lnTo>
                    <a:pt x="2849" y="676"/>
                  </a:lnTo>
                  <a:lnTo>
                    <a:pt x="2902" y="678"/>
                  </a:lnTo>
                  <a:lnTo>
                    <a:pt x="2897" y="655"/>
                  </a:lnTo>
                  <a:lnTo>
                    <a:pt x="2787" y="655"/>
                  </a:lnTo>
                  <a:lnTo>
                    <a:pt x="2758" y="604"/>
                  </a:lnTo>
                  <a:lnTo>
                    <a:pt x="2691" y="589"/>
                  </a:lnTo>
                  <a:lnTo>
                    <a:pt x="2659" y="546"/>
                  </a:lnTo>
                  <a:lnTo>
                    <a:pt x="2761" y="526"/>
                  </a:lnTo>
                  <a:lnTo>
                    <a:pt x="2800" y="498"/>
                  </a:lnTo>
                  <a:lnTo>
                    <a:pt x="2920" y="533"/>
                  </a:lnTo>
                  <a:lnTo>
                    <a:pt x="2932" y="565"/>
                  </a:lnTo>
                  <a:moveTo>
                    <a:pt x="2652" y="730"/>
                  </a:moveTo>
                  <a:lnTo>
                    <a:pt x="2677" y="795"/>
                  </a:lnTo>
                  <a:lnTo>
                    <a:pt x="2615" y="760"/>
                  </a:lnTo>
                  <a:lnTo>
                    <a:pt x="2552" y="753"/>
                  </a:lnTo>
                  <a:lnTo>
                    <a:pt x="2510" y="758"/>
                  </a:lnTo>
                  <a:lnTo>
                    <a:pt x="2458" y="755"/>
                  </a:lnTo>
                  <a:lnTo>
                    <a:pt x="2477" y="709"/>
                  </a:lnTo>
                  <a:lnTo>
                    <a:pt x="2570" y="705"/>
                  </a:lnTo>
                  <a:lnTo>
                    <a:pt x="2652" y="730"/>
                  </a:lnTo>
                  <a:moveTo>
                    <a:pt x="2409" y="761"/>
                  </a:moveTo>
                  <a:lnTo>
                    <a:pt x="2380" y="789"/>
                  </a:lnTo>
                  <a:lnTo>
                    <a:pt x="2328" y="774"/>
                  </a:lnTo>
                  <a:lnTo>
                    <a:pt x="2315" y="737"/>
                  </a:lnTo>
                  <a:lnTo>
                    <a:pt x="2391" y="733"/>
                  </a:lnTo>
                  <a:lnTo>
                    <a:pt x="2409" y="761"/>
                  </a:lnTo>
                  <a:moveTo>
                    <a:pt x="2960" y="996"/>
                  </a:moveTo>
                  <a:lnTo>
                    <a:pt x="2917" y="1054"/>
                  </a:lnTo>
                  <a:lnTo>
                    <a:pt x="2914" y="990"/>
                  </a:lnTo>
                  <a:lnTo>
                    <a:pt x="2929" y="959"/>
                  </a:lnTo>
                  <a:lnTo>
                    <a:pt x="2947" y="930"/>
                  </a:lnTo>
                  <a:lnTo>
                    <a:pt x="2962" y="955"/>
                  </a:lnTo>
                  <a:lnTo>
                    <a:pt x="2960" y="996"/>
                  </a:lnTo>
                  <a:moveTo>
                    <a:pt x="996" y="1044"/>
                  </a:moveTo>
                  <a:lnTo>
                    <a:pt x="1139" y="1052"/>
                  </a:lnTo>
                  <a:lnTo>
                    <a:pt x="1158" y="1017"/>
                  </a:lnTo>
                  <a:lnTo>
                    <a:pt x="1295" y="1058"/>
                  </a:lnTo>
                  <a:lnTo>
                    <a:pt x="1319" y="1113"/>
                  </a:lnTo>
                  <a:lnTo>
                    <a:pt x="1431" y="1129"/>
                  </a:lnTo>
                  <a:lnTo>
                    <a:pt x="1519" y="1179"/>
                  </a:lnTo>
                  <a:lnTo>
                    <a:pt x="1431" y="1212"/>
                  </a:lnTo>
                  <a:lnTo>
                    <a:pt x="1351" y="1177"/>
                  </a:lnTo>
                  <a:lnTo>
                    <a:pt x="1283" y="1180"/>
                  </a:lnTo>
                  <a:lnTo>
                    <a:pt x="1206" y="1174"/>
                  </a:lnTo>
                  <a:lnTo>
                    <a:pt x="1136" y="1158"/>
                  </a:lnTo>
                  <a:lnTo>
                    <a:pt x="1052" y="1126"/>
                  </a:lnTo>
                  <a:lnTo>
                    <a:pt x="997" y="1117"/>
                  </a:lnTo>
                  <a:lnTo>
                    <a:pt x="965" y="1128"/>
                  </a:lnTo>
                  <a:lnTo>
                    <a:pt x="830" y="1093"/>
                  </a:lnTo>
                  <a:lnTo>
                    <a:pt x="819" y="1056"/>
                  </a:lnTo>
                  <a:lnTo>
                    <a:pt x="751" y="1050"/>
                  </a:lnTo>
                  <a:lnTo>
                    <a:pt x="807" y="969"/>
                  </a:lnTo>
                  <a:lnTo>
                    <a:pt x="898" y="974"/>
                  </a:lnTo>
                  <a:lnTo>
                    <a:pt x="957" y="1007"/>
                  </a:lnTo>
                  <a:lnTo>
                    <a:pt x="987" y="1013"/>
                  </a:lnTo>
                  <a:lnTo>
                    <a:pt x="996" y="1044"/>
                  </a:lnTo>
                  <a:moveTo>
                    <a:pt x="2061" y="1156"/>
                  </a:moveTo>
                  <a:lnTo>
                    <a:pt x="2046" y="1203"/>
                  </a:lnTo>
                  <a:lnTo>
                    <a:pt x="1932" y="1227"/>
                  </a:lnTo>
                  <a:lnTo>
                    <a:pt x="1833" y="1217"/>
                  </a:lnTo>
                  <a:lnTo>
                    <a:pt x="1835" y="1186"/>
                  </a:lnTo>
                  <a:lnTo>
                    <a:pt x="1896" y="1168"/>
                  </a:lnTo>
                  <a:lnTo>
                    <a:pt x="1941" y="1193"/>
                  </a:lnTo>
                  <a:lnTo>
                    <a:pt x="1991" y="1187"/>
                  </a:lnTo>
                  <a:lnTo>
                    <a:pt x="2061" y="1156"/>
                  </a:lnTo>
                  <a:moveTo>
                    <a:pt x="1685" y="1156"/>
                  </a:moveTo>
                  <a:lnTo>
                    <a:pt x="1711" y="1179"/>
                  </a:lnTo>
                  <a:lnTo>
                    <a:pt x="1758" y="1172"/>
                  </a:lnTo>
                  <a:lnTo>
                    <a:pt x="1774" y="1208"/>
                  </a:lnTo>
                  <a:lnTo>
                    <a:pt x="1685" y="1225"/>
                  </a:lnTo>
                  <a:lnTo>
                    <a:pt x="1633" y="1236"/>
                  </a:lnTo>
                  <a:lnTo>
                    <a:pt x="1592" y="1236"/>
                  </a:lnTo>
                  <a:lnTo>
                    <a:pt x="1622" y="1187"/>
                  </a:lnTo>
                  <a:lnTo>
                    <a:pt x="1663" y="1186"/>
                  </a:lnTo>
                  <a:lnTo>
                    <a:pt x="1685" y="1156"/>
                  </a:lnTo>
                  <a:moveTo>
                    <a:pt x="2161" y="1330"/>
                  </a:moveTo>
                  <a:lnTo>
                    <a:pt x="2095" y="1349"/>
                  </a:lnTo>
                  <a:lnTo>
                    <a:pt x="2087" y="1339"/>
                  </a:lnTo>
                  <a:lnTo>
                    <a:pt x="2097" y="1310"/>
                  </a:lnTo>
                  <a:lnTo>
                    <a:pt x="2133" y="1258"/>
                  </a:lnTo>
                  <a:lnTo>
                    <a:pt x="2210" y="1224"/>
                  </a:lnTo>
                  <a:lnTo>
                    <a:pt x="2217" y="1241"/>
                  </a:lnTo>
                  <a:lnTo>
                    <a:pt x="2216" y="1266"/>
                  </a:lnTo>
                  <a:lnTo>
                    <a:pt x="2161" y="1330"/>
                  </a:lnTo>
                  <a:moveTo>
                    <a:pt x="1881" y="1339"/>
                  </a:moveTo>
                  <a:lnTo>
                    <a:pt x="1850" y="1340"/>
                  </a:lnTo>
                  <a:lnTo>
                    <a:pt x="1756" y="1280"/>
                  </a:lnTo>
                  <a:lnTo>
                    <a:pt x="1827" y="1264"/>
                  </a:lnTo>
                  <a:lnTo>
                    <a:pt x="1864" y="1290"/>
                  </a:lnTo>
                  <a:lnTo>
                    <a:pt x="1888" y="1316"/>
                  </a:lnTo>
                  <a:lnTo>
                    <a:pt x="1881" y="1339"/>
                  </a:lnTo>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22" name="Freeform 87"/>
            <p:cNvSpPr>
              <a:spLocks/>
            </p:cNvSpPr>
            <p:nvPr/>
          </p:nvSpPr>
          <p:spPr bwMode="auto">
            <a:xfrm>
              <a:off x="6121400" y="2738437"/>
              <a:ext cx="800100" cy="908050"/>
            </a:xfrm>
            <a:custGeom>
              <a:avLst/>
              <a:gdLst>
                <a:gd name="T0" fmla="*/ 149 w 504"/>
                <a:gd name="T1" fmla="*/ 42 h 572"/>
                <a:gd name="T2" fmla="*/ 148 w 504"/>
                <a:gd name="T3" fmla="*/ 60 h 572"/>
                <a:gd name="T4" fmla="*/ 206 w 504"/>
                <a:gd name="T5" fmla="*/ 110 h 572"/>
                <a:gd name="T6" fmla="*/ 212 w 504"/>
                <a:gd name="T7" fmla="*/ 147 h 572"/>
                <a:gd name="T8" fmla="*/ 282 w 504"/>
                <a:gd name="T9" fmla="*/ 172 h 572"/>
                <a:gd name="T10" fmla="*/ 330 w 504"/>
                <a:gd name="T11" fmla="*/ 189 h 572"/>
                <a:gd name="T12" fmla="*/ 340 w 504"/>
                <a:gd name="T13" fmla="*/ 167 h 572"/>
                <a:gd name="T14" fmla="*/ 355 w 504"/>
                <a:gd name="T15" fmla="*/ 170 h 572"/>
                <a:gd name="T16" fmla="*/ 384 w 504"/>
                <a:gd name="T17" fmla="*/ 179 h 572"/>
                <a:gd name="T18" fmla="*/ 412 w 504"/>
                <a:gd name="T19" fmla="*/ 167 h 572"/>
                <a:gd name="T20" fmla="*/ 430 w 504"/>
                <a:gd name="T21" fmla="*/ 142 h 572"/>
                <a:gd name="T22" fmla="*/ 474 w 504"/>
                <a:gd name="T23" fmla="*/ 126 h 572"/>
                <a:gd name="T24" fmla="*/ 501 w 504"/>
                <a:gd name="T25" fmla="*/ 150 h 572"/>
                <a:gd name="T26" fmla="*/ 504 w 504"/>
                <a:gd name="T27" fmla="*/ 175 h 572"/>
                <a:gd name="T28" fmla="*/ 473 w 504"/>
                <a:gd name="T29" fmla="*/ 197 h 572"/>
                <a:gd name="T30" fmla="*/ 463 w 504"/>
                <a:gd name="T31" fmla="*/ 242 h 572"/>
                <a:gd name="T32" fmla="*/ 449 w 504"/>
                <a:gd name="T33" fmla="*/ 266 h 572"/>
                <a:gd name="T34" fmla="*/ 429 w 504"/>
                <a:gd name="T35" fmla="*/ 247 h 572"/>
                <a:gd name="T36" fmla="*/ 412 w 504"/>
                <a:gd name="T37" fmla="*/ 249 h 572"/>
                <a:gd name="T38" fmla="*/ 428 w 504"/>
                <a:gd name="T39" fmla="*/ 219 h 572"/>
                <a:gd name="T40" fmla="*/ 383 w 504"/>
                <a:gd name="T41" fmla="*/ 212 h 572"/>
                <a:gd name="T42" fmla="*/ 354 w 504"/>
                <a:gd name="T43" fmla="*/ 188 h 572"/>
                <a:gd name="T44" fmla="*/ 356 w 504"/>
                <a:gd name="T45" fmla="*/ 221 h 572"/>
                <a:gd name="T46" fmla="*/ 364 w 504"/>
                <a:gd name="T47" fmla="*/ 246 h 572"/>
                <a:gd name="T48" fmla="*/ 378 w 504"/>
                <a:gd name="T49" fmla="*/ 287 h 572"/>
                <a:gd name="T50" fmla="*/ 347 w 504"/>
                <a:gd name="T51" fmla="*/ 306 h 572"/>
                <a:gd name="T52" fmla="*/ 298 w 504"/>
                <a:gd name="T53" fmla="*/ 357 h 572"/>
                <a:gd name="T54" fmla="*/ 271 w 504"/>
                <a:gd name="T55" fmla="*/ 394 h 572"/>
                <a:gd name="T56" fmla="*/ 238 w 504"/>
                <a:gd name="T57" fmla="*/ 407 h 572"/>
                <a:gd name="T58" fmla="*/ 243 w 504"/>
                <a:gd name="T59" fmla="*/ 467 h 572"/>
                <a:gd name="T60" fmla="*/ 230 w 504"/>
                <a:gd name="T61" fmla="*/ 523 h 572"/>
                <a:gd name="T62" fmla="*/ 212 w 504"/>
                <a:gd name="T63" fmla="*/ 552 h 572"/>
                <a:gd name="T64" fmla="*/ 181 w 504"/>
                <a:gd name="T65" fmla="*/ 553 h 572"/>
                <a:gd name="T66" fmla="*/ 156 w 504"/>
                <a:gd name="T67" fmla="*/ 493 h 572"/>
                <a:gd name="T68" fmla="*/ 134 w 504"/>
                <a:gd name="T69" fmla="*/ 434 h 572"/>
                <a:gd name="T70" fmla="*/ 95 w 504"/>
                <a:gd name="T71" fmla="*/ 338 h 572"/>
                <a:gd name="T72" fmla="*/ 61 w 504"/>
                <a:gd name="T73" fmla="*/ 306 h 572"/>
                <a:gd name="T74" fmla="*/ 29 w 504"/>
                <a:gd name="T75" fmla="*/ 271 h 572"/>
                <a:gd name="T76" fmla="*/ 10 w 504"/>
                <a:gd name="T77" fmla="*/ 231 h 572"/>
                <a:gd name="T78" fmla="*/ 31 w 504"/>
                <a:gd name="T79" fmla="*/ 203 h 572"/>
                <a:gd name="T80" fmla="*/ 29 w 504"/>
                <a:gd name="T81" fmla="*/ 156 h 572"/>
                <a:gd name="T82" fmla="*/ 72 w 504"/>
                <a:gd name="T83" fmla="*/ 115 h 572"/>
                <a:gd name="T84" fmla="*/ 94 w 504"/>
                <a:gd name="T85" fmla="*/ 67 h 572"/>
                <a:gd name="T86" fmla="*/ 58 w 504"/>
                <a:gd name="T87" fmla="*/ 25 h 572"/>
                <a:gd name="T88" fmla="*/ 110 w 504"/>
                <a:gd name="T89" fmla="*/ 1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4" h="572">
                  <a:moveTo>
                    <a:pt x="122" y="0"/>
                  </a:moveTo>
                  <a:lnTo>
                    <a:pt x="147" y="25"/>
                  </a:lnTo>
                  <a:lnTo>
                    <a:pt x="149" y="42"/>
                  </a:lnTo>
                  <a:lnTo>
                    <a:pt x="159" y="52"/>
                  </a:lnTo>
                  <a:lnTo>
                    <a:pt x="161" y="63"/>
                  </a:lnTo>
                  <a:lnTo>
                    <a:pt x="148" y="60"/>
                  </a:lnTo>
                  <a:lnTo>
                    <a:pt x="158" y="83"/>
                  </a:lnTo>
                  <a:lnTo>
                    <a:pt x="178" y="96"/>
                  </a:lnTo>
                  <a:lnTo>
                    <a:pt x="206" y="110"/>
                  </a:lnTo>
                  <a:lnTo>
                    <a:pt x="197" y="120"/>
                  </a:lnTo>
                  <a:lnTo>
                    <a:pt x="194" y="139"/>
                  </a:lnTo>
                  <a:lnTo>
                    <a:pt x="212" y="147"/>
                  </a:lnTo>
                  <a:lnTo>
                    <a:pt x="231" y="157"/>
                  </a:lnTo>
                  <a:lnTo>
                    <a:pt x="257" y="169"/>
                  </a:lnTo>
                  <a:lnTo>
                    <a:pt x="282" y="172"/>
                  </a:lnTo>
                  <a:lnTo>
                    <a:pt x="294" y="182"/>
                  </a:lnTo>
                  <a:lnTo>
                    <a:pt x="308" y="184"/>
                  </a:lnTo>
                  <a:lnTo>
                    <a:pt x="330" y="189"/>
                  </a:lnTo>
                  <a:lnTo>
                    <a:pt x="345" y="189"/>
                  </a:lnTo>
                  <a:lnTo>
                    <a:pt x="346" y="181"/>
                  </a:lnTo>
                  <a:lnTo>
                    <a:pt x="340" y="167"/>
                  </a:lnTo>
                  <a:lnTo>
                    <a:pt x="340" y="158"/>
                  </a:lnTo>
                  <a:lnTo>
                    <a:pt x="350" y="154"/>
                  </a:lnTo>
                  <a:lnTo>
                    <a:pt x="355" y="170"/>
                  </a:lnTo>
                  <a:lnTo>
                    <a:pt x="356" y="174"/>
                  </a:lnTo>
                  <a:lnTo>
                    <a:pt x="374" y="182"/>
                  </a:lnTo>
                  <a:lnTo>
                    <a:pt x="384" y="179"/>
                  </a:lnTo>
                  <a:lnTo>
                    <a:pt x="400" y="181"/>
                  </a:lnTo>
                  <a:lnTo>
                    <a:pt x="414" y="180"/>
                  </a:lnTo>
                  <a:lnTo>
                    <a:pt x="412" y="167"/>
                  </a:lnTo>
                  <a:lnTo>
                    <a:pt x="404" y="161"/>
                  </a:lnTo>
                  <a:lnTo>
                    <a:pt x="418" y="158"/>
                  </a:lnTo>
                  <a:lnTo>
                    <a:pt x="430" y="142"/>
                  </a:lnTo>
                  <a:lnTo>
                    <a:pt x="447" y="129"/>
                  </a:lnTo>
                  <a:lnTo>
                    <a:pt x="463" y="134"/>
                  </a:lnTo>
                  <a:lnTo>
                    <a:pt x="474" y="126"/>
                  </a:lnTo>
                  <a:lnTo>
                    <a:pt x="485" y="139"/>
                  </a:lnTo>
                  <a:lnTo>
                    <a:pt x="481" y="147"/>
                  </a:lnTo>
                  <a:lnTo>
                    <a:pt x="501" y="150"/>
                  </a:lnTo>
                  <a:lnTo>
                    <a:pt x="504" y="158"/>
                  </a:lnTo>
                  <a:lnTo>
                    <a:pt x="499" y="162"/>
                  </a:lnTo>
                  <a:lnTo>
                    <a:pt x="504" y="175"/>
                  </a:lnTo>
                  <a:lnTo>
                    <a:pt x="490" y="171"/>
                  </a:lnTo>
                  <a:lnTo>
                    <a:pt x="470" y="185"/>
                  </a:lnTo>
                  <a:lnTo>
                    <a:pt x="473" y="197"/>
                  </a:lnTo>
                  <a:lnTo>
                    <a:pt x="467" y="215"/>
                  </a:lnTo>
                  <a:lnTo>
                    <a:pt x="468" y="225"/>
                  </a:lnTo>
                  <a:lnTo>
                    <a:pt x="463" y="242"/>
                  </a:lnTo>
                  <a:lnTo>
                    <a:pt x="449" y="237"/>
                  </a:lnTo>
                  <a:lnTo>
                    <a:pt x="452" y="259"/>
                  </a:lnTo>
                  <a:lnTo>
                    <a:pt x="449" y="266"/>
                  </a:lnTo>
                  <a:lnTo>
                    <a:pt x="452" y="274"/>
                  </a:lnTo>
                  <a:lnTo>
                    <a:pt x="444" y="280"/>
                  </a:lnTo>
                  <a:lnTo>
                    <a:pt x="429" y="247"/>
                  </a:lnTo>
                  <a:lnTo>
                    <a:pt x="424" y="247"/>
                  </a:lnTo>
                  <a:lnTo>
                    <a:pt x="424" y="260"/>
                  </a:lnTo>
                  <a:lnTo>
                    <a:pt x="412" y="249"/>
                  </a:lnTo>
                  <a:lnTo>
                    <a:pt x="415" y="237"/>
                  </a:lnTo>
                  <a:lnTo>
                    <a:pt x="423" y="236"/>
                  </a:lnTo>
                  <a:lnTo>
                    <a:pt x="428" y="219"/>
                  </a:lnTo>
                  <a:lnTo>
                    <a:pt x="417" y="215"/>
                  </a:lnTo>
                  <a:lnTo>
                    <a:pt x="400" y="215"/>
                  </a:lnTo>
                  <a:lnTo>
                    <a:pt x="383" y="212"/>
                  </a:lnTo>
                  <a:lnTo>
                    <a:pt x="378" y="198"/>
                  </a:lnTo>
                  <a:lnTo>
                    <a:pt x="370" y="197"/>
                  </a:lnTo>
                  <a:lnTo>
                    <a:pt x="354" y="188"/>
                  </a:lnTo>
                  <a:lnTo>
                    <a:pt x="350" y="202"/>
                  </a:lnTo>
                  <a:lnTo>
                    <a:pt x="366" y="213"/>
                  </a:lnTo>
                  <a:lnTo>
                    <a:pt x="356" y="221"/>
                  </a:lnTo>
                  <a:lnTo>
                    <a:pt x="353" y="228"/>
                  </a:lnTo>
                  <a:lnTo>
                    <a:pt x="365" y="234"/>
                  </a:lnTo>
                  <a:lnTo>
                    <a:pt x="364" y="246"/>
                  </a:lnTo>
                  <a:lnTo>
                    <a:pt x="373" y="262"/>
                  </a:lnTo>
                  <a:lnTo>
                    <a:pt x="379" y="279"/>
                  </a:lnTo>
                  <a:lnTo>
                    <a:pt x="378" y="287"/>
                  </a:lnTo>
                  <a:lnTo>
                    <a:pt x="365" y="286"/>
                  </a:lnTo>
                  <a:lnTo>
                    <a:pt x="344" y="291"/>
                  </a:lnTo>
                  <a:lnTo>
                    <a:pt x="347" y="306"/>
                  </a:lnTo>
                  <a:lnTo>
                    <a:pt x="339" y="319"/>
                  </a:lnTo>
                  <a:lnTo>
                    <a:pt x="315" y="333"/>
                  </a:lnTo>
                  <a:lnTo>
                    <a:pt x="298" y="357"/>
                  </a:lnTo>
                  <a:lnTo>
                    <a:pt x="286" y="370"/>
                  </a:lnTo>
                  <a:lnTo>
                    <a:pt x="270" y="384"/>
                  </a:lnTo>
                  <a:lnTo>
                    <a:pt x="271" y="394"/>
                  </a:lnTo>
                  <a:lnTo>
                    <a:pt x="262" y="399"/>
                  </a:lnTo>
                  <a:lnTo>
                    <a:pt x="246" y="406"/>
                  </a:lnTo>
                  <a:lnTo>
                    <a:pt x="238" y="407"/>
                  </a:lnTo>
                  <a:lnTo>
                    <a:pt x="234" y="423"/>
                  </a:lnTo>
                  <a:lnTo>
                    <a:pt x="241" y="450"/>
                  </a:lnTo>
                  <a:lnTo>
                    <a:pt x="243" y="467"/>
                  </a:lnTo>
                  <a:lnTo>
                    <a:pt x="237" y="487"/>
                  </a:lnTo>
                  <a:lnTo>
                    <a:pt x="239" y="522"/>
                  </a:lnTo>
                  <a:lnTo>
                    <a:pt x="230" y="523"/>
                  </a:lnTo>
                  <a:lnTo>
                    <a:pt x="222" y="539"/>
                  </a:lnTo>
                  <a:lnTo>
                    <a:pt x="228" y="546"/>
                  </a:lnTo>
                  <a:lnTo>
                    <a:pt x="212" y="552"/>
                  </a:lnTo>
                  <a:lnTo>
                    <a:pt x="206" y="566"/>
                  </a:lnTo>
                  <a:lnTo>
                    <a:pt x="199" y="572"/>
                  </a:lnTo>
                  <a:lnTo>
                    <a:pt x="181" y="553"/>
                  </a:lnTo>
                  <a:lnTo>
                    <a:pt x="171" y="523"/>
                  </a:lnTo>
                  <a:lnTo>
                    <a:pt x="163" y="503"/>
                  </a:lnTo>
                  <a:lnTo>
                    <a:pt x="156" y="493"/>
                  </a:lnTo>
                  <a:lnTo>
                    <a:pt x="144" y="473"/>
                  </a:lnTo>
                  <a:lnTo>
                    <a:pt x="138" y="447"/>
                  </a:lnTo>
                  <a:lnTo>
                    <a:pt x="134" y="434"/>
                  </a:lnTo>
                  <a:lnTo>
                    <a:pt x="115" y="405"/>
                  </a:lnTo>
                  <a:lnTo>
                    <a:pt x="103" y="365"/>
                  </a:lnTo>
                  <a:lnTo>
                    <a:pt x="95" y="338"/>
                  </a:lnTo>
                  <a:lnTo>
                    <a:pt x="92" y="313"/>
                  </a:lnTo>
                  <a:lnTo>
                    <a:pt x="86" y="294"/>
                  </a:lnTo>
                  <a:lnTo>
                    <a:pt x="61" y="306"/>
                  </a:lnTo>
                  <a:lnTo>
                    <a:pt x="48" y="304"/>
                  </a:lnTo>
                  <a:lnTo>
                    <a:pt x="22" y="279"/>
                  </a:lnTo>
                  <a:lnTo>
                    <a:pt x="29" y="271"/>
                  </a:lnTo>
                  <a:lnTo>
                    <a:pt x="23" y="263"/>
                  </a:lnTo>
                  <a:lnTo>
                    <a:pt x="0" y="245"/>
                  </a:lnTo>
                  <a:lnTo>
                    <a:pt x="10" y="231"/>
                  </a:lnTo>
                  <a:lnTo>
                    <a:pt x="49" y="231"/>
                  </a:lnTo>
                  <a:lnTo>
                    <a:pt x="43" y="213"/>
                  </a:lnTo>
                  <a:lnTo>
                    <a:pt x="31" y="203"/>
                  </a:lnTo>
                  <a:lnTo>
                    <a:pt x="27" y="187"/>
                  </a:lnTo>
                  <a:lnTo>
                    <a:pt x="13" y="178"/>
                  </a:lnTo>
                  <a:lnTo>
                    <a:pt x="29" y="156"/>
                  </a:lnTo>
                  <a:lnTo>
                    <a:pt x="50" y="158"/>
                  </a:lnTo>
                  <a:lnTo>
                    <a:pt x="65" y="136"/>
                  </a:lnTo>
                  <a:lnTo>
                    <a:pt x="72" y="115"/>
                  </a:lnTo>
                  <a:lnTo>
                    <a:pt x="85" y="94"/>
                  </a:lnTo>
                  <a:lnTo>
                    <a:pt x="81" y="79"/>
                  </a:lnTo>
                  <a:lnTo>
                    <a:pt x="94" y="67"/>
                  </a:lnTo>
                  <a:lnTo>
                    <a:pt x="77" y="57"/>
                  </a:lnTo>
                  <a:lnTo>
                    <a:pt x="68" y="43"/>
                  </a:lnTo>
                  <a:lnTo>
                    <a:pt x="58" y="25"/>
                  </a:lnTo>
                  <a:lnTo>
                    <a:pt x="64" y="16"/>
                  </a:lnTo>
                  <a:lnTo>
                    <a:pt x="92" y="21"/>
                  </a:lnTo>
                  <a:lnTo>
                    <a:pt x="110" y="18"/>
                  </a:lnTo>
                  <a:lnTo>
                    <a:pt x="122" y="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23" name="Freeform 88"/>
            <p:cNvSpPr>
              <a:spLocks/>
            </p:cNvSpPr>
            <p:nvPr/>
          </p:nvSpPr>
          <p:spPr bwMode="auto">
            <a:xfrm>
              <a:off x="3932237" y="2103437"/>
              <a:ext cx="100013" cy="109538"/>
            </a:xfrm>
            <a:custGeom>
              <a:avLst/>
              <a:gdLst>
                <a:gd name="T0" fmla="*/ 61 w 63"/>
                <a:gd name="T1" fmla="*/ 25 h 69"/>
                <a:gd name="T2" fmla="*/ 63 w 63"/>
                <a:gd name="T3" fmla="*/ 40 h 69"/>
                <a:gd name="T4" fmla="*/ 51 w 63"/>
                <a:gd name="T5" fmla="*/ 57 h 69"/>
                <a:gd name="T6" fmla="*/ 22 w 63"/>
                <a:gd name="T7" fmla="*/ 69 h 69"/>
                <a:gd name="T8" fmla="*/ 0 w 63"/>
                <a:gd name="T9" fmla="*/ 66 h 69"/>
                <a:gd name="T10" fmla="*/ 14 w 63"/>
                <a:gd name="T11" fmla="*/ 45 h 69"/>
                <a:gd name="T12" fmla="*/ 7 w 63"/>
                <a:gd name="T13" fmla="*/ 25 h 69"/>
                <a:gd name="T14" fmla="*/ 29 w 63"/>
                <a:gd name="T15" fmla="*/ 10 h 69"/>
                <a:gd name="T16" fmla="*/ 41 w 63"/>
                <a:gd name="T17" fmla="*/ 0 h 69"/>
                <a:gd name="T18" fmla="*/ 44 w 63"/>
                <a:gd name="T19" fmla="*/ 11 h 69"/>
                <a:gd name="T20" fmla="*/ 40 w 63"/>
                <a:gd name="T21" fmla="*/ 22 h 69"/>
                <a:gd name="T22" fmla="*/ 50 w 63"/>
                <a:gd name="T23" fmla="*/ 21 h 69"/>
                <a:gd name="T24" fmla="*/ 61 w 63"/>
                <a:gd name="T25" fmla="*/ 2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9">
                  <a:moveTo>
                    <a:pt x="61" y="25"/>
                  </a:moveTo>
                  <a:lnTo>
                    <a:pt x="63" y="40"/>
                  </a:lnTo>
                  <a:lnTo>
                    <a:pt x="51" y="57"/>
                  </a:lnTo>
                  <a:lnTo>
                    <a:pt x="22" y="69"/>
                  </a:lnTo>
                  <a:lnTo>
                    <a:pt x="0" y="66"/>
                  </a:lnTo>
                  <a:lnTo>
                    <a:pt x="14" y="45"/>
                  </a:lnTo>
                  <a:lnTo>
                    <a:pt x="7" y="25"/>
                  </a:lnTo>
                  <a:lnTo>
                    <a:pt x="29" y="10"/>
                  </a:lnTo>
                  <a:lnTo>
                    <a:pt x="41" y="0"/>
                  </a:lnTo>
                  <a:lnTo>
                    <a:pt x="44" y="11"/>
                  </a:lnTo>
                  <a:lnTo>
                    <a:pt x="40" y="22"/>
                  </a:lnTo>
                  <a:lnTo>
                    <a:pt x="50" y="21"/>
                  </a:lnTo>
                  <a:lnTo>
                    <a:pt x="61" y="25"/>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24" name="Freeform 89"/>
            <p:cNvSpPr>
              <a:spLocks/>
            </p:cNvSpPr>
            <p:nvPr/>
          </p:nvSpPr>
          <p:spPr bwMode="auto">
            <a:xfrm>
              <a:off x="5370512" y="2600325"/>
              <a:ext cx="598488" cy="481013"/>
            </a:xfrm>
            <a:custGeom>
              <a:avLst/>
              <a:gdLst>
                <a:gd name="T0" fmla="*/ 190 w 377"/>
                <a:gd name="T1" fmla="*/ 48 h 303"/>
                <a:gd name="T2" fmla="*/ 211 w 377"/>
                <a:gd name="T3" fmla="*/ 37 h 303"/>
                <a:gd name="T4" fmla="*/ 231 w 377"/>
                <a:gd name="T5" fmla="*/ 35 h 303"/>
                <a:gd name="T6" fmla="*/ 266 w 377"/>
                <a:gd name="T7" fmla="*/ 48 h 303"/>
                <a:gd name="T8" fmla="*/ 302 w 377"/>
                <a:gd name="T9" fmla="*/ 67 h 303"/>
                <a:gd name="T10" fmla="*/ 306 w 377"/>
                <a:gd name="T11" fmla="*/ 110 h 303"/>
                <a:gd name="T12" fmla="*/ 312 w 377"/>
                <a:gd name="T13" fmla="*/ 128 h 303"/>
                <a:gd name="T14" fmla="*/ 315 w 377"/>
                <a:gd name="T15" fmla="*/ 156 h 303"/>
                <a:gd name="T16" fmla="*/ 333 w 377"/>
                <a:gd name="T17" fmla="*/ 173 h 303"/>
                <a:gd name="T18" fmla="*/ 324 w 377"/>
                <a:gd name="T19" fmla="*/ 205 h 303"/>
                <a:gd name="T20" fmla="*/ 343 w 377"/>
                <a:gd name="T21" fmla="*/ 228 h 303"/>
                <a:gd name="T22" fmla="*/ 365 w 377"/>
                <a:gd name="T23" fmla="*/ 256 h 303"/>
                <a:gd name="T24" fmla="*/ 377 w 377"/>
                <a:gd name="T25" fmla="*/ 268 h 303"/>
                <a:gd name="T26" fmla="*/ 349 w 377"/>
                <a:gd name="T27" fmla="*/ 303 h 303"/>
                <a:gd name="T28" fmla="*/ 295 w 377"/>
                <a:gd name="T29" fmla="*/ 292 h 303"/>
                <a:gd name="T30" fmla="*/ 264 w 377"/>
                <a:gd name="T31" fmla="*/ 264 h 303"/>
                <a:gd name="T32" fmla="*/ 241 w 377"/>
                <a:gd name="T33" fmla="*/ 264 h 303"/>
                <a:gd name="T34" fmla="*/ 202 w 377"/>
                <a:gd name="T35" fmla="*/ 268 h 303"/>
                <a:gd name="T36" fmla="*/ 164 w 377"/>
                <a:gd name="T37" fmla="*/ 246 h 303"/>
                <a:gd name="T38" fmla="*/ 133 w 377"/>
                <a:gd name="T39" fmla="*/ 198 h 303"/>
                <a:gd name="T40" fmla="*/ 112 w 377"/>
                <a:gd name="T41" fmla="*/ 195 h 303"/>
                <a:gd name="T42" fmla="*/ 96 w 377"/>
                <a:gd name="T43" fmla="*/ 192 h 303"/>
                <a:gd name="T44" fmla="*/ 88 w 377"/>
                <a:gd name="T45" fmla="*/ 181 h 303"/>
                <a:gd name="T46" fmla="*/ 78 w 377"/>
                <a:gd name="T47" fmla="*/ 150 h 303"/>
                <a:gd name="T48" fmla="*/ 40 w 377"/>
                <a:gd name="T49" fmla="*/ 119 h 303"/>
                <a:gd name="T50" fmla="*/ 49 w 377"/>
                <a:gd name="T51" fmla="*/ 96 h 303"/>
                <a:gd name="T52" fmla="*/ 34 w 377"/>
                <a:gd name="T53" fmla="*/ 77 h 303"/>
                <a:gd name="T54" fmla="*/ 7 w 377"/>
                <a:gd name="T55" fmla="*/ 36 h 303"/>
                <a:gd name="T56" fmla="*/ 0 w 377"/>
                <a:gd name="T57" fmla="*/ 6 h 303"/>
                <a:gd name="T58" fmla="*/ 15 w 377"/>
                <a:gd name="T59" fmla="*/ 8 h 303"/>
                <a:gd name="T60" fmla="*/ 37 w 377"/>
                <a:gd name="T61" fmla="*/ 20 h 303"/>
                <a:gd name="T62" fmla="*/ 60 w 377"/>
                <a:gd name="T63" fmla="*/ 5 h 303"/>
                <a:gd name="T64" fmla="*/ 73 w 377"/>
                <a:gd name="T65" fmla="*/ 9 h 303"/>
                <a:gd name="T66" fmla="*/ 81 w 377"/>
                <a:gd name="T67" fmla="*/ 30 h 303"/>
                <a:gd name="T68" fmla="*/ 93 w 377"/>
                <a:gd name="T69" fmla="*/ 44 h 303"/>
                <a:gd name="T70" fmla="*/ 124 w 377"/>
                <a:gd name="T71" fmla="*/ 59 h 303"/>
                <a:gd name="T72" fmla="*/ 175 w 377"/>
                <a:gd name="T73" fmla="*/ 5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7" h="303">
                  <a:moveTo>
                    <a:pt x="176" y="52"/>
                  </a:moveTo>
                  <a:lnTo>
                    <a:pt x="190" y="48"/>
                  </a:lnTo>
                  <a:lnTo>
                    <a:pt x="200" y="36"/>
                  </a:lnTo>
                  <a:lnTo>
                    <a:pt x="211" y="37"/>
                  </a:lnTo>
                  <a:lnTo>
                    <a:pt x="218" y="33"/>
                  </a:lnTo>
                  <a:lnTo>
                    <a:pt x="231" y="35"/>
                  </a:lnTo>
                  <a:lnTo>
                    <a:pt x="252" y="45"/>
                  </a:lnTo>
                  <a:lnTo>
                    <a:pt x="266" y="48"/>
                  </a:lnTo>
                  <a:lnTo>
                    <a:pt x="289" y="66"/>
                  </a:lnTo>
                  <a:lnTo>
                    <a:pt x="302" y="67"/>
                  </a:lnTo>
                  <a:lnTo>
                    <a:pt x="308" y="84"/>
                  </a:lnTo>
                  <a:lnTo>
                    <a:pt x="306" y="110"/>
                  </a:lnTo>
                  <a:lnTo>
                    <a:pt x="304" y="125"/>
                  </a:lnTo>
                  <a:lnTo>
                    <a:pt x="312" y="128"/>
                  </a:lnTo>
                  <a:lnTo>
                    <a:pt x="307" y="139"/>
                  </a:lnTo>
                  <a:lnTo>
                    <a:pt x="315" y="156"/>
                  </a:lnTo>
                  <a:lnTo>
                    <a:pt x="319" y="169"/>
                  </a:lnTo>
                  <a:lnTo>
                    <a:pt x="333" y="173"/>
                  </a:lnTo>
                  <a:lnTo>
                    <a:pt x="337" y="186"/>
                  </a:lnTo>
                  <a:lnTo>
                    <a:pt x="324" y="205"/>
                  </a:lnTo>
                  <a:lnTo>
                    <a:pt x="334" y="216"/>
                  </a:lnTo>
                  <a:lnTo>
                    <a:pt x="343" y="228"/>
                  </a:lnTo>
                  <a:lnTo>
                    <a:pt x="362" y="237"/>
                  </a:lnTo>
                  <a:lnTo>
                    <a:pt x="365" y="256"/>
                  </a:lnTo>
                  <a:lnTo>
                    <a:pt x="374" y="259"/>
                  </a:lnTo>
                  <a:lnTo>
                    <a:pt x="377" y="268"/>
                  </a:lnTo>
                  <a:lnTo>
                    <a:pt x="353" y="279"/>
                  </a:lnTo>
                  <a:lnTo>
                    <a:pt x="349" y="303"/>
                  </a:lnTo>
                  <a:lnTo>
                    <a:pt x="315" y="297"/>
                  </a:lnTo>
                  <a:lnTo>
                    <a:pt x="295" y="292"/>
                  </a:lnTo>
                  <a:lnTo>
                    <a:pt x="274" y="290"/>
                  </a:lnTo>
                  <a:lnTo>
                    <a:pt x="264" y="264"/>
                  </a:lnTo>
                  <a:lnTo>
                    <a:pt x="255" y="260"/>
                  </a:lnTo>
                  <a:lnTo>
                    <a:pt x="241" y="264"/>
                  </a:lnTo>
                  <a:lnTo>
                    <a:pt x="225" y="274"/>
                  </a:lnTo>
                  <a:lnTo>
                    <a:pt x="202" y="268"/>
                  </a:lnTo>
                  <a:lnTo>
                    <a:pt x="182" y="251"/>
                  </a:lnTo>
                  <a:lnTo>
                    <a:pt x="164" y="246"/>
                  </a:lnTo>
                  <a:lnTo>
                    <a:pt x="150" y="226"/>
                  </a:lnTo>
                  <a:lnTo>
                    <a:pt x="133" y="198"/>
                  </a:lnTo>
                  <a:lnTo>
                    <a:pt x="124" y="202"/>
                  </a:lnTo>
                  <a:lnTo>
                    <a:pt x="112" y="195"/>
                  </a:lnTo>
                  <a:lnTo>
                    <a:pt x="107" y="203"/>
                  </a:lnTo>
                  <a:lnTo>
                    <a:pt x="96" y="192"/>
                  </a:lnTo>
                  <a:lnTo>
                    <a:pt x="94" y="181"/>
                  </a:lnTo>
                  <a:lnTo>
                    <a:pt x="88" y="181"/>
                  </a:lnTo>
                  <a:lnTo>
                    <a:pt x="89" y="166"/>
                  </a:lnTo>
                  <a:lnTo>
                    <a:pt x="78" y="150"/>
                  </a:lnTo>
                  <a:lnTo>
                    <a:pt x="55" y="139"/>
                  </a:lnTo>
                  <a:lnTo>
                    <a:pt x="40" y="119"/>
                  </a:lnTo>
                  <a:lnTo>
                    <a:pt x="42" y="103"/>
                  </a:lnTo>
                  <a:lnTo>
                    <a:pt x="49" y="96"/>
                  </a:lnTo>
                  <a:lnTo>
                    <a:pt x="46" y="84"/>
                  </a:lnTo>
                  <a:lnTo>
                    <a:pt x="34" y="77"/>
                  </a:lnTo>
                  <a:lnTo>
                    <a:pt x="19" y="53"/>
                  </a:lnTo>
                  <a:lnTo>
                    <a:pt x="7" y="36"/>
                  </a:lnTo>
                  <a:lnTo>
                    <a:pt x="9" y="30"/>
                  </a:lnTo>
                  <a:lnTo>
                    <a:pt x="0" y="6"/>
                  </a:lnTo>
                  <a:lnTo>
                    <a:pt x="11" y="0"/>
                  </a:lnTo>
                  <a:lnTo>
                    <a:pt x="15" y="8"/>
                  </a:lnTo>
                  <a:lnTo>
                    <a:pt x="25" y="18"/>
                  </a:lnTo>
                  <a:lnTo>
                    <a:pt x="37" y="20"/>
                  </a:lnTo>
                  <a:lnTo>
                    <a:pt x="43" y="20"/>
                  </a:lnTo>
                  <a:lnTo>
                    <a:pt x="60" y="5"/>
                  </a:lnTo>
                  <a:lnTo>
                    <a:pt x="67" y="3"/>
                  </a:lnTo>
                  <a:lnTo>
                    <a:pt x="73" y="9"/>
                  </a:lnTo>
                  <a:lnTo>
                    <a:pt x="69" y="19"/>
                  </a:lnTo>
                  <a:lnTo>
                    <a:pt x="81" y="30"/>
                  </a:lnTo>
                  <a:lnTo>
                    <a:pt x="85" y="29"/>
                  </a:lnTo>
                  <a:lnTo>
                    <a:pt x="93" y="44"/>
                  </a:lnTo>
                  <a:lnTo>
                    <a:pt x="110" y="49"/>
                  </a:lnTo>
                  <a:lnTo>
                    <a:pt x="124" y="59"/>
                  </a:lnTo>
                  <a:lnTo>
                    <a:pt x="149" y="63"/>
                  </a:lnTo>
                  <a:lnTo>
                    <a:pt x="175" y="57"/>
                  </a:lnTo>
                  <a:lnTo>
                    <a:pt x="176" y="5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25" name="Freeform 90"/>
            <p:cNvSpPr>
              <a:spLocks/>
            </p:cNvSpPr>
            <p:nvPr/>
          </p:nvSpPr>
          <p:spPr bwMode="auto">
            <a:xfrm>
              <a:off x="5254625" y="2676525"/>
              <a:ext cx="285750" cy="273050"/>
            </a:xfrm>
            <a:custGeom>
              <a:avLst/>
              <a:gdLst>
                <a:gd name="T0" fmla="*/ 107 w 180"/>
                <a:gd name="T1" fmla="*/ 29 h 172"/>
                <a:gd name="T2" fmla="*/ 119 w 180"/>
                <a:gd name="T3" fmla="*/ 36 h 172"/>
                <a:gd name="T4" fmla="*/ 122 w 180"/>
                <a:gd name="T5" fmla="*/ 48 h 172"/>
                <a:gd name="T6" fmla="*/ 115 w 180"/>
                <a:gd name="T7" fmla="*/ 55 h 172"/>
                <a:gd name="T8" fmla="*/ 113 w 180"/>
                <a:gd name="T9" fmla="*/ 71 h 172"/>
                <a:gd name="T10" fmla="*/ 128 w 180"/>
                <a:gd name="T11" fmla="*/ 91 h 172"/>
                <a:gd name="T12" fmla="*/ 151 w 180"/>
                <a:gd name="T13" fmla="*/ 102 h 172"/>
                <a:gd name="T14" fmla="*/ 162 w 180"/>
                <a:gd name="T15" fmla="*/ 118 h 172"/>
                <a:gd name="T16" fmla="*/ 161 w 180"/>
                <a:gd name="T17" fmla="*/ 133 h 172"/>
                <a:gd name="T18" fmla="*/ 167 w 180"/>
                <a:gd name="T19" fmla="*/ 133 h 172"/>
                <a:gd name="T20" fmla="*/ 169 w 180"/>
                <a:gd name="T21" fmla="*/ 144 h 172"/>
                <a:gd name="T22" fmla="*/ 180 w 180"/>
                <a:gd name="T23" fmla="*/ 155 h 172"/>
                <a:gd name="T24" fmla="*/ 169 w 180"/>
                <a:gd name="T25" fmla="*/ 154 h 172"/>
                <a:gd name="T26" fmla="*/ 157 w 180"/>
                <a:gd name="T27" fmla="*/ 152 h 172"/>
                <a:gd name="T28" fmla="*/ 147 w 180"/>
                <a:gd name="T29" fmla="*/ 172 h 172"/>
                <a:gd name="T30" fmla="*/ 114 w 180"/>
                <a:gd name="T31" fmla="*/ 170 h 172"/>
                <a:gd name="T32" fmla="*/ 59 w 180"/>
                <a:gd name="T33" fmla="*/ 129 h 172"/>
                <a:gd name="T34" fmla="*/ 31 w 180"/>
                <a:gd name="T35" fmla="*/ 114 h 172"/>
                <a:gd name="T36" fmla="*/ 10 w 180"/>
                <a:gd name="T37" fmla="*/ 109 h 172"/>
                <a:gd name="T38" fmla="*/ 0 w 180"/>
                <a:gd name="T39" fmla="*/ 83 h 172"/>
                <a:gd name="T40" fmla="*/ 35 w 180"/>
                <a:gd name="T41" fmla="*/ 62 h 172"/>
                <a:gd name="T42" fmla="*/ 38 w 180"/>
                <a:gd name="T43" fmla="*/ 37 h 172"/>
                <a:gd name="T44" fmla="*/ 35 w 180"/>
                <a:gd name="T45" fmla="*/ 22 h 172"/>
                <a:gd name="T46" fmla="*/ 43 w 180"/>
                <a:gd name="T47" fmla="*/ 17 h 172"/>
                <a:gd name="T48" fmla="*/ 50 w 180"/>
                <a:gd name="T49" fmla="*/ 4 h 172"/>
                <a:gd name="T50" fmla="*/ 57 w 180"/>
                <a:gd name="T51" fmla="*/ 0 h 172"/>
                <a:gd name="T52" fmla="*/ 78 w 180"/>
                <a:gd name="T53" fmla="*/ 3 h 172"/>
                <a:gd name="T54" fmla="*/ 84 w 180"/>
                <a:gd name="T55" fmla="*/ 8 h 172"/>
                <a:gd name="T56" fmla="*/ 92 w 180"/>
                <a:gd name="T57" fmla="*/ 5 h 172"/>
                <a:gd name="T58" fmla="*/ 107 w 180"/>
                <a:gd name="T59" fmla="*/ 2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172">
                  <a:moveTo>
                    <a:pt x="107" y="29"/>
                  </a:moveTo>
                  <a:lnTo>
                    <a:pt x="119" y="36"/>
                  </a:lnTo>
                  <a:lnTo>
                    <a:pt x="122" y="48"/>
                  </a:lnTo>
                  <a:lnTo>
                    <a:pt x="115" y="55"/>
                  </a:lnTo>
                  <a:lnTo>
                    <a:pt x="113" y="71"/>
                  </a:lnTo>
                  <a:lnTo>
                    <a:pt x="128" y="91"/>
                  </a:lnTo>
                  <a:lnTo>
                    <a:pt x="151" y="102"/>
                  </a:lnTo>
                  <a:lnTo>
                    <a:pt x="162" y="118"/>
                  </a:lnTo>
                  <a:lnTo>
                    <a:pt x="161" y="133"/>
                  </a:lnTo>
                  <a:lnTo>
                    <a:pt x="167" y="133"/>
                  </a:lnTo>
                  <a:lnTo>
                    <a:pt x="169" y="144"/>
                  </a:lnTo>
                  <a:lnTo>
                    <a:pt x="180" y="155"/>
                  </a:lnTo>
                  <a:lnTo>
                    <a:pt x="169" y="154"/>
                  </a:lnTo>
                  <a:lnTo>
                    <a:pt x="157" y="152"/>
                  </a:lnTo>
                  <a:lnTo>
                    <a:pt x="147" y="172"/>
                  </a:lnTo>
                  <a:lnTo>
                    <a:pt x="114" y="170"/>
                  </a:lnTo>
                  <a:lnTo>
                    <a:pt x="59" y="129"/>
                  </a:lnTo>
                  <a:lnTo>
                    <a:pt x="31" y="114"/>
                  </a:lnTo>
                  <a:lnTo>
                    <a:pt x="10" y="109"/>
                  </a:lnTo>
                  <a:lnTo>
                    <a:pt x="0" y="83"/>
                  </a:lnTo>
                  <a:lnTo>
                    <a:pt x="35" y="62"/>
                  </a:lnTo>
                  <a:lnTo>
                    <a:pt x="38" y="37"/>
                  </a:lnTo>
                  <a:lnTo>
                    <a:pt x="35" y="22"/>
                  </a:lnTo>
                  <a:lnTo>
                    <a:pt x="43" y="17"/>
                  </a:lnTo>
                  <a:lnTo>
                    <a:pt x="50" y="4"/>
                  </a:lnTo>
                  <a:lnTo>
                    <a:pt x="57" y="0"/>
                  </a:lnTo>
                  <a:lnTo>
                    <a:pt x="78" y="3"/>
                  </a:lnTo>
                  <a:lnTo>
                    <a:pt x="84" y="8"/>
                  </a:lnTo>
                  <a:lnTo>
                    <a:pt x="92" y="5"/>
                  </a:lnTo>
                  <a:lnTo>
                    <a:pt x="107" y="29"/>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26" name="Freeform 91"/>
            <p:cNvSpPr>
              <a:spLocks/>
            </p:cNvSpPr>
            <p:nvPr/>
          </p:nvSpPr>
          <p:spPr bwMode="auto">
            <a:xfrm>
              <a:off x="3646487" y="1758950"/>
              <a:ext cx="234950" cy="88900"/>
            </a:xfrm>
            <a:custGeom>
              <a:avLst/>
              <a:gdLst>
                <a:gd name="T0" fmla="*/ 138 w 148"/>
                <a:gd name="T1" fmla="*/ 1 h 56"/>
                <a:gd name="T2" fmla="*/ 133 w 148"/>
                <a:gd name="T3" fmla="*/ 13 h 56"/>
                <a:gd name="T4" fmla="*/ 148 w 148"/>
                <a:gd name="T5" fmla="*/ 25 h 56"/>
                <a:gd name="T6" fmla="*/ 128 w 148"/>
                <a:gd name="T7" fmla="*/ 39 h 56"/>
                <a:gd name="T8" fmla="*/ 85 w 148"/>
                <a:gd name="T9" fmla="*/ 52 h 56"/>
                <a:gd name="T10" fmla="*/ 73 w 148"/>
                <a:gd name="T11" fmla="*/ 56 h 56"/>
                <a:gd name="T12" fmla="*/ 54 w 148"/>
                <a:gd name="T13" fmla="*/ 53 h 56"/>
                <a:gd name="T14" fmla="*/ 16 w 148"/>
                <a:gd name="T15" fmla="*/ 47 h 56"/>
                <a:gd name="T16" fmla="*/ 31 w 148"/>
                <a:gd name="T17" fmla="*/ 39 h 56"/>
                <a:gd name="T18" fmla="*/ 2 w 148"/>
                <a:gd name="T19" fmla="*/ 30 h 56"/>
                <a:gd name="T20" fmla="*/ 28 w 148"/>
                <a:gd name="T21" fmla="*/ 26 h 56"/>
                <a:gd name="T22" fmla="*/ 28 w 148"/>
                <a:gd name="T23" fmla="*/ 21 h 56"/>
                <a:gd name="T24" fmla="*/ 0 w 148"/>
                <a:gd name="T25" fmla="*/ 17 h 56"/>
                <a:gd name="T26" fmla="*/ 12 w 148"/>
                <a:gd name="T27" fmla="*/ 5 h 56"/>
                <a:gd name="T28" fmla="*/ 33 w 148"/>
                <a:gd name="T29" fmla="*/ 2 h 56"/>
                <a:gd name="T30" fmla="*/ 52 w 148"/>
                <a:gd name="T31" fmla="*/ 14 h 56"/>
                <a:gd name="T32" fmla="*/ 75 w 148"/>
                <a:gd name="T33" fmla="*/ 4 h 56"/>
                <a:gd name="T34" fmla="*/ 91 w 148"/>
                <a:gd name="T35" fmla="*/ 9 h 56"/>
                <a:gd name="T36" fmla="*/ 115 w 148"/>
                <a:gd name="T37" fmla="*/ 0 h 56"/>
                <a:gd name="T38" fmla="*/ 138 w 148"/>
                <a:gd name="T39"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56">
                  <a:moveTo>
                    <a:pt x="138" y="1"/>
                  </a:moveTo>
                  <a:lnTo>
                    <a:pt x="133" y="13"/>
                  </a:lnTo>
                  <a:lnTo>
                    <a:pt x="148" y="25"/>
                  </a:lnTo>
                  <a:lnTo>
                    <a:pt x="128" y="39"/>
                  </a:lnTo>
                  <a:lnTo>
                    <a:pt x="85" y="52"/>
                  </a:lnTo>
                  <a:lnTo>
                    <a:pt x="73" y="56"/>
                  </a:lnTo>
                  <a:lnTo>
                    <a:pt x="54" y="53"/>
                  </a:lnTo>
                  <a:lnTo>
                    <a:pt x="16" y="47"/>
                  </a:lnTo>
                  <a:lnTo>
                    <a:pt x="31" y="39"/>
                  </a:lnTo>
                  <a:lnTo>
                    <a:pt x="2" y="30"/>
                  </a:lnTo>
                  <a:lnTo>
                    <a:pt x="28" y="26"/>
                  </a:lnTo>
                  <a:lnTo>
                    <a:pt x="28" y="21"/>
                  </a:lnTo>
                  <a:lnTo>
                    <a:pt x="0" y="17"/>
                  </a:lnTo>
                  <a:lnTo>
                    <a:pt x="12" y="5"/>
                  </a:lnTo>
                  <a:lnTo>
                    <a:pt x="33" y="2"/>
                  </a:lnTo>
                  <a:lnTo>
                    <a:pt x="52" y="14"/>
                  </a:lnTo>
                  <a:lnTo>
                    <a:pt x="75" y="4"/>
                  </a:lnTo>
                  <a:lnTo>
                    <a:pt x="91" y="9"/>
                  </a:lnTo>
                  <a:lnTo>
                    <a:pt x="115" y="0"/>
                  </a:lnTo>
                  <a:lnTo>
                    <a:pt x="138" y="1"/>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27" name="Freeform 92"/>
            <p:cNvSpPr>
              <a:spLocks/>
            </p:cNvSpPr>
            <p:nvPr/>
          </p:nvSpPr>
          <p:spPr bwMode="auto">
            <a:xfrm>
              <a:off x="5135562" y="2811462"/>
              <a:ext cx="38100" cy="125413"/>
            </a:xfrm>
            <a:custGeom>
              <a:avLst/>
              <a:gdLst>
                <a:gd name="T0" fmla="*/ 23 w 24"/>
                <a:gd name="T1" fmla="*/ 12 h 79"/>
                <a:gd name="T2" fmla="*/ 20 w 24"/>
                <a:gd name="T3" fmla="*/ 19 h 79"/>
                <a:gd name="T4" fmla="*/ 14 w 24"/>
                <a:gd name="T5" fmla="*/ 16 h 79"/>
                <a:gd name="T6" fmla="*/ 11 w 24"/>
                <a:gd name="T7" fmla="*/ 30 h 79"/>
                <a:gd name="T8" fmla="*/ 16 w 24"/>
                <a:gd name="T9" fmla="*/ 32 h 79"/>
                <a:gd name="T10" fmla="*/ 12 w 24"/>
                <a:gd name="T11" fmla="*/ 35 h 79"/>
                <a:gd name="T12" fmla="*/ 12 w 24"/>
                <a:gd name="T13" fmla="*/ 40 h 79"/>
                <a:gd name="T14" fmla="*/ 20 w 24"/>
                <a:gd name="T15" fmla="*/ 37 h 79"/>
                <a:gd name="T16" fmla="*/ 21 w 24"/>
                <a:gd name="T17" fmla="*/ 45 h 79"/>
                <a:gd name="T18" fmla="*/ 15 w 24"/>
                <a:gd name="T19" fmla="*/ 79 h 79"/>
                <a:gd name="T20" fmla="*/ 0 w 24"/>
                <a:gd name="T21" fmla="*/ 43 h 79"/>
                <a:gd name="T22" fmla="*/ 5 w 24"/>
                <a:gd name="T23" fmla="*/ 36 h 79"/>
                <a:gd name="T24" fmla="*/ 3 w 24"/>
                <a:gd name="T25" fmla="*/ 35 h 79"/>
                <a:gd name="T26" fmla="*/ 7 w 24"/>
                <a:gd name="T27" fmla="*/ 25 h 79"/>
                <a:gd name="T28" fmla="*/ 9 w 24"/>
                <a:gd name="T29" fmla="*/ 10 h 79"/>
                <a:gd name="T30" fmla="*/ 11 w 24"/>
                <a:gd name="T31" fmla="*/ 4 h 79"/>
                <a:gd name="T32" fmla="*/ 11 w 24"/>
                <a:gd name="T33" fmla="*/ 4 h 79"/>
                <a:gd name="T34" fmla="*/ 17 w 24"/>
                <a:gd name="T35" fmla="*/ 4 h 79"/>
                <a:gd name="T36" fmla="*/ 18 w 24"/>
                <a:gd name="T37" fmla="*/ 1 h 79"/>
                <a:gd name="T38" fmla="*/ 23 w 24"/>
                <a:gd name="T39" fmla="*/ 0 h 79"/>
                <a:gd name="T40" fmla="*/ 24 w 24"/>
                <a:gd name="T41" fmla="*/ 9 h 79"/>
                <a:gd name="T42" fmla="*/ 22 w 24"/>
                <a:gd name="T43" fmla="*/ 12 h 79"/>
                <a:gd name="T44" fmla="*/ 23 w 24"/>
                <a:gd name="T45"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79">
                  <a:moveTo>
                    <a:pt x="23" y="12"/>
                  </a:moveTo>
                  <a:lnTo>
                    <a:pt x="20" y="19"/>
                  </a:lnTo>
                  <a:lnTo>
                    <a:pt x="14" y="16"/>
                  </a:lnTo>
                  <a:lnTo>
                    <a:pt x="11" y="30"/>
                  </a:lnTo>
                  <a:lnTo>
                    <a:pt x="16" y="32"/>
                  </a:lnTo>
                  <a:lnTo>
                    <a:pt x="12" y="35"/>
                  </a:lnTo>
                  <a:lnTo>
                    <a:pt x="12" y="40"/>
                  </a:lnTo>
                  <a:lnTo>
                    <a:pt x="20" y="37"/>
                  </a:lnTo>
                  <a:lnTo>
                    <a:pt x="21" y="45"/>
                  </a:lnTo>
                  <a:lnTo>
                    <a:pt x="15" y="79"/>
                  </a:lnTo>
                  <a:lnTo>
                    <a:pt x="0" y="43"/>
                  </a:lnTo>
                  <a:lnTo>
                    <a:pt x="5" y="36"/>
                  </a:lnTo>
                  <a:lnTo>
                    <a:pt x="3" y="35"/>
                  </a:lnTo>
                  <a:lnTo>
                    <a:pt x="7" y="25"/>
                  </a:lnTo>
                  <a:lnTo>
                    <a:pt x="9" y="10"/>
                  </a:lnTo>
                  <a:lnTo>
                    <a:pt x="11" y="4"/>
                  </a:lnTo>
                  <a:lnTo>
                    <a:pt x="11" y="4"/>
                  </a:lnTo>
                  <a:lnTo>
                    <a:pt x="17" y="4"/>
                  </a:lnTo>
                  <a:lnTo>
                    <a:pt x="18" y="1"/>
                  </a:lnTo>
                  <a:lnTo>
                    <a:pt x="23" y="0"/>
                  </a:lnTo>
                  <a:lnTo>
                    <a:pt x="24" y="9"/>
                  </a:lnTo>
                  <a:lnTo>
                    <a:pt x="22" y="12"/>
                  </a:lnTo>
                  <a:lnTo>
                    <a:pt x="23" y="1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28" name="Freeform 93"/>
            <p:cNvSpPr>
              <a:spLocks/>
            </p:cNvSpPr>
            <p:nvPr/>
          </p:nvSpPr>
          <p:spPr bwMode="auto">
            <a:xfrm>
              <a:off x="4519612" y="2649537"/>
              <a:ext cx="82550" cy="52388"/>
            </a:xfrm>
            <a:custGeom>
              <a:avLst/>
              <a:gdLst>
                <a:gd name="T0" fmla="*/ 52 w 52"/>
                <a:gd name="T1" fmla="*/ 0 h 33"/>
                <a:gd name="T2" fmla="*/ 47 w 52"/>
                <a:gd name="T3" fmla="*/ 16 h 33"/>
                <a:gd name="T4" fmla="*/ 50 w 52"/>
                <a:gd name="T5" fmla="*/ 23 h 33"/>
                <a:gd name="T6" fmla="*/ 47 w 52"/>
                <a:gd name="T7" fmla="*/ 33 h 33"/>
                <a:gd name="T8" fmla="*/ 33 w 52"/>
                <a:gd name="T9" fmla="*/ 25 h 33"/>
                <a:gd name="T10" fmla="*/ 24 w 52"/>
                <a:gd name="T11" fmla="*/ 23 h 33"/>
                <a:gd name="T12" fmla="*/ 0 w 52"/>
                <a:gd name="T13" fmla="*/ 13 h 33"/>
                <a:gd name="T14" fmla="*/ 2 w 52"/>
                <a:gd name="T15" fmla="*/ 2 h 33"/>
                <a:gd name="T16" fmla="*/ 22 w 52"/>
                <a:gd name="T17" fmla="*/ 4 h 33"/>
                <a:gd name="T18" fmla="*/ 39 w 52"/>
                <a:gd name="T19" fmla="*/ 2 h 33"/>
                <a:gd name="T20" fmla="*/ 52 w 5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3">
                  <a:moveTo>
                    <a:pt x="52" y="0"/>
                  </a:moveTo>
                  <a:lnTo>
                    <a:pt x="47" y="16"/>
                  </a:lnTo>
                  <a:lnTo>
                    <a:pt x="50" y="23"/>
                  </a:lnTo>
                  <a:lnTo>
                    <a:pt x="47" y="33"/>
                  </a:lnTo>
                  <a:lnTo>
                    <a:pt x="33" y="25"/>
                  </a:lnTo>
                  <a:lnTo>
                    <a:pt x="24" y="23"/>
                  </a:lnTo>
                  <a:lnTo>
                    <a:pt x="0" y="13"/>
                  </a:lnTo>
                  <a:lnTo>
                    <a:pt x="2" y="2"/>
                  </a:lnTo>
                  <a:lnTo>
                    <a:pt x="22" y="4"/>
                  </a:lnTo>
                  <a:lnTo>
                    <a:pt x="39" y="2"/>
                  </a:lnTo>
                  <a:lnTo>
                    <a:pt x="52" y="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29" name="Freeform 94"/>
            <p:cNvSpPr>
              <a:spLocks/>
            </p:cNvSpPr>
            <p:nvPr/>
          </p:nvSpPr>
          <p:spPr bwMode="auto">
            <a:xfrm>
              <a:off x="4400550" y="2551112"/>
              <a:ext cx="44450" cy="76200"/>
            </a:xfrm>
            <a:custGeom>
              <a:avLst/>
              <a:gdLst>
                <a:gd name="T0" fmla="*/ 17 w 28"/>
                <a:gd name="T1" fmla="*/ 0 h 48"/>
                <a:gd name="T2" fmla="*/ 28 w 28"/>
                <a:gd name="T3" fmla="*/ 15 h 48"/>
                <a:gd name="T4" fmla="*/ 27 w 28"/>
                <a:gd name="T5" fmla="*/ 42 h 48"/>
                <a:gd name="T6" fmla="*/ 19 w 28"/>
                <a:gd name="T7" fmla="*/ 41 h 48"/>
                <a:gd name="T8" fmla="*/ 12 w 28"/>
                <a:gd name="T9" fmla="*/ 48 h 48"/>
                <a:gd name="T10" fmla="*/ 6 w 28"/>
                <a:gd name="T11" fmla="*/ 43 h 48"/>
                <a:gd name="T12" fmla="*/ 4 w 28"/>
                <a:gd name="T13" fmla="*/ 18 h 48"/>
                <a:gd name="T14" fmla="*/ 0 w 28"/>
                <a:gd name="T15" fmla="*/ 6 h 48"/>
                <a:gd name="T16" fmla="*/ 9 w 28"/>
                <a:gd name="T17" fmla="*/ 7 h 48"/>
                <a:gd name="T18" fmla="*/ 17 w 2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17" y="0"/>
                  </a:moveTo>
                  <a:lnTo>
                    <a:pt x="28" y="15"/>
                  </a:lnTo>
                  <a:lnTo>
                    <a:pt x="27" y="42"/>
                  </a:lnTo>
                  <a:lnTo>
                    <a:pt x="19" y="41"/>
                  </a:lnTo>
                  <a:lnTo>
                    <a:pt x="12" y="48"/>
                  </a:lnTo>
                  <a:lnTo>
                    <a:pt x="6" y="43"/>
                  </a:lnTo>
                  <a:lnTo>
                    <a:pt x="4" y="18"/>
                  </a:lnTo>
                  <a:lnTo>
                    <a:pt x="0" y="6"/>
                  </a:lnTo>
                  <a:lnTo>
                    <a:pt x="9" y="7"/>
                  </a:lnTo>
                  <a:lnTo>
                    <a:pt x="17" y="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30" name="Freeform 95"/>
            <p:cNvSpPr>
              <a:spLocks/>
            </p:cNvSpPr>
            <p:nvPr/>
          </p:nvSpPr>
          <p:spPr bwMode="auto">
            <a:xfrm>
              <a:off x="4359275" y="2360612"/>
              <a:ext cx="319088" cy="298450"/>
            </a:xfrm>
            <a:custGeom>
              <a:avLst/>
              <a:gdLst>
                <a:gd name="T0" fmla="*/ 114 w 201"/>
                <a:gd name="T1" fmla="*/ 12 h 188"/>
                <a:gd name="T2" fmla="*/ 117 w 201"/>
                <a:gd name="T3" fmla="*/ 31 h 188"/>
                <a:gd name="T4" fmla="*/ 91 w 201"/>
                <a:gd name="T5" fmla="*/ 35 h 188"/>
                <a:gd name="T6" fmla="*/ 91 w 201"/>
                <a:gd name="T7" fmla="*/ 51 h 188"/>
                <a:gd name="T8" fmla="*/ 113 w 201"/>
                <a:gd name="T9" fmla="*/ 72 h 188"/>
                <a:gd name="T10" fmla="*/ 142 w 201"/>
                <a:gd name="T11" fmla="*/ 105 h 188"/>
                <a:gd name="T12" fmla="*/ 160 w 201"/>
                <a:gd name="T13" fmla="*/ 110 h 188"/>
                <a:gd name="T14" fmla="*/ 171 w 201"/>
                <a:gd name="T15" fmla="*/ 121 h 188"/>
                <a:gd name="T16" fmla="*/ 199 w 201"/>
                <a:gd name="T17" fmla="*/ 138 h 188"/>
                <a:gd name="T18" fmla="*/ 198 w 201"/>
                <a:gd name="T19" fmla="*/ 149 h 188"/>
                <a:gd name="T20" fmla="*/ 173 w 201"/>
                <a:gd name="T21" fmla="*/ 136 h 188"/>
                <a:gd name="T22" fmla="*/ 180 w 201"/>
                <a:gd name="T23" fmla="*/ 157 h 188"/>
                <a:gd name="T24" fmla="*/ 172 w 201"/>
                <a:gd name="T25" fmla="*/ 169 h 188"/>
                <a:gd name="T26" fmla="*/ 156 w 201"/>
                <a:gd name="T27" fmla="*/ 188 h 188"/>
                <a:gd name="T28" fmla="*/ 159 w 201"/>
                <a:gd name="T29" fmla="*/ 171 h 188"/>
                <a:gd name="T30" fmla="*/ 155 w 201"/>
                <a:gd name="T31" fmla="*/ 155 h 188"/>
                <a:gd name="T32" fmla="*/ 142 w 201"/>
                <a:gd name="T33" fmla="*/ 142 h 188"/>
                <a:gd name="T34" fmla="*/ 125 w 201"/>
                <a:gd name="T35" fmla="*/ 129 h 188"/>
                <a:gd name="T36" fmla="*/ 105 w 201"/>
                <a:gd name="T37" fmla="*/ 120 h 188"/>
                <a:gd name="T38" fmla="*/ 76 w 201"/>
                <a:gd name="T39" fmla="*/ 97 h 188"/>
                <a:gd name="T40" fmla="*/ 58 w 201"/>
                <a:gd name="T41" fmla="*/ 65 h 188"/>
                <a:gd name="T42" fmla="*/ 35 w 201"/>
                <a:gd name="T43" fmla="*/ 56 h 188"/>
                <a:gd name="T44" fmla="*/ 19 w 201"/>
                <a:gd name="T45" fmla="*/ 68 h 188"/>
                <a:gd name="T46" fmla="*/ 13 w 201"/>
                <a:gd name="T47" fmla="*/ 61 h 188"/>
                <a:gd name="T48" fmla="*/ 0 w 201"/>
                <a:gd name="T49" fmla="*/ 42 h 188"/>
                <a:gd name="T50" fmla="*/ 0 w 201"/>
                <a:gd name="T51" fmla="*/ 28 h 188"/>
                <a:gd name="T52" fmla="*/ 8 w 201"/>
                <a:gd name="T53" fmla="*/ 27 h 188"/>
                <a:gd name="T54" fmla="*/ 25 w 201"/>
                <a:gd name="T55" fmla="*/ 19 h 188"/>
                <a:gd name="T56" fmla="*/ 35 w 201"/>
                <a:gd name="T57" fmla="*/ 22 h 188"/>
                <a:gd name="T58" fmla="*/ 51 w 201"/>
                <a:gd name="T59" fmla="*/ 16 h 188"/>
                <a:gd name="T60" fmla="*/ 58 w 201"/>
                <a:gd name="T61" fmla="*/ 4 h 188"/>
                <a:gd name="T62" fmla="*/ 70 w 201"/>
                <a:gd name="T63" fmla="*/ 3 h 188"/>
                <a:gd name="T64" fmla="*/ 90 w 201"/>
                <a:gd name="T65" fmla="*/ 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188">
                  <a:moveTo>
                    <a:pt x="90" y="7"/>
                  </a:moveTo>
                  <a:lnTo>
                    <a:pt x="114" y="12"/>
                  </a:lnTo>
                  <a:lnTo>
                    <a:pt x="113" y="22"/>
                  </a:lnTo>
                  <a:lnTo>
                    <a:pt x="117" y="31"/>
                  </a:lnTo>
                  <a:lnTo>
                    <a:pt x="104" y="28"/>
                  </a:lnTo>
                  <a:lnTo>
                    <a:pt x="91" y="35"/>
                  </a:lnTo>
                  <a:lnTo>
                    <a:pt x="93" y="45"/>
                  </a:lnTo>
                  <a:lnTo>
                    <a:pt x="91" y="51"/>
                  </a:lnTo>
                  <a:lnTo>
                    <a:pt x="97" y="61"/>
                  </a:lnTo>
                  <a:lnTo>
                    <a:pt x="113" y="72"/>
                  </a:lnTo>
                  <a:lnTo>
                    <a:pt x="122" y="89"/>
                  </a:lnTo>
                  <a:lnTo>
                    <a:pt x="142" y="105"/>
                  </a:lnTo>
                  <a:lnTo>
                    <a:pt x="155" y="105"/>
                  </a:lnTo>
                  <a:lnTo>
                    <a:pt x="160" y="110"/>
                  </a:lnTo>
                  <a:lnTo>
                    <a:pt x="155" y="114"/>
                  </a:lnTo>
                  <a:lnTo>
                    <a:pt x="171" y="121"/>
                  </a:lnTo>
                  <a:lnTo>
                    <a:pt x="183" y="127"/>
                  </a:lnTo>
                  <a:lnTo>
                    <a:pt x="199" y="138"/>
                  </a:lnTo>
                  <a:lnTo>
                    <a:pt x="201" y="142"/>
                  </a:lnTo>
                  <a:lnTo>
                    <a:pt x="198" y="149"/>
                  </a:lnTo>
                  <a:lnTo>
                    <a:pt x="188" y="140"/>
                  </a:lnTo>
                  <a:lnTo>
                    <a:pt x="173" y="136"/>
                  </a:lnTo>
                  <a:lnTo>
                    <a:pt x="167" y="150"/>
                  </a:lnTo>
                  <a:lnTo>
                    <a:pt x="180" y="157"/>
                  </a:lnTo>
                  <a:lnTo>
                    <a:pt x="179" y="168"/>
                  </a:lnTo>
                  <a:lnTo>
                    <a:pt x="172" y="169"/>
                  </a:lnTo>
                  <a:lnTo>
                    <a:pt x="163" y="187"/>
                  </a:lnTo>
                  <a:lnTo>
                    <a:pt x="156" y="188"/>
                  </a:lnTo>
                  <a:lnTo>
                    <a:pt x="156" y="182"/>
                  </a:lnTo>
                  <a:lnTo>
                    <a:pt x="159" y="171"/>
                  </a:lnTo>
                  <a:lnTo>
                    <a:pt x="162" y="167"/>
                  </a:lnTo>
                  <a:lnTo>
                    <a:pt x="155" y="155"/>
                  </a:lnTo>
                  <a:lnTo>
                    <a:pt x="149" y="144"/>
                  </a:lnTo>
                  <a:lnTo>
                    <a:pt x="142" y="142"/>
                  </a:lnTo>
                  <a:lnTo>
                    <a:pt x="136" y="133"/>
                  </a:lnTo>
                  <a:lnTo>
                    <a:pt x="125" y="129"/>
                  </a:lnTo>
                  <a:lnTo>
                    <a:pt x="118" y="121"/>
                  </a:lnTo>
                  <a:lnTo>
                    <a:pt x="105" y="120"/>
                  </a:lnTo>
                  <a:lnTo>
                    <a:pt x="91" y="110"/>
                  </a:lnTo>
                  <a:lnTo>
                    <a:pt x="76" y="97"/>
                  </a:lnTo>
                  <a:lnTo>
                    <a:pt x="64" y="85"/>
                  </a:lnTo>
                  <a:lnTo>
                    <a:pt x="58" y="65"/>
                  </a:lnTo>
                  <a:lnTo>
                    <a:pt x="49" y="63"/>
                  </a:lnTo>
                  <a:lnTo>
                    <a:pt x="35" y="56"/>
                  </a:lnTo>
                  <a:lnTo>
                    <a:pt x="28" y="58"/>
                  </a:lnTo>
                  <a:lnTo>
                    <a:pt x="19" y="68"/>
                  </a:lnTo>
                  <a:lnTo>
                    <a:pt x="12" y="69"/>
                  </a:lnTo>
                  <a:lnTo>
                    <a:pt x="13" y="61"/>
                  </a:lnTo>
                  <a:lnTo>
                    <a:pt x="4" y="58"/>
                  </a:lnTo>
                  <a:lnTo>
                    <a:pt x="0" y="42"/>
                  </a:lnTo>
                  <a:lnTo>
                    <a:pt x="5" y="36"/>
                  </a:lnTo>
                  <a:lnTo>
                    <a:pt x="0" y="28"/>
                  </a:lnTo>
                  <a:lnTo>
                    <a:pt x="0" y="23"/>
                  </a:lnTo>
                  <a:lnTo>
                    <a:pt x="8" y="27"/>
                  </a:lnTo>
                  <a:lnTo>
                    <a:pt x="16" y="26"/>
                  </a:lnTo>
                  <a:lnTo>
                    <a:pt x="25" y="19"/>
                  </a:lnTo>
                  <a:lnTo>
                    <a:pt x="27" y="22"/>
                  </a:lnTo>
                  <a:lnTo>
                    <a:pt x="35" y="22"/>
                  </a:lnTo>
                  <a:lnTo>
                    <a:pt x="38" y="13"/>
                  </a:lnTo>
                  <a:lnTo>
                    <a:pt x="51" y="16"/>
                  </a:lnTo>
                  <a:lnTo>
                    <a:pt x="58" y="12"/>
                  </a:lnTo>
                  <a:lnTo>
                    <a:pt x="58" y="4"/>
                  </a:lnTo>
                  <a:lnTo>
                    <a:pt x="68" y="7"/>
                  </a:lnTo>
                  <a:lnTo>
                    <a:pt x="70" y="3"/>
                  </a:lnTo>
                  <a:lnTo>
                    <a:pt x="86" y="0"/>
                  </a:lnTo>
                  <a:lnTo>
                    <a:pt x="90" y="7"/>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31" name="Freeform 96"/>
            <p:cNvSpPr>
              <a:spLocks/>
            </p:cNvSpPr>
            <p:nvPr/>
          </p:nvSpPr>
          <p:spPr bwMode="auto">
            <a:xfrm>
              <a:off x="1930400" y="3298825"/>
              <a:ext cx="60325" cy="26988"/>
            </a:xfrm>
            <a:custGeom>
              <a:avLst/>
              <a:gdLst>
                <a:gd name="T0" fmla="*/ 14 w 38"/>
                <a:gd name="T1" fmla="*/ 0 h 17"/>
                <a:gd name="T2" fmla="*/ 26 w 38"/>
                <a:gd name="T3" fmla="*/ 2 h 17"/>
                <a:gd name="T4" fmla="*/ 35 w 38"/>
                <a:gd name="T5" fmla="*/ 7 h 17"/>
                <a:gd name="T6" fmla="*/ 38 w 38"/>
                <a:gd name="T7" fmla="*/ 13 h 17"/>
                <a:gd name="T8" fmla="*/ 25 w 38"/>
                <a:gd name="T9" fmla="*/ 13 h 17"/>
                <a:gd name="T10" fmla="*/ 19 w 38"/>
                <a:gd name="T11" fmla="*/ 17 h 17"/>
                <a:gd name="T12" fmla="*/ 9 w 38"/>
                <a:gd name="T13" fmla="*/ 13 h 17"/>
                <a:gd name="T14" fmla="*/ 0 w 38"/>
                <a:gd name="T15" fmla="*/ 6 h 17"/>
                <a:gd name="T16" fmla="*/ 2 w 38"/>
                <a:gd name="T17" fmla="*/ 1 h 17"/>
                <a:gd name="T18" fmla="*/ 10 w 38"/>
                <a:gd name="T19" fmla="*/ 0 h 17"/>
                <a:gd name="T20" fmla="*/ 14 w 38"/>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17">
                  <a:moveTo>
                    <a:pt x="14" y="0"/>
                  </a:moveTo>
                  <a:lnTo>
                    <a:pt x="26" y="2"/>
                  </a:lnTo>
                  <a:lnTo>
                    <a:pt x="35" y="7"/>
                  </a:lnTo>
                  <a:lnTo>
                    <a:pt x="38" y="13"/>
                  </a:lnTo>
                  <a:lnTo>
                    <a:pt x="25" y="13"/>
                  </a:lnTo>
                  <a:lnTo>
                    <a:pt x="19" y="17"/>
                  </a:lnTo>
                  <a:lnTo>
                    <a:pt x="9" y="13"/>
                  </a:lnTo>
                  <a:lnTo>
                    <a:pt x="0" y="6"/>
                  </a:lnTo>
                  <a:lnTo>
                    <a:pt x="2" y="1"/>
                  </a:lnTo>
                  <a:lnTo>
                    <a:pt x="10" y="0"/>
                  </a:lnTo>
                  <a:lnTo>
                    <a:pt x="14" y="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32" name="Freeform 97"/>
            <p:cNvSpPr>
              <a:spLocks/>
            </p:cNvSpPr>
            <p:nvPr/>
          </p:nvSpPr>
          <p:spPr bwMode="auto">
            <a:xfrm>
              <a:off x="5159375" y="2808287"/>
              <a:ext cx="111125" cy="138113"/>
            </a:xfrm>
            <a:custGeom>
              <a:avLst/>
              <a:gdLst>
                <a:gd name="T0" fmla="*/ 5 w 70"/>
                <a:gd name="T1" fmla="*/ 21 h 87"/>
                <a:gd name="T2" fmla="*/ 8 w 70"/>
                <a:gd name="T3" fmla="*/ 14 h 87"/>
                <a:gd name="T4" fmla="*/ 28 w 70"/>
                <a:gd name="T5" fmla="*/ 22 h 87"/>
                <a:gd name="T6" fmla="*/ 60 w 70"/>
                <a:gd name="T7" fmla="*/ 0 h 87"/>
                <a:gd name="T8" fmla="*/ 70 w 70"/>
                <a:gd name="T9" fmla="*/ 26 h 87"/>
                <a:gd name="T10" fmla="*/ 67 w 70"/>
                <a:gd name="T11" fmla="*/ 29 h 87"/>
                <a:gd name="T12" fmla="*/ 33 w 70"/>
                <a:gd name="T13" fmla="*/ 39 h 87"/>
                <a:gd name="T14" fmla="*/ 52 w 70"/>
                <a:gd name="T15" fmla="*/ 60 h 87"/>
                <a:gd name="T16" fmla="*/ 47 w 70"/>
                <a:gd name="T17" fmla="*/ 63 h 87"/>
                <a:gd name="T18" fmla="*/ 45 w 70"/>
                <a:gd name="T19" fmla="*/ 70 h 87"/>
                <a:gd name="T20" fmla="*/ 32 w 70"/>
                <a:gd name="T21" fmla="*/ 73 h 87"/>
                <a:gd name="T22" fmla="*/ 28 w 70"/>
                <a:gd name="T23" fmla="*/ 81 h 87"/>
                <a:gd name="T24" fmla="*/ 21 w 70"/>
                <a:gd name="T25" fmla="*/ 87 h 87"/>
                <a:gd name="T26" fmla="*/ 1 w 70"/>
                <a:gd name="T27" fmla="*/ 84 h 87"/>
                <a:gd name="T28" fmla="*/ 0 w 70"/>
                <a:gd name="T29" fmla="*/ 81 h 87"/>
                <a:gd name="T30" fmla="*/ 6 w 70"/>
                <a:gd name="T31" fmla="*/ 47 h 87"/>
                <a:gd name="T32" fmla="*/ 5 w 70"/>
                <a:gd name="T33" fmla="*/ 39 h 87"/>
                <a:gd name="T34" fmla="*/ 7 w 70"/>
                <a:gd name="T35" fmla="*/ 33 h 87"/>
                <a:gd name="T36" fmla="*/ 5 w 70"/>
                <a:gd name="T37"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7">
                  <a:moveTo>
                    <a:pt x="5" y="21"/>
                  </a:moveTo>
                  <a:lnTo>
                    <a:pt x="8" y="14"/>
                  </a:lnTo>
                  <a:lnTo>
                    <a:pt x="28" y="22"/>
                  </a:lnTo>
                  <a:lnTo>
                    <a:pt x="60" y="0"/>
                  </a:lnTo>
                  <a:lnTo>
                    <a:pt x="70" y="26"/>
                  </a:lnTo>
                  <a:lnTo>
                    <a:pt x="67" y="29"/>
                  </a:lnTo>
                  <a:lnTo>
                    <a:pt x="33" y="39"/>
                  </a:lnTo>
                  <a:lnTo>
                    <a:pt x="52" y="60"/>
                  </a:lnTo>
                  <a:lnTo>
                    <a:pt x="47" y="63"/>
                  </a:lnTo>
                  <a:lnTo>
                    <a:pt x="45" y="70"/>
                  </a:lnTo>
                  <a:lnTo>
                    <a:pt x="32" y="73"/>
                  </a:lnTo>
                  <a:lnTo>
                    <a:pt x="28" y="81"/>
                  </a:lnTo>
                  <a:lnTo>
                    <a:pt x="21" y="87"/>
                  </a:lnTo>
                  <a:lnTo>
                    <a:pt x="1" y="84"/>
                  </a:lnTo>
                  <a:lnTo>
                    <a:pt x="0" y="81"/>
                  </a:lnTo>
                  <a:lnTo>
                    <a:pt x="6" y="47"/>
                  </a:lnTo>
                  <a:lnTo>
                    <a:pt x="5" y="39"/>
                  </a:lnTo>
                  <a:lnTo>
                    <a:pt x="7" y="33"/>
                  </a:lnTo>
                  <a:lnTo>
                    <a:pt x="5" y="21"/>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33" name="Freeform 98"/>
            <p:cNvSpPr>
              <a:spLocks/>
            </p:cNvSpPr>
            <p:nvPr/>
          </p:nvSpPr>
          <p:spPr bwMode="auto">
            <a:xfrm>
              <a:off x="7839075" y="2776537"/>
              <a:ext cx="60325" cy="53975"/>
            </a:xfrm>
            <a:custGeom>
              <a:avLst/>
              <a:gdLst>
                <a:gd name="T0" fmla="*/ 33 w 38"/>
                <a:gd name="T1" fmla="*/ 4 h 34"/>
                <a:gd name="T2" fmla="*/ 38 w 38"/>
                <a:gd name="T3" fmla="*/ 11 h 34"/>
                <a:gd name="T4" fmla="*/ 34 w 38"/>
                <a:gd name="T5" fmla="*/ 24 h 34"/>
                <a:gd name="T6" fmla="*/ 24 w 38"/>
                <a:gd name="T7" fmla="*/ 17 h 34"/>
                <a:gd name="T8" fmla="*/ 17 w 38"/>
                <a:gd name="T9" fmla="*/ 22 h 34"/>
                <a:gd name="T10" fmla="*/ 17 w 38"/>
                <a:gd name="T11" fmla="*/ 34 h 34"/>
                <a:gd name="T12" fmla="*/ 4 w 38"/>
                <a:gd name="T13" fmla="*/ 28 h 34"/>
                <a:gd name="T14" fmla="*/ 0 w 38"/>
                <a:gd name="T15" fmla="*/ 18 h 34"/>
                <a:gd name="T16" fmla="*/ 4 w 38"/>
                <a:gd name="T17" fmla="*/ 6 h 34"/>
                <a:gd name="T18" fmla="*/ 15 w 38"/>
                <a:gd name="T19" fmla="*/ 8 h 34"/>
                <a:gd name="T20" fmla="*/ 19 w 38"/>
                <a:gd name="T21" fmla="*/ 0 h 34"/>
                <a:gd name="T22" fmla="*/ 33 w 38"/>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33" y="4"/>
                  </a:moveTo>
                  <a:lnTo>
                    <a:pt x="38" y="11"/>
                  </a:lnTo>
                  <a:lnTo>
                    <a:pt x="34" y="24"/>
                  </a:lnTo>
                  <a:lnTo>
                    <a:pt x="24" y="17"/>
                  </a:lnTo>
                  <a:lnTo>
                    <a:pt x="17" y="22"/>
                  </a:lnTo>
                  <a:lnTo>
                    <a:pt x="17" y="34"/>
                  </a:lnTo>
                  <a:lnTo>
                    <a:pt x="4" y="28"/>
                  </a:lnTo>
                  <a:lnTo>
                    <a:pt x="0" y="18"/>
                  </a:lnTo>
                  <a:lnTo>
                    <a:pt x="4" y="6"/>
                  </a:lnTo>
                  <a:lnTo>
                    <a:pt x="15" y="8"/>
                  </a:lnTo>
                  <a:lnTo>
                    <a:pt x="19" y="0"/>
                  </a:lnTo>
                  <a:lnTo>
                    <a:pt x="33" y="4"/>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34" name="Freeform 99"/>
            <p:cNvSpPr>
              <a:spLocks/>
            </p:cNvSpPr>
            <p:nvPr/>
          </p:nvSpPr>
          <p:spPr bwMode="auto">
            <a:xfrm>
              <a:off x="7759700" y="2546350"/>
              <a:ext cx="276225" cy="339725"/>
            </a:xfrm>
            <a:custGeom>
              <a:avLst/>
              <a:gdLst>
                <a:gd name="T0" fmla="*/ 164 w 174"/>
                <a:gd name="T1" fmla="*/ 87 h 214"/>
                <a:gd name="T2" fmla="*/ 166 w 174"/>
                <a:gd name="T3" fmla="*/ 104 h 214"/>
                <a:gd name="T4" fmla="*/ 174 w 174"/>
                <a:gd name="T5" fmla="*/ 114 h 214"/>
                <a:gd name="T6" fmla="*/ 171 w 174"/>
                <a:gd name="T7" fmla="*/ 129 h 214"/>
                <a:gd name="T8" fmla="*/ 154 w 174"/>
                <a:gd name="T9" fmla="*/ 139 h 214"/>
                <a:gd name="T10" fmla="*/ 124 w 174"/>
                <a:gd name="T11" fmla="*/ 140 h 214"/>
                <a:gd name="T12" fmla="*/ 109 w 174"/>
                <a:gd name="T13" fmla="*/ 163 h 214"/>
                <a:gd name="T14" fmla="*/ 94 w 174"/>
                <a:gd name="T15" fmla="*/ 155 h 214"/>
                <a:gd name="T16" fmla="*/ 87 w 174"/>
                <a:gd name="T17" fmla="*/ 140 h 214"/>
                <a:gd name="T18" fmla="*/ 59 w 174"/>
                <a:gd name="T19" fmla="*/ 145 h 214"/>
                <a:gd name="T20" fmla="*/ 42 w 174"/>
                <a:gd name="T21" fmla="*/ 154 h 214"/>
                <a:gd name="T22" fmla="*/ 22 w 174"/>
                <a:gd name="T23" fmla="*/ 155 h 214"/>
                <a:gd name="T24" fmla="*/ 46 w 174"/>
                <a:gd name="T25" fmla="*/ 170 h 214"/>
                <a:gd name="T26" fmla="*/ 48 w 174"/>
                <a:gd name="T27" fmla="*/ 205 h 214"/>
                <a:gd name="T28" fmla="*/ 40 w 174"/>
                <a:gd name="T29" fmla="*/ 214 h 214"/>
                <a:gd name="T30" fmla="*/ 28 w 174"/>
                <a:gd name="T31" fmla="*/ 206 h 214"/>
                <a:gd name="T32" fmla="*/ 26 w 174"/>
                <a:gd name="T33" fmla="*/ 187 h 214"/>
                <a:gd name="T34" fmla="*/ 12 w 174"/>
                <a:gd name="T35" fmla="*/ 181 h 214"/>
                <a:gd name="T36" fmla="*/ 0 w 174"/>
                <a:gd name="T37" fmla="*/ 167 h 214"/>
                <a:gd name="T38" fmla="*/ 14 w 174"/>
                <a:gd name="T39" fmla="*/ 160 h 214"/>
                <a:gd name="T40" fmla="*/ 17 w 174"/>
                <a:gd name="T41" fmla="*/ 148 h 214"/>
                <a:gd name="T42" fmla="*/ 30 w 174"/>
                <a:gd name="T43" fmla="*/ 137 h 214"/>
                <a:gd name="T44" fmla="*/ 37 w 174"/>
                <a:gd name="T45" fmla="*/ 123 h 214"/>
                <a:gd name="T46" fmla="*/ 68 w 174"/>
                <a:gd name="T47" fmla="*/ 117 h 214"/>
                <a:gd name="T48" fmla="*/ 89 w 174"/>
                <a:gd name="T49" fmla="*/ 121 h 214"/>
                <a:gd name="T50" fmla="*/ 89 w 174"/>
                <a:gd name="T51" fmla="*/ 84 h 214"/>
                <a:gd name="T52" fmla="*/ 106 w 174"/>
                <a:gd name="T53" fmla="*/ 94 h 214"/>
                <a:gd name="T54" fmla="*/ 120 w 174"/>
                <a:gd name="T55" fmla="*/ 73 h 214"/>
                <a:gd name="T56" fmla="*/ 126 w 174"/>
                <a:gd name="T57" fmla="*/ 65 h 214"/>
                <a:gd name="T58" fmla="*/ 123 w 174"/>
                <a:gd name="T59" fmla="*/ 40 h 214"/>
                <a:gd name="T60" fmla="*/ 108 w 174"/>
                <a:gd name="T61" fmla="*/ 17 h 214"/>
                <a:gd name="T62" fmla="*/ 107 w 174"/>
                <a:gd name="T63" fmla="*/ 4 h 214"/>
                <a:gd name="T64" fmla="*/ 123 w 174"/>
                <a:gd name="T65" fmla="*/ 0 h 214"/>
                <a:gd name="T66" fmla="*/ 149 w 174"/>
                <a:gd name="T67" fmla="*/ 29 h 214"/>
                <a:gd name="T68" fmla="*/ 157 w 174"/>
                <a:gd name="T69" fmla="*/ 45 h 214"/>
                <a:gd name="T70" fmla="*/ 153 w 174"/>
                <a:gd name="T71" fmla="*/ 66 h 214"/>
                <a:gd name="T72" fmla="*/ 164 w 174"/>
                <a:gd name="T73" fmla="*/ 8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4">
                  <a:moveTo>
                    <a:pt x="164" y="87"/>
                  </a:moveTo>
                  <a:lnTo>
                    <a:pt x="166" y="104"/>
                  </a:lnTo>
                  <a:lnTo>
                    <a:pt x="174" y="114"/>
                  </a:lnTo>
                  <a:lnTo>
                    <a:pt x="171" y="129"/>
                  </a:lnTo>
                  <a:lnTo>
                    <a:pt x="154" y="139"/>
                  </a:lnTo>
                  <a:lnTo>
                    <a:pt x="124" y="140"/>
                  </a:lnTo>
                  <a:lnTo>
                    <a:pt x="109" y="163"/>
                  </a:lnTo>
                  <a:lnTo>
                    <a:pt x="94" y="155"/>
                  </a:lnTo>
                  <a:lnTo>
                    <a:pt x="87" y="140"/>
                  </a:lnTo>
                  <a:lnTo>
                    <a:pt x="59" y="145"/>
                  </a:lnTo>
                  <a:lnTo>
                    <a:pt x="42" y="154"/>
                  </a:lnTo>
                  <a:lnTo>
                    <a:pt x="22" y="155"/>
                  </a:lnTo>
                  <a:lnTo>
                    <a:pt x="46" y="170"/>
                  </a:lnTo>
                  <a:lnTo>
                    <a:pt x="48" y="205"/>
                  </a:lnTo>
                  <a:lnTo>
                    <a:pt x="40" y="214"/>
                  </a:lnTo>
                  <a:lnTo>
                    <a:pt x="28" y="206"/>
                  </a:lnTo>
                  <a:lnTo>
                    <a:pt x="26" y="187"/>
                  </a:lnTo>
                  <a:lnTo>
                    <a:pt x="12" y="181"/>
                  </a:lnTo>
                  <a:lnTo>
                    <a:pt x="0" y="167"/>
                  </a:lnTo>
                  <a:lnTo>
                    <a:pt x="14" y="160"/>
                  </a:lnTo>
                  <a:lnTo>
                    <a:pt x="17" y="148"/>
                  </a:lnTo>
                  <a:lnTo>
                    <a:pt x="30" y="137"/>
                  </a:lnTo>
                  <a:lnTo>
                    <a:pt x="37" y="123"/>
                  </a:lnTo>
                  <a:lnTo>
                    <a:pt x="68" y="117"/>
                  </a:lnTo>
                  <a:lnTo>
                    <a:pt x="89" y="121"/>
                  </a:lnTo>
                  <a:lnTo>
                    <a:pt x="89" y="84"/>
                  </a:lnTo>
                  <a:lnTo>
                    <a:pt x="106" y="94"/>
                  </a:lnTo>
                  <a:lnTo>
                    <a:pt x="120" y="73"/>
                  </a:lnTo>
                  <a:lnTo>
                    <a:pt x="126" y="65"/>
                  </a:lnTo>
                  <a:lnTo>
                    <a:pt x="123" y="40"/>
                  </a:lnTo>
                  <a:lnTo>
                    <a:pt x="108" y="17"/>
                  </a:lnTo>
                  <a:lnTo>
                    <a:pt x="107" y="4"/>
                  </a:lnTo>
                  <a:lnTo>
                    <a:pt x="123" y="0"/>
                  </a:lnTo>
                  <a:lnTo>
                    <a:pt x="149" y="29"/>
                  </a:lnTo>
                  <a:lnTo>
                    <a:pt x="157" y="45"/>
                  </a:lnTo>
                  <a:lnTo>
                    <a:pt x="153" y="66"/>
                  </a:lnTo>
                  <a:lnTo>
                    <a:pt x="164" y="87"/>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35" name="Freeform 100"/>
            <p:cNvSpPr>
              <a:spLocks/>
            </p:cNvSpPr>
            <p:nvPr/>
          </p:nvSpPr>
          <p:spPr bwMode="auto">
            <a:xfrm>
              <a:off x="7885112" y="2409825"/>
              <a:ext cx="142875" cy="130175"/>
            </a:xfrm>
            <a:custGeom>
              <a:avLst/>
              <a:gdLst>
                <a:gd name="T0" fmla="*/ 51 w 90"/>
                <a:gd name="T1" fmla="*/ 29 h 82"/>
                <a:gd name="T2" fmla="*/ 65 w 90"/>
                <a:gd name="T3" fmla="*/ 33 h 82"/>
                <a:gd name="T4" fmla="*/ 71 w 90"/>
                <a:gd name="T5" fmla="*/ 24 h 82"/>
                <a:gd name="T6" fmla="*/ 90 w 90"/>
                <a:gd name="T7" fmla="*/ 47 h 82"/>
                <a:gd name="T8" fmla="*/ 69 w 90"/>
                <a:gd name="T9" fmla="*/ 53 h 82"/>
                <a:gd name="T10" fmla="*/ 67 w 90"/>
                <a:gd name="T11" fmla="*/ 73 h 82"/>
                <a:gd name="T12" fmla="*/ 32 w 90"/>
                <a:gd name="T13" fmla="*/ 59 h 82"/>
                <a:gd name="T14" fmla="*/ 36 w 90"/>
                <a:gd name="T15" fmla="*/ 82 h 82"/>
                <a:gd name="T16" fmla="*/ 18 w 90"/>
                <a:gd name="T17" fmla="*/ 82 h 82"/>
                <a:gd name="T18" fmla="*/ 3 w 90"/>
                <a:gd name="T19" fmla="*/ 62 h 82"/>
                <a:gd name="T20" fmla="*/ 2 w 90"/>
                <a:gd name="T21" fmla="*/ 46 h 82"/>
                <a:gd name="T22" fmla="*/ 19 w 90"/>
                <a:gd name="T23" fmla="*/ 45 h 82"/>
                <a:gd name="T24" fmla="*/ 6 w 90"/>
                <a:gd name="T25" fmla="*/ 16 h 82"/>
                <a:gd name="T26" fmla="*/ 0 w 90"/>
                <a:gd name="T27" fmla="*/ 0 h 82"/>
                <a:gd name="T28" fmla="*/ 33 w 90"/>
                <a:gd name="T29" fmla="*/ 22 h 82"/>
                <a:gd name="T30" fmla="*/ 51 w 90"/>
                <a:gd name="T31" fmla="*/ 2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82">
                  <a:moveTo>
                    <a:pt x="51" y="29"/>
                  </a:moveTo>
                  <a:lnTo>
                    <a:pt x="65" y="33"/>
                  </a:lnTo>
                  <a:lnTo>
                    <a:pt x="71" y="24"/>
                  </a:lnTo>
                  <a:lnTo>
                    <a:pt x="90" y="47"/>
                  </a:lnTo>
                  <a:lnTo>
                    <a:pt x="69" y="53"/>
                  </a:lnTo>
                  <a:lnTo>
                    <a:pt x="67" y="73"/>
                  </a:lnTo>
                  <a:lnTo>
                    <a:pt x="32" y="59"/>
                  </a:lnTo>
                  <a:lnTo>
                    <a:pt x="36" y="82"/>
                  </a:lnTo>
                  <a:lnTo>
                    <a:pt x="18" y="82"/>
                  </a:lnTo>
                  <a:lnTo>
                    <a:pt x="3" y="62"/>
                  </a:lnTo>
                  <a:lnTo>
                    <a:pt x="2" y="46"/>
                  </a:lnTo>
                  <a:lnTo>
                    <a:pt x="19" y="45"/>
                  </a:lnTo>
                  <a:lnTo>
                    <a:pt x="6" y="16"/>
                  </a:lnTo>
                  <a:lnTo>
                    <a:pt x="0" y="0"/>
                  </a:lnTo>
                  <a:lnTo>
                    <a:pt x="33" y="22"/>
                  </a:lnTo>
                  <a:lnTo>
                    <a:pt x="51" y="29"/>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36" name="Freeform 101"/>
            <p:cNvSpPr>
              <a:spLocks/>
            </p:cNvSpPr>
            <p:nvPr/>
          </p:nvSpPr>
          <p:spPr bwMode="auto">
            <a:xfrm>
              <a:off x="5372100" y="2095500"/>
              <a:ext cx="1035050" cy="474663"/>
            </a:xfrm>
            <a:custGeom>
              <a:avLst/>
              <a:gdLst>
                <a:gd name="T0" fmla="*/ 429 w 652"/>
                <a:gd name="T1" fmla="*/ 270 h 299"/>
                <a:gd name="T2" fmla="*/ 408 w 652"/>
                <a:gd name="T3" fmla="*/ 299 h 299"/>
                <a:gd name="T4" fmla="*/ 395 w 652"/>
                <a:gd name="T5" fmla="*/ 289 h 299"/>
                <a:gd name="T6" fmla="*/ 365 w 652"/>
                <a:gd name="T7" fmla="*/ 272 h 299"/>
                <a:gd name="T8" fmla="*/ 352 w 652"/>
                <a:gd name="T9" fmla="*/ 251 h 299"/>
                <a:gd name="T10" fmla="*/ 300 w 652"/>
                <a:gd name="T11" fmla="*/ 237 h 299"/>
                <a:gd name="T12" fmla="*/ 260 w 652"/>
                <a:gd name="T13" fmla="*/ 222 h 299"/>
                <a:gd name="T14" fmla="*/ 215 w 652"/>
                <a:gd name="T15" fmla="*/ 200 h 299"/>
                <a:gd name="T16" fmla="*/ 172 w 652"/>
                <a:gd name="T17" fmla="*/ 210 h 299"/>
                <a:gd name="T18" fmla="*/ 183 w 652"/>
                <a:gd name="T19" fmla="*/ 286 h 299"/>
                <a:gd name="T20" fmla="*/ 155 w 652"/>
                <a:gd name="T21" fmla="*/ 265 h 299"/>
                <a:gd name="T22" fmla="*/ 131 w 652"/>
                <a:gd name="T23" fmla="*/ 276 h 299"/>
                <a:gd name="T24" fmla="*/ 131 w 652"/>
                <a:gd name="T25" fmla="*/ 262 h 299"/>
                <a:gd name="T26" fmla="*/ 106 w 652"/>
                <a:gd name="T27" fmla="*/ 248 h 299"/>
                <a:gd name="T28" fmla="*/ 84 w 652"/>
                <a:gd name="T29" fmla="*/ 224 h 299"/>
                <a:gd name="T30" fmla="*/ 98 w 652"/>
                <a:gd name="T31" fmla="*/ 220 h 299"/>
                <a:gd name="T32" fmla="*/ 108 w 652"/>
                <a:gd name="T33" fmla="*/ 201 h 299"/>
                <a:gd name="T34" fmla="*/ 121 w 652"/>
                <a:gd name="T35" fmla="*/ 184 h 299"/>
                <a:gd name="T36" fmla="*/ 99 w 652"/>
                <a:gd name="T37" fmla="*/ 173 h 299"/>
                <a:gd name="T38" fmla="*/ 67 w 652"/>
                <a:gd name="T39" fmla="*/ 177 h 299"/>
                <a:gd name="T40" fmla="*/ 44 w 652"/>
                <a:gd name="T41" fmla="*/ 178 h 299"/>
                <a:gd name="T42" fmla="*/ 29 w 652"/>
                <a:gd name="T43" fmla="*/ 154 h 299"/>
                <a:gd name="T44" fmla="*/ 0 w 652"/>
                <a:gd name="T45" fmla="*/ 140 h 299"/>
                <a:gd name="T46" fmla="*/ 0 w 652"/>
                <a:gd name="T47" fmla="*/ 121 h 299"/>
                <a:gd name="T48" fmla="*/ 26 w 652"/>
                <a:gd name="T49" fmla="*/ 110 h 299"/>
                <a:gd name="T50" fmla="*/ 51 w 652"/>
                <a:gd name="T51" fmla="*/ 74 h 299"/>
                <a:gd name="T52" fmla="*/ 115 w 652"/>
                <a:gd name="T53" fmla="*/ 87 h 299"/>
                <a:gd name="T54" fmla="*/ 150 w 652"/>
                <a:gd name="T55" fmla="*/ 87 h 299"/>
                <a:gd name="T56" fmla="*/ 199 w 652"/>
                <a:gd name="T57" fmla="*/ 97 h 299"/>
                <a:gd name="T58" fmla="*/ 224 w 652"/>
                <a:gd name="T59" fmla="*/ 92 h 299"/>
                <a:gd name="T60" fmla="*/ 194 w 652"/>
                <a:gd name="T61" fmla="*/ 69 h 299"/>
                <a:gd name="T62" fmla="*/ 201 w 652"/>
                <a:gd name="T63" fmla="*/ 53 h 299"/>
                <a:gd name="T64" fmla="*/ 198 w 652"/>
                <a:gd name="T65" fmla="*/ 34 h 299"/>
                <a:gd name="T66" fmla="*/ 257 w 652"/>
                <a:gd name="T67" fmla="*/ 21 h 299"/>
                <a:gd name="T68" fmla="*/ 298 w 652"/>
                <a:gd name="T69" fmla="*/ 9 h 299"/>
                <a:gd name="T70" fmla="*/ 338 w 652"/>
                <a:gd name="T71" fmla="*/ 5 h 299"/>
                <a:gd name="T72" fmla="*/ 366 w 652"/>
                <a:gd name="T73" fmla="*/ 20 h 299"/>
                <a:gd name="T74" fmla="*/ 393 w 652"/>
                <a:gd name="T75" fmla="*/ 38 h 299"/>
                <a:gd name="T76" fmla="*/ 437 w 652"/>
                <a:gd name="T77" fmla="*/ 18 h 299"/>
                <a:gd name="T78" fmla="*/ 462 w 652"/>
                <a:gd name="T79" fmla="*/ 39 h 299"/>
                <a:gd name="T80" fmla="*/ 524 w 652"/>
                <a:gd name="T81" fmla="*/ 80 h 299"/>
                <a:gd name="T82" fmla="*/ 571 w 652"/>
                <a:gd name="T83" fmla="*/ 86 h 299"/>
                <a:gd name="T84" fmla="*/ 595 w 652"/>
                <a:gd name="T85" fmla="*/ 102 h 299"/>
                <a:gd name="T86" fmla="*/ 619 w 652"/>
                <a:gd name="T87" fmla="*/ 114 h 299"/>
                <a:gd name="T88" fmla="*/ 652 w 652"/>
                <a:gd name="T89" fmla="*/ 124 h 299"/>
                <a:gd name="T90" fmla="*/ 634 w 652"/>
                <a:gd name="T91" fmla="*/ 139 h 299"/>
                <a:gd name="T92" fmla="*/ 637 w 652"/>
                <a:gd name="T93" fmla="*/ 169 h 299"/>
                <a:gd name="T94" fmla="*/ 605 w 652"/>
                <a:gd name="T95" fmla="*/ 199 h 299"/>
                <a:gd name="T96" fmla="*/ 569 w 652"/>
                <a:gd name="T97" fmla="*/ 211 h 299"/>
                <a:gd name="T98" fmla="*/ 588 w 652"/>
                <a:gd name="T99" fmla="*/ 252 h 299"/>
                <a:gd name="T100" fmla="*/ 581 w 652"/>
                <a:gd name="T101" fmla="*/ 261 h 299"/>
                <a:gd name="T102" fmla="*/ 545 w 652"/>
                <a:gd name="T103" fmla="*/ 252 h 299"/>
                <a:gd name="T104" fmla="*/ 512 w 652"/>
                <a:gd name="T105" fmla="*/ 253 h 299"/>
                <a:gd name="T106" fmla="*/ 477 w 652"/>
                <a:gd name="T107" fmla="*/ 249 h 299"/>
                <a:gd name="T108" fmla="*/ 449 w 652"/>
                <a:gd name="T109" fmla="*/ 254 h 299"/>
                <a:gd name="T110" fmla="*/ 438 w 652"/>
                <a:gd name="T111" fmla="*/ 26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2" h="299">
                  <a:moveTo>
                    <a:pt x="438" y="266"/>
                  </a:moveTo>
                  <a:lnTo>
                    <a:pt x="429" y="270"/>
                  </a:lnTo>
                  <a:lnTo>
                    <a:pt x="412" y="284"/>
                  </a:lnTo>
                  <a:lnTo>
                    <a:pt x="408" y="299"/>
                  </a:lnTo>
                  <a:lnTo>
                    <a:pt x="402" y="299"/>
                  </a:lnTo>
                  <a:lnTo>
                    <a:pt x="395" y="289"/>
                  </a:lnTo>
                  <a:lnTo>
                    <a:pt x="373" y="288"/>
                  </a:lnTo>
                  <a:lnTo>
                    <a:pt x="365" y="272"/>
                  </a:lnTo>
                  <a:lnTo>
                    <a:pt x="357" y="271"/>
                  </a:lnTo>
                  <a:lnTo>
                    <a:pt x="352" y="251"/>
                  </a:lnTo>
                  <a:lnTo>
                    <a:pt x="328" y="236"/>
                  </a:lnTo>
                  <a:lnTo>
                    <a:pt x="300" y="237"/>
                  </a:lnTo>
                  <a:lnTo>
                    <a:pt x="281" y="240"/>
                  </a:lnTo>
                  <a:lnTo>
                    <a:pt x="260" y="222"/>
                  </a:lnTo>
                  <a:lnTo>
                    <a:pt x="245" y="214"/>
                  </a:lnTo>
                  <a:lnTo>
                    <a:pt x="215" y="200"/>
                  </a:lnTo>
                  <a:lnTo>
                    <a:pt x="211" y="198"/>
                  </a:lnTo>
                  <a:lnTo>
                    <a:pt x="172" y="210"/>
                  </a:lnTo>
                  <a:lnTo>
                    <a:pt x="192" y="285"/>
                  </a:lnTo>
                  <a:lnTo>
                    <a:pt x="183" y="286"/>
                  </a:lnTo>
                  <a:lnTo>
                    <a:pt x="168" y="270"/>
                  </a:lnTo>
                  <a:lnTo>
                    <a:pt x="155" y="265"/>
                  </a:lnTo>
                  <a:lnTo>
                    <a:pt x="137" y="269"/>
                  </a:lnTo>
                  <a:lnTo>
                    <a:pt x="131" y="276"/>
                  </a:lnTo>
                  <a:lnTo>
                    <a:pt x="129" y="271"/>
                  </a:lnTo>
                  <a:lnTo>
                    <a:pt x="131" y="262"/>
                  </a:lnTo>
                  <a:lnTo>
                    <a:pt x="127" y="255"/>
                  </a:lnTo>
                  <a:lnTo>
                    <a:pt x="106" y="248"/>
                  </a:lnTo>
                  <a:lnTo>
                    <a:pt x="94" y="230"/>
                  </a:lnTo>
                  <a:lnTo>
                    <a:pt x="84" y="224"/>
                  </a:lnTo>
                  <a:lnTo>
                    <a:pt x="81" y="218"/>
                  </a:lnTo>
                  <a:lnTo>
                    <a:pt x="98" y="220"/>
                  </a:lnTo>
                  <a:lnTo>
                    <a:pt x="95" y="205"/>
                  </a:lnTo>
                  <a:lnTo>
                    <a:pt x="108" y="201"/>
                  </a:lnTo>
                  <a:lnTo>
                    <a:pt x="123" y="204"/>
                  </a:lnTo>
                  <a:lnTo>
                    <a:pt x="121" y="184"/>
                  </a:lnTo>
                  <a:lnTo>
                    <a:pt x="115" y="172"/>
                  </a:lnTo>
                  <a:lnTo>
                    <a:pt x="99" y="173"/>
                  </a:lnTo>
                  <a:lnTo>
                    <a:pt x="84" y="168"/>
                  </a:lnTo>
                  <a:lnTo>
                    <a:pt x="67" y="177"/>
                  </a:lnTo>
                  <a:lnTo>
                    <a:pt x="53" y="181"/>
                  </a:lnTo>
                  <a:lnTo>
                    <a:pt x="44" y="178"/>
                  </a:lnTo>
                  <a:lnTo>
                    <a:pt x="43" y="167"/>
                  </a:lnTo>
                  <a:lnTo>
                    <a:pt x="29" y="154"/>
                  </a:lnTo>
                  <a:lnTo>
                    <a:pt x="17" y="154"/>
                  </a:lnTo>
                  <a:lnTo>
                    <a:pt x="0" y="140"/>
                  </a:lnTo>
                  <a:lnTo>
                    <a:pt x="6" y="125"/>
                  </a:lnTo>
                  <a:lnTo>
                    <a:pt x="0" y="121"/>
                  </a:lnTo>
                  <a:lnTo>
                    <a:pt x="7" y="99"/>
                  </a:lnTo>
                  <a:lnTo>
                    <a:pt x="26" y="110"/>
                  </a:lnTo>
                  <a:lnTo>
                    <a:pt x="25" y="96"/>
                  </a:lnTo>
                  <a:lnTo>
                    <a:pt x="51" y="74"/>
                  </a:lnTo>
                  <a:lnTo>
                    <a:pt x="76" y="73"/>
                  </a:lnTo>
                  <a:lnTo>
                    <a:pt x="115" y="87"/>
                  </a:lnTo>
                  <a:lnTo>
                    <a:pt x="136" y="95"/>
                  </a:lnTo>
                  <a:lnTo>
                    <a:pt x="150" y="87"/>
                  </a:lnTo>
                  <a:lnTo>
                    <a:pt x="175" y="87"/>
                  </a:lnTo>
                  <a:lnTo>
                    <a:pt x="199" y="97"/>
                  </a:lnTo>
                  <a:lnTo>
                    <a:pt x="202" y="91"/>
                  </a:lnTo>
                  <a:lnTo>
                    <a:pt x="224" y="92"/>
                  </a:lnTo>
                  <a:lnTo>
                    <a:pt x="225" y="82"/>
                  </a:lnTo>
                  <a:lnTo>
                    <a:pt x="194" y="69"/>
                  </a:lnTo>
                  <a:lnTo>
                    <a:pt x="206" y="59"/>
                  </a:lnTo>
                  <a:lnTo>
                    <a:pt x="201" y="53"/>
                  </a:lnTo>
                  <a:lnTo>
                    <a:pt x="214" y="48"/>
                  </a:lnTo>
                  <a:lnTo>
                    <a:pt x="198" y="34"/>
                  </a:lnTo>
                  <a:lnTo>
                    <a:pt x="202" y="28"/>
                  </a:lnTo>
                  <a:lnTo>
                    <a:pt x="257" y="21"/>
                  </a:lnTo>
                  <a:lnTo>
                    <a:pt x="263" y="16"/>
                  </a:lnTo>
                  <a:lnTo>
                    <a:pt x="298" y="9"/>
                  </a:lnTo>
                  <a:lnTo>
                    <a:pt x="309" y="0"/>
                  </a:lnTo>
                  <a:lnTo>
                    <a:pt x="338" y="5"/>
                  </a:lnTo>
                  <a:lnTo>
                    <a:pt x="352" y="25"/>
                  </a:lnTo>
                  <a:lnTo>
                    <a:pt x="366" y="20"/>
                  </a:lnTo>
                  <a:lnTo>
                    <a:pt x="389" y="27"/>
                  </a:lnTo>
                  <a:lnTo>
                    <a:pt x="393" y="38"/>
                  </a:lnTo>
                  <a:lnTo>
                    <a:pt x="407" y="37"/>
                  </a:lnTo>
                  <a:lnTo>
                    <a:pt x="437" y="18"/>
                  </a:lnTo>
                  <a:lnTo>
                    <a:pt x="434" y="24"/>
                  </a:lnTo>
                  <a:lnTo>
                    <a:pt x="462" y="39"/>
                  </a:lnTo>
                  <a:lnTo>
                    <a:pt x="520" y="90"/>
                  </a:lnTo>
                  <a:lnTo>
                    <a:pt x="524" y="80"/>
                  </a:lnTo>
                  <a:lnTo>
                    <a:pt x="551" y="92"/>
                  </a:lnTo>
                  <a:lnTo>
                    <a:pt x="571" y="86"/>
                  </a:lnTo>
                  <a:lnTo>
                    <a:pt x="582" y="90"/>
                  </a:lnTo>
                  <a:lnTo>
                    <a:pt x="595" y="102"/>
                  </a:lnTo>
                  <a:lnTo>
                    <a:pt x="608" y="106"/>
                  </a:lnTo>
                  <a:lnTo>
                    <a:pt x="619" y="114"/>
                  </a:lnTo>
                  <a:lnTo>
                    <a:pt x="638" y="111"/>
                  </a:lnTo>
                  <a:lnTo>
                    <a:pt x="652" y="124"/>
                  </a:lnTo>
                  <a:lnTo>
                    <a:pt x="647" y="137"/>
                  </a:lnTo>
                  <a:lnTo>
                    <a:pt x="634" y="139"/>
                  </a:lnTo>
                  <a:lnTo>
                    <a:pt x="642" y="160"/>
                  </a:lnTo>
                  <a:lnTo>
                    <a:pt x="637" y="169"/>
                  </a:lnTo>
                  <a:lnTo>
                    <a:pt x="602" y="162"/>
                  </a:lnTo>
                  <a:lnTo>
                    <a:pt x="605" y="199"/>
                  </a:lnTo>
                  <a:lnTo>
                    <a:pt x="599" y="203"/>
                  </a:lnTo>
                  <a:lnTo>
                    <a:pt x="569" y="211"/>
                  </a:lnTo>
                  <a:lnTo>
                    <a:pt x="597" y="247"/>
                  </a:lnTo>
                  <a:lnTo>
                    <a:pt x="588" y="252"/>
                  </a:lnTo>
                  <a:lnTo>
                    <a:pt x="593" y="264"/>
                  </a:lnTo>
                  <a:lnTo>
                    <a:pt x="581" y="261"/>
                  </a:lnTo>
                  <a:lnTo>
                    <a:pt x="571" y="254"/>
                  </a:lnTo>
                  <a:lnTo>
                    <a:pt x="545" y="252"/>
                  </a:lnTo>
                  <a:lnTo>
                    <a:pt x="517" y="251"/>
                  </a:lnTo>
                  <a:lnTo>
                    <a:pt x="512" y="253"/>
                  </a:lnTo>
                  <a:lnTo>
                    <a:pt x="485" y="245"/>
                  </a:lnTo>
                  <a:lnTo>
                    <a:pt x="477" y="249"/>
                  </a:lnTo>
                  <a:lnTo>
                    <a:pt x="479" y="261"/>
                  </a:lnTo>
                  <a:lnTo>
                    <a:pt x="449" y="254"/>
                  </a:lnTo>
                  <a:lnTo>
                    <a:pt x="439" y="257"/>
                  </a:lnTo>
                  <a:lnTo>
                    <a:pt x="438" y="266"/>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37" name="Freeform 102"/>
            <p:cNvSpPr>
              <a:spLocks/>
            </p:cNvSpPr>
            <p:nvPr/>
          </p:nvSpPr>
          <p:spPr bwMode="auto">
            <a:xfrm>
              <a:off x="5170487" y="3727450"/>
              <a:ext cx="231775" cy="336550"/>
            </a:xfrm>
            <a:custGeom>
              <a:avLst/>
              <a:gdLst>
                <a:gd name="T0" fmla="*/ 131 w 146"/>
                <a:gd name="T1" fmla="*/ 132 h 212"/>
                <a:gd name="T2" fmla="*/ 141 w 146"/>
                <a:gd name="T3" fmla="*/ 149 h 212"/>
                <a:gd name="T4" fmla="*/ 128 w 146"/>
                <a:gd name="T5" fmla="*/ 158 h 212"/>
                <a:gd name="T6" fmla="*/ 124 w 146"/>
                <a:gd name="T7" fmla="*/ 166 h 212"/>
                <a:gd name="T8" fmla="*/ 117 w 146"/>
                <a:gd name="T9" fmla="*/ 168 h 212"/>
                <a:gd name="T10" fmla="*/ 114 w 146"/>
                <a:gd name="T11" fmla="*/ 183 h 212"/>
                <a:gd name="T12" fmla="*/ 108 w 146"/>
                <a:gd name="T13" fmla="*/ 191 h 212"/>
                <a:gd name="T14" fmla="*/ 104 w 146"/>
                <a:gd name="T15" fmla="*/ 205 h 212"/>
                <a:gd name="T16" fmla="*/ 97 w 146"/>
                <a:gd name="T17" fmla="*/ 212 h 212"/>
                <a:gd name="T18" fmla="*/ 71 w 146"/>
                <a:gd name="T19" fmla="*/ 191 h 212"/>
                <a:gd name="T20" fmla="*/ 70 w 146"/>
                <a:gd name="T21" fmla="*/ 179 h 212"/>
                <a:gd name="T22" fmla="*/ 3 w 146"/>
                <a:gd name="T23" fmla="*/ 136 h 212"/>
                <a:gd name="T24" fmla="*/ 0 w 146"/>
                <a:gd name="T25" fmla="*/ 134 h 212"/>
                <a:gd name="T26" fmla="*/ 0 w 146"/>
                <a:gd name="T27" fmla="*/ 112 h 212"/>
                <a:gd name="T28" fmla="*/ 5 w 146"/>
                <a:gd name="T29" fmla="*/ 104 h 212"/>
                <a:gd name="T30" fmla="*/ 14 w 146"/>
                <a:gd name="T31" fmla="*/ 90 h 212"/>
                <a:gd name="T32" fmla="*/ 21 w 146"/>
                <a:gd name="T33" fmla="*/ 75 h 212"/>
                <a:gd name="T34" fmla="*/ 13 w 146"/>
                <a:gd name="T35" fmla="*/ 51 h 212"/>
                <a:gd name="T36" fmla="*/ 11 w 146"/>
                <a:gd name="T37" fmla="*/ 41 h 212"/>
                <a:gd name="T38" fmla="*/ 2 w 146"/>
                <a:gd name="T39" fmla="*/ 26 h 212"/>
                <a:gd name="T40" fmla="*/ 13 w 146"/>
                <a:gd name="T41" fmla="*/ 14 h 212"/>
                <a:gd name="T42" fmla="*/ 25 w 146"/>
                <a:gd name="T43" fmla="*/ 0 h 212"/>
                <a:gd name="T44" fmla="*/ 35 w 146"/>
                <a:gd name="T45" fmla="*/ 4 h 212"/>
                <a:gd name="T46" fmla="*/ 35 w 146"/>
                <a:gd name="T47" fmla="*/ 15 h 212"/>
                <a:gd name="T48" fmla="*/ 41 w 146"/>
                <a:gd name="T49" fmla="*/ 22 h 212"/>
                <a:gd name="T50" fmla="*/ 54 w 146"/>
                <a:gd name="T51" fmla="*/ 22 h 212"/>
                <a:gd name="T52" fmla="*/ 77 w 146"/>
                <a:gd name="T53" fmla="*/ 40 h 212"/>
                <a:gd name="T54" fmla="*/ 83 w 146"/>
                <a:gd name="T55" fmla="*/ 40 h 212"/>
                <a:gd name="T56" fmla="*/ 88 w 146"/>
                <a:gd name="T57" fmla="*/ 39 h 212"/>
                <a:gd name="T58" fmla="*/ 92 w 146"/>
                <a:gd name="T59" fmla="*/ 42 h 212"/>
                <a:gd name="T60" fmla="*/ 104 w 146"/>
                <a:gd name="T61" fmla="*/ 43 h 212"/>
                <a:gd name="T62" fmla="*/ 109 w 146"/>
                <a:gd name="T63" fmla="*/ 35 h 212"/>
                <a:gd name="T64" fmla="*/ 126 w 146"/>
                <a:gd name="T65" fmla="*/ 26 h 212"/>
                <a:gd name="T66" fmla="*/ 133 w 146"/>
                <a:gd name="T67" fmla="*/ 33 h 212"/>
                <a:gd name="T68" fmla="*/ 146 w 146"/>
                <a:gd name="T69" fmla="*/ 33 h 212"/>
                <a:gd name="T70" fmla="*/ 130 w 146"/>
                <a:gd name="T71" fmla="*/ 56 h 212"/>
                <a:gd name="T72" fmla="*/ 131 w 146"/>
                <a:gd name="T73" fmla="*/ 13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 h="212">
                  <a:moveTo>
                    <a:pt x="131" y="132"/>
                  </a:moveTo>
                  <a:lnTo>
                    <a:pt x="141" y="149"/>
                  </a:lnTo>
                  <a:lnTo>
                    <a:pt x="128" y="158"/>
                  </a:lnTo>
                  <a:lnTo>
                    <a:pt x="124" y="166"/>
                  </a:lnTo>
                  <a:lnTo>
                    <a:pt x="117" y="168"/>
                  </a:lnTo>
                  <a:lnTo>
                    <a:pt x="114" y="183"/>
                  </a:lnTo>
                  <a:lnTo>
                    <a:pt x="108" y="191"/>
                  </a:lnTo>
                  <a:lnTo>
                    <a:pt x="104" y="205"/>
                  </a:lnTo>
                  <a:lnTo>
                    <a:pt x="97" y="212"/>
                  </a:lnTo>
                  <a:lnTo>
                    <a:pt x="71" y="191"/>
                  </a:lnTo>
                  <a:lnTo>
                    <a:pt x="70" y="179"/>
                  </a:lnTo>
                  <a:lnTo>
                    <a:pt x="3" y="136"/>
                  </a:lnTo>
                  <a:lnTo>
                    <a:pt x="0" y="134"/>
                  </a:lnTo>
                  <a:lnTo>
                    <a:pt x="0" y="112"/>
                  </a:lnTo>
                  <a:lnTo>
                    <a:pt x="5" y="104"/>
                  </a:lnTo>
                  <a:lnTo>
                    <a:pt x="14" y="90"/>
                  </a:lnTo>
                  <a:lnTo>
                    <a:pt x="21" y="75"/>
                  </a:lnTo>
                  <a:lnTo>
                    <a:pt x="13" y="51"/>
                  </a:lnTo>
                  <a:lnTo>
                    <a:pt x="11" y="41"/>
                  </a:lnTo>
                  <a:lnTo>
                    <a:pt x="2" y="26"/>
                  </a:lnTo>
                  <a:lnTo>
                    <a:pt x="13" y="14"/>
                  </a:lnTo>
                  <a:lnTo>
                    <a:pt x="25" y="0"/>
                  </a:lnTo>
                  <a:lnTo>
                    <a:pt x="35" y="4"/>
                  </a:lnTo>
                  <a:lnTo>
                    <a:pt x="35" y="15"/>
                  </a:lnTo>
                  <a:lnTo>
                    <a:pt x="41" y="22"/>
                  </a:lnTo>
                  <a:lnTo>
                    <a:pt x="54" y="22"/>
                  </a:lnTo>
                  <a:lnTo>
                    <a:pt x="77" y="40"/>
                  </a:lnTo>
                  <a:lnTo>
                    <a:pt x="83" y="40"/>
                  </a:lnTo>
                  <a:lnTo>
                    <a:pt x="88" y="39"/>
                  </a:lnTo>
                  <a:lnTo>
                    <a:pt x="92" y="42"/>
                  </a:lnTo>
                  <a:lnTo>
                    <a:pt x="104" y="43"/>
                  </a:lnTo>
                  <a:lnTo>
                    <a:pt x="109" y="35"/>
                  </a:lnTo>
                  <a:lnTo>
                    <a:pt x="126" y="26"/>
                  </a:lnTo>
                  <a:lnTo>
                    <a:pt x="133" y="33"/>
                  </a:lnTo>
                  <a:lnTo>
                    <a:pt x="146" y="33"/>
                  </a:lnTo>
                  <a:lnTo>
                    <a:pt x="130" y="56"/>
                  </a:lnTo>
                  <a:lnTo>
                    <a:pt x="131" y="13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38" name="Freeform 103"/>
            <p:cNvSpPr>
              <a:spLocks/>
            </p:cNvSpPr>
            <p:nvPr/>
          </p:nvSpPr>
          <p:spPr bwMode="auto">
            <a:xfrm>
              <a:off x="6049962" y="2484437"/>
              <a:ext cx="263525" cy="130175"/>
            </a:xfrm>
            <a:custGeom>
              <a:avLst/>
              <a:gdLst>
                <a:gd name="T0" fmla="*/ 11 w 166"/>
                <a:gd name="T1" fmla="*/ 21 h 82"/>
                <a:gd name="T2" fmla="*/ 12 w 166"/>
                <a:gd name="T3" fmla="*/ 12 h 82"/>
                <a:gd name="T4" fmla="*/ 22 w 166"/>
                <a:gd name="T5" fmla="*/ 9 h 82"/>
                <a:gd name="T6" fmla="*/ 52 w 166"/>
                <a:gd name="T7" fmla="*/ 16 h 82"/>
                <a:gd name="T8" fmla="*/ 50 w 166"/>
                <a:gd name="T9" fmla="*/ 4 h 82"/>
                <a:gd name="T10" fmla="*/ 58 w 166"/>
                <a:gd name="T11" fmla="*/ 0 h 82"/>
                <a:gd name="T12" fmla="*/ 85 w 166"/>
                <a:gd name="T13" fmla="*/ 8 h 82"/>
                <a:gd name="T14" fmla="*/ 90 w 166"/>
                <a:gd name="T15" fmla="*/ 6 h 82"/>
                <a:gd name="T16" fmla="*/ 118 w 166"/>
                <a:gd name="T17" fmla="*/ 7 h 82"/>
                <a:gd name="T18" fmla="*/ 144 w 166"/>
                <a:gd name="T19" fmla="*/ 9 h 82"/>
                <a:gd name="T20" fmla="*/ 154 w 166"/>
                <a:gd name="T21" fmla="*/ 16 h 82"/>
                <a:gd name="T22" fmla="*/ 166 w 166"/>
                <a:gd name="T23" fmla="*/ 19 h 82"/>
                <a:gd name="T24" fmla="*/ 165 w 166"/>
                <a:gd name="T25" fmla="*/ 24 h 82"/>
                <a:gd name="T26" fmla="*/ 142 w 166"/>
                <a:gd name="T27" fmla="*/ 35 h 82"/>
                <a:gd name="T28" fmla="*/ 139 w 166"/>
                <a:gd name="T29" fmla="*/ 43 h 82"/>
                <a:gd name="T30" fmla="*/ 118 w 166"/>
                <a:gd name="T31" fmla="*/ 46 h 82"/>
                <a:gd name="T32" fmla="*/ 116 w 166"/>
                <a:gd name="T33" fmla="*/ 58 h 82"/>
                <a:gd name="T34" fmla="*/ 97 w 166"/>
                <a:gd name="T35" fmla="*/ 56 h 82"/>
                <a:gd name="T36" fmla="*/ 87 w 166"/>
                <a:gd name="T37" fmla="*/ 60 h 82"/>
                <a:gd name="T38" fmla="*/ 74 w 166"/>
                <a:gd name="T39" fmla="*/ 70 h 82"/>
                <a:gd name="T40" fmla="*/ 77 w 166"/>
                <a:gd name="T41" fmla="*/ 74 h 82"/>
                <a:gd name="T42" fmla="*/ 74 w 166"/>
                <a:gd name="T43" fmla="*/ 79 h 82"/>
                <a:gd name="T44" fmla="*/ 43 w 166"/>
                <a:gd name="T45" fmla="*/ 82 h 82"/>
                <a:gd name="T46" fmla="*/ 20 w 166"/>
                <a:gd name="T47" fmla="*/ 76 h 82"/>
                <a:gd name="T48" fmla="*/ 2 w 166"/>
                <a:gd name="T49" fmla="*/ 77 h 82"/>
                <a:gd name="T50" fmla="*/ 0 w 166"/>
                <a:gd name="T51" fmla="*/ 65 h 82"/>
                <a:gd name="T52" fmla="*/ 20 w 166"/>
                <a:gd name="T53" fmla="*/ 69 h 82"/>
                <a:gd name="T54" fmla="*/ 24 w 166"/>
                <a:gd name="T55" fmla="*/ 62 h 82"/>
                <a:gd name="T56" fmla="*/ 37 w 166"/>
                <a:gd name="T57" fmla="*/ 64 h 82"/>
                <a:gd name="T58" fmla="*/ 55 w 166"/>
                <a:gd name="T59" fmla="*/ 49 h 82"/>
                <a:gd name="T60" fmla="*/ 31 w 166"/>
                <a:gd name="T61" fmla="*/ 39 h 82"/>
                <a:gd name="T62" fmla="*/ 21 w 166"/>
                <a:gd name="T63" fmla="*/ 44 h 82"/>
                <a:gd name="T64" fmla="*/ 6 w 166"/>
                <a:gd name="T65" fmla="*/ 36 h 82"/>
                <a:gd name="T66" fmla="*/ 16 w 166"/>
                <a:gd name="T67" fmla="*/ 23 h 82"/>
                <a:gd name="T68" fmla="*/ 11 w 166"/>
                <a:gd name="T69"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82">
                  <a:moveTo>
                    <a:pt x="11" y="21"/>
                  </a:moveTo>
                  <a:lnTo>
                    <a:pt x="12" y="12"/>
                  </a:lnTo>
                  <a:lnTo>
                    <a:pt x="22" y="9"/>
                  </a:lnTo>
                  <a:lnTo>
                    <a:pt x="52" y="16"/>
                  </a:lnTo>
                  <a:lnTo>
                    <a:pt x="50" y="4"/>
                  </a:lnTo>
                  <a:lnTo>
                    <a:pt x="58" y="0"/>
                  </a:lnTo>
                  <a:lnTo>
                    <a:pt x="85" y="8"/>
                  </a:lnTo>
                  <a:lnTo>
                    <a:pt x="90" y="6"/>
                  </a:lnTo>
                  <a:lnTo>
                    <a:pt x="118" y="7"/>
                  </a:lnTo>
                  <a:lnTo>
                    <a:pt x="144" y="9"/>
                  </a:lnTo>
                  <a:lnTo>
                    <a:pt x="154" y="16"/>
                  </a:lnTo>
                  <a:lnTo>
                    <a:pt x="166" y="19"/>
                  </a:lnTo>
                  <a:lnTo>
                    <a:pt x="165" y="24"/>
                  </a:lnTo>
                  <a:lnTo>
                    <a:pt x="142" y="35"/>
                  </a:lnTo>
                  <a:lnTo>
                    <a:pt x="139" y="43"/>
                  </a:lnTo>
                  <a:lnTo>
                    <a:pt x="118" y="46"/>
                  </a:lnTo>
                  <a:lnTo>
                    <a:pt x="116" y="58"/>
                  </a:lnTo>
                  <a:lnTo>
                    <a:pt x="97" y="56"/>
                  </a:lnTo>
                  <a:lnTo>
                    <a:pt x="87" y="60"/>
                  </a:lnTo>
                  <a:lnTo>
                    <a:pt x="74" y="70"/>
                  </a:lnTo>
                  <a:lnTo>
                    <a:pt x="77" y="74"/>
                  </a:lnTo>
                  <a:lnTo>
                    <a:pt x="74" y="79"/>
                  </a:lnTo>
                  <a:lnTo>
                    <a:pt x="43" y="82"/>
                  </a:lnTo>
                  <a:lnTo>
                    <a:pt x="20" y="76"/>
                  </a:lnTo>
                  <a:lnTo>
                    <a:pt x="2" y="77"/>
                  </a:lnTo>
                  <a:lnTo>
                    <a:pt x="0" y="65"/>
                  </a:lnTo>
                  <a:lnTo>
                    <a:pt x="20" y="69"/>
                  </a:lnTo>
                  <a:lnTo>
                    <a:pt x="24" y="62"/>
                  </a:lnTo>
                  <a:lnTo>
                    <a:pt x="37" y="64"/>
                  </a:lnTo>
                  <a:lnTo>
                    <a:pt x="55" y="49"/>
                  </a:lnTo>
                  <a:lnTo>
                    <a:pt x="31" y="39"/>
                  </a:lnTo>
                  <a:lnTo>
                    <a:pt x="21" y="44"/>
                  </a:lnTo>
                  <a:lnTo>
                    <a:pt x="6" y="36"/>
                  </a:lnTo>
                  <a:lnTo>
                    <a:pt x="16" y="23"/>
                  </a:lnTo>
                  <a:lnTo>
                    <a:pt x="11" y="2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39" name="Freeform 104"/>
            <p:cNvSpPr>
              <a:spLocks/>
            </p:cNvSpPr>
            <p:nvPr/>
          </p:nvSpPr>
          <p:spPr bwMode="auto">
            <a:xfrm>
              <a:off x="7143750" y="3429000"/>
              <a:ext cx="153988" cy="134938"/>
            </a:xfrm>
            <a:custGeom>
              <a:avLst/>
              <a:gdLst>
                <a:gd name="T0" fmla="*/ 27 w 97"/>
                <a:gd name="T1" fmla="*/ 81 h 85"/>
                <a:gd name="T2" fmla="*/ 18 w 97"/>
                <a:gd name="T3" fmla="*/ 71 h 85"/>
                <a:gd name="T4" fmla="*/ 7 w 97"/>
                <a:gd name="T5" fmla="*/ 49 h 85"/>
                <a:gd name="T6" fmla="*/ 0 w 97"/>
                <a:gd name="T7" fmla="*/ 24 h 85"/>
                <a:gd name="T8" fmla="*/ 10 w 97"/>
                <a:gd name="T9" fmla="*/ 7 h 85"/>
                <a:gd name="T10" fmla="*/ 33 w 97"/>
                <a:gd name="T11" fmla="*/ 3 h 85"/>
                <a:gd name="T12" fmla="*/ 51 w 97"/>
                <a:gd name="T13" fmla="*/ 6 h 85"/>
                <a:gd name="T14" fmla="*/ 67 w 97"/>
                <a:gd name="T15" fmla="*/ 14 h 85"/>
                <a:gd name="T16" fmla="*/ 73 w 97"/>
                <a:gd name="T17" fmla="*/ 0 h 85"/>
                <a:gd name="T18" fmla="*/ 90 w 97"/>
                <a:gd name="T19" fmla="*/ 7 h 85"/>
                <a:gd name="T20" fmla="*/ 96 w 97"/>
                <a:gd name="T21" fmla="*/ 21 h 85"/>
                <a:gd name="T22" fmla="*/ 97 w 97"/>
                <a:gd name="T23" fmla="*/ 46 h 85"/>
                <a:gd name="T24" fmla="*/ 68 w 97"/>
                <a:gd name="T25" fmla="*/ 62 h 85"/>
                <a:gd name="T26" fmla="*/ 77 w 97"/>
                <a:gd name="T27" fmla="*/ 75 h 85"/>
                <a:gd name="T28" fmla="*/ 58 w 97"/>
                <a:gd name="T29" fmla="*/ 76 h 85"/>
                <a:gd name="T30" fmla="*/ 42 w 97"/>
                <a:gd name="T31" fmla="*/ 85 h 85"/>
                <a:gd name="T32" fmla="*/ 27 w 97"/>
                <a:gd name="T33" fmla="*/ 8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85">
                  <a:moveTo>
                    <a:pt x="27" y="81"/>
                  </a:moveTo>
                  <a:lnTo>
                    <a:pt x="18" y="71"/>
                  </a:lnTo>
                  <a:lnTo>
                    <a:pt x="7" y="49"/>
                  </a:lnTo>
                  <a:lnTo>
                    <a:pt x="0" y="24"/>
                  </a:lnTo>
                  <a:lnTo>
                    <a:pt x="10" y="7"/>
                  </a:lnTo>
                  <a:lnTo>
                    <a:pt x="33" y="3"/>
                  </a:lnTo>
                  <a:lnTo>
                    <a:pt x="51" y="6"/>
                  </a:lnTo>
                  <a:lnTo>
                    <a:pt x="67" y="14"/>
                  </a:lnTo>
                  <a:lnTo>
                    <a:pt x="73" y="0"/>
                  </a:lnTo>
                  <a:lnTo>
                    <a:pt x="90" y="7"/>
                  </a:lnTo>
                  <a:lnTo>
                    <a:pt x="96" y="21"/>
                  </a:lnTo>
                  <a:lnTo>
                    <a:pt x="97" y="46"/>
                  </a:lnTo>
                  <a:lnTo>
                    <a:pt x="68" y="62"/>
                  </a:lnTo>
                  <a:lnTo>
                    <a:pt x="77" y="75"/>
                  </a:lnTo>
                  <a:lnTo>
                    <a:pt x="58" y="76"/>
                  </a:lnTo>
                  <a:lnTo>
                    <a:pt x="42" y="85"/>
                  </a:lnTo>
                  <a:lnTo>
                    <a:pt x="27" y="8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40" name="Freeform 105"/>
            <p:cNvSpPr>
              <a:spLocks/>
            </p:cNvSpPr>
            <p:nvPr/>
          </p:nvSpPr>
          <p:spPr bwMode="auto">
            <a:xfrm>
              <a:off x="7607300" y="2636837"/>
              <a:ext cx="122238" cy="138113"/>
            </a:xfrm>
            <a:custGeom>
              <a:avLst/>
              <a:gdLst>
                <a:gd name="T0" fmla="*/ 29 w 77"/>
                <a:gd name="T1" fmla="*/ 0 h 87"/>
                <a:gd name="T2" fmla="*/ 55 w 77"/>
                <a:gd name="T3" fmla="*/ 24 h 87"/>
                <a:gd name="T4" fmla="*/ 66 w 77"/>
                <a:gd name="T5" fmla="*/ 38 h 87"/>
                <a:gd name="T6" fmla="*/ 77 w 77"/>
                <a:gd name="T7" fmla="*/ 62 h 87"/>
                <a:gd name="T8" fmla="*/ 75 w 77"/>
                <a:gd name="T9" fmla="*/ 73 h 87"/>
                <a:gd name="T10" fmla="*/ 61 w 77"/>
                <a:gd name="T11" fmla="*/ 77 h 87"/>
                <a:gd name="T12" fmla="*/ 51 w 77"/>
                <a:gd name="T13" fmla="*/ 85 h 87"/>
                <a:gd name="T14" fmla="*/ 36 w 77"/>
                <a:gd name="T15" fmla="*/ 87 h 87"/>
                <a:gd name="T16" fmla="*/ 29 w 77"/>
                <a:gd name="T17" fmla="*/ 76 h 87"/>
                <a:gd name="T18" fmla="*/ 26 w 77"/>
                <a:gd name="T19" fmla="*/ 61 h 87"/>
                <a:gd name="T20" fmla="*/ 9 w 77"/>
                <a:gd name="T21" fmla="*/ 39 h 87"/>
                <a:gd name="T22" fmla="*/ 20 w 77"/>
                <a:gd name="T23" fmla="*/ 35 h 87"/>
                <a:gd name="T24" fmla="*/ 0 w 77"/>
                <a:gd name="T25" fmla="*/ 18 h 87"/>
                <a:gd name="T26" fmla="*/ 1 w 77"/>
                <a:gd name="T27" fmla="*/ 16 h 87"/>
                <a:gd name="T28" fmla="*/ 8 w 77"/>
                <a:gd name="T29" fmla="*/ 17 h 87"/>
                <a:gd name="T30" fmla="*/ 11 w 77"/>
                <a:gd name="T31" fmla="*/ 7 h 87"/>
                <a:gd name="T32" fmla="*/ 22 w 77"/>
                <a:gd name="T33" fmla="*/ 6 h 87"/>
                <a:gd name="T34" fmla="*/ 29 w 77"/>
                <a:gd name="T35" fmla="*/ 5 h 87"/>
                <a:gd name="T36" fmla="*/ 29 w 77"/>
                <a:gd name="T3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29" y="0"/>
                  </a:moveTo>
                  <a:lnTo>
                    <a:pt x="55" y="24"/>
                  </a:lnTo>
                  <a:lnTo>
                    <a:pt x="66" y="38"/>
                  </a:lnTo>
                  <a:lnTo>
                    <a:pt x="77" y="62"/>
                  </a:lnTo>
                  <a:lnTo>
                    <a:pt x="75" y="73"/>
                  </a:lnTo>
                  <a:lnTo>
                    <a:pt x="61" y="77"/>
                  </a:lnTo>
                  <a:lnTo>
                    <a:pt x="51" y="85"/>
                  </a:lnTo>
                  <a:lnTo>
                    <a:pt x="36" y="87"/>
                  </a:lnTo>
                  <a:lnTo>
                    <a:pt x="29" y="76"/>
                  </a:lnTo>
                  <a:lnTo>
                    <a:pt x="26" y="61"/>
                  </a:lnTo>
                  <a:lnTo>
                    <a:pt x="9" y="39"/>
                  </a:lnTo>
                  <a:lnTo>
                    <a:pt x="20" y="35"/>
                  </a:lnTo>
                  <a:lnTo>
                    <a:pt x="0" y="18"/>
                  </a:lnTo>
                  <a:lnTo>
                    <a:pt x="1" y="16"/>
                  </a:lnTo>
                  <a:lnTo>
                    <a:pt x="8" y="17"/>
                  </a:lnTo>
                  <a:lnTo>
                    <a:pt x="11" y="7"/>
                  </a:lnTo>
                  <a:lnTo>
                    <a:pt x="22" y="6"/>
                  </a:lnTo>
                  <a:lnTo>
                    <a:pt x="29" y="5"/>
                  </a:lnTo>
                  <a:lnTo>
                    <a:pt x="29" y="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41" name="Freeform 106"/>
            <p:cNvSpPr>
              <a:spLocks/>
            </p:cNvSpPr>
            <p:nvPr/>
          </p:nvSpPr>
          <p:spPr bwMode="auto">
            <a:xfrm>
              <a:off x="4714875" y="2484437"/>
              <a:ext cx="44450" cy="46038"/>
            </a:xfrm>
            <a:custGeom>
              <a:avLst/>
              <a:gdLst>
                <a:gd name="T0" fmla="*/ 12 w 28"/>
                <a:gd name="T1" fmla="*/ 25 h 29"/>
                <a:gd name="T2" fmla="*/ 12 w 28"/>
                <a:gd name="T3" fmla="*/ 29 h 29"/>
                <a:gd name="T4" fmla="*/ 10 w 28"/>
                <a:gd name="T5" fmla="*/ 29 h 29"/>
                <a:gd name="T6" fmla="*/ 8 w 28"/>
                <a:gd name="T7" fmla="*/ 22 h 29"/>
                <a:gd name="T8" fmla="*/ 4 w 28"/>
                <a:gd name="T9" fmla="*/ 20 h 29"/>
                <a:gd name="T10" fmla="*/ 0 w 28"/>
                <a:gd name="T11" fmla="*/ 14 h 29"/>
                <a:gd name="T12" fmla="*/ 2 w 28"/>
                <a:gd name="T13" fmla="*/ 9 h 29"/>
                <a:gd name="T14" fmla="*/ 6 w 28"/>
                <a:gd name="T15" fmla="*/ 8 h 29"/>
                <a:gd name="T16" fmla="*/ 8 w 28"/>
                <a:gd name="T17" fmla="*/ 1 h 29"/>
                <a:gd name="T18" fmla="*/ 11 w 28"/>
                <a:gd name="T19" fmla="*/ 0 h 29"/>
                <a:gd name="T20" fmla="*/ 13 w 28"/>
                <a:gd name="T21" fmla="*/ 3 h 29"/>
                <a:gd name="T22" fmla="*/ 17 w 28"/>
                <a:gd name="T23" fmla="*/ 4 h 29"/>
                <a:gd name="T24" fmla="*/ 19 w 28"/>
                <a:gd name="T25" fmla="*/ 7 h 29"/>
                <a:gd name="T26" fmla="*/ 22 w 28"/>
                <a:gd name="T27" fmla="*/ 8 h 29"/>
                <a:gd name="T28" fmla="*/ 26 w 28"/>
                <a:gd name="T29" fmla="*/ 12 h 29"/>
                <a:gd name="T30" fmla="*/ 28 w 28"/>
                <a:gd name="T31" fmla="*/ 12 h 29"/>
                <a:gd name="T32" fmla="*/ 27 w 28"/>
                <a:gd name="T33" fmla="*/ 17 h 29"/>
                <a:gd name="T34" fmla="*/ 25 w 28"/>
                <a:gd name="T35" fmla="*/ 20 h 29"/>
                <a:gd name="T36" fmla="*/ 25 w 28"/>
                <a:gd name="T37" fmla="*/ 21 h 29"/>
                <a:gd name="T38" fmla="*/ 22 w 28"/>
                <a:gd name="T39" fmla="*/ 22 h 29"/>
                <a:gd name="T40" fmla="*/ 12 w 28"/>
                <a:gd name="T41"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9">
                  <a:moveTo>
                    <a:pt x="12" y="25"/>
                  </a:moveTo>
                  <a:lnTo>
                    <a:pt x="12" y="29"/>
                  </a:lnTo>
                  <a:lnTo>
                    <a:pt x="10" y="29"/>
                  </a:lnTo>
                  <a:lnTo>
                    <a:pt x="8" y="22"/>
                  </a:lnTo>
                  <a:lnTo>
                    <a:pt x="4" y="20"/>
                  </a:lnTo>
                  <a:lnTo>
                    <a:pt x="0" y="14"/>
                  </a:lnTo>
                  <a:lnTo>
                    <a:pt x="2" y="9"/>
                  </a:lnTo>
                  <a:lnTo>
                    <a:pt x="6" y="8"/>
                  </a:lnTo>
                  <a:lnTo>
                    <a:pt x="8" y="1"/>
                  </a:lnTo>
                  <a:lnTo>
                    <a:pt x="11" y="0"/>
                  </a:lnTo>
                  <a:lnTo>
                    <a:pt x="13" y="3"/>
                  </a:lnTo>
                  <a:lnTo>
                    <a:pt x="17" y="4"/>
                  </a:lnTo>
                  <a:lnTo>
                    <a:pt x="19" y="7"/>
                  </a:lnTo>
                  <a:lnTo>
                    <a:pt x="22" y="8"/>
                  </a:lnTo>
                  <a:lnTo>
                    <a:pt x="26" y="12"/>
                  </a:lnTo>
                  <a:lnTo>
                    <a:pt x="28" y="12"/>
                  </a:lnTo>
                  <a:lnTo>
                    <a:pt x="27" y="17"/>
                  </a:lnTo>
                  <a:lnTo>
                    <a:pt x="25" y="20"/>
                  </a:lnTo>
                  <a:lnTo>
                    <a:pt x="25" y="21"/>
                  </a:lnTo>
                  <a:lnTo>
                    <a:pt x="22" y="22"/>
                  </a:lnTo>
                  <a:lnTo>
                    <a:pt x="12" y="2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42" name="Freeform 107"/>
            <p:cNvSpPr>
              <a:spLocks/>
            </p:cNvSpPr>
            <p:nvPr/>
          </p:nvSpPr>
          <p:spPr bwMode="auto">
            <a:xfrm>
              <a:off x="5487987" y="2917825"/>
              <a:ext cx="53975" cy="50800"/>
            </a:xfrm>
            <a:custGeom>
              <a:avLst/>
              <a:gdLst>
                <a:gd name="T0" fmla="*/ 22 w 34"/>
                <a:gd name="T1" fmla="*/ 2 h 32"/>
                <a:gd name="T2" fmla="*/ 27 w 34"/>
                <a:gd name="T3" fmla="*/ 11 h 32"/>
                <a:gd name="T4" fmla="*/ 26 w 34"/>
                <a:gd name="T5" fmla="*/ 16 h 32"/>
                <a:gd name="T6" fmla="*/ 34 w 34"/>
                <a:gd name="T7" fmla="*/ 31 h 32"/>
                <a:gd name="T8" fmla="*/ 21 w 34"/>
                <a:gd name="T9" fmla="*/ 32 h 32"/>
                <a:gd name="T10" fmla="*/ 16 w 34"/>
                <a:gd name="T11" fmla="*/ 22 h 32"/>
                <a:gd name="T12" fmla="*/ 0 w 34"/>
                <a:gd name="T13" fmla="*/ 20 h 32"/>
                <a:gd name="T14" fmla="*/ 10 w 34"/>
                <a:gd name="T15" fmla="*/ 0 h 32"/>
                <a:gd name="T16" fmla="*/ 22 w 34"/>
                <a:gd name="T1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2">
                  <a:moveTo>
                    <a:pt x="22" y="2"/>
                  </a:moveTo>
                  <a:lnTo>
                    <a:pt x="27" y="11"/>
                  </a:lnTo>
                  <a:lnTo>
                    <a:pt x="26" y="16"/>
                  </a:lnTo>
                  <a:lnTo>
                    <a:pt x="34" y="31"/>
                  </a:lnTo>
                  <a:lnTo>
                    <a:pt x="21" y="32"/>
                  </a:lnTo>
                  <a:lnTo>
                    <a:pt x="16" y="22"/>
                  </a:lnTo>
                  <a:lnTo>
                    <a:pt x="0" y="20"/>
                  </a:lnTo>
                  <a:lnTo>
                    <a:pt x="10" y="0"/>
                  </a:lnTo>
                  <a:lnTo>
                    <a:pt x="22" y="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43" name="Freeform 108"/>
            <p:cNvSpPr>
              <a:spLocks/>
            </p:cNvSpPr>
            <p:nvPr/>
          </p:nvSpPr>
          <p:spPr bwMode="auto">
            <a:xfrm>
              <a:off x="7048500" y="3168650"/>
              <a:ext cx="239713" cy="282575"/>
            </a:xfrm>
            <a:custGeom>
              <a:avLst/>
              <a:gdLst>
                <a:gd name="T0" fmla="*/ 111 w 151"/>
                <a:gd name="T1" fmla="*/ 170 h 178"/>
                <a:gd name="T2" fmla="*/ 116 w 151"/>
                <a:gd name="T3" fmla="*/ 161 h 178"/>
                <a:gd name="T4" fmla="*/ 114 w 151"/>
                <a:gd name="T5" fmla="*/ 143 h 178"/>
                <a:gd name="T6" fmla="*/ 97 w 151"/>
                <a:gd name="T7" fmla="*/ 125 h 178"/>
                <a:gd name="T8" fmla="*/ 93 w 151"/>
                <a:gd name="T9" fmla="*/ 104 h 178"/>
                <a:gd name="T10" fmla="*/ 77 w 151"/>
                <a:gd name="T11" fmla="*/ 87 h 178"/>
                <a:gd name="T12" fmla="*/ 63 w 151"/>
                <a:gd name="T13" fmla="*/ 86 h 178"/>
                <a:gd name="T14" fmla="*/ 60 w 151"/>
                <a:gd name="T15" fmla="*/ 93 h 178"/>
                <a:gd name="T16" fmla="*/ 50 w 151"/>
                <a:gd name="T17" fmla="*/ 94 h 178"/>
                <a:gd name="T18" fmla="*/ 44 w 151"/>
                <a:gd name="T19" fmla="*/ 90 h 178"/>
                <a:gd name="T20" fmla="*/ 26 w 151"/>
                <a:gd name="T21" fmla="*/ 103 h 178"/>
                <a:gd name="T22" fmla="*/ 23 w 151"/>
                <a:gd name="T23" fmla="*/ 84 h 178"/>
                <a:gd name="T24" fmla="*/ 24 w 151"/>
                <a:gd name="T25" fmla="*/ 62 h 178"/>
                <a:gd name="T26" fmla="*/ 12 w 151"/>
                <a:gd name="T27" fmla="*/ 61 h 178"/>
                <a:gd name="T28" fmla="*/ 9 w 151"/>
                <a:gd name="T29" fmla="*/ 49 h 178"/>
                <a:gd name="T30" fmla="*/ 0 w 151"/>
                <a:gd name="T31" fmla="*/ 42 h 178"/>
                <a:gd name="T32" fmla="*/ 3 w 151"/>
                <a:gd name="T33" fmla="*/ 34 h 178"/>
                <a:gd name="T34" fmla="*/ 16 w 151"/>
                <a:gd name="T35" fmla="*/ 21 h 178"/>
                <a:gd name="T36" fmla="*/ 18 w 151"/>
                <a:gd name="T37" fmla="*/ 26 h 178"/>
                <a:gd name="T38" fmla="*/ 28 w 151"/>
                <a:gd name="T39" fmla="*/ 26 h 178"/>
                <a:gd name="T40" fmla="*/ 21 w 151"/>
                <a:gd name="T41" fmla="*/ 3 h 178"/>
                <a:gd name="T42" fmla="*/ 30 w 151"/>
                <a:gd name="T43" fmla="*/ 0 h 178"/>
                <a:gd name="T44" fmla="*/ 43 w 151"/>
                <a:gd name="T45" fmla="*/ 16 h 178"/>
                <a:gd name="T46" fmla="*/ 55 w 151"/>
                <a:gd name="T47" fmla="*/ 35 h 178"/>
                <a:gd name="T48" fmla="*/ 77 w 151"/>
                <a:gd name="T49" fmla="*/ 35 h 178"/>
                <a:gd name="T50" fmla="*/ 87 w 151"/>
                <a:gd name="T51" fmla="*/ 53 h 178"/>
                <a:gd name="T52" fmla="*/ 76 w 151"/>
                <a:gd name="T53" fmla="*/ 59 h 178"/>
                <a:gd name="T54" fmla="*/ 72 w 151"/>
                <a:gd name="T55" fmla="*/ 66 h 178"/>
                <a:gd name="T56" fmla="*/ 96 w 151"/>
                <a:gd name="T57" fmla="*/ 79 h 178"/>
                <a:gd name="T58" fmla="*/ 115 w 151"/>
                <a:gd name="T59" fmla="*/ 103 h 178"/>
                <a:gd name="T60" fmla="*/ 129 w 151"/>
                <a:gd name="T61" fmla="*/ 122 h 178"/>
                <a:gd name="T62" fmla="*/ 145 w 151"/>
                <a:gd name="T63" fmla="*/ 136 h 178"/>
                <a:gd name="T64" fmla="*/ 151 w 151"/>
                <a:gd name="T65" fmla="*/ 151 h 178"/>
                <a:gd name="T66" fmla="*/ 150 w 151"/>
                <a:gd name="T67" fmla="*/ 171 h 178"/>
                <a:gd name="T68" fmla="*/ 133 w 151"/>
                <a:gd name="T69" fmla="*/ 164 h 178"/>
                <a:gd name="T70" fmla="*/ 127 w 151"/>
                <a:gd name="T71" fmla="*/ 178 h 178"/>
                <a:gd name="T72" fmla="*/ 111 w 151"/>
                <a:gd name="T73"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178">
                  <a:moveTo>
                    <a:pt x="111" y="170"/>
                  </a:moveTo>
                  <a:lnTo>
                    <a:pt x="116" y="161"/>
                  </a:lnTo>
                  <a:lnTo>
                    <a:pt x="114" y="143"/>
                  </a:lnTo>
                  <a:lnTo>
                    <a:pt x="97" y="125"/>
                  </a:lnTo>
                  <a:lnTo>
                    <a:pt x="93" y="104"/>
                  </a:lnTo>
                  <a:lnTo>
                    <a:pt x="77" y="87"/>
                  </a:lnTo>
                  <a:lnTo>
                    <a:pt x="63" y="86"/>
                  </a:lnTo>
                  <a:lnTo>
                    <a:pt x="60" y="93"/>
                  </a:lnTo>
                  <a:lnTo>
                    <a:pt x="50" y="94"/>
                  </a:lnTo>
                  <a:lnTo>
                    <a:pt x="44" y="90"/>
                  </a:lnTo>
                  <a:lnTo>
                    <a:pt x="26" y="103"/>
                  </a:lnTo>
                  <a:lnTo>
                    <a:pt x="23" y="84"/>
                  </a:lnTo>
                  <a:lnTo>
                    <a:pt x="24" y="62"/>
                  </a:lnTo>
                  <a:lnTo>
                    <a:pt x="12" y="61"/>
                  </a:lnTo>
                  <a:lnTo>
                    <a:pt x="9" y="49"/>
                  </a:lnTo>
                  <a:lnTo>
                    <a:pt x="0" y="42"/>
                  </a:lnTo>
                  <a:lnTo>
                    <a:pt x="3" y="34"/>
                  </a:lnTo>
                  <a:lnTo>
                    <a:pt x="16" y="21"/>
                  </a:lnTo>
                  <a:lnTo>
                    <a:pt x="18" y="26"/>
                  </a:lnTo>
                  <a:lnTo>
                    <a:pt x="28" y="26"/>
                  </a:lnTo>
                  <a:lnTo>
                    <a:pt x="21" y="3"/>
                  </a:lnTo>
                  <a:lnTo>
                    <a:pt x="30" y="0"/>
                  </a:lnTo>
                  <a:lnTo>
                    <a:pt x="43" y="16"/>
                  </a:lnTo>
                  <a:lnTo>
                    <a:pt x="55" y="35"/>
                  </a:lnTo>
                  <a:lnTo>
                    <a:pt x="77" y="35"/>
                  </a:lnTo>
                  <a:lnTo>
                    <a:pt x="87" y="53"/>
                  </a:lnTo>
                  <a:lnTo>
                    <a:pt x="76" y="59"/>
                  </a:lnTo>
                  <a:lnTo>
                    <a:pt x="72" y="66"/>
                  </a:lnTo>
                  <a:lnTo>
                    <a:pt x="96" y="79"/>
                  </a:lnTo>
                  <a:lnTo>
                    <a:pt x="115" y="103"/>
                  </a:lnTo>
                  <a:lnTo>
                    <a:pt x="129" y="122"/>
                  </a:lnTo>
                  <a:lnTo>
                    <a:pt x="145" y="136"/>
                  </a:lnTo>
                  <a:lnTo>
                    <a:pt x="151" y="151"/>
                  </a:lnTo>
                  <a:lnTo>
                    <a:pt x="150" y="171"/>
                  </a:lnTo>
                  <a:lnTo>
                    <a:pt x="133" y="164"/>
                  </a:lnTo>
                  <a:lnTo>
                    <a:pt x="127" y="178"/>
                  </a:lnTo>
                  <a:lnTo>
                    <a:pt x="111" y="17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44" name="Freeform 109"/>
            <p:cNvSpPr>
              <a:spLocks/>
            </p:cNvSpPr>
            <p:nvPr/>
          </p:nvSpPr>
          <p:spPr bwMode="auto">
            <a:xfrm>
              <a:off x="5153025" y="2767012"/>
              <a:ext cx="38100" cy="50800"/>
            </a:xfrm>
            <a:custGeom>
              <a:avLst/>
              <a:gdLst>
                <a:gd name="T0" fmla="*/ 12 w 24"/>
                <a:gd name="T1" fmla="*/ 28 h 32"/>
                <a:gd name="T2" fmla="*/ 7 w 24"/>
                <a:gd name="T3" fmla="*/ 29 h 32"/>
                <a:gd name="T4" fmla="*/ 6 w 24"/>
                <a:gd name="T5" fmla="*/ 32 h 32"/>
                <a:gd name="T6" fmla="*/ 0 w 24"/>
                <a:gd name="T7" fmla="*/ 32 h 32"/>
                <a:gd name="T8" fmla="*/ 5 w 24"/>
                <a:gd name="T9" fmla="*/ 15 h 32"/>
                <a:gd name="T10" fmla="*/ 12 w 24"/>
                <a:gd name="T11" fmla="*/ 1 h 32"/>
                <a:gd name="T12" fmla="*/ 12 w 24"/>
                <a:gd name="T13" fmla="*/ 0 h 32"/>
                <a:gd name="T14" fmla="*/ 20 w 24"/>
                <a:gd name="T15" fmla="*/ 1 h 32"/>
                <a:gd name="T16" fmla="*/ 24 w 24"/>
                <a:gd name="T17" fmla="*/ 9 h 32"/>
                <a:gd name="T18" fmla="*/ 15 w 24"/>
                <a:gd name="T19" fmla="*/ 17 h 32"/>
                <a:gd name="T20" fmla="*/ 12 w 24"/>
                <a:gd name="T2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2" y="28"/>
                  </a:moveTo>
                  <a:lnTo>
                    <a:pt x="7" y="29"/>
                  </a:lnTo>
                  <a:lnTo>
                    <a:pt x="6" y="32"/>
                  </a:lnTo>
                  <a:lnTo>
                    <a:pt x="0" y="32"/>
                  </a:lnTo>
                  <a:lnTo>
                    <a:pt x="5" y="15"/>
                  </a:lnTo>
                  <a:lnTo>
                    <a:pt x="12" y="1"/>
                  </a:lnTo>
                  <a:lnTo>
                    <a:pt x="12" y="0"/>
                  </a:lnTo>
                  <a:lnTo>
                    <a:pt x="20" y="1"/>
                  </a:lnTo>
                  <a:lnTo>
                    <a:pt x="24" y="9"/>
                  </a:lnTo>
                  <a:lnTo>
                    <a:pt x="15" y="17"/>
                  </a:lnTo>
                  <a:lnTo>
                    <a:pt x="12" y="2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45" name="Freeform 110"/>
            <p:cNvSpPr>
              <a:spLocks/>
            </p:cNvSpPr>
            <p:nvPr/>
          </p:nvSpPr>
          <p:spPr bwMode="auto">
            <a:xfrm>
              <a:off x="3849687" y="3627438"/>
              <a:ext cx="112713" cy="138113"/>
            </a:xfrm>
            <a:custGeom>
              <a:avLst/>
              <a:gdLst>
                <a:gd name="T0" fmla="*/ 68 w 71"/>
                <a:gd name="T1" fmla="*/ 87 h 87"/>
                <a:gd name="T2" fmla="*/ 63 w 71"/>
                <a:gd name="T3" fmla="*/ 87 h 87"/>
                <a:gd name="T4" fmla="*/ 44 w 71"/>
                <a:gd name="T5" fmla="*/ 77 h 87"/>
                <a:gd name="T6" fmla="*/ 27 w 71"/>
                <a:gd name="T7" fmla="*/ 61 h 87"/>
                <a:gd name="T8" fmla="*/ 12 w 71"/>
                <a:gd name="T9" fmla="*/ 50 h 87"/>
                <a:gd name="T10" fmla="*/ 0 w 71"/>
                <a:gd name="T11" fmla="*/ 37 h 87"/>
                <a:gd name="T12" fmla="*/ 4 w 71"/>
                <a:gd name="T13" fmla="*/ 30 h 87"/>
                <a:gd name="T14" fmla="*/ 5 w 71"/>
                <a:gd name="T15" fmla="*/ 24 h 87"/>
                <a:gd name="T16" fmla="*/ 13 w 71"/>
                <a:gd name="T17" fmla="*/ 12 h 87"/>
                <a:gd name="T18" fmla="*/ 22 w 71"/>
                <a:gd name="T19" fmla="*/ 3 h 87"/>
                <a:gd name="T20" fmla="*/ 26 w 71"/>
                <a:gd name="T21" fmla="*/ 2 h 87"/>
                <a:gd name="T22" fmla="*/ 31 w 71"/>
                <a:gd name="T23" fmla="*/ 0 h 87"/>
                <a:gd name="T24" fmla="*/ 38 w 71"/>
                <a:gd name="T25" fmla="*/ 13 h 87"/>
                <a:gd name="T26" fmla="*/ 37 w 71"/>
                <a:gd name="T27" fmla="*/ 21 h 87"/>
                <a:gd name="T28" fmla="*/ 41 w 71"/>
                <a:gd name="T29" fmla="*/ 26 h 87"/>
                <a:gd name="T30" fmla="*/ 46 w 71"/>
                <a:gd name="T31" fmla="*/ 26 h 87"/>
                <a:gd name="T32" fmla="*/ 49 w 71"/>
                <a:gd name="T33" fmla="*/ 17 h 87"/>
                <a:gd name="T34" fmla="*/ 55 w 71"/>
                <a:gd name="T35" fmla="*/ 18 h 87"/>
                <a:gd name="T36" fmla="*/ 54 w 71"/>
                <a:gd name="T37" fmla="*/ 24 h 87"/>
                <a:gd name="T38" fmla="*/ 55 w 71"/>
                <a:gd name="T39" fmla="*/ 34 h 87"/>
                <a:gd name="T40" fmla="*/ 52 w 71"/>
                <a:gd name="T41" fmla="*/ 43 h 87"/>
                <a:gd name="T42" fmla="*/ 57 w 71"/>
                <a:gd name="T43" fmla="*/ 49 h 87"/>
                <a:gd name="T44" fmla="*/ 63 w 71"/>
                <a:gd name="T45" fmla="*/ 50 h 87"/>
                <a:gd name="T46" fmla="*/ 70 w 71"/>
                <a:gd name="T47" fmla="*/ 59 h 87"/>
                <a:gd name="T48" fmla="*/ 71 w 71"/>
                <a:gd name="T49" fmla="*/ 67 h 87"/>
                <a:gd name="T50" fmla="*/ 69 w 71"/>
                <a:gd name="T51" fmla="*/ 70 h 87"/>
                <a:gd name="T52" fmla="*/ 68 w 71"/>
                <a:gd name="T5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87">
                  <a:moveTo>
                    <a:pt x="68" y="87"/>
                  </a:moveTo>
                  <a:lnTo>
                    <a:pt x="63" y="87"/>
                  </a:lnTo>
                  <a:lnTo>
                    <a:pt x="44" y="77"/>
                  </a:lnTo>
                  <a:lnTo>
                    <a:pt x="27" y="61"/>
                  </a:lnTo>
                  <a:lnTo>
                    <a:pt x="12" y="50"/>
                  </a:lnTo>
                  <a:lnTo>
                    <a:pt x="0" y="37"/>
                  </a:lnTo>
                  <a:lnTo>
                    <a:pt x="4" y="30"/>
                  </a:lnTo>
                  <a:lnTo>
                    <a:pt x="5" y="24"/>
                  </a:lnTo>
                  <a:lnTo>
                    <a:pt x="13" y="12"/>
                  </a:lnTo>
                  <a:lnTo>
                    <a:pt x="22" y="3"/>
                  </a:lnTo>
                  <a:lnTo>
                    <a:pt x="26" y="2"/>
                  </a:lnTo>
                  <a:lnTo>
                    <a:pt x="31" y="0"/>
                  </a:lnTo>
                  <a:lnTo>
                    <a:pt x="38" y="13"/>
                  </a:lnTo>
                  <a:lnTo>
                    <a:pt x="37" y="21"/>
                  </a:lnTo>
                  <a:lnTo>
                    <a:pt x="41" y="26"/>
                  </a:lnTo>
                  <a:lnTo>
                    <a:pt x="46" y="26"/>
                  </a:lnTo>
                  <a:lnTo>
                    <a:pt x="49" y="17"/>
                  </a:lnTo>
                  <a:lnTo>
                    <a:pt x="55" y="18"/>
                  </a:lnTo>
                  <a:lnTo>
                    <a:pt x="54" y="24"/>
                  </a:lnTo>
                  <a:lnTo>
                    <a:pt x="55" y="34"/>
                  </a:lnTo>
                  <a:lnTo>
                    <a:pt x="52" y="43"/>
                  </a:lnTo>
                  <a:lnTo>
                    <a:pt x="57" y="49"/>
                  </a:lnTo>
                  <a:lnTo>
                    <a:pt x="63" y="50"/>
                  </a:lnTo>
                  <a:lnTo>
                    <a:pt x="70" y="59"/>
                  </a:lnTo>
                  <a:lnTo>
                    <a:pt x="71" y="67"/>
                  </a:lnTo>
                  <a:lnTo>
                    <a:pt x="69" y="70"/>
                  </a:lnTo>
                  <a:lnTo>
                    <a:pt x="68" y="87"/>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46" name="Freeform 111"/>
            <p:cNvSpPr>
              <a:spLocks/>
            </p:cNvSpPr>
            <p:nvPr/>
          </p:nvSpPr>
          <p:spPr bwMode="auto">
            <a:xfrm>
              <a:off x="4445000" y="2816225"/>
              <a:ext cx="454025" cy="447675"/>
            </a:xfrm>
            <a:custGeom>
              <a:avLst/>
              <a:gdLst>
                <a:gd name="T0" fmla="*/ 101 w 286"/>
                <a:gd name="T1" fmla="*/ 213 h 282"/>
                <a:gd name="T2" fmla="*/ 88 w 286"/>
                <a:gd name="T3" fmla="*/ 221 h 282"/>
                <a:gd name="T4" fmla="*/ 78 w 286"/>
                <a:gd name="T5" fmla="*/ 210 h 282"/>
                <a:gd name="T6" fmla="*/ 49 w 286"/>
                <a:gd name="T7" fmla="*/ 201 h 282"/>
                <a:gd name="T8" fmla="*/ 41 w 286"/>
                <a:gd name="T9" fmla="*/ 188 h 282"/>
                <a:gd name="T10" fmla="*/ 27 w 286"/>
                <a:gd name="T11" fmla="*/ 178 h 282"/>
                <a:gd name="T12" fmla="*/ 19 w 286"/>
                <a:gd name="T13" fmla="*/ 182 h 282"/>
                <a:gd name="T14" fmla="*/ 12 w 286"/>
                <a:gd name="T15" fmla="*/ 170 h 282"/>
                <a:gd name="T16" fmla="*/ 11 w 286"/>
                <a:gd name="T17" fmla="*/ 162 h 282"/>
                <a:gd name="T18" fmla="*/ 0 w 286"/>
                <a:gd name="T19" fmla="*/ 146 h 282"/>
                <a:gd name="T20" fmla="*/ 7 w 286"/>
                <a:gd name="T21" fmla="*/ 138 h 282"/>
                <a:gd name="T22" fmla="*/ 5 w 286"/>
                <a:gd name="T23" fmla="*/ 125 h 282"/>
                <a:gd name="T24" fmla="*/ 7 w 286"/>
                <a:gd name="T25" fmla="*/ 113 h 282"/>
                <a:gd name="T26" fmla="*/ 6 w 286"/>
                <a:gd name="T27" fmla="*/ 104 h 282"/>
                <a:gd name="T28" fmla="*/ 9 w 286"/>
                <a:gd name="T29" fmla="*/ 87 h 282"/>
                <a:gd name="T30" fmla="*/ 7 w 286"/>
                <a:gd name="T31" fmla="*/ 77 h 282"/>
                <a:gd name="T32" fmla="*/ 1 w 286"/>
                <a:gd name="T33" fmla="*/ 59 h 282"/>
                <a:gd name="T34" fmla="*/ 10 w 286"/>
                <a:gd name="T35" fmla="*/ 54 h 282"/>
                <a:gd name="T36" fmla="*/ 11 w 286"/>
                <a:gd name="T37" fmla="*/ 45 h 282"/>
                <a:gd name="T38" fmla="*/ 9 w 286"/>
                <a:gd name="T39" fmla="*/ 37 h 282"/>
                <a:gd name="T40" fmla="*/ 21 w 286"/>
                <a:gd name="T41" fmla="*/ 29 h 282"/>
                <a:gd name="T42" fmla="*/ 26 w 286"/>
                <a:gd name="T43" fmla="*/ 22 h 282"/>
                <a:gd name="T44" fmla="*/ 34 w 286"/>
                <a:gd name="T45" fmla="*/ 16 h 282"/>
                <a:gd name="T46" fmla="*/ 35 w 286"/>
                <a:gd name="T47" fmla="*/ 0 h 282"/>
                <a:gd name="T48" fmla="*/ 55 w 286"/>
                <a:gd name="T49" fmla="*/ 7 h 282"/>
                <a:gd name="T50" fmla="*/ 63 w 286"/>
                <a:gd name="T51" fmla="*/ 6 h 282"/>
                <a:gd name="T52" fmla="*/ 77 w 286"/>
                <a:gd name="T53" fmla="*/ 9 h 282"/>
                <a:gd name="T54" fmla="*/ 101 w 286"/>
                <a:gd name="T55" fmla="*/ 18 h 282"/>
                <a:gd name="T56" fmla="*/ 110 w 286"/>
                <a:gd name="T57" fmla="*/ 37 h 282"/>
                <a:gd name="T58" fmla="*/ 126 w 286"/>
                <a:gd name="T59" fmla="*/ 41 h 282"/>
                <a:gd name="T60" fmla="*/ 151 w 286"/>
                <a:gd name="T61" fmla="*/ 50 h 282"/>
                <a:gd name="T62" fmla="*/ 170 w 286"/>
                <a:gd name="T63" fmla="*/ 60 h 282"/>
                <a:gd name="T64" fmla="*/ 178 w 286"/>
                <a:gd name="T65" fmla="*/ 54 h 282"/>
                <a:gd name="T66" fmla="*/ 186 w 286"/>
                <a:gd name="T67" fmla="*/ 45 h 282"/>
                <a:gd name="T68" fmla="*/ 181 w 286"/>
                <a:gd name="T69" fmla="*/ 29 h 282"/>
                <a:gd name="T70" fmla="*/ 186 w 286"/>
                <a:gd name="T71" fmla="*/ 19 h 282"/>
                <a:gd name="T72" fmla="*/ 198 w 286"/>
                <a:gd name="T73" fmla="*/ 9 h 282"/>
                <a:gd name="T74" fmla="*/ 210 w 286"/>
                <a:gd name="T75" fmla="*/ 6 h 282"/>
                <a:gd name="T76" fmla="*/ 234 w 286"/>
                <a:gd name="T77" fmla="*/ 11 h 282"/>
                <a:gd name="T78" fmla="*/ 241 w 286"/>
                <a:gd name="T79" fmla="*/ 20 h 282"/>
                <a:gd name="T80" fmla="*/ 247 w 286"/>
                <a:gd name="T81" fmla="*/ 20 h 282"/>
                <a:gd name="T82" fmla="*/ 253 w 286"/>
                <a:gd name="T83" fmla="*/ 23 h 282"/>
                <a:gd name="T84" fmla="*/ 270 w 286"/>
                <a:gd name="T85" fmla="*/ 26 h 282"/>
                <a:gd name="T86" fmla="*/ 275 w 286"/>
                <a:gd name="T87" fmla="*/ 33 h 282"/>
                <a:gd name="T88" fmla="*/ 270 w 286"/>
                <a:gd name="T89" fmla="*/ 43 h 282"/>
                <a:gd name="T90" fmla="*/ 273 w 286"/>
                <a:gd name="T91" fmla="*/ 51 h 282"/>
                <a:gd name="T92" fmla="*/ 269 w 286"/>
                <a:gd name="T93" fmla="*/ 64 h 282"/>
                <a:gd name="T94" fmla="*/ 275 w 286"/>
                <a:gd name="T95" fmla="*/ 81 h 282"/>
                <a:gd name="T96" fmla="*/ 280 w 286"/>
                <a:gd name="T97" fmla="*/ 155 h 282"/>
                <a:gd name="T98" fmla="*/ 284 w 286"/>
                <a:gd name="T99" fmla="*/ 231 h 282"/>
                <a:gd name="T100" fmla="*/ 286 w 286"/>
                <a:gd name="T101" fmla="*/ 273 h 282"/>
                <a:gd name="T102" fmla="*/ 265 w 286"/>
                <a:gd name="T103" fmla="*/ 273 h 282"/>
                <a:gd name="T104" fmla="*/ 265 w 286"/>
                <a:gd name="T105" fmla="*/ 282 h 282"/>
                <a:gd name="T106" fmla="*/ 192 w 286"/>
                <a:gd name="T107" fmla="*/ 242 h 282"/>
                <a:gd name="T108" fmla="*/ 119 w 286"/>
                <a:gd name="T109" fmla="*/ 202 h 282"/>
                <a:gd name="T110" fmla="*/ 101 w 286"/>
                <a:gd name="T111" fmla="*/ 21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 h="282">
                  <a:moveTo>
                    <a:pt x="101" y="213"/>
                  </a:moveTo>
                  <a:lnTo>
                    <a:pt x="88" y="221"/>
                  </a:lnTo>
                  <a:lnTo>
                    <a:pt x="78" y="210"/>
                  </a:lnTo>
                  <a:lnTo>
                    <a:pt x="49" y="201"/>
                  </a:lnTo>
                  <a:lnTo>
                    <a:pt x="41" y="188"/>
                  </a:lnTo>
                  <a:lnTo>
                    <a:pt x="27" y="178"/>
                  </a:lnTo>
                  <a:lnTo>
                    <a:pt x="19" y="182"/>
                  </a:lnTo>
                  <a:lnTo>
                    <a:pt x="12" y="170"/>
                  </a:lnTo>
                  <a:lnTo>
                    <a:pt x="11" y="162"/>
                  </a:lnTo>
                  <a:lnTo>
                    <a:pt x="0" y="146"/>
                  </a:lnTo>
                  <a:lnTo>
                    <a:pt x="7" y="138"/>
                  </a:lnTo>
                  <a:lnTo>
                    <a:pt x="5" y="125"/>
                  </a:lnTo>
                  <a:lnTo>
                    <a:pt x="7" y="113"/>
                  </a:lnTo>
                  <a:lnTo>
                    <a:pt x="6" y="104"/>
                  </a:lnTo>
                  <a:lnTo>
                    <a:pt x="9" y="87"/>
                  </a:lnTo>
                  <a:lnTo>
                    <a:pt x="7" y="77"/>
                  </a:lnTo>
                  <a:lnTo>
                    <a:pt x="1" y="59"/>
                  </a:lnTo>
                  <a:lnTo>
                    <a:pt x="10" y="54"/>
                  </a:lnTo>
                  <a:lnTo>
                    <a:pt x="11" y="45"/>
                  </a:lnTo>
                  <a:lnTo>
                    <a:pt x="9" y="37"/>
                  </a:lnTo>
                  <a:lnTo>
                    <a:pt x="21" y="29"/>
                  </a:lnTo>
                  <a:lnTo>
                    <a:pt x="26" y="22"/>
                  </a:lnTo>
                  <a:lnTo>
                    <a:pt x="34" y="16"/>
                  </a:lnTo>
                  <a:lnTo>
                    <a:pt x="35" y="0"/>
                  </a:lnTo>
                  <a:lnTo>
                    <a:pt x="55" y="7"/>
                  </a:lnTo>
                  <a:lnTo>
                    <a:pt x="63" y="6"/>
                  </a:lnTo>
                  <a:lnTo>
                    <a:pt x="77" y="9"/>
                  </a:lnTo>
                  <a:lnTo>
                    <a:pt x="101" y="18"/>
                  </a:lnTo>
                  <a:lnTo>
                    <a:pt x="110" y="37"/>
                  </a:lnTo>
                  <a:lnTo>
                    <a:pt x="126" y="41"/>
                  </a:lnTo>
                  <a:lnTo>
                    <a:pt x="151" y="50"/>
                  </a:lnTo>
                  <a:lnTo>
                    <a:pt x="170" y="60"/>
                  </a:lnTo>
                  <a:lnTo>
                    <a:pt x="178" y="54"/>
                  </a:lnTo>
                  <a:lnTo>
                    <a:pt x="186" y="45"/>
                  </a:lnTo>
                  <a:lnTo>
                    <a:pt x="181" y="29"/>
                  </a:lnTo>
                  <a:lnTo>
                    <a:pt x="186" y="19"/>
                  </a:lnTo>
                  <a:lnTo>
                    <a:pt x="198" y="9"/>
                  </a:lnTo>
                  <a:lnTo>
                    <a:pt x="210" y="6"/>
                  </a:lnTo>
                  <a:lnTo>
                    <a:pt x="234" y="11"/>
                  </a:lnTo>
                  <a:lnTo>
                    <a:pt x="241" y="20"/>
                  </a:lnTo>
                  <a:lnTo>
                    <a:pt x="247" y="20"/>
                  </a:lnTo>
                  <a:lnTo>
                    <a:pt x="253" y="23"/>
                  </a:lnTo>
                  <a:lnTo>
                    <a:pt x="270" y="26"/>
                  </a:lnTo>
                  <a:lnTo>
                    <a:pt x="275" y="33"/>
                  </a:lnTo>
                  <a:lnTo>
                    <a:pt x="270" y="43"/>
                  </a:lnTo>
                  <a:lnTo>
                    <a:pt x="273" y="51"/>
                  </a:lnTo>
                  <a:lnTo>
                    <a:pt x="269" y="64"/>
                  </a:lnTo>
                  <a:lnTo>
                    <a:pt x="275" y="81"/>
                  </a:lnTo>
                  <a:lnTo>
                    <a:pt x="280" y="155"/>
                  </a:lnTo>
                  <a:lnTo>
                    <a:pt x="284" y="231"/>
                  </a:lnTo>
                  <a:lnTo>
                    <a:pt x="286" y="273"/>
                  </a:lnTo>
                  <a:lnTo>
                    <a:pt x="265" y="273"/>
                  </a:lnTo>
                  <a:lnTo>
                    <a:pt x="265" y="282"/>
                  </a:lnTo>
                  <a:lnTo>
                    <a:pt x="192" y="242"/>
                  </a:lnTo>
                  <a:lnTo>
                    <a:pt x="119" y="202"/>
                  </a:lnTo>
                  <a:lnTo>
                    <a:pt x="101" y="213"/>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47" name="Freeform 112"/>
            <p:cNvSpPr>
              <a:spLocks/>
            </p:cNvSpPr>
            <p:nvPr/>
          </p:nvSpPr>
          <p:spPr bwMode="auto">
            <a:xfrm>
              <a:off x="6500812" y="3584575"/>
              <a:ext cx="61913" cy="127000"/>
            </a:xfrm>
            <a:custGeom>
              <a:avLst/>
              <a:gdLst>
                <a:gd name="T0" fmla="*/ 39 w 39"/>
                <a:gd name="T1" fmla="*/ 48 h 80"/>
                <a:gd name="T2" fmla="*/ 37 w 39"/>
                <a:gd name="T3" fmla="*/ 70 h 80"/>
                <a:gd name="T4" fmla="*/ 29 w 39"/>
                <a:gd name="T5" fmla="*/ 76 h 80"/>
                <a:gd name="T6" fmla="*/ 14 w 39"/>
                <a:gd name="T7" fmla="*/ 80 h 80"/>
                <a:gd name="T8" fmla="*/ 4 w 39"/>
                <a:gd name="T9" fmla="*/ 64 h 80"/>
                <a:gd name="T10" fmla="*/ 0 w 39"/>
                <a:gd name="T11" fmla="*/ 34 h 80"/>
                <a:gd name="T12" fmla="*/ 6 w 39"/>
                <a:gd name="T13" fmla="*/ 0 h 80"/>
                <a:gd name="T14" fmla="*/ 19 w 39"/>
                <a:gd name="T15" fmla="*/ 12 h 80"/>
                <a:gd name="T16" fmla="*/ 29 w 39"/>
                <a:gd name="T17" fmla="*/ 26 h 80"/>
                <a:gd name="T18" fmla="*/ 39 w 39"/>
                <a:gd name="T19"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0">
                  <a:moveTo>
                    <a:pt x="39" y="48"/>
                  </a:moveTo>
                  <a:lnTo>
                    <a:pt x="37" y="70"/>
                  </a:lnTo>
                  <a:lnTo>
                    <a:pt x="29" y="76"/>
                  </a:lnTo>
                  <a:lnTo>
                    <a:pt x="14" y="80"/>
                  </a:lnTo>
                  <a:lnTo>
                    <a:pt x="4" y="64"/>
                  </a:lnTo>
                  <a:lnTo>
                    <a:pt x="0" y="34"/>
                  </a:lnTo>
                  <a:lnTo>
                    <a:pt x="6" y="0"/>
                  </a:lnTo>
                  <a:lnTo>
                    <a:pt x="19" y="12"/>
                  </a:lnTo>
                  <a:lnTo>
                    <a:pt x="29" y="26"/>
                  </a:lnTo>
                  <a:lnTo>
                    <a:pt x="39" y="4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48" name="Freeform 113"/>
            <p:cNvSpPr>
              <a:spLocks/>
            </p:cNvSpPr>
            <p:nvPr/>
          </p:nvSpPr>
          <p:spPr bwMode="auto">
            <a:xfrm>
              <a:off x="4937125" y="4854575"/>
              <a:ext cx="66675" cy="65088"/>
            </a:xfrm>
            <a:custGeom>
              <a:avLst/>
              <a:gdLst>
                <a:gd name="T0" fmla="*/ 36 w 42"/>
                <a:gd name="T1" fmla="*/ 6 h 41"/>
                <a:gd name="T2" fmla="*/ 42 w 42"/>
                <a:gd name="T3" fmla="*/ 12 h 41"/>
                <a:gd name="T4" fmla="*/ 36 w 42"/>
                <a:gd name="T5" fmla="*/ 22 h 41"/>
                <a:gd name="T6" fmla="*/ 32 w 42"/>
                <a:gd name="T7" fmla="*/ 29 h 41"/>
                <a:gd name="T8" fmla="*/ 22 w 42"/>
                <a:gd name="T9" fmla="*/ 32 h 41"/>
                <a:gd name="T10" fmla="*/ 18 w 42"/>
                <a:gd name="T11" fmla="*/ 39 h 41"/>
                <a:gd name="T12" fmla="*/ 12 w 42"/>
                <a:gd name="T13" fmla="*/ 41 h 41"/>
                <a:gd name="T14" fmla="*/ 0 w 42"/>
                <a:gd name="T15" fmla="*/ 25 h 41"/>
                <a:gd name="T16" fmla="*/ 10 w 42"/>
                <a:gd name="T17" fmla="*/ 12 h 41"/>
                <a:gd name="T18" fmla="*/ 20 w 42"/>
                <a:gd name="T19" fmla="*/ 4 h 41"/>
                <a:gd name="T20" fmla="*/ 29 w 42"/>
                <a:gd name="T21" fmla="*/ 0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42" y="12"/>
                  </a:lnTo>
                  <a:lnTo>
                    <a:pt x="36" y="22"/>
                  </a:lnTo>
                  <a:lnTo>
                    <a:pt x="32" y="29"/>
                  </a:lnTo>
                  <a:lnTo>
                    <a:pt x="22" y="32"/>
                  </a:lnTo>
                  <a:lnTo>
                    <a:pt x="18" y="39"/>
                  </a:lnTo>
                  <a:lnTo>
                    <a:pt x="12" y="41"/>
                  </a:lnTo>
                  <a:lnTo>
                    <a:pt x="0" y="25"/>
                  </a:lnTo>
                  <a:lnTo>
                    <a:pt x="10" y="12"/>
                  </a:lnTo>
                  <a:lnTo>
                    <a:pt x="20" y="4"/>
                  </a:lnTo>
                  <a:lnTo>
                    <a:pt x="29" y="0"/>
                  </a:lnTo>
                  <a:lnTo>
                    <a:pt x="36" y="6"/>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49" name="Freeform 114"/>
            <p:cNvSpPr>
              <a:spLocks/>
            </p:cNvSpPr>
            <p:nvPr/>
          </p:nvSpPr>
          <p:spPr bwMode="auto">
            <a:xfrm>
              <a:off x="4691062" y="2065337"/>
              <a:ext cx="139700" cy="76200"/>
            </a:xfrm>
            <a:custGeom>
              <a:avLst/>
              <a:gdLst>
                <a:gd name="T0" fmla="*/ 31 w 88"/>
                <a:gd name="T1" fmla="*/ 40 h 48"/>
                <a:gd name="T2" fmla="*/ 29 w 88"/>
                <a:gd name="T3" fmla="*/ 35 h 48"/>
                <a:gd name="T4" fmla="*/ 30 w 88"/>
                <a:gd name="T5" fmla="*/ 30 h 48"/>
                <a:gd name="T6" fmla="*/ 22 w 88"/>
                <a:gd name="T7" fmla="*/ 27 h 48"/>
                <a:gd name="T8" fmla="*/ 6 w 88"/>
                <a:gd name="T9" fmla="*/ 23 h 48"/>
                <a:gd name="T10" fmla="*/ 0 w 88"/>
                <a:gd name="T11" fmla="*/ 7 h 48"/>
                <a:gd name="T12" fmla="*/ 17 w 88"/>
                <a:gd name="T13" fmla="*/ 0 h 48"/>
                <a:gd name="T14" fmla="*/ 42 w 88"/>
                <a:gd name="T15" fmla="*/ 2 h 48"/>
                <a:gd name="T16" fmla="*/ 57 w 88"/>
                <a:gd name="T17" fmla="*/ 0 h 48"/>
                <a:gd name="T18" fmla="*/ 60 w 88"/>
                <a:gd name="T19" fmla="*/ 4 h 48"/>
                <a:gd name="T20" fmla="*/ 68 w 88"/>
                <a:gd name="T21" fmla="*/ 5 h 48"/>
                <a:gd name="T22" fmla="*/ 85 w 88"/>
                <a:gd name="T23" fmla="*/ 15 h 48"/>
                <a:gd name="T24" fmla="*/ 88 w 88"/>
                <a:gd name="T25" fmla="*/ 24 h 48"/>
                <a:gd name="T26" fmla="*/ 76 w 88"/>
                <a:gd name="T27" fmla="*/ 30 h 48"/>
                <a:gd name="T28" fmla="*/ 74 w 88"/>
                <a:gd name="T29" fmla="*/ 41 h 48"/>
                <a:gd name="T30" fmla="*/ 58 w 88"/>
                <a:gd name="T31" fmla="*/ 48 h 48"/>
                <a:gd name="T32" fmla="*/ 44 w 88"/>
                <a:gd name="T33" fmla="*/ 48 h 48"/>
                <a:gd name="T34" fmla="*/ 39 w 88"/>
                <a:gd name="T35" fmla="*/ 42 h 48"/>
                <a:gd name="T36" fmla="*/ 31 w 88"/>
                <a:gd name="T3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48">
                  <a:moveTo>
                    <a:pt x="31" y="40"/>
                  </a:moveTo>
                  <a:lnTo>
                    <a:pt x="29" y="35"/>
                  </a:lnTo>
                  <a:lnTo>
                    <a:pt x="30" y="30"/>
                  </a:lnTo>
                  <a:lnTo>
                    <a:pt x="22" y="27"/>
                  </a:lnTo>
                  <a:lnTo>
                    <a:pt x="6" y="23"/>
                  </a:lnTo>
                  <a:lnTo>
                    <a:pt x="0" y="7"/>
                  </a:lnTo>
                  <a:lnTo>
                    <a:pt x="17" y="0"/>
                  </a:lnTo>
                  <a:lnTo>
                    <a:pt x="42" y="2"/>
                  </a:lnTo>
                  <a:lnTo>
                    <a:pt x="57" y="0"/>
                  </a:lnTo>
                  <a:lnTo>
                    <a:pt x="60" y="4"/>
                  </a:lnTo>
                  <a:lnTo>
                    <a:pt x="68" y="5"/>
                  </a:lnTo>
                  <a:lnTo>
                    <a:pt x="85" y="15"/>
                  </a:lnTo>
                  <a:lnTo>
                    <a:pt x="88" y="24"/>
                  </a:lnTo>
                  <a:lnTo>
                    <a:pt x="76" y="30"/>
                  </a:lnTo>
                  <a:lnTo>
                    <a:pt x="74" y="41"/>
                  </a:lnTo>
                  <a:lnTo>
                    <a:pt x="58" y="48"/>
                  </a:lnTo>
                  <a:lnTo>
                    <a:pt x="44" y="48"/>
                  </a:lnTo>
                  <a:lnTo>
                    <a:pt x="39" y="42"/>
                  </a:lnTo>
                  <a:lnTo>
                    <a:pt x="31" y="4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50" name="Freeform 115"/>
            <p:cNvSpPr>
              <a:spLocks/>
            </p:cNvSpPr>
            <p:nvPr/>
          </p:nvSpPr>
          <p:spPr bwMode="auto">
            <a:xfrm>
              <a:off x="4325937" y="2262187"/>
              <a:ext cx="14288" cy="22225"/>
            </a:xfrm>
            <a:custGeom>
              <a:avLst/>
              <a:gdLst>
                <a:gd name="T0" fmla="*/ 6 w 9"/>
                <a:gd name="T1" fmla="*/ 0 h 14"/>
                <a:gd name="T2" fmla="*/ 9 w 9"/>
                <a:gd name="T3" fmla="*/ 5 h 14"/>
                <a:gd name="T4" fmla="*/ 8 w 9"/>
                <a:gd name="T5" fmla="*/ 14 h 14"/>
                <a:gd name="T6" fmla="*/ 4 w 9"/>
                <a:gd name="T7" fmla="*/ 14 h 14"/>
                <a:gd name="T8" fmla="*/ 0 w 9"/>
                <a:gd name="T9" fmla="*/ 13 h 14"/>
                <a:gd name="T10" fmla="*/ 2 w 9"/>
                <a:gd name="T11" fmla="*/ 1 h 14"/>
                <a:gd name="T12" fmla="*/ 6 w 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6" y="0"/>
                  </a:moveTo>
                  <a:lnTo>
                    <a:pt x="9" y="5"/>
                  </a:lnTo>
                  <a:lnTo>
                    <a:pt x="8" y="14"/>
                  </a:lnTo>
                  <a:lnTo>
                    <a:pt x="4" y="14"/>
                  </a:lnTo>
                  <a:lnTo>
                    <a:pt x="0" y="13"/>
                  </a:lnTo>
                  <a:lnTo>
                    <a:pt x="2" y="1"/>
                  </a:lnTo>
                  <a:lnTo>
                    <a:pt x="6" y="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51" name="Freeform 116"/>
            <p:cNvSpPr>
              <a:spLocks/>
            </p:cNvSpPr>
            <p:nvPr/>
          </p:nvSpPr>
          <p:spPr bwMode="auto">
            <a:xfrm>
              <a:off x="4689475" y="2014537"/>
              <a:ext cx="173038" cy="74613"/>
            </a:xfrm>
            <a:custGeom>
              <a:avLst/>
              <a:gdLst>
                <a:gd name="T0" fmla="*/ 1 w 109"/>
                <a:gd name="T1" fmla="*/ 39 h 47"/>
                <a:gd name="T2" fmla="*/ 0 w 109"/>
                <a:gd name="T3" fmla="*/ 24 h 47"/>
                <a:gd name="T4" fmla="*/ 5 w 109"/>
                <a:gd name="T5" fmla="*/ 11 h 47"/>
                <a:gd name="T6" fmla="*/ 18 w 109"/>
                <a:gd name="T7" fmla="*/ 5 h 47"/>
                <a:gd name="T8" fmla="*/ 33 w 109"/>
                <a:gd name="T9" fmla="*/ 19 h 47"/>
                <a:gd name="T10" fmla="*/ 45 w 109"/>
                <a:gd name="T11" fmla="*/ 19 h 47"/>
                <a:gd name="T12" fmla="*/ 45 w 109"/>
                <a:gd name="T13" fmla="*/ 4 h 47"/>
                <a:gd name="T14" fmla="*/ 57 w 109"/>
                <a:gd name="T15" fmla="*/ 0 h 47"/>
                <a:gd name="T16" fmla="*/ 64 w 109"/>
                <a:gd name="T17" fmla="*/ 3 h 47"/>
                <a:gd name="T18" fmla="*/ 79 w 109"/>
                <a:gd name="T19" fmla="*/ 10 h 47"/>
                <a:gd name="T20" fmla="*/ 91 w 109"/>
                <a:gd name="T21" fmla="*/ 10 h 47"/>
                <a:gd name="T22" fmla="*/ 99 w 109"/>
                <a:gd name="T23" fmla="*/ 15 h 47"/>
                <a:gd name="T24" fmla="*/ 102 w 109"/>
                <a:gd name="T25" fmla="*/ 24 h 47"/>
                <a:gd name="T26" fmla="*/ 109 w 109"/>
                <a:gd name="T27" fmla="*/ 36 h 47"/>
                <a:gd name="T28" fmla="*/ 94 w 109"/>
                <a:gd name="T29" fmla="*/ 43 h 47"/>
                <a:gd name="T30" fmla="*/ 86 w 109"/>
                <a:gd name="T31" fmla="*/ 47 h 47"/>
                <a:gd name="T32" fmla="*/ 69 w 109"/>
                <a:gd name="T33" fmla="*/ 37 h 47"/>
                <a:gd name="T34" fmla="*/ 61 w 109"/>
                <a:gd name="T35" fmla="*/ 36 h 47"/>
                <a:gd name="T36" fmla="*/ 58 w 109"/>
                <a:gd name="T37" fmla="*/ 32 h 47"/>
                <a:gd name="T38" fmla="*/ 43 w 109"/>
                <a:gd name="T39" fmla="*/ 34 h 47"/>
                <a:gd name="T40" fmla="*/ 18 w 109"/>
                <a:gd name="T41" fmla="*/ 32 h 47"/>
                <a:gd name="T42" fmla="*/ 1 w 109"/>
                <a:gd name="T4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47">
                  <a:moveTo>
                    <a:pt x="1" y="39"/>
                  </a:moveTo>
                  <a:lnTo>
                    <a:pt x="0" y="24"/>
                  </a:lnTo>
                  <a:lnTo>
                    <a:pt x="5" y="11"/>
                  </a:lnTo>
                  <a:lnTo>
                    <a:pt x="18" y="5"/>
                  </a:lnTo>
                  <a:lnTo>
                    <a:pt x="33" y="19"/>
                  </a:lnTo>
                  <a:lnTo>
                    <a:pt x="45" y="19"/>
                  </a:lnTo>
                  <a:lnTo>
                    <a:pt x="45" y="4"/>
                  </a:lnTo>
                  <a:lnTo>
                    <a:pt x="57" y="0"/>
                  </a:lnTo>
                  <a:lnTo>
                    <a:pt x="64" y="3"/>
                  </a:lnTo>
                  <a:lnTo>
                    <a:pt x="79" y="10"/>
                  </a:lnTo>
                  <a:lnTo>
                    <a:pt x="91" y="10"/>
                  </a:lnTo>
                  <a:lnTo>
                    <a:pt x="99" y="15"/>
                  </a:lnTo>
                  <a:lnTo>
                    <a:pt x="102" y="24"/>
                  </a:lnTo>
                  <a:lnTo>
                    <a:pt x="109" y="36"/>
                  </a:lnTo>
                  <a:lnTo>
                    <a:pt x="94" y="43"/>
                  </a:lnTo>
                  <a:lnTo>
                    <a:pt x="86" y="47"/>
                  </a:lnTo>
                  <a:lnTo>
                    <a:pt x="69" y="37"/>
                  </a:lnTo>
                  <a:lnTo>
                    <a:pt x="61" y="36"/>
                  </a:lnTo>
                  <a:lnTo>
                    <a:pt x="58" y="32"/>
                  </a:lnTo>
                  <a:lnTo>
                    <a:pt x="43" y="34"/>
                  </a:lnTo>
                  <a:lnTo>
                    <a:pt x="18" y="32"/>
                  </a:lnTo>
                  <a:lnTo>
                    <a:pt x="1" y="39"/>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52" name="Freeform 117"/>
            <p:cNvSpPr>
              <a:spLocks/>
            </p:cNvSpPr>
            <p:nvPr/>
          </p:nvSpPr>
          <p:spPr bwMode="auto">
            <a:xfrm>
              <a:off x="3695700" y="2730500"/>
              <a:ext cx="455613" cy="471488"/>
            </a:xfrm>
            <a:custGeom>
              <a:avLst/>
              <a:gdLst>
                <a:gd name="T0" fmla="*/ 227 w 287"/>
                <a:gd name="T1" fmla="*/ 9 h 297"/>
                <a:gd name="T2" fmla="*/ 261 w 287"/>
                <a:gd name="T3" fmla="*/ 12 h 297"/>
                <a:gd name="T4" fmla="*/ 275 w 287"/>
                <a:gd name="T5" fmla="*/ 25 h 297"/>
                <a:gd name="T6" fmla="*/ 282 w 287"/>
                <a:gd name="T7" fmla="*/ 60 h 297"/>
                <a:gd name="T8" fmla="*/ 284 w 287"/>
                <a:gd name="T9" fmla="*/ 72 h 297"/>
                <a:gd name="T10" fmla="*/ 253 w 287"/>
                <a:gd name="T11" fmla="*/ 84 h 297"/>
                <a:gd name="T12" fmla="*/ 242 w 287"/>
                <a:gd name="T13" fmla="*/ 101 h 297"/>
                <a:gd name="T14" fmla="*/ 214 w 287"/>
                <a:gd name="T15" fmla="*/ 119 h 297"/>
                <a:gd name="T16" fmla="*/ 182 w 287"/>
                <a:gd name="T17" fmla="*/ 128 h 297"/>
                <a:gd name="T18" fmla="*/ 153 w 287"/>
                <a:gd name="T19" fmla="*/ 168 h 297"/>
                <a:gd name="T20" fmla="*/ 150 w 287"/>
                <a:gd name="T21" fmla="*/ 168 h 297"/>
                <a:gd name="T22" fmla="*/ 139 w 287"/>
                <a:gd name="T23" fmla="*/ 180 h 297"/>
                <a:gd name="T24" fmla="*/ 125 w 287"/>
                <a:gd name="T25" fmla="*/ 184 h 297"/>
                <a:gd name="T26" fmla="*/ 104 w 287"/>
                <a:gd name="T27" fmla="*/ 184 h 297"/>
                <a:gd name="T28" fmla="*/ 92 w 287"/>
                <a:gd name="T29" fmla="*/ 202 h 297"/>
                <a:gd name="T30" fmla="*/ 58 w 287"/>
                <a:gd name="T31" fmla="*/ 250 h 297"/>
                <a:gd name="T32" fmla="*/ 43 w 287"/>
                <a:gd name="T33" fmla="*/ 288 h 297"/>
                <a:gd name="T34" fmla="*/ 0 w 287"/>
                <a:gd name="T35" fmla="*/ 297 h 297"/>
                <a:gd name="T36" fmla="*/ 1 w 287"/>
                <a:gd name="T37" fmla="*/ 288 h 297"/>
                <a:gd name="T38" fmla="*/ 14 w 287"/>
                <a:gd name="T39" fmla="*/ 271 h 297"/>
                <a:gd name="T40" fmla="*/ 20 w 287"/>
                <a:gd name="T41" fmla="*/ 249 h 297"/>
                <a:gd name="T42" fmla="*/ 37 w 287"/>
                <a:gd name="T43" fmla="*/ 233 h 297"/>
                <a:gd name="T44" fmla="*/ 42 w 287"/>
                <a:gd name="T45" fmla="*/ 210 h 297"/>
                <a:gd name="T46" fmla="*/ 61 w 287"/>
                <a:gd name="T47" fmla="*/ 189 h 297"/>
                <a:gd name="T48" fmla="*/ 74 w 287"/>
                <a:gd name="T49" fmla="*/ 168 h 297"/>
                <a:gd name="T50" fmla="*/ 99 w 287"/>
                <a:gd name="T51" fmla="*/ 158 h 297"/>
                <a:gd name="T52" fmla="*/ 123 w 287"/>
                <a:gd name="T53" fmla="*/ 138 h 297"/>
                <a:gd name="T54" fmla="*/ 134 w 287"/>
                <a:gd name="T55" fmla="*/ 95 h 297"/>
                <a:gd name="T56" fmla="*/ 144 w 287"/>
                <a:gd name="T57" fmla="*/ 66 h 297"/>
                <a:gd name="T58" fmla="*/ 173 w 287"/>
                <a:gd name="T59" fmla="*/ 43 h 297"/>
                <a:gd name="T60" fmla="*/ 198 w 287"/>
                <a:gd name="T61" fmla="*/ 13 h 297"/>
                <a:gd name="T62" fmla="*/ 217 w 287"/>
                <a:gd name="T63"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7" h="297">
                  <a:moveTo>
                    <a:pt x="217" y="0"/>
                  </a:moveTo>
                  <a:lnTo>
                    <a:pt x="227" y="9"/>
                  </a:lnTo>
                  <a:lnTo>
                    <a:pt x="244" y="7"/>
                  </a:lnTo>
                  <a:lnTo>
                    <a:pt x="261" y="12"/>
                  </a:lnTo>
                  <a:lnTo>
                    <a:pt x="269" y="12"/>
                  </a:lnTo>
                  <a:lnTo>
                    <a:pt x="275" y="25"/>
                  </a:lnTo>
                  <a:lnTo>
                    <a:pt x="276" y="38"/>
                  </a:lnTo>
                  <a:lnTo>
                    <a:pt x="282" y="60"/>
                  </a:lnTo>
                  <a:lnTo>
                    <a:pt x="287" y="64"/>
                  </a:lnTo>
                  <a:lnTo>
                    <a:pt x="284" y="72"/>
                  </a:lnTo>
                  <a:lnTo>
                    <a:pt x="261" y="76"/>
                  </a:lnTo>
                  <a:lnTo>
                    <a:pt x="253" y="84"/>
                  </a:lnTo>
                  <a:lnTo>
                    <a:pt x="242" y="85"/>
                  </a:lnTo>
                  <a:lnTo>
                    <a:pt x="242" y="101"/>
                  </a:lnTo>
                  <a:lnTo>
                    <a:pt x="221" y="109"/>
                  </a:lnTo>
                  <a:lnTo>
                    <a:pt x="214" y="119"/>
                  </a:lnTo>
                  <a:lnTo>
                    <a:pt x="200" y="125"/>
                  </a:lnTo>
                  <a:lnTo>
                    <a:pt x="182" y="128"/>
                  </a:lnTo>
                  <a:lnTo>
                    <a:pt x="153" y="143"/>
                  </a:lnTo>
                  <a:lnTo>
                    <a:pt x="153" y="168"/>
                  </a:lnTo>
                  <a:lnTo>
                    <a:pt x="150" y="168"/>
                  </a:lnTo>
                  <a:lnTo>
                    <a:pt x="150" y="168"/>
                  </a:lnTo>
                  <a:lnTo>
                    <a:pt x="150" y="179"/>
                  </a:lnTo>
                  <a:lnTo>
                    <a:pt x="139" y="180"/>
                  </a:lnTo>
                  <a:lnTo>
                    <a:pt x="133" y="184"/>
                  </a:lnTo>
                  <a:lnTo>
                    <a:pt x="125" y="184"/>
                  </a:lnTo>
                  <a:lnTo>
                    <a:pt x="119" y="182"/>
                  </a:lnTo>
                  <a:lnTo>
                    <a:pt x="104" y="184"/>
                  </a:lnTo>
                  <a:lnTo>
                    <a:pt x="98" y="200"/>
                  </a:lnTo>
                  <a:lnTo>
                    <a:pt x="92" y="202"/>
                  </a:lnTo>
                  <a:lnTo>
                    <a:pt x="83" y="228"/>
                  </a:lnTo>
                  <a:lnTo>
                    <a:pt x="58" y="250"/>
                  </a:lnTo>
                  <a:lnTo>
                    <a:pt x="51" y="279"/>
                  </a:lnTo>
                  <a:lnTo>
                    <a:pt x="43" y="288"/>
                  </a:lnTo>
                  <a:lnTo>
                    <a:pt x="41" y="296"/>
                  </a:lnTo>
                  <a:lnTo>
                    <a:pt x="0" y="297"/>
                  </a:lnTo>
                  <a:lnTo>
                    <a:pt x="0" y="297"/>
                  </a:lnTo>
                  <a:lnTo>
                    <a:pt x="1" y="288"/>
                  </a:lnTo>
                  <a:lnTo>
                    <a:pt x="8" y="282"/>
                  </a:lnTo>
                  <a:lnTo>
                    <a:pt x="14" y="271"/>
                  </a:lnTo>
                  <a:lnTo>
                    <a:pt x="13" y="264"/>
                  </a:lnTo>
                  <a:lnTo>
                    <a:pt x="20" y="249"/>
                  </a:lnTo>
                  <a:lnTo>
                    <a:pt x="30" y="236"/>
                  </a:lnTo>
                  <a:lnTo>
                    <a:pt x="37" y="233"/>
                  </a:lnTo>
                  <a:lnTo>
                    <a:pt x="42" y="221"/>
                  </a:lnTo>
                  <a:lnTo>
                    <a:pt x="42" y="210"/>
                  </a:lnTo>
                  <a:lnTo>
                    <a:pt x="49" y="197"/>
                  </a:lnTo>
                  <a:lnTo>
                    <a:pt x="61" y="189"/>
                  </a:lnTo>
                  <a:lnTo>
                    <a:pt x="73" y="168"/>
                  </a:lnTo>
                  <a:lnTo>
                    <a:pt x="74" y="168"/>
                  </a:lnTo>
                  <a:lnTo>
                    <a:pt x="83" y="160"/>
                  </a:lnTo>
                  <a:lnTo>
                    <a:pt x="99" y="158"/>
                  </a:lnTo>
                  <a:lnTo>
                    <a:pt x="114" y="144"/>
                  </a:lnTo>
                  <a:lnTo>
                    <a:pt x="123" y="138"/>
                  </a:lnTo>
                  <a:lnTo>
                    <a:pt x="138" y="121"/>
                  </a:lnTo>
                  <a:lnTo>
                    <a:pt x="134" y="95"/>
                  </a:lnTo>
                  <a:lnTo>
                    <a:pt x="141" y="77"/>
                  </a:lnTo>
                  <a:lnTo>
                    <a:pt x="144" y="66"/>
                  </a:lnTo>
                  <a:lnTo>
                    <a:pt x="156" y="52"/>
                  </a:lnTo>
                  <a:lnTo>
                    <a:pt x="173" y="43"/>
                  </a:lnTo>
                  <a:lnTo>
                    <a:pt x="186" y="34"/>
                  </a:lnTo>
                  <a:lnTo>
                    <a:pt x="198" y="13"/>
                  </a:lnTo>
                  <a:lnTo>
                    <a:pt x="204" y="0"/>
                  </a:lnTo>
                  <a:lnTo>
                    <a:pt x="217" y="0"/>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53" name="Freeform 118"/>
            <p:cNvSpPr>
              <a:spLocks/>
            </p:cNvSpPr>
            <p:nvPr/>
          </p:nvSpPr>
          <p:spPr bwMode="auto">
            <a:xfrm>
              <a:off x="4865687" y="2316162"/>
              <a:ext cx="95250" cy="96838"/>
            </a:xfrm>
            <a:custGeom>
              <a:avLst/>
              <a:gdLst>
                <a:gd name="T0" fmla="*/ 0 w 60"/>
                <a:gd name="T1" fmla="*/ 5 h 61"/>
                <a:gd name="T2" fmla="*/ 3 w 60"/>
                <a:gd name="T3" fmla="*/ 2 h 61"/>
                <a:gd name="T4" fmla="*/ 13 w 60"/>
                <a:gd name="T5" fmla="*/ 0 h 61"/>
                <a:gd name="T6" fmla="*/ 26 w 60"/>
                <a:gd name="T7" fmla="*/ 6 h 61"/>
                <a:gd name="T8" fmla="*/ 33 w 60"/>
                <a:gd name="T9" fmla="*/ 7 h 61"/>
                <a:gd name="T10" fmla="*/ 41 w 60"/>
                <a:gd name="T11" fmla="*/ 12 h 61"/>
                <a:gd name="T12" fmla="*/ 41 w 60"/>
                <a:gd name="T13" fmla="*/ 20 h 61"/>
                <a:gd name="T14" fmla="*/ 47 w 60"/>
                <a:gd name="T15" fmla="*/ 23 h 61"/>
                <a:gd name="T16" fmla="*/ 51 w 60"/>
                <a:gd name="T17" fmla="*/ 31 h 61"/>
                <a:gd name="T18" fmla="*/ 57 w 60"/>
                <a:gd name="T19" fmla="*/ 37 h 61"/>
                <a:gd name="T20" fmla="*/ 57 w 60"/>
                <a:gd name="T21" fmla="*/ 40 h 61"/>
                <a:gd name="T22" fmla="*/ 60 w 60"/>
                <a:gd name="T23" fmla="*/ 42 h 61"/>
                <a:gd name="T24" fmla="*/ 56 w 60"/>
                <a:gd name="T25" fmla="*/ 43 h 61"/>
                <a:gd name="T26" fmla="*/ 46 w 60"/>
                <a:gd name="T27" fmla="*/ 42 h 61"/>
                <a:gd name="T28" fmla="*/ 44 w 60"/>
                <a:gd name="T29" fmla="*/ 40 h 61"/>
                <a:gd name="T30" fmla="*/ 41 w 60"/>
                <a:gd name="T31" fmla="*/ 41 h 61"/>
                <a:gd name="T32" fmla="*/ 43 w 60"/>
                <a:gd name="T33" fmla="*/ 45 h 61"/>
                <a:gd name="T34" fmla="*/ 39 w 60"/>
                <a:gd name="T35" fmla="*/ 52 h 61"/>
                <a:gd name="T36" fmla="*/ 37 w 60"/>
                <a:gd name="T37" fmla="*/ 59 h 61"/>
                <a:gd name="T38" fmla="*/ 33 w 60"/>
                <a:gd name="T39" fmla="*/ 61 h 61"/>
                <a:gd name="T40" fmla="*/ 29 w 60"/>
                <a:gd name="T41" fmla="*/ 52 h 61"/>
                <a:gd name="T42" fmla="*/ 30 w 60"/>
                <a:gd name="T43" fmla="*/ 43 h 61"/>
                <a:gd name="T44" fmla="*/ 28 w 60"/>
                <a:gd name="T45" fmla="*/ 34 h 61"/>
                <a:gd name="T46" fmla="*/ 17 w 60"/>
                <a:gd name="T47" fmla="*/ 22 h 61"/>
                <a:gd name="T48" fmla="*/ 10 w 60"/>
                <a:gd name="T49" fmla="*/ 13 h 61"/>
                <a:gd name="T50" fmla="*/ 5 w 60"/>
                <a:gd name="T51" fmla="*/ 7 h 61"/>
                <a:gd name="T52" fmla="*/ 0 w 60"/>
                <a:gd name="T5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61">
                  <a:moveTo>
                    <a:pt x="0" y="5"/>
                  </a:moveTo>
                  <a:lnTo>
                    <a:pt x="3" y="2"/>
                  </a:lnTo>
                  <a:lnTo>
                    <a:pt x="13" y="0"/>
                  </a:lnTo>
                  <a:lnTo>
                    <a:pt x="26" y="6"/>
                  </a:lnTo>
                  <a:lnTo>
                    <a:pt x="33" y="7"/>
                  </a:lnTo>
                  <a:lnTo>
                    <a:pt x="41" y="12"/>
                  </a:lnTo>
                  <a:lnTo>
                    <a:pt x="41" y="20"/>
                  </a:lnTo>
                  <a:lnTo>
                    <a:pt x="47" y="23"/>
                  </a:lnTo>
                  <a:lnTo>
                    <a:pt x="51" y="31"/>
                  </a:lnTo>
                  <a:lnTo>
                    <a:pt x="57" y="37"/>
                  </a:lnTo>
                  <a:lnTo>
                    <a:pt x="57" y="40"/>
                  </a:lnTo>
                  <a:lnTo>
                    <a:pt x="60" y="42"/>
                  </a:lnTo>
                  <a:lnTo>
                    <a:pt x="56" y="43"/>
                  </a:lnTo>
                  <a:lnTo>
                    <a:pt x="46" y="42"/>
                  </a:lnTo>
                  <a:lnTo>
                    <a:pt x="44" y="40"/>
                  </a:lnTo>
                  <a:lnTo>
                    <a:pt x="41" y="41"/>
                  </a:lnTo>
                  <a:lnTo>
                    <a:pt x="43" y="45"/>
                  </a:lnTo>
                  <a:lnTo>
                    <a:pt x="39" y="52"/>
                  </a:lnTo>
                  <a:lnTo>
                    <a:pt x="37" y="59"/>
                  </a:lnTo>
                  <a:lnTo>
                    <a:pt x="33" y="61"/>
                  </a:lnTo>
                  <a:lnTo>
                    <a:pt x="29" y="52"/>
                  </a:lnTo>
                  <a:lnTo>
                    <a:pt x="30" y="43"/>
                  </a:lnTo>
                  <a:lnTo>
                    <a:pt x="28" y="34"/>
                  </a:lnTo>
                  <a:lnTo>
                    <a:pt x="17" y="22"/>
                  </a:lnTo>
                  <a:lnTo>
                    <a:pt x="10" y="13"/>
                  </a:lnTo>
                  <a:lnTo>
                    <a:pt x="5" y="7"/>
                  </a:lnTo>
                  <a:lnTo>
                    <a:pt x="0" y="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54" name="Freeform 119"/>
            <p:cNvSpPr>
              <a:spLocks/>
            </p:cNvSpPr>
            <p:nvPr/>
          </p:nvSpPr>
          <p:spPr bwMode="auto">
            <a:xfrm>
              <a:off x="5416550" y="4306888"/>
              <a:ext cx="223838" cy="446088"/>
            </a:xfrm>
            <a:custGeom>
              <a:avLst/>
              <a:gdLst>
                <a:gd name="T0" fmla="*/ 127 w 141"/>
                <a:gd name="T1" fmla="*/ 8 h 281"/>
                <a:gd name="T2" fmla="*/ 131 w 141"/>
                <a:gd name="T3" fmla="*/ 17 h 281"/>
                <a:gd name="T4" fmla="*/ 135 w 141"/>
                <a:gd name="T5" fmla="*/ 31 h 281"/>
                <a:gd name="T6" fmla="*/ 136 w 141"/>
                <a:gd name="T7" fmla="*/ 56 h 281"/>
                <a:gd name="T8" fmla="*/ 141 w 141"/>
                <a:gd name="T9" fmla="*/ 66 h 281"/>
                <a:gd name="T10" fmla="*/ 138 w 141"/>
                <a:gd name="T11" fmla="*/ 76 h 281"/>
                <a:gd name="T12" fmla="*/ 134 w 141"/>
                <a:gd name="T13" fmla="*/ 82 h 281"/>
                <a:gd name="T14" fmla="*/ 129 w 141"/>
                <a:gd name="T15" fmla="*/ 70 h 281"/>
                <a:gd name="T16" fmla="*/ 125 w 141"/>
                <a:gd name="T17" fmla="*/ 76 h 281"/>
                <a:gd name="T18" fmla="*/ 128 w 141"/>
                <a:gd name="T19" fmla="*/ 91 h 281"/>
                <a:gd name="T20" fmla="*/ 126 w 141"/>
                <a:gd name="T21" fmla="*/ 100 h 281"/>
                <a:gd name="T22" fmla="*/ 120 w 141"/>
                <a:gd name="T23" fmla="*/ 105 h 281"/>
                <a:gd name="T24" fmla="*/ 118 w 141"/>
                <a:gd name="T25" fmla="*/ 122 h 281"/>
                <a:gd name="T26" fmla="*/ 109 w 141"/>
                <a:gd name="T27" fmla="*/ 147 h 281"/>
                <a:gd name="T28" fmla="*/ 98 w 141"/>
                <a:gd name="T29" fmla="*/ 175 h 281"/>
                <a:gd name="T30" fmla="*/ 83 w 141"/>
                <a:gd name="T31" fmla="*/ 215 h 281"/>
                <a:gd name="T32" fmla="*/ 74 w 141"/>
                <a:gd name="T33" fmla="*/ 244 h 281"/>
                <a:gd name="T34" fmla="*/ 63 w 141"/>
                <a:gd name="T35" fmla="*/ 268 h 281"/>
                <a:gd name="T36" fmla="*/ 49 w 141"/>
                <a:gd name="T37" fmla="*/ 272 h 281"/>
                <a:gd name="T38" fmla="*/ 32 w 141"/>
                <a:gd name="T39" fmla="*/ 281 h 281"/>
                <a:gd name="T40" fmla="*/ 22 w 141"/>
                <a:gd name="T41" fmla="*/ 276 h 281"/>
                <a:gd name="T42" fmla="*/ 9 w 141"/>
                <a:gd name="T43" fmla="*/ 268 h 281"/>
                <a:gd name="T44" fmla="*/ 5 w 141"/>
                <a:gd name="T45" fmla="*/ 258 h 281"/>
                <a:gd name="T46" fmla="*/ 5 w 141"/>
                <a:gd name="T47" fmla="*/ 239 h 281"/>
                <a:gd name="T48" fmla="*/ 0 w 141"/>
                <a:gd name="T49" fmla="*/ 223 h 281"/>
                <a:gd name="T50" fmla="*/ 0 w 141"/>
                <a:gd name="T51" fmla="*/ 208 h 281"/>
                <a:gd name="T52" fmla="*/ 4 w 141"/>
                <a:gd name="T53" fmla="*/ 193 h 281"/>
                <a:gd name="T54" fmla="*/ 13 w 141"/>
                <a:gd name="T55" fmla="*/ 189 h 281"/>
                <a:gd name="T56" fmla="*/ 13 w 141"/>
                <a:gd name="T57" fmla="*/ 182 h 281"/>
                <a:gd name="T58" fmla="*/ 23 w 141"/>
                <a:gd name="T59" fmla="*/ 166 h 281"/>
                <a:gd name="T60" fmla="*/ 26 w 141"/>
                <a:gd name="T61" fmla="*/ 153 h 281"/>
                <a:gd name="T62" fmla="*/ 22 w 141"/>
                <a:gd name="T63" fmla="*/ 143 h 281"/>
                <a:gd name="T64" fmla="*/ 20 w 141"/>
                <a:gd name="T65" fmla="*/ 130 h 281"/>
                <a:gd name="T66" fmla="*/ 19 w 141"/>
                <a:gd name="T67" fmla="*/ 111 h 281"/>
                <a:gd name="T68" fmla="*/ 27 w 141"/>
                <a:gd name="T69" fmla="*/ 99 h 281"/>
                <a:gd name="T70" fmla="*/ 30 w 141"/>
                <a:gd name="T71" fmla="*/ 86 h 281"/>
                <a:gd name="T72" fmla="*/ 39 w 141"/>
                <a:gd name="T73" fmla="*/ 85 h 281"/>
                <a:gd name="T74" fmla="*/ 49 w 141"/>
                <a:gd name="T75" fmla="*/ 81 h 281"/>
                <a:gd name="T76" fmla="*/ 56 w 141"/>
                <a:gd name="T77" fmla="*/ 77 h 281"/>
                <a:gd name="T78" fmla="*/ 64 w 141"/>
                <a:gd name="T79" fmla="*/ 77 h 281"/>
                <a:gd name="T80" fmla="*/ 75 w 141"/>
                <a:gd name="T81" fmla="*/ 65 h 281"/>
                <a:gd name="T82" fmla="*/ 91 w 141"/>
                <a:gd name="T83" fmla="*/ 53 h 281"/>
                <a:gd name="T84" fmla="*/ 97 w 141"/>
                <a:gd name="T85" fmla="*/ 42 h 281"/>
                <a:gd name="T86" fmla="*/ 95 w 141"/>
                <a:gd name="T87" fmla="*/ 33 h 281"/>
                <a:gd name="T88" fmla="*/ 102 w 141"/>
                <a:gd name="T89" fmla="*/ 36 h 281"/>
                <a:gd name="T90" fmla="*/ 113 w 141"/>
                <a:gd name="T91" fmla="*/ 21 h 281"/>
                <a:gd name="T92" fmla="*/ 114 w 141"/>
                <a:gd name="T93" fmla="*/ 9 h 281"/>
                <a:gd name="T94" fmla="*/ 121 w 141"/>
                <a:gd name="T95" fmla="*/ 0 h 281"/>
                <a:gd name="T96" fmla="*/ 127 w 141"/>
                <a:gd name="T97" fmla="*/ 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1" h="281">
                  <a:moveTo>
                    <a:pt x="127" y="8"/>
                  </a:moveTo>
                  <a:lnTo>
                    <a:pt x="131" y="17"/>
                  </a:lnTo>
                  <a:lnTo>
                    <a:pt x="135" y="31"/>
                  </a:lnTo>
                  <a:lnTo>
                    <a:pt x="136" y="56"/>
                  </a:lnTo>
                  <a:lnTo>
                    <a:pt x="141" y="66"/>
                  </a:lnTo>
                  <a:lnTo>
                    <a:pt x="138" y="76"/>
                  </a:lnTo>
                  <a:lnTo>
                    <a:pt x="134" y="82"/>
                  </a:lnTo>
                  <a:lnTo>
                    <a:pt x="129" y="70"/>
                  </a:lnTo>
                  <a:lnTo>
                    <a:pt x="125" y="76"/>
                  </a:lnTo>
                  <a:lnTo>
                    <a:pt x="128" y="91"/>
                  </a:lnTo>
                  <a:lnTo>
                    <a:pt x="126" y="100"/>
                  </a:lnTo>
                  <a:lnTo>
                    <a:pt x="120" y="105"/>
                  </a:lnTo>
                  <a:lnTo>
                    <a:pt x="118" y="122"/>
                  </a:lnTo>
                  <a:lnTo>
                    <a:pt x="109" y="147"/>
                  </a:lnTo>
                  <a:lnTo>
                    <a:pt x="98" y="175"/>
                  </a:lnTo>
                  <a:lnTo>
                    <a:pt x="83" y="215"/>
                  </a:lnTo>
                  <a:lnTo>
                    <a:pt x="74" y="244"/>
                  </a:lnTo>
                  <a:lnTo>
                    <a:pt x="63" y="268"/>
                  </a:lnTo>
                  <a:lnTo>
                    <a:pt x="49" y="272"/>
                  </a:lnTo>
                  <a:lnTo>
                    <a:pt x="32" y="281"/>
                  </a:lnTo>
                  <a:lnTo>
                    <a:pt x="22" y="276"/>
                  </a:lnTo>
                  <a:lnTo>
                    <a:pt x="9" y="268"/>
                  </a:lnTo>
                  <a:lnTo>
                    <a:pt x="5" y="258"/>
                  </a:lnTo>
                  <a:lnTo>
                    <a:pt x="5" y="239"/>
                  </a:lnTo>
                  <a:lnTo>
                    <a:pt x="0" y="223"/>
                  </a:lnTo>
                  <a:lnTo>
                    <a:pt x="0" y="208"/>
                  </a:lnTo>
                  <a:lnTo>
                    <a:pt x="4" y="193"/>
                  </a:lnTo>
                  <a:lnTo>
                    <a:pt x="13" y="189"/>
                  </a:lnTo>
                  <a:lnTo>
                    <a:pt x="13" y="182"/>
                  </a:lnTo>
                  <a:lnTo>
                    <a:pt x="23" y="166"/>
                  </a:lnTo>
                  <a:lnTo>
                    <a:pt x="26" y="153"/>
                  </a:lnTo>
                  <a:lnTo>
                    <a:pt x="22" y="143"/>
                  </a:lnTo>
                  <a:lnTo>
                    <a:pt x="20" y="130"/>
                  </a:lnTo>
                  <a:lnTo>
                    <a:pt x="19" y="111"/>
                  </a:lnTo>
                  <a:lnTo>
                    <a:pt x="27" y="99"/>
                  </a:lnTo>
                  <a:lnTo>
                    <a:pt x="30" y="86"/>
                  </a:lnTo>
                  <a:lnTo>
                    <a:pt x="39" y="85"/>
                  </a:lnTo>
                  <a:lnTo>
                    <a:pt x="49" y="81"/>
                  </a:lnTo>
                  <a:lnTo>
                    <a:pt x="56" y="77"/>
                  </a:lnTo>
                  <a:lnTo>
                    <a:pt x="64" y="77"/>
                  </a:lnTo>
                  <a:lnTo>
                    <a:pt x="75" y="65"/>
                  </a:lnTo>
                  <a:lnTo>
                    <a:pt x="91" y="53"/>
                  </a:lnTo>
                  <a:lnTo>
                    <a:pt x="97" y="42"/>
                  </a:lnTo>
                  <a:lnTo>
                    <a:pt x="95" y="33"/>
                  </a:lnTo>
                  <a:lnTo>
                    <a:pt x="102" y="36"/>
                  </a:lnTo>
                  <a:lnTo>
                    <a:pt x="113" y="21"/>
                  </a:lnTo>
                  <a:lnTo>
                    <a:pt x="114" y="9"/>
                  </a:lnTo>
                  <a:lnTo>
                    <a:pt x="121" y="0"/>
                  </a:lnTo>
                  <a:lnTo>
                    <a:pt x="127" y="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55" name="Freeform 120"/>
            <p:cNvSpPr>
              <a:spLocks/>
            </p:cNvSpPr>
            <p:nvPr/>
          </p:nvSpPr>
          <p:spPr bwMode="auto">
            <a:xfrm>
              <a:off x="935037" y="2830512"/>
              <a:ext cx="765175" cy="598488"/>
            </a:xfrm>
            <a:custGeom>
              <a:avLst/>
              <a:gdLst>
                <a:gd name="T0" fmla="*/ 298 w 482"/>
                <a:gd name="T1" fmla="*/ 175 h 377"/>
                <a:gd name="T2" fmla="*/ 288 w 482"/>
                <a:gd name="T3" fmla="*/ 225 h 377"/>
                <a:gd name="T4" fmla="*/ 303 w 482"/>
                <a:gd name="T5" fmla="*/ 266 h 377"/>
                <a:gd name="T6" fmla="*/ 329 w 482"/>
                <a:gd name="T7" fmla="*/ 294 h 377"/>
                <a:gd name="T8" fmla="*/ 366 w 482"/>
                <a:gd name="T9" fmla="*/ 295 h 377"/>
                <a:gd name="T10" fmla="*/ 405 w 482"/>
                <a:gd name="T11" fmla="*/ 279 h 377"/>
                <a:gd name="T12" fmla="*/ 419 w 482"/>
                <a:gd name="T13" fmla="*/ 243 h 377"/>
                <a:gd name="T14" fmla="*/ 468 w 482"/>
                <a:gd name="T15" fmla="*/ 234 h 377"/>
                <a:gd name="T16" fmla="*/ 480 w 482"/>
                <a:gd name="T17" fmla="*/ 246 h 377"/>
                <a:gd name="T18" fmla="*/ 465 w 482"/>
                <a:gd name="T19" fmla="*/ 275 h 377"/>
                <a:gd name="T20" fmla="*/ 451 w 482"/>
                <a:gd name="T21" fmla="*/ 295 h 377"/>
                <a:gd name="T22" fmla="*/ 436 w 482"/>
                <a:gd name="T23" fmla="*/ 308 h 377"/>
                <a:gd name="T24" fmla="*/ 430 w 482"/>
                <a:gd name="T25" fmla="*/ 309 h 377"/>
                <a:gd name="T26" fmla="*/ 395 w 482"/>
                <a:gd name="T27" fmla="*/ 321 h 377"/>
                <a:gd name="T28" fmla="*/ 399 w 482"/>
                <a:gd name="T29" fmla="*/ 333 h 377"/>
                <a:gd name="T30" fmla="*/ 402 w 482"/>
                <a:gd name="T31" fmla="*/ 346 h 377"/>
                <a:gd name="T32" fmla="*/ 370 w 482"/>
                <a:gd name="T33" fmla="*/ 367 h 377"/>
                <a:gd name="T34" fmla="*/ 348 w 482"/>
                <a:gd name="T35" fmla="*/ 355 h 377"/>
                <a:gd name="T36" fmla="*/ 315 w 482"/>
                <a:gd name="T37" fmla="*/ 344 h 377"/>
                <a:gd name="T38" fmla="*/ 278 w 482"/>
                <a:gd name="T39" fmla="*/ 349 h 377"/>
                <a:gd name="T40" fmla="*/ 236 w 482"/>
                <a:gd name="T41" fmla="*/ 332 h 377"/>
                <a:gd name="T42" fmla="*/ 199 w 482"/>
                <a:gd name="T43" fmla="*/ 307 h 377"/>
                <a:gd name="T44" fmla="*/ 165 w 482"/>
                <a:gd name="T45" fmla="*/ 290 h 377"/>
                <a:gd name="T46" fmla="*/ 138 w 482"/>
                <a:gd name="T47" fmla="*/ 255 h 377"/>
                <a:gd name="T48" fmla="*/ 149 w 482"/>
                <a:gd name="T49" fmla="*/ 242 h 377"/>
                <a:gd name="T50" fmla="*/ 146 w 482"/>
                <a:gd name="T51" fmla="*/ 217 h 377"/>
                <a:gd name="T52" fmla="*/ 116 w 482"/>
                <a:gd name="T53" fmla="*/ 169 h 377"/>
                <a:gd name="T54" fmla="*/ 95 w 482"/>
                <a:gd name="T55" fmla="*/ 143 h 377"/>
                <a:gd name="T56" fmla="*/ 85 w 482"/>
                <a:gd name="T57" fmla="*/ 115 h 377"/>
                <a:gd name="T58" fmla="*/ 68 w 482"/>
                <a:gd name="T59" fmla="*/ 88 h 377"/>
                <a:gd name="T60" fmla="*/ 59 w 482"/>
                <a:gd name="T61" fmla="*/ 56 h 377"/>
                <a:gd name="T62" fmla="*/ 50 w 482"/>
                <a:gd name="T63" fmla="*/ 24 h 377"/>
                <a:gd name="T64" fmla="*/ 31 w 482"/>
                <a:gd name="T65" fmla="*/ 27 h 377"/>
                <a:gd name="T66" fmla="*/ 31 w 482"/>
                <a:gd name="T67" fmla="*/ 62 h 377"/>
                <a:gd name="T68" fmla="*/ 43 w 482"/>
                <a:gd name="T69" fmla="*/ 82 h 377"/>
                <a:gd name="T70" fmla="*/ 46 w 482"/>
                <a:gd name="T71" fmla="*/ 102 h 377"/>
                <a:gd name="T72" fmla="*/ 61 w 482"/>
                <a:gd name="T73" fmla="*/ 125 h 377"/>
                <a:gd name="T74" fmla="*/ 67 w 482"/>
                <a:gd name="T75" fmla="*/ 164 h 377"/>
                <a:gd name="T76" fmla="*/ 80 w 482"/>
                <a:gd name="T77" fmla="*/ 185 h 377"/>
                <a:gd name="T78" fmla="*/ 74 w 482"/>
                <a:gd name="T79" fmla="*/ 205 h 377"/>
                <a:gd name="T80" fmla="*/ 59 w 482"/>
                <a:gd name="T81" fmla="*/ 181 h 377"/>
                <a:gd name="T82" fmla="*/ 45 w 482"/>
                <a:gd name="T83" fmla="*/ 150 h 377"/>
                <a:gd name="T84" fmla="*/ 28 w 482"/>
                <a:gd name="T85" fmla="*/ 123 h 377"/>
                <a:gd name="T86" fmla="*/ 13 w 482"/>
                <a:gd name="T87" fmla="*/ 115 h 377"/>
                <a:gd name="T88" fmla="*/ 14 w 482"/>
                <a:gd name="T89" fmla="*/ 103 h 377"/>
                <a:gd name="T90" fmla="*/ 17 w 482"/>
                <a:gd name="T91" fmla="*/ 71 h 377"/>
                <a:gd name="T92" fmla="*/ 4 w 482"/>
                <a:gd name="T93" fmla="*/ 39 h 377"/>
                <a:gd name="T94" fmla="*/ 21 w 482"/>
                <a:gd name="T95" fmla="*/ 2 h 377"/>
                <a:gd name="T96" fmla="*/ 64 w 482"/>
                <a:gd name="T97" fmla="*/ 14 h 377"/>
                <a:gd name="T98" fmla="*/ 148 w 482"/>
                <a:gd name="T99" fmla="*/ 28 h 377"/>
                <a:gd name="T100" fmla="*/ 185 w 482"/>
                <a:gd name="T101" fmla="*/ 27 h 377"/>
                <a:gd name="T102" fmla="*/ 202 w 482"/>
                <a:gd name="T103" fmla="*/ 54 h 377"/>
                <a:gd name="T104" fmla="*/ 224 w 482"/>
                <a:gd name="T105" fmla="*/ 78 h 377"/>
                <a:gd name="T106" fmla="*/ 264 w 482"/>
                <a:gd name="T107" fmla="*/ 69 h 377"/>
                <a:gd name="T108" fmla="*/ 280 w 482"/>
                <a:gd name="T109" fmla="*/ 107 h 377"/>
                <a:gd name="T110" fmla="*/ 296 w 482"/>
                <a:gd name="T111" fmla="*/ 13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2" h="377">
                  <a:moveTo>
                    <a:pt x="315" y="142"/>
                  </a:moveTo>
                  <a:lnTo>
                    <a:pt x="304" y="160"/>
                  </a:lnTo>
                  <a:lnTo>
                    <a:pt x="298" y="175"/>
                  </a:lnTo>
                  <a:lnTo>
                    <a:pt x="291" y="203"/>
                  </a:lnTo>
                  <a:lnTo>
                    <a:pt x="287" y="213"/>
                  </a:lnTo>
                  <a:lnTo>
                    <a:pt x="288" y="225"/>
                  </a:lnTo>
                  <a:lnTo>
                    <a:pt x="292" y="235"/>
                  </a:lnTo>
                  <a:lnTo>
                    <a:pt x="293" y="251"/>
                  </a:lnTo>
                  <a:lnTo>
                    <a:pt x="303" y="266"/>
                  </a:lnTo>
                  <a:lnTo>
                    <a:pt x="305" y="278"/>
                  </a:lnTo>
                  <a:lnTo>
                    <a:pt x="311" y="288"/>
                  </a:lnTo>
                  <a:lnTo>
                    <a:pt x="329" y="294"/>
                  </a:lnTo>
                  <a:lnTo>
                    <a:pt x="335" y="302"/>
                  </a:lnTo>
                  <a:lnTo>
                    <a:pt x="352" y="297"/>
                  </a:lnTo>
                  <a:lnTo>
                    <a:pt x="366" y="295"/>
                  </a:lnTo>
                  <a:lnTo>
                    <a:pt x="380" y="291"/>
                  </a:lnTo>
                  <a:lnTo>
                    <a:pt x="392" y="287"/>
                  </a:lnTo>
                  <a:lnTo>
                    <a:pt x="405" y="279"/>
                  </a:lnTo>
                  <a:lnTo>
                    <a:pt x="411" y="267"/>
                  </a:lnTo>
                  <a:lnTo>
                    <a:pt x="415" y="249"/>
                  </a:lnTo>
                  <a:lnTo>
                    <a:pt x="419" y="243"/>
                  </a:lnTo>
                  <a:lnTo>
                    <a:pt x="432" y="238"/>
                  </a:lnTo>
                  <a:lnTo>
                    <a:pt x="452" y="233"/>
                  </a:lnTo>
                  <a:lnTo>
                    <a:pt x="468" y="234"/>
                  </a:lnTo>
                  <a:lnTo>
                    <a:pt x="479" y="232"/>
                  </a:lnTo>
                  <a:lnTo>
                    <a:pt x="482" y="236"/>
                  </a:lnTo>
                  <a:lnTo>
                    <a:pt x="480" y="246"/>
                  </a:lnTo>
                  <a:lnTo>
                    <a:pt x="469" y="259"/>
                  </a:lnTo>
                  <a:lnTo>
                    <a:pt x="463" y="271"/>
                  </a:lnTo>
                  <a:lnTo>
                    <a:pt x="465" y="275"/>
                  </a:lnTo>
                  <a:lnTo>
                    <a:pt x="461" y="284"/>
                  </a:lnTo>
                  <a:lnTo>
                    <a:pt x="455" y="300"/>
                  </a:lnTo>
                  <a:lnTo>
                    <a:pt x="451" y="295"/>
                  </a:lnTo>
                  <a:lnTo>
                    <a:pt x="447" y="295"/>
                  </a:lnTo>
                  <a:lnTo>
                    <a:pt x="444" y="295"/>
                  </a:lnTo>
                  <a:lnTo>
                    <a:pt x="436" y="308"/>
                  </a:lnTo>
                  <a:lnTo>
                    <a:pt x="433" y="306"/>
                  </a:lnTo>
                  <a:lnTo>
                    <a:pt x="430" y="306"/>
                  </a:lnTo>
                  <a:lnTo>
                    <a:pt x="430" y="309"/>
                  </a:lnTo>
                  <a:lnTo>
                    <a:pt x="413" y="309"/>
                  </a:lnTo>
                  <a:lnTo>
                    <a:pt x="396" y="309"/>
                  </a:lnTo>
                  <a:lnTo>
                    <a:pt x="395" y="321"/>
                  </a:lnTo>
                  <a:lnTo>
                    <a:pt x="387" y="321"/>
                  </a:lnTo>
                  <a:lnTo>
                    <a:pt x="393" y="328"/>
                  </a:lnTo>
                  <a:lnTo>
                    <a:pt x="399" y="333"/>
                  </a:lnTo>
                  <a:lnTo>
                    <a:pt x="400" y="337"/>
                  </a:lnTo>
                  <a:lnTo>
                    <a:pt x="403" y="338"/>
                  </a:lnTo>
                  <a:lnTo>
                    <a:pt x="402" y="346"/>
                  </a:lnTo>
                  <a:lnTo>
                    <a:pt x="378" y="346"/>
                  </a:lnTo>
                  <a:lnTo>
                    <a:pt x="368" y="363"/>
                  </a:lnTo>
                  <a:lnTo>
                    <a:pt x="370" y="367"/>
                  </a:lnTo>
                  <a:lnTo>
                    <a:pt x="367" y="371"/>
                  </a:lnTo>
                  <a:lnTo>
                    <a:pt x="366" y="377"/>
                  </a:lnTo>
                  <a:lnTo>
                    <a:pt x="348" y="355"/>
                  </a:lnTo>
                  <a:lnTo>
                    <a:pt x="339" y="348"/>
                  </a:lnTo>
                  <a:lnTo>
                    <a:pt x="325" y="343"/>
                  </a:lnTo>
                  <a:lnTo>
                    <a:pt x="315" y="344"/>
                  </a:lnTo>
                  <a:lnTo>
                    <a:pt x="299" y="352"/>
                  </a:lnTo>
                  <a:lnTo>
                    <a:pt x="290" y="354"/>
                  </a:lnTo>
                  <a:lnTo>
                    <a:pt x="278" y="349"/>
                  </a:lnTo>
                  <a:lnTo>
                    <a:pt x="265" y="345"/>
                  </a:lnTo>
                  <a:lnTo>
                    <a:pt x="249" y="335"/>
                  </a:lnTo>
                  <a:lnTo>
                    <a:pt x="236" y="332"/>
                  </a:lnTo>
                  <a:lnTo>
                    <a:pt x="216" y="323"/>
                  </a:lnTo>
                  <a:lnTo>
                    <a:pt x="203" y="313"/>
                  </a:lnTo>
                  <a:lnTo>
                    <a:pt x="199" y="307"/>
                  </a:lnTo>
                  <a:lnTo>
                    <a:pt x="189" y="306"/>
                  </a:lnTo>
                  <a:lnTo>
                    <a:pt x="171" y="299"/>
                  </a:lnTo>
                  <a:lnTo>
                    <a:pt x="165" y="290"/>
                  </a:lnTo>
                  <a:lnTo>
                    <a:pt x="148" y="278"/>
                  </a:lnTo>
                  <a:lnTo>
                    <a:pt x="141" y="265"/>
                  </a:lnTo>
                  <a:lnTo>
                    <a:pt x="138" y="255"/>
                  </a:lnTo>
                  <a:lnTo>
                    <a:pt x="145" y="253"/>
                  </a:lnTo>
                  <a:lnTo>
                    <a:pt x="144" y="247"/>
                  </a:lnTo>
                  <a:lnTo>
                    <a:pt x="149" y="242"/>
                  </a:lnTo>
                  <a:lnTo>
                    <a:pt x="150" y="234"/>
                  </a:lnTo>
                  <a:lnTo>
                    <a:pt x="146" y="225"/>
                  </a:lnTo>
                  <a:lnTo>
                    <a:pt x="146" y="217"/>
                  </a:lnTo>
                  <a:lnTo>
                    <a:pt x="142" y="206"/>
                  </a:lnTo>
                  <a:lnTo>
                    <a:pt x="131" y="186"/>
                  </a:lnTo>
                  <a:lnTo>
                    <a:pt x="116" y="169"/>
                  </a:lnTo>
                  <a:lnTo>
                    <a:pt x="110" y="156"/>
                  </a:lnTo>
                  <a:lnTo>
                    <a:pt x="97" y="148"/>
                  </a:lnTo>
                  <a:lnTo>
                    <a:pt x="95" y="143"/>
                  </a:lnTo>
                  <a:lnTo>
                    <a:pt x="101" y="130"/>
                  </a:lnTo>
                  <a:lnTo>
                    <a:pt x="93" y="125"/>
                  </a:lnTo>
                  <a:lnTo>
                    <a:pt x="85" y="115"/>
                  </a:lnTo>
                  <a:lnTo>
                    <a:pt x="85" y="101"/>
                  </a:lnTo>
                  <a:lnTo>
                    <a:pt x="75" y="99"/>
                  </a:lnTo>
                  <a:lnTo>
                    <a:pt x="68" y="88"/>
                  </a:lnTo>
                  <a:lnTo>
                    <a:pt x="63" y="78"/>
                  </a:lnTo>
                  <a:lnTo>
                    <a:pt x="64" y="72"/>
                  </a:lnTo>
                  <a:lnTo>
                    <a:pt x="59" y="56"/>
                  </a:lnTo>
                  <a:lnTo>
                    <a:pt x="58" y="40"/>
                  </a:lnTo>
                  <a:lnTo>
                    <a:pt x="61" y="32"/>
                  </a:lnTo>
                  <a:lnTo>
                    <a:pt x="50" y="24"/>
                  </a:lnTo>
                  <a:lnTo>
                    <a:pt x="44" y="25"/>
                  </a:lnTo>
                  <a:lnTo>
                    <a:pt x="36" y="19"/>
                  </a:lnTo>
                  <a:lnTo>
                    <a:pt x="31" y="27"/>
                  </a:lnTo>
                  <a:lnTo>
                    <a:pt x="30" y="37"/>
                  </a:lnTo>
                  <a:lnTo>
                    <a:pt x="27" y="53"/>
                  </a:lnTo>
                  <a:lnTo>
                    <a:pt x="31" y="62"/>
                  </a:lnTo>
                  <a:lnTo>
                    <a:pt x="39" y="76"/>
                  </a:lnTo>
                  <a:lnTo>
                    <a:pt x="41" y="81"/>
                  </a:lnTo>
                  <a:lnTo>
                    <a:pt x="43" y="82"/>
                  </a:lnTo>
                  <a:lnTo>
                    <a:pt x="43" y="89"/>
                  </a:lnTo>
                  <a:lnTo>
                    <a:pt x="47" y="89"/>
                  </a:lnTo>
                  <a:lnTo>
                    <a:pt x="46" y="102"/>
                  </a:lnTo>
                  <a:lnTo>
                    <a:pt x="51" y="108"/>
                  </a:lnTo>
                  <a:lnTo>
                    <a:pt x="52" y="115"/>
                  </a:lnTo>
                  <a:lnTo>
                    <a:pt x="61" y="125"/>
                  </a:lnTo>
                  <a:lnTo>
                    <a:pt x="62" y="145"/>
                  </a:lnTo>
                  <a:lnTo>
                    <a:pt x="65" y="154"/>
                  </a:lnTo>
                  <a:lnTo>
                    <a:pt x="67" y="164"/>
                  </a:lnTo>
                  <a:lnTo>
                    <a:pt x="66" y="174"/>
                  </a:lnTo>
                  <a:lnTo>
                    <a:pt x="74" y="175"/>
                  </a:lnTo>
                  <a:lnTo>
                    <a:pt x="80" y="185"/>
                  </a:lnTo>
                  <a:lnTo>
                    <a:pt x="84" y="194"/>
                  </a:lnTo>
                  <a:lnTo>
                    <a:pt x="83" y="198"/>
                  </a:lnTo>
                  <a:lnTo>
                    <a:pt x="74" y="205"/>
                  </a:lnTo>
                  <a:lnTo>
                    <a:pt x="71" y="205"/>
                  </a:lnTo>
                  <a:lnTo>
                    <a:pt x="68" y="193"/>
                  </a:lnTo>
                  <a:lnTo>
                    <a:pt x="59" y="181"/>
                  </a:lnTo>
                  <a:lnTo>
                    <a:pt x="49" y="171"/>
                  </a:lnTo>
                  <a:lnTo>
                    <a:pt x="41" y="165"/>
                  </a:lnTo>
                  <a:lnTo>
                    <a:pt x="45" y="150"/>
                  </a:lnTo>
                  <a:lnTo>
                    <a:pt x="45" y="139"/>
                  </a:lnTo>
                  <a:lnTo>
                    <a:pt x="38" y="133"/>
                  </a:lnTo>
                  <a:lnTo>
                    <a:pt x="28" y="123"/>
                  </a:lnTo>
                  <a:lnTo>
                    <a:pt x="25" y="126"/>
                  </a:lnTo>
                  <a:lnTo>
                    <a:pt x="22" y="121"/>
                  </a:lnTo>
                  <a:lnTo>
                    <a:pt x="13" y="115"/>
                  </a:lnTo>
                  <a:lnTo>
                    <a:pt x="6" y="103"/>
                  </a:lnTo>
                  <a:lnTo>
                    <a:pt x="7" y="102"/>
                  </a:lnTo>
                  <a:lnTo>
                    <a:pt x="14" y="103"/>
                  </a:lnTo>
                  <a:lnTo>
                    <a:pt x="23" y="95"/>
                  </a:lnTo>
                  <a:lnTo>
                    <a:pt x="26" y="86"/>
                  </a:lnTo>
                  <a:lnTo>
                    <a:pt x="17" y="71"/>
                  </a:lnTo>
                  <a:lnTo>
                    <a:pt x="8" y="65"/>
                  </a:lnTo>
                  <a:lnTo>
                    <a:pt x="6" y="52"/>
                  </a:lnTo>
                  <a:lnTo>
                    <a:pt x="4" y="39"/>
                  </a:lnTo>
                  <a:lnTo>
                    <a:pt x="1" y="22"/>
                  </a:lnTo>
                  <a:lnTo>
                    <a:pt x="0" y="4"/>
                  </a:lnTo>
                  <a:lnTo>
                    <a:pt x="21" y="2"/>
                  </a:lnTo>
                  <a:lnTo>
                    <a:pt x="43" y="0"/>
                  </a:lnTo>
                  <a:lnTo>
                    <a:pt x="41" y="4"/>
                  </a:lnTo>
                  <a:lnTo>
                    <a:pt x="64" y="14"/>
                  </a:lnTo>
                  <a:lnTo>
                    <a:pt x="99" y="29"/>
                  </a:lnTo>
                  <a:lnTo>
                    <a:pt x="134" y="28"/>
                  </a:lnTo>
                  <a:lnTo>
                    <a:pt x="148" y="28"/>
                  </a:lnTo>
                  <a:lnTo>
                    <a:pt x="150" y="20"/>
                  </a:lnTo>
                  <a:lnTo>
                    <a:pt x="181" y="20"/>
                  </a:lnTo>
                  <a:lnTo>
                    <a:pt x="185" y="27"/>
                  </a:lnTo>
                  <a:lnTo>
                    <a:pt x="192" y="34"/>
                  </a:lnTo>
                  <a:lnTo>
                    <a:pt x="200" y="43"/>
                  </a:lnTo>
                  <a:lnTo>
                    <a:pt x="202" y="54"/>
                  </a:lnTo>
                  <a:lnTo>
                    <a:pt x="203" y="65"/>
                  </a:lnTo>
                  <a:lnTo>
                    <a:pt x="211" y="71"/>
                  </a:lnTo>
                  <a:lnTo>
                    <a:pt x="224" y="78"/>
                  </a:lnTo>
                  <a:lnTo>
                    <a:pt x="240" y="61"/>
                  </a:lnTo>
                  <a:lnTo>
                    <a:pt x="254" y="61"/>
                  </a:lnTo>
                  <a:lnTo>
                    <a:pt x="264" y="69"/>
                  </a:lnTo>
                  <a:lnTo>
                    <a:pt x="269" y="83"/>
                  </a:lnTo>
                  <a:lnTo>
                    <a:pt x="273" y="95"/>
                  </a:lnTo>
                  <a:lnTo>
                    <a:pt x="280" y="107"/>
                  </a:lnTo>
                  <a:lnTo>
                    <a:pt x="281" y="122"/>
                  </a:lnTo>
                  <a:lnTo>
                    <a:pt x="283" y="132"/>
                  </a:lnTo>
                  <a:lnTo>
                    <a:pt x="296" y="138"/>
                  </a:lnTo>
                  <a:lnTo>
                    <a:pt x="307" y="143"/>
                  </a:lnTo>
                  <a:lnTo>
                    <a:pt x="315" y="142"/>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56" name="Freeform 121"/>
            <p:cNvSpPr>
              <a:spLocks/>
            </p:cNvSpPr>
            <p:nvPr/>
          </p:nvSpPr>
          <p:spPr bwMode="auto">
            <a:xfrm>
              <a:off x="4727575" y="2516187"/>
              <a:ext cx="66675" cy="47625"/>
            </a:xfrm>
            <a:custGeom>
              <a:avLst/>
              <a:gdLst>
                <a:gd name="T0" fmla="*/ 2 w 42"/>
                <a:gd name="T1" fmla="*/ 9 h 30"/>
                <a:gd name="T2" fmla="*/ 4 w 42"/>
                <a:gd name="T3" fmla="*/ 9 h 30"/>
                <a:gd name="T4" fmla="*/ 4 w 42"/>
                <a:gd name="T5" fmla="*/ 5 h 30"/>
                <a:gd name="T6" fmla="*/ 14 w 42"/>
                <a:gd name="T7" fmla="*/ 2 h 30"/>
                <a:gd name="T8" fmla="*/ 17 w 42"/>
                <a:gd name="T9" fmla="*/ 1 h 30"/>
                <a:gd name="T10" fmla="*/ 23 w 42"/>
                <a:gd name="T11" fmla="*/ 0 h 30"/>
                <a:gd name="T12" fmla="*/ 31 w 42"/>
                <a:gd name="T13" fmla="*/ 0 h 30"/>
                <a:gd name="T14" fmla="*/ 40 w 42"/>
                <a:gd name="T15" fmla="*/ 6 h 30"/>
                <a:gd name="T16" fmla="*/ 42 w 42"/>
                <a:gd name="T17" fmla="*/ 20 h 30"/>
                <a:gd name="T18" fmla="*/ 39 w 42"/>
                <a:gd name="T19" fmla="*/ 20 h 30"/>
                <a:gd name="T20" fmla="*/ 37 w 42"/>
                <a:gd name="T21" fmla="*/ 24 h 30"/>
                <a:gd name="T22" fmla="*/ 28 w 42"/>
                <a:gd name="T23" fmla="*/ 24 h 30"/>
                <a:gd name="T24" fmla="*/ 22 w 42"/>
                <a:gd name="T25" fmla="*/ 28 h 30"/>
                <a:gd name="T26" fmla="*/ 11 w 42"/>
                <a:gd name="T27" fmla="*/ 30 h 30"/>
                <a:gd name="T28" fmla="*/ 3 w 42"/>
                <a:gd name="T29" fmla="*/ 25 h 30"/>
                <a:gd name="T30" fmla="*/ 0 w 42"/>
                <a:gd name="T31" fmla="*/ 16 h 30"/>
                <a:gd name="T32" fmla="*/ 2 w 42"/>
                <a:gd name="T3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0">
                  <a:moveTo>
                    <a:pt x="2" y="9"/>
                  </a:moveTo>
                  <a:lnTo>
                    <a:pt x="4" y="9"/>
                  </a:lnTo>
                  <a:lnTo>
                    <a:pt x="4" y="5"/>
                  </a:lnTo>
                  <a:lnTo>
                    <a:pt x="14" y="2"/>
                  </a:lnTo>
                  <a:lnTo>
                    <a:pt x="17" y="1"/>
                  </a:lnTo>
                  <a:lnTo>
                    <a:pt x="23" y="0"/>
                  </a:lnTo>
                  <a:lnTo>
                    <a:pt x="31" y="0"/>
                  </a:lnTo>
                  <a:lnTo>
                    <a:pt x="40" y="6"/>
                  </a:lnTo>
                  <a:lnTo>
                    <a:pt x="42" y="20"/>
                  </a:lnTo>
                  <a:lnTo>
                    <a:pt x="39" y="20"/>
                  </a:lnTo>
                  <a:lnTo>
                    <a:pt x="37" y="24"/>
                  </a:lnTo>
                  <a:lnTo>
                    <a:pt x="28" y="24"/>
                  </a:lnTo>
                  <a:lnTo>
                    <a:pt x="22" y="28"/>
                  </a:lnTo>
                  <a:lnTo>
                    <a:pt x="11" y="30"/>
                  </a:lnTo>
                  <a:lnTo>
                    <a:pt x="3" y="25"/>
                  </a:lnTo>
                  <a:lnTo>
                    <a:pt x="0" y="16"/>
                  </a:lnTo>
                  <a:lnTo>
                    <a:pt x="2" y="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57" name="Freeform 122"/>
            <p:cNvSpPr>
              <a:spLocks/>
            </p:cNvSpPr>
            <p:nvPr/>
          </p:nvSpPr>
          <p:spPr bwMode="auto">
            <a:xfrm>
              <a:off x="3830637" y="3086100"/>
              <a:ext cx="474663" cy="490538"/>
            </a:xfrm>
            <a:custGeom>
              <a:avLst/>
              <a:gdLst>
                <a:gd name="T0" fmla="*/ 6 w 299"/>
                <a:gd name="T1" fmla="*/ 211 h 309"/>
                <a:gd name="T2" fmla="*/ 15 w 299"/>
                <a:gd name="T3" fmla="*/ 198 h 309"/>
                <a:gd name="T4" fmla="*/ 38 w 299"/>
                <a:gd name="T5" fmla="*/ 200 h 309"/>
                <a:gd name="T6" fmla="*/ 48 w 299"/>
                <a:gd name="T7" fmla="*/ 197 h 309"/>
                <a:gd name="T8" fmla="*/ 125 w 299"/>
                <a:gd name="T9" fmla="*/ 182 h 309"/>
                <a:gd name="T10" fmla="*/ 114 w 299"/>
                <a:gd name="T11" fmla="*/ 90 h 309"/>
                <a:gd name="T12" fmla="*/ 133 w 299"/>
                <a:gd name="T13" fmla="*/ 0 h 309"/>
                <a:gd name="T14" fmla="*/ 254 w 299"/>
                <a:gd name="T15" fmla="*/ 90 h 309"/>
                <a:gd name="T16" fmla="*/ 270 w 299"/>
                <a:gd name="T17" fmla="*/ 106 h 309"/>
                <a:gd name="T18" fmla="*/ 278 w 299"/>
                <a:gd name="T19" fmla="*/ 123 h 309"/>
                <a:gd name="T20" fmla="*/ 299 w 299"/>
                <a:gd name="T21" fmla="*/ 168 h 309"/>
                <a:gd name="T22" fmla="*/ 287 w 299"/>
                <a:gd name="T23" fmla="*/ 195 h 309"/>
                <a:gd name="T24" fmla="*/ 246 w 299"/>
                <a:gd name="T25" fmla="*/ 200 h 309"/>
                <a:gd name="T26" fmla="*/ 228 w 299"/>
                <a:gd name="T27" fmla="*/ 208 h 309"/>
                <a:gd name="T28" fmla="*/ 212 w 299"/>
                <a:gd name="T29" fmla="*/ 204 h 309"/>
                <a:gd name="T30" fmla="*/ 185 w 299"/>
                <a:gd name="T31" fmla="*/ 216 h 309"/>
                <a:gd name="T32" fmla="*/ 167 w 299"/>
                <a:gd name="T33" fmla="*/ 232 h 309"/>
                <a:gd name="T34" fmla="*/ 157 w 299"/>
                <a:gd name="T35" fmla="*/ 241 h 309"/>
                <a:gd name="T36" fmla="*/ 143 w 299"/>
                <a:gd name="T37" fmla="*/ 244 h 309"/>
                <a:gd name="T38" fmla="*/ 126 w 299"/>
                <a:gd name="T39" fmla="*/ 275 h 309"/>
                <a:gd name="T40" fmla="*/ 121 w 299"/>
                <a:gd name="T41" fmla="*/ 291 h 309"/>
                <a:gd name="T42" fmla="*/ 115 w 299"/>
                <a:gd name="T43" fmla="*/ 306 h 309"/>
                <a:gd name="T44" fmla="*/ 108 w 299"/>
                <a:gd name="T45" fmla="*/ 300 h 309"/>
                <a:gd name="T46" fmla="*/ 99 w 299"/>
                <a:gd name="T47" fmla="*/ 302 h 309"/>
                <a:gd name="T48" fmla="*/ 82 w 299"/>
                <a:gd name="T49" fmla="*/ 307 h 309"/>
                <a:gd name="T50" fmla="*/ 75 w 299"/>
                <a:gd name="T51" fmla="*/ 306 h 309"/>
                <a:gd name="T52" fmla="*/ 70 w 299"/>
                <a:gd name="T53" fmla="*/ 294 h 309"/>
                <a:gd name="T54" fmla="*/ 64 w 299"/>
                <a:gd name="T55" fmla="*/ 294 h 309"/>
                <a:gd name="T56" fmla="*/ 68 w 299"/>
                <a:gd name="T57" fmla="*/ 282 h 309"/>
                <a:gd name="T58" fmla="*/ 59 w 299"/>
                <a:gd name="T59" fmla="*/ 267 h 309"/>
                <a:gd name="T60" fmla="*/ 51 w 299"/>
                <a:gd name="T61" fmla="*/ 262 h 309"/>
                <a:gd name="T62" fmla="*/ 41 w 299"/>
                <a:gd name="T63" fmla="*/ 268 h 309"/>
                <a:gd name="T64" fmla="*/ 28 w 299"/>
                <a:gd name="T65" fmla="*/ 271 h 309"/>
                <a:gd name="T66" fmla="*/ 20 w 299"/>
                <a:gd name="T67" fmla="*/ 265 h 309"/>
                <a:gd name="T68" fmla="*/ 12 w 299"/>
                <a:gd name="T69" fmla="*/ 267 h 309"/>
                <a:gd name="T70" fmla="*/ 12 w 299"/>
                <a:gd name="T71" fmla="*/ 253 h 309"/>
                <a:gd name="T72" fmla="*/ 4 w 299"/>
                <a:gd name="T73" fmla="*/ 240 h 309"/>
                <a:gd name="T74" fmla="*/ 0 w 299"/>
                <a:gd name="T75" fmla="*/ 21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09">
                  <a:moveTo>
                    <a:pt x="0" y="215"/>
                  </a:moveTo>
                  <a:lnTo>
                    <a:pt x="6" y="211"/>
                  </a:lnTo>
                  <a:lnTo>
                    <a:pt x="9" y="199"/>
                  </a:lnTo>
                  <a:lnTo>
                    <a:pt x="15" y="198"/>
                  </a:lnTo>
                  <a:lnTo>
                    <a:pt x="28" y="204"/>
                  </a:lnTo>
                  <a:lnTo>
                    <a:pt x="38" y="200"/>
                  </a:lnTo>
                  <a:lnTo>
                    <a:pt x="45" y="201"/>
                  </a:lnTo>
                  <a:lnTo>
                    <a:pt x="48" y="197"/>
                  </a:lnTo>
                  <a:lnTo>
                    <a:pt x="121" y="196"/>
                  </a:lnTo>
                  <a:lnTo>
                    <a:pt x="125" y="182"/>
                  </a:lnTo>
                  <a:lnTo>
                    <a:pt x="122" y="179"/>
                  </a:lnTo>
                  <a:lnTo>
                    <a:pt x="114" y="90"/>
                  </a:lnTo>
                  <a:lnTo>
                    <a:pt x="106" y="0"/>
                  </a:lnTo>
                  <a:lnTo>
                    <a:pt x="133" y="0"/>
                  </a:lnTo>
                  <a:lnTo>
                    <a:pt x="193" y="45"/>
                  </a:lnTo>
                  <a:lnTo>
                    <a:pt x="254" y="90"/>
                  </a:lnTo>
                  <a:lnTo>
                    <a:pt x="258" y="100"/>
                  </a:lnTo>
                  <a:lnTo>
                    <a:pt x="270" y="106"/>
                  </a:lnTo>
                  <a:lnTo>
                    <a:pt x="278" y="109"/>
                  </a:lnTo>
                  <a:lnTo>
                    <a:pt x="278" y="123"/>
                  </a:lnTo>
                  <a:lnTo>
                    <a:pt x="298" y="120"/>
                  </a:lnTo>
                  <a:lnTo>
                    <a:pt x="299" y="168"/>
                  </a:lnTo>
                  <a:lnTo>
                    <a:pt x="289" y="182"/>
                  </a:lnTo>
                  <a:lnTo>
                    <a:pt x="287" y="195"/>
                  </a:lnTo>
                  <a:lnTo>
                    <a:pt x="271" y="198"/>
                  </a:lnTo>
                  <a:lnTo>
                    <a:pt x="246" y="200"/>
                  </a:lnTo>
                  <a:lnTo>
                    <a:pt x="240" y="207"/>
                  </a:lnTo>
                  <a:lnTo>
                    <a:pt x="228" y="208"/>
                  </a:lnTo>
                  <a:lnTo>
                    <a:pt x="216" y="208"/>
                  </a:lnTo>
                  <a:lnTo>
                    <a:pt x="212" y="204"/>
                  </a:lnTo>
                  <a:lnTo>
                    <a:pt x="202" y="207"/>
                  </a:lnTo>
                  <a:lnTo>
                    <a:pt x="185" y="216"/>
                  </a:lnTo>
                  <a:lnTo>
                    <a:pt x="182" y="222"/>
                  </a:lnTo>
                  <a:lnTo>
                    <a:pt x="167" y="232"/>
                  </a:lnTo>
                  <a:lnTo>
                    <a:pt x="165" y="237"/>
                  </a:lnTo>
                  <a:lnTo>
                    <a:pt x="157" y="241"/>
                  </a:lnTo>
                  <a:lnTo>
                    <a:pt x="148" y="238"/>
                  </a:lnTo>
                  <a:lnTo>
                    <a:pt x="143" y="244"/>
                  </a:lnTo>
                  <a:lnTo>
                    <a:pt x="140" y="258"/>
                  </a:lnTo>
                  <a:lnTo>
                    <a:pt x="126" y="275"/>
                  </a:lnTo>
                  <a:lnTo>
                    <a:pt x="126" y="282"/>
                  </a:lnTo>
                  <a:lnTo>
                    <a:pt x="121" y="291"/>
                  </a:lnTo>
                  <a:lnTo>
                    <a:pt x="122" y="303"/>
                  </a:lnTo>
                  <a:lnTo>
                    <a:pt x="115" y="306"/>
                  </a:lnTo>
                  <a:lnTo>
                    <a:pt x="111" y="309"/>
                  </a:lnTo>
                  <a:lnTo>
                    <a:pt x="108" y="300"/>
                  </a:lnTo>
                  <a:lnTo>
                    <a:pt x="103" y="302"/>
                  </a:lnTo>
                  <a:lnTo>
                    <a:pt x="99" y="302"/>
                  </a:lnTo>
                  <a:lnTo>
                    <a:pt x="96" y="308"/>
                  </a:lnTo>
                  <a:lnTo>
                    <a:pt x="82" y="307"/>
                  </a:lnTo>
                  <a:lnTo>
                    <a:pt x="77" y="305"/>
                  </a:lnTo>
                  <a:lnTo>
                    <a:pt x="75" y="306"/>
                  </a:lnTo>
                  <a:lnTo>
                    <a:pt x="69" y="300"/>
                  </a:lnTo>
                  <a:lnTo>
                    <a:pt x="70" y="294"/>
                  </a:lnTo>
                  <a:lnTo>
                    <a:pt x="68" y="292"/>
                  </a:lnTo>
                  <a:lnTo>
                    <a:pt x="64" y="294"/>
                  </a:lnTo>
                  <a:lnTo>
                    <a:pt x="65" y="287"/>
                  </a:lnTo>
                  <a:lnTo>
                    <a:pt x="68" y="282"/>
                  </a:lnTo>
                  <a:lnTo>
                    <a:pt x="61" y="273"/>
                  </a:lnTo>
                  <a:lnTo>
                    <a:pt x="59" y="267"/>
                  </a:lnTo>
                  <a:lnTo>
                    <a:pt x="55" y="263"/>
                  </a:lnTo>
                  <a:lnTo>
                    <a:pt x="51" y="262"/>
                  </a:lnTo>
                  <a:lnTo>
                    <a:pt x="47" y="265"/>
                  </a:lnTo>
                  <a:lnTo>
                    <a:pt x="41" y="268"/>
                  </a:lnTo>
                  <a:lnTo>
                    <a:pt x="36" y="272"/>
                  </a:lnTo>
                  <a:lnTo>
                    <a:pt x="28" y="271"/>
                  </a:lnTo>
                  <a:lnTo>
                    <a:pt x="23" y="265"/>
                  </a:lnTo>
                  <a:lnTo>
                    <a:pt x="20" y="265"/>
                  </a:lnTo>
                  <a:lnTo>
                    <a:pt x="15" y="267"/>
                  </a:lnTo>
                  <a:lnTo>
                    <a:pt x="12" y="267"/>
                  </a:lnTo>
                  <a:lnTo>
                    <a:pt x="11" y="260"/>
                  </a:lnTo>
                  <a:lnTo>
                    <a:pt x="12" y="253"/>
                  </a:lnTo>
                  <a:lnTo>
                    <a:pt x="11" y="245"/>
                  </a:lnTo>
                  <a:lnTo>
                    <a:pt x="4" y="240"/>
                  </a:lnTo>
                  <a:lnTo>
                    <a:pt x="0" y="228"/>
                  </a:lnTo>
                  <a:lnTo>
                    <a:pt x="0" y="215"/>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58" name="Freeform 123"/>
            <p:cNvSpPr>
              <a:spLocks/>
            </p:cNvSpPr>
            <p:nvPr/>
          </p:nvSpPr>
          <p:spPr bwMode="auto">
            <a:xfrm>
              <a:off x="6819900" y="2974975"/>
              <a:ext cx="254000" cy="606425"/>
            </a:xfrm>
            <a:custGeom>
              <a:avLst/>
              <a:gdLst>
                <a:gd name="T0" fmla="*/ 126 w 160"/>
                <a:gd name="T1" fmla="*/ 178 h 382"/>
                <a:gd name="T2" fmla="*/ 108 w 160"/>
                <a:gd name="T3" fmla="*/ 201 h 382"/>
                <a:gd name="T4" fmla="*/ 112 w 160"/>
                <a:gd name="T5" fmla="*/ 223 h 382"/>
                <a:gd name="T6" fmla="*/ 135 w 160"/>
                <a:gd name="T7" fmla="*/ 252 h 382"/>
                <a:gd name="T8" fmla="*/ 125 w 160"/>
                <a:gd name="T9" fmla="*/ 274 h 382"/>
                <a:gd name="T10" fmla="*/ 144 w 160"/>
                <a:gd name="T11" fmla="*/ 301 h 382"/>
                <a:gd name="T12" fmla="*/ 148 w 160"/>
                <a:gd name="T13" fmla="*/ 322 h 382"/>
                <a:gd name="T14" fmla="*/ 149 w 160"/>
                <a:gd name="T15" fmla="*/ 361 h 382"/>
                <a:gd name="T16" fmla="*/ 139 w 160"/>
                <a:gd name="T17" fmla="*/ 367 h 382"/>
                <a:gd name="T18" fmla="*/ 136 w 160"/>
                <a:gd name="T19" fmla="*/ 338 h 382"/>
                <a:gd name="T20" fmla="*/ 126 w 160"/>
                <a:gd name="T21" fmla="*/ 305 h 382"/>
                <a:gd name="T22" fmla="*/ 112 w 160"/>
                <a:gd name="T23" fmla="*/ 254 h 382"/>
                <a:gd name="T24" fmla="*/ 91 w 160"/>
                <a:gd name="T25" fmla="*/ 247 h 382"/>
                <a:gd name="T26" fmla="*/ 62 w 160"/>
                <a:gd name="T27" fmla="*/ 260 h 382"/>
                <a:gd name="T28" fmla="*/ 53 w 160"/>
                <a:gd name="T29" fmla="*/ 229 h 382"/>
                <a:gd name="T30" fmla="*/ 29 w 160"/>
                <a:gd name="T31" fmla="*/ 186 h 382"/>
                <a:gd name="T32" fmla="*/ 19 w 160"/>
                <a:gd name="T33" fmla="*/ 176 h 382"/>
                <a:gd name="T34" fmla="*/ 0 w 160"/>
                <a:gd name="T35" fmla="*/ 142 h 382"/>
                <a:gd name="T36" fmla="*/ 4 w 160"/>
                <a:gd name="T37" fmla="*/ 131 h 382"/>
                <a:gd name="T38" fmla="*/ 9 w 160"/>
                <a:gd name="T39" fmla="*/ 117 h 382"/>
                <a:gd name="T40" fmla="*/ 9 w 160"/>
                <a:gd name="T41" fmla="*/ 88 h 382"/>
                <a:gd name="T42" fmla="*/ 28 w 160"/>
                <a:gd name="T43" fmla="*/ 76 h 382"/>
                <a:gd name="T44" fmla="*/ 33 w 160"/>
                <a:gd name="T45" fmla="*/ 48 h 382"/>
                <a:gd name="T46" fmla="*/ 50 w 160"/>
                <a:gd name="T47" fmla="*/ 22 h 382"/>
                <a:gd name="T48" fmla="*/ 59 w 160"/>
                <a:gd name="T49" fmla="*/ 13 h 382"/>
                <a:gd name="T50" fmla="*/ 61 w 160"/>
                <a:gd name="T51" fmla="*/ 1 h 382"/>
                <a:gd name="T52" fmla="*/ 80 w 160"/>
                <a:gd name="T53" fmla="*/ 12 h 382"/>
                <a:gd name="T54" fmla="*/ 93 w 160"/>
                <a:gd name="T55" fmla="*/ 33 h 382"/>
                <a:gd name="T56" fmla="*/ 83 w 160"/>
                <a:gd name="T57" fmla="*/ 67 h 382"/>
                <a:gd name="T58" fmla="*/ 104 w 160"/>
                <a:gd name="T59" fmla="*/ 89 h 382"/>
                <a:gd name="T60" fmla="*/ 124 w 160"/>
                <a:gd name="T61" fmla="*/ 112 h 382"/>
                <a:gd name="T62" fmla="*/ 137 w 160"/>
                <a:gd name="T63" fmla="*/ 137 h 382"/>
                <a:gd name="T64" fmla="*/ 158 w 160"/>
                <a:gd name="T65" fmla="*/ 134 h 382"/>
                <a:gd name="T66" fmla="*/ 147 w 160"/>
                <a:gd name="T67" fmla="*/ 156 h 382"/>
                <a:gd name="T68" fmla="*/ 135 w 160"/>
                <a:gd name="T69" fmla="*/ 16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382">
                  <a:moveTo>
                    <a:pt x="135" y="169"/>
                  </a:moveTo>
                  <a:lnTo>
                    <a:pt x="126" y="178"/>
                  </a:lnTo>
                  <a:lnTo>
                    <a:pt x="113" y="179"/>
                  </a:lnTo>
                  <a:lnTo>
                    <a:pt x="108" y="201"/>
                  </a:lnTo>
                  <a:lnTo>
                    <a:pt x="101" y="205"/>
                  </a:lnTo>
                  <a:lnTo>
                    <a:pt x="112" y="223"/>
                  </a:lnTo>
                  <a:lnTo>
                    <a:pt x="126" y="239"/>
                  </a:lnTo>
                  <a:lnTo>
                    <a:pt x="135" y="252"/>
                  </a:lnTo>
                  <a:lnTo>
                    <a:pt x="131" y="270"/>
                  </a:lnTo>
                  <a:lnTo>
                    <a:pt x="125" y="274"/>
                  </a:lnTo>
                  <a:lnTo>
                    <a:pt x="130" y="285"/>
                  </a:lnTo>
                  <a:lnTo>
                    <a:pt x="144" y="301"/>
                  </a:lnTo>
                  <a:lnTo>
                    <a:pt x="147" y="313"/>
                  </a:lnTo>
                  <a:lnTo>
                    <a:pt x="148" y="322"/>
                  </a:lnTo>
                  <a:lnTo>
                    <a:pt x="157" y="341"/>
                  </a:lnTo>
                  <a:lnTo>
                    <a:pt x="149" y="361"/>
                  </a:lnTo>
                  <a:lnTo>
                    <a:pt x="142" y="382"/>
                  </a:lnTo>
                  <a:lnTo>
                    <a:pt x="139" y="367"/>
                  </a:lnTo>
                  <a:lnTo>
                    <a:pt x="143" y="351"/>
                  </a:lnTo>
                  <a:lnTo>
                    <a:pt x="136" y="338"/>
                  </a:lnTo>
                  <a:lnTo>
                    <a:pt x="135" y="316"/>
                  </a:lnTo>
                  <a:lnTo>
                    <a:pt x="126" y="305"/>
                  </a:lnTo>
                  <a:lnTo>
                    <a:pt x="118" y="280"/>
                  </a:lnTo>
                  <a:lnTo>
                    <a:pt x="112" y="254"/>
                  </a:lnTo>
                  <a:lnTo>
                    <a:pt x="102" y="237"/>
                  </a:lnTo>
                  <a:lnTo>
                    <a:pt x="91" y="247"/>
                  </a:lnTo>
                  <a:lnTo>
                    <a:pt x="72" y="262"/>
                  </a:lnTo>
                  <a:lnTo>
                    <a:pt x="62" y="260"/>
                  </a:lnTo>
                  <a:lnTo>
                    <a:pt x="50" y="255"/>
                  </a:lnTo>
                  <a:lnTo>
                    <a:pt x="53" y="229"/>
                  </a:lnTo>
                  <a:lnTo>
                    <a:pt x="46" y="210"/>
                  </a:lnTo>
                  <a:lnTo>
                    <a:pt x="29" y="186"/>
                  </a:lnTo>
                  <a:lnTo>
                    <a:pt x="30" y="179"/>
                  </a:lnTo>
                  <a:lnTo>
                    <a:pt x="19" y="176"/>
                  </a:lnTo>
                  <a:lnTo>
                    <a:pt x="4" y="159"/>
                  </a:lnTo>
                  <a:lnTo>
                    <a:pt x="0" y="142"/>
                  </a:lnTo>
                  <a:lnTo>
                    <a:pt x="7" y="145"/>
                  </a:lnTo>
                  <a:lnTo>
                    <a:pt x="4" y="131"/>
                  </a:lnTo>
                  <a:lnTo>
                    <a:pt x="12" y="125"/>
                  </a:lnTo>
                  <a:lnTo>
                    <a:pt x="9" y="117"/>
                  </a:lnTo>
                  <a:lnTo>
                    <a:pt x="12" y="110"/>
                  </a:lnTo>
                  <a:lnTo>
                    <a:pt x="9" y="88"/>
                  </a:lnTo>
                  <a:lnTo>
                    <a:pt x="23" y="93"/>
                  </a:lnTo>
                  <a:lnTo>
                    <a:pt x="28" y="76"/>
                  </a:lnTo>
                  <a:lnTo>
                    <a:pt x="27" y="66"/>
                  </a:lnTo>
                  <a:lnTo>
                    <a:pt x="33" y="48"/>
                  </a:lnTo>
                  <a:lnTo>
                    <a:pt x="30" y="36"/>
                  </a:lnTo>
                  <a:lnTo>
                    <a:pt x="50" y="22"/>
                  </a:lnTo>
                  <a:lnTo>
                    <a:pt x="64" y="26"/>
                  </a:lnTo>
                  <a:lnTo>
                    <a:pt x="59" y="13"/>
                  </a:lnTo>
                  <a:lnTo>
                    <a:pt x="64" y="9"/>
                  </a:lnTo>
                  <a:lnTo>
                    <a:pt x="61" y="1"/>
                  </a:lnTo>
                  <a:lnTo>
                    <a:pt x="71" y="0"/>
                  </a:lnTo>
                  <a:lnTo>
                    <a:pt x="80" y="12"/>
                  </a:lnTo>
                  <a:lnTo>
                    <a:pt x="89" y="17"/>
                  </a:lnTo>
                  <a:lnTo>
                    <a:pt x="93" y="33"/>
                  </a:lnTo>
                  <a:lnTo>
                    <a:pt x="96" y="50"/>
                  </a:lnTo>
                  <a:lnTo>
                    <a:pt x="83" y="67"/>
                  </a:lnTo>
                  <a:lnTo>
                    <a:pt x="86" y="92"/>
                  </a:lnTo>
                  <a:lnTo>
                    <a:pt x="104" y="89"/>
                  </a:lnTo>
                  <a:lnTo>
                    <a:pt x="112" y="108"/>
                  </a:lnTo>
                  <a:lnTo>
                    <a:pt x="124" y="112"/>
                  </a:lnTo>
                  <a:lnTo>
                    <a:pt x="122" y="129"/>
                  </a:lnTo>
                  <a:lnTo>
                    <a:pt x="137" y="137"/>
                  </a:lnTo>
                  <a:lnTo>
                    <a:pt x="146" y="141"/>
                  </a:lnTo>
                  <a:lnTo>
                    <a:pt x="158" y="134"/>
                  </a:lnTo>
                  <a:lnTo>
                    <a:pt x="160" y="143"/>
                  </a:lnTo>
                  <a:lnTo>
                    <a:pt x="147" y="156"/>
                  </a:lnTo>
                  <a:lnTo>
                    <a:pt x="144" y="164"/>
                  </a:lnTo>
                  <a:lnTo>
                    <a:pt x="135" y="16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59" name="Freeform 124"/>
            <p:cNvSpPr>
              <a:spLocks/>
            </p:cNvSpPr>
            <p:nvPr/>
          </p:nvSpPr>
          <p:spPr bwMode="auto">
            <a:xfrm>
              <a:off x="4672012" y="2476500"/>
              <a:ext cx="49213" cy="53975"/>
            </a:xfrm>
            <a:custGeom>
              <a:avLst/>
              <a:gdLst>
                <a:gd name="T0" fmla="*/ 22 w 31"/>
                <a:gd name="T1" fmla="*/ 21 h 34"/>
                <a:gd name="T2" fmla="*/ 21 w 31"/>
                <a:gd name="T3" fmla="*/ 17 h 34"/>
                <a:gd name="T4" fmla="*/ 15 w 31"/>
                <a:gd name="T5" fmla="*/ 27 h 34"/>
                <a:gd name="T6" fmla="*/ 16 w 31"/>
                <a:gd name="T7" fmla="*/ 34 h 34"/>
                <a:gd name="T8" fmla="*/ 13 w 31"/>
                <a:gd name="T9" fmla="*/ 32 h 34"/>
                <a:gd name="T10" fmla="*/ 7 w 31"/>
                <a:gd name="T11" fmla="*/ 25 h 34"/>
                <a:gd name="T12" fmla="*/ 0 w 31"/>
                <a:gd name="T13" fmla="*/ 21 h 34"/>
                <a:gd name="T14" fmla="*/ 1 w 31"/>
                <a:gd name="T15" fmla="*/ 18 h 34"/>
                <a:gd name="T16" fmla="*/ 3 w 31"/>
                <a:gd name="T17" fmla="*/ 7 h 34"/>
                <a:gd name="T18" fmla="*/ 8 w 31"/>
                <a:gd name="T19" fmla="*/ 2 h 34"/>
                <a:gd name="T20" fmla="*/ 11 w 31"/>
                <a:gd name="T21" fmla="*/ 0 h 34"/>
                <a:gd name="T22" fmla="*/ 16 w 31"/>
                <a:gd name="T23" fmla="*/ 3 h 34"/>
                <a:gd name="T24" fmla="*/ 18 w 31"/>
                <a:gd name="T25" fmla="*/ 6 h 34"/>
                <a:gd name="T26" fmla="*/ 24 w 31"/>
                <a:gd name="T27" fmla="*/ 9 h 34"/>
                <a:gd name="T28" fmla="*/ 31 w 31"/>
                <a:gd name="T29" fmla="*/ 13 h 34"/>
                <a:gd name="T30" fmla="*/ 29 w 31"/>
                <a:gd name="T31" fmla="*/ 14 h 34"/>
                <a:gd name="T32" fmla="*/ 27 w 31"/>
                <a:gd name="T33" fmla="*/ 19 h 34"/>
                <a:gd name="T34" fmla="*/ 22 w 31"/>
                <a:gd name="T35"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4">
                  <a:moveTo>
                    <a:pt x="22" y="21"/>
                  </a:moveTo>
                  <a:lnTo>
                    <a:pt x="21" y="17"/>
                  </a:lnTo>
                  <a:lnTo>
                    <a:pt x="15" y="27"/>
                  </a:lnTo>
                  <a:lnTo>
                    <a:pt x="16" y="34"/>
                  </a:lnTo>
                  <a:lnTo>
                    <a:pt x="13" y="32"/>
                  </a:lnTo>
                  <a:lnTo>
                    <a:pt x="7" y="25"/>
                  </a:lnTo>
                  <a:lnTo>
                    <a:pt x="0" y="21"/>
                  </a:lnTo>
                  <a:lnTo>
                    <a:pt x="1" y="18"/>
                  </a:lnTo>
                  <a:lnTo>
                    <a:pt x="3" y="7"/>
                  </a:lnTo>
                  <a:lnTo>
                    <a:pt x="8" y="2"/>
                  </a:lnTo>
                  <a:lnTo>
                    <a:pt x="11" y="0"/>
                  </a:lnTo>
                  <a:lnTo>
                    <a:pt x="16" y="3"/>
                  </a:lnTo>
                  <a:lnTo>
                    <a:pt x="18" y="6"/>
                  </a:lnTo>
                  <a:lnTo>
                    <a:pt x="24" y="9"/>
                  </a:lnTo>
                  <a:lnTo>
                    <a:pt x="31" y="13"/>
                  </a:lnTo>
                  <a:lnTo>
                    <a:pt x="29" y="14"/>
                  </a:lnTo>
                  <a:lnTo>
                    <a:pt x="27" y="19"/>
                  </a:lnTo>
                  <a:lnTo>
                    <a:pt x="22" y="2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60" name="Freeform 125"/>
            <p:cNvSpPr>
              <a:spLocks/>
            </p:cNvSpPr>
            <p:nvPr/>
          </p:nvSpPr>
          <p:spPr bwMode="auto">
            <a:xfrm>
              <a:off x="6416675" y="2201862"/>
              <a:ext cx="865188" cy="338138"/>
            </a:xfrm>
            <a:custGeom>
              <a:avLst/>
              <a:gdLst>
                <a:gd name="T0" fmla="*/ 15 w 545"/>
                <a:gd name="T1" fmla="*/ 52 h 213"/>
                <a:gd name="T2" fmla="*/ 57 w 545"/>
                <a:gd name="T3" fmla="*/ 25 h 213"/>
                <a:gd name="T4" fmla="*/ 90 w 545"/>
                <a:gd name="T5" fmla="*/ 31 h 213"/>
                <a:gd name="T6" fmla="*/ 122 w 545"/>
                <a:gd name="T7" fmla="*/ 42 h 213"/>
                <a:gd name="T8" fmla="*/ 156 w 545"/>
                <a:gd name="T9" fmla="*/ 33 h 213"/>
                <a:gd name="T10" fmla="*/ 148 w 545"/>
                <a:gd name="T11" fmla="*/ 0 h 213"/>
                <a:gd name="T12" fmla="*/ 186 w 545"/>
                <a:gd name="T13" fmla="*/ 10 h 213"/>
                <a:gd name="T14" fmla="*/ 219 w 545"/>
                <a:gd name="T15" fmla="*/ 31 h 213"/>
                <a:gd name="T16" fmla="*/ 259 w 545"/>
                <a:gd name="T17" fmla="*/ 35 h 213"/>
                <a:gd name="T18" fmla="*/ 296 w 545"/>
                <a:gd name="T19" fmla="*/ 35 h 213"/>
                <a:gd name="T20" fmla="*/ 333 w 545"/>
                <a:gd name="T21" fmla="*/ 55 h 213"/>
                <a:gd name="T22" fmla="*/ 370 w 545"/>
                <a:gd name="T23" fmla="*/ 59 h 213"/>
                <a:gd name="T24" fmla="*/ 400 w 545"/>
                <a:gd name="T25" fmla="*/ 50 h 213"/>
                <a:gd name="T26" fmla="*/ 426 w 545"/>
                <a:gd name="T27" fmla="*/ 38 h 213"/>
                <a:gd name="T28" fmla="*/ 456 w 545"/>
                <a:gd name="T29" fmla="*/ 43 h 213"/>
                <a:gd name="T30" fmla="*/ 459 w 545"/>
                <a:gd name="T31" fmla="*/ 79 h 213"/>
                <a:gd name="T32" fmla="*/ 476 w 545"/>
                <a:gd name="T33" fmla="*/ 84 h 213"/>
                <a:gd name="T34" fmla="*/ 502 w 545"/>
                <a:gd name="T35" fmla="*/ 80 h 213"/>
                <a:gd name="T36" fmla="*/ 542 w 545"/>
                <a:gd name="T37" fmla="*/ 101 h 213"/>
                <a:gd name="T38" fmla="*/ 530 w 545"/>
                <a:gd name="T39" fmla="*/ 106 h 213"/>
                <a:gd name="T40" fmla="*/ 500 w 545"/>
                <a:gd name="T41" fmla="*/ 114 h 213"/>
                <a:gd name="T42" fmla="*/ 475 w 545"/>
                <a:gd name="T43" fmla="*/ 136 h 213"/>
                <a:gd name="T44" fmla="*/ 445 w 545"/>
                <a:gd name="T45" fmla="*/ 143 h 213"/>
                <a:gd name="T46" fmla="*/ 433 w 545"/>
                <a:gd name="T47" fmla="*/ 154 h 213"/>
                <a:gd name="T48" fmla="*/ 449 w 545"/>
                <a:gd name="T49" fmla="*/ 168 h 213"/>
                <a:gd name="T50" fmla="*/ 434 w 545"/>
                <a:gd name="T51" fmla="*/ 186 h 213"/>
                <a:gd name="T52" fmla="*/ 393 w 545"/>
                <a:gd name="T53" fmla="*/ 194 h 213"/>
                <a:gd name="T54" fmla="*/ 355 w 545"/>
                <a:gd name="T55" fmla="*/ 213 h 213"/>
                <a:gd name="T56" fmla="*/ 324 w 545"/>
                <a:gd name="T57" fmla="*/ 206 h 213"/>
                <a:gd name="T58" fmla="*/ 276 w 545"/>
                <a:gd name="T59" fmla="*/ 191 h 213"/>
                <a:gd name="T60" fmla="*/ 219 w 545"/>
                <a:gd name="T61" fmla="*/ 189 h 213"/>
                <a:gd name="T62" fmla="*/ 186 w 545"/>
                <a:gd name="T63" fmla="*/ 177 h 213"/>
                <a:gd name="T64" fmla="*/ 159 w 545"/>
                <a:gd name="T65" fmla="*/ 156 h 213"/>
                <a:gd name="T66" fmla="*/ 110 w 545"/>
                <a:gd name="T67" fmla="*/ 140 h 213"/>
                <a:gd name="T68" fmla="*/ 79 w 545"/>
                <a:gd name="T69" fmla="*/ 128 h 213"/>
                <a:gd name="T70" fmla="*/ 56 w 545"/>
                <a:gd name="T71" fmla="*/ 88 h 213"/>
                <a:gd name="T72" fmla="*/ 11 w 545"/>
                <a:gd name="T73" fmla="*/ 6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5" h="213">
                  <a:moveTo>
                    <a:pt x="0" y="55"/>
                  </a:moveTo>
                  <a:lnTo>
                    <a:pt x="15" y="52"/>
                  </a:lnTo>
                  <a:lnTo>
                    <a:pt x="37" y="34"/>
                  </a:lnTo>
                  <a:lnTo>
                    <a:pt x="57" y="25"/>
                  </a:lnTo>
                  <a:lnTo>
                    <a:pt x="74" y="31"/>
                  </a:lnTo>
                  <a:lnTo>
                    <a:pt x="90" y="31"/>
                  </a:lnTo>
                  <a:lnTo>
                    <a:pt x="106" y="41"/>
                  </a:lnTo>
                  <a:lnTo>
                    <a:pt x="122" y="42"/>
                  </a:lnTo>
                  <a:lnTo>
                    <a:pt x="148" y="46"/>
                  </a:lnTo>
                  <a:lnTo>
                    <a:pt x="156" y="33"/>
                  </a:lnTo>
                  <a:lnTo>
                    <a:pt x="143" y="21"/>
                  </a:lnTo>
                  <a:lnTo>
                    <a:pt x="148" y="0"/>
                  </a:lnTo>
                  <a:lnTo>
                    <a:pt x="170" y="8"/>
                  </a:lnTo>
                  <a:lnTo>
                    <a:pt x="186" y="10"/>
                  </a:lnTo>
                  <a:lnTo>
                    <a:pt x="207" y="16"/>
                  </a:lnTo>
                  <a:lnTo>
                    <a:pt x="219" y="31"/>
                  </a:lnTo>
                  <a:lnTo>
                    <a:pt x="246" y="39"/>
                  </a:lnTo>
                  <a:lnTo>
                    <a:pt x="259" y="35"/>
                  </a:lnTo>
                  <a:lnTo>
                    <a:pt x="278" y="33"/>
                  </a:lnTo>
                  <a:lnTo>
                    <a:pt x="296" y="35"/>
                  </a:lnTo>
                  <a:lnTo>
                    <a:pt x="317" y="45"/>
                  </a:lnTo>
                  <a:lnTo>
                    <a:pt x="333" y="55"/>
                  </a:lnTo>
                  <a:lnTo>
                    <a:pt x="348" y="55"/>
                  </a:lnTo>
                  <a:lnTo>
                    <a:pt x="370" y="59"/>
                  </a:lnTo>
                  <a:lnTo>
                    <a:pt x="381" y="53"/>
                  </a:lnTo>
                  <a:lnTo>
                    <a:pt x="400" y="50"/>
                  </a:lnTo>
                  <a:lnTo>
                    <a:pt x="415" y="36"/>
                  </a:lnTo>
                  <a:lnTo>
                    <a:pt x="426" y="38"/>
                  </a:lnTo>
                  <a:lnTo>
                    <a:pt x="439" y="45"/>
                  </a:lnTo>
                  <a:lnTo>
                    <a:pt x="456" y="43"/>
                  </a:lnTo>
                  <a:lnTo>
                    <a:pt x="458" y="59"/>
                  </a:lnTo>
                  <a:lnTo>
                    <a:pt x="459" y="79"/>
                  </a:lnTo>
                  <a:lnTo>
                    <a:pt x="468" y="87"/>
                  </a:lnTo>
                  <a:lnTo>
                    <a:pt x="476" y="84"/>
                  </a:lnTo>
                  <a:lnTo>
                    <a:pt x="494" y="88"/>
                  </a:lnTo>
                  <a:lnTo>
                    <a:pt x="502" y="80"/>
                  </a:lnTo>
                  <a:lnTo>
                    <a:pt x="519" y="87"/>
                  </a:lnTo>
                  <a:lnTo>
                    <a:pt x="542" y="101"/>
                  </a:lnTo>
                  <a:lnTo>
                    <a:pt x="545" y="108"/>
                  </a:lnTo>
                  <a:lnTo>
                    <a:pt x="530" y="106"/>
                  </a:lnTo>
                  <a:lnTo>
                    <a:pt x="508" y="109"/>
                  </a:lnTo>
                  <a:lnTo>
                    <a:pt x="500" y="114"/>
                  </a:lnTo>
                  <a:lnTo>
                    <a:pt x="496" y="128"/>
                  </a:lnTo>
                  <a:lnTo>
                    <a:pt x="475" y="136"/>
                  </a:lnTo>
                  <a:lnTo>
                    <a:pt x="464" y="147"/>
                  </a:lnTo>
                  <a:lnTo>
                    <a:pt x="445" y="143"/>
                  </a:lnTo>
                  <a:lnTo>
                    <a:pt x="435" y="141"/>
                  </a:lnTo>
                  <a:lnTo>
                    <a:pt x="433" y="154"/>
                  </a:lnTo>
                  <a:lnTo>
                    <a:pt x="443" y="162"/>
                  </a:lnTo>
                  <a:lnTo>
                    <a:pt x="449" y="168"/>
                  </a:lnTo>
                  <a:lnTo>
                    <a:pt x="441" y="175"/>
                  </a:lnTo>
                  <a:lnTo>
                    <a:pt x="434" y="186"/>
                  </a:lnTo>
                  <a:lnTo>
                    <a:pt x="418" y="194"/>
                  </a:lnTo>
                  <a:lnTo>
                    <a:pt x="393" y="194"/>
                  </a:lnTo>
                  <a:lnTo>
                    <a:pt x="370" y="202"/>
                  </a:lnTo>
                  <a:lnTo>
                    <a:pt x="355" y="213"/>
                  </a:lnTo>
                  <a:lnTo>
                    <a:pt x="345" y="206"/>
                  </a:lnTo>
                  <a:lnTo>
                    <a:pt x="324" y="206"/>
                  </a:lnTo>
                  <a:lnTo>
                    <a:pt x="294" y="194"/>
                  </a:lnTo>
                  <a:lnTo>
                    <a:pt x="276" y="191"/>
                  </a:lnTo>
                  <a:lnTo>
                    <a:pt x="255" y="194"/>
                  </a:lnTo>
                  <a:lnTo>
                    <a:pt x="219" y="189"/>
                  </a:lnTo>
                  <a:lnTo>
                    <a:pt x="201" y="189"/>
                  </a:lnTo>
                  <a:lnTo>
                    <a:pt x="186" y="177"/>
                  </a:lnTo>
                  <a:lnTo>
                    <a:pt x="170" y="158"/>
                  </a:lnTo>
                  <a:lnTo>
                    <a:pt x="159" y="156"/>
                  </a:lnTo>
                  <a:lnTo>
                    <a:pt x="133" y="143"/>
                  </a:lnTo>
                  <a:lnTo>
                    <a:pt x="110" y="140"/>
                  </a:lnTo>
                  <a:lnTo>
                    <a:pt x="89" y="137"/>
                  </a:lnTo>
                  <a:lnTo>
                    <a:pt x="79" y="128"/>
                  </a:lnTo>
                  <a:lnTo>
                    <a:pt x="75" y="104"/>
                  </a:lnTo>
                  <a:lnTo>
                    <a:pt x="56" y="88"/>
                  </a:lnTo>
                  <a:lnTo>
                    <a:pt x="29" y="80"/>
                  </a:lnTo>
                  <a:lnTo>
                    <a:pt x="11" y="69"/>
                  </a:lnTo>
                  <a:lnTo>
                    <a:pt x="0" y="5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61" name="Freeform 126"/>
            <p:cNvSpPr>
              <a:spLocks/>
            </p:cNvSpPr>
            <p:nvPr/>
          </p:nvSpPr>
          <p:spPr bwMode="auto">
            <a:xfrm>
              <a:off x="5054600" y="4249738"/>
              <a:ext cx="306388" cy="541338"/>
            </a:xfrm>
            <a:custGeom>
              <a:avLst/>
              <a:gdLst>
                <a:gd name="T0" fmla="*/ 96 w 193"/>
                <a:gd name="T1" fmla="*/ 23 h 341"/>
                <a:gd name="T2" fmla="*/ 122 w 193"/>
                <a:gd name="T3" fmla="*/ 26 h 341"/>
                <a:gd name="T4" fmla="*/ 142 w 193"/>
                <a:gd name="T5" fmla="*/ 20 h 341"/>
                <a:gd name="T6" fmla="*/ 173 w 193"/>
                <a:gd name="T7" fmla="*/ 12 h 341"/>
                <a:gd name="T8" fmla="*/ 190 w 193"/>
                <a:gd name="T9" fmla="*/ 9 h 341"/>
                <a:gd name="T10" fmla="*/ 191 w 193"/>
                <a:gd name="T11" fmla="*/ 48 h 341"/>
                <a:gd name="T12" fmla="*/ 193 w 193"/>
                <a:gd name="T13" fmla="*/ 91 h 341"/>
                <a:gd name="T14" fmla="*/ 179 w 193"/>
                <a:gd name="T15" fmla="*/ 120 h 341"/>
                <a:gd name="T16" fmla="*/ 150 w 193"/>
                <a:gd name="T17" fmla="*/ 141 h 341"/>
                <a:gd name="T18" fmla="*/ 107 w 193"/>
                <a:gd name="T19" fmla="*/ 173 h 341"/>
                <a:gd name="T20" fmla="*/ 86 w 193"/>
                <a:gd name="T21" fmla="*/ 192 h 341"/>
                <a:gd name="T22" fmla="*/ 76 w 193"/>
                <a:gd name="T23" fmla="*/ 211 h 341"/>
                <a:gd name="T24" fmla="*/ 87 w 193"/>
                <a:gd name="T25" fmla="*/ 239 h 341"/>
                <a:gd name="T26" fmla="*/ 90 w 193"/>
                <a:gd name="T27" fmla="*/ 244 h 341"/>
                <a:gd name="T28" fmla="*/ 84 w 193"/>
                <a:gd name="T29" fmla="*/ 274 h 341"/>
                <a:gd name="T30" fmla="*/ 85 w 193"/>
                <a:gd name="T31" fmla="*/ 287 h 341"/>
                <a:gd name="T32" fmla="*/ 62 w 193"/>
                <a:gd name="T33" fmla="*/ 301 h 341"/>
                <a:gd name="T34" fmla="*/ 31 w 193"/>
                <a:gd name="T35" fmla="*/ 320 h 341"/>
                <a:gd name="T36" fmla="*/ 36 w 193"/>
                <a:gd name="T37" fmla="*/ 330 h 341"/>
                <a:gd name="T38" fmla="*/ 20 w 193"/>
                <a:gd name="T39" fmla="*/ 341 h 341"/>
                <a:gd name="T40" fmla="*/ 18 w 193"/>
                <a:gd name="T41" fmla="*/ 322 h 341"/>
                <a:gd name="T42" fmla="*/ 21 w 193"/>
                <a:gd name="T43" fmla="*/ 292 h 341"/>
                <a:gd name="T44" fmla="*/ 11 w 193"/>
                <a:gd name="T45" fmla="*/ 248 h 341"/>
                <a:gd name="T46" fmla="*/ 37 w 193"/>
                <a:gd name="T47" fmla="*/ 209 h 341"/>
                <a:gd name="T48" fmla="*/ 42 w 193"/>
                <a:gd name="T49" fmla="*/ 195 h 341"/>
                <a:gd name="T50" fmla="*/ 41 w 193"/>
                <a:gd name="T51" fmla="*/ 173 h 341"/>
                <a:gd name="T52" fmla="*/ 47 w 193"/>
                <a:gd name="T53" fmla="*/ 133 h 341"/>
                <a:gd name="T54" fmla="*/ 29 w 193"/>
                <a:gd name="T55" fmla="*/ 124 h 341"/>
                <a:gd name="T56" fmla="*/ 17 w 193"/>
                <a:gd name="T57" fmla="*/ 115 h 341"/>
                <a:gd name="T58" fmla="*/ 1 w 193"/>
                <a:gd name="T59" fmla="*/ 108 h 341"/>
                <a:gd name="T60" fmla="*/ 56 w 193"/>
                <a:gd name="T61" fmla="*/ 76 h 341"/>
                <a:gd name="T62" fmla="*/ 71 w 193"/>
                <a:gd name="T63" fmla="*/ 84 h 341"/>
                <a:gd name="T64" fmla="*/ 79 w 193"/>
                <a:gd name="T65" fmla="*/ 97 h 341"/>
                <a:gd name="T66" fmla="*/ 75 w 193"/>
                <a:gd name="T67" fmla="*/ 122 h 341"/>
                <a:gd name="T68" fmla="*/ 92 w 193"/>
                <a:gd name="T69" fmla="*/ 120 h 341"/>
                <a:gd name="T70" fmla="*/ 100 w 193"/>
                <a:gd name="T71" fmla="*/ 89 h 341"/>
                <a:gd name="T72" fmla="*/ 87 w 193"/>
                <a:gd name="T73" fmla="*/ 67 h 341"/>
                <a:gd name="T74" fmla="*/ 76 w 193"/>
                <a:gd name="T75" fmla="*/ 4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341">
                  <a:moveTo>
                    <a:pt x="82" y="25"/>
                  </a:moveTo>
                  <a:lnTo>
                    <a:pt x="96" y="23"/>
                  </a:lnTo>
                  <a:lnTo>
                    <a:pt x="117" y="29"/>
                  </a:lnTo>
                  <a:lnTo>
                    <a:pt x="122" y="26"/>
                  </a:lnTo>
                  <a:lnTo>
                    <a:pt x="135" y="26"/>
                  </a:lnTo>
                  <a:lnTo>
                    <a:pt x="142" y="20"/>
                  </a:lnTo>
                  <a:lnTo>
                    <a:pt x="153" y="20"/>
                  </a:lnTo>
                  <a:lnTo>
                    <a:pt x="173" y="12"/>
                  </a:lnTo>
                  <a:lnTo>
                    <a:pt x="188" y="0"/>
                  </a:lnTo>
                  <a:lnTo>
                    <a:pt x="190" y="9"/>
                  </a:lnTo>
                  <a:lnTo>
                    <a:pt x="189" y="30"/>
                  </a:lnTo>
                  <a:lnTo>
                    <a:pt x="191" y="48"/>
                  </a:lnTo>
                  <a:lnTo>
                    <a:pt x="190" y="81"/>
                  </a:lnTo>
                  <a:lnTo>
                    <a:pt x="193" y="91"/>
                  </a:lnTo>
                  <a:lnTo>
                    <a:pt x="186" y="105"/>
                  </a:lnTo>
                  <a:lnTo>
                    <a:pt x="179" y="120"/>
                  </a:lnTo>
                  <a:lnTo>
                    <a:pt x="166" y="133"/>
                  </a:lnTo>
                  <a:lnTo>
                    <a:pt x="150" y="141"/>
                  </a:lnTo>
                  <a:lnTo>
                    <a:pt x="129" y="151"/>
                  </a:lnTo>
                  <a:lnTo>
                    <a:pt x="107" y="173"/>
                  </a:lnTo>
                  <a:lnTo>
                    <a:pt x="100" y="177"/>
                  </a:lnTo>
                  <a:lnTo>
                    <a:pt x="86" y="192"/>
                  </a:lnTo>
                  <a:lnTo>
                    <a:pt x="79" y="196"/>
                  </a:lnTo>
                  <a:lnTo>
                    <a:pt x="76" y="211"/>
                  </a:lnTo>
                  <a:lnTo>
                    <a:pt x="84" y="227"/>
                  </a:lnTo>
                  <a:lnTo>
                    <a:pt x="87" y="239"/>
                  </a:lnTo>
                  <a:lnTo>
                    <a:pt x="86" y="245"/>
                  </a:lnTo>
                  <a:lnTo>
                    <a:pt x="90" y="244"/>
                  </a:lnTo>
                  <a:lnTo>
                    <a:pt x="88" y="265"/>
                  </a:lnTo>
                  <a:lnTo>
                    <a:pt x="84" y="274"/>
                  </a:lnTo>
                  <a:lnTo>
                    <a:pt x="88" y="278"/>
                  </a:lnTo>
                  <a:lnTo>
                    <a:pt x="85" y="287"/>
                  </a:lnTo>
                  <a:lnTo>
                    <a:pt x="77" y="294"/>
                  </a:lnTo>
                  <a:lnTo>
                    <a:pt x="62" y="301"/>
                  </a:lnTo>
                  <a:lnTo>
                    <a:pt x="39" y="312"/>
                  </a:lnTo>
                  <a:lnTo>
                    <a:pt x="31" y="320"/>
                  </a:lnTo>
                  <a:lnTo>
                    <a:pt x="32" y="329"/>
                  </a:lnTo>
                  <a:lnTo>
                    <a:pt x="36" y="330"/>
                  </a:lnTo>
                  <a:lnTo>
                    <a:pt x="34" y="341"/>
                  </a:lnTo>
                  <a:lnTo>
                    <a:pt x="20" y="341"/>
                  </a:lnTo>
                  <a:lnTo>
                    <a:pt x="20" y="332"/>
                  </a:lnTo>
                  <a:lnTo>
                    <a:pt x="18" y="322"/>
                  </a:lnTo>
                  <a:lnTo>
                    <a:pt x="17" y="315"/>
                  </a:lnTo>
                  <a:lnTo>
                    <a:pt x="21" y="292"/>
                  </a:lnTo>
                  <a:lnTo>
                    <a:pt x="18" y="277"/>
                  </a:lnTo>
                  <a:lnTo>
                    <a:pt x="11" y="248"/>
                  </a:lnTo>
                  <a:lnTo>
                    <a:pt x="31" y="224"/>
                  </a:lnTo>
                  <a:lnTo>
                    <a:pt x="37" y="209"/>
                  </a:lnTo>
                  <a:lnTo>
                    <a:pt x="39" y="207"/>
                  </a:lnTo>
                  <a:lnTo>
                    <a:pt x="42" y="195"/>
                  </a:lnTo>
                  <a:lnTo>
                    <a:pt x="40" y="189"/>
                  </a:lnTo>
                  <a:lnTo>
                    <a:pt x="41" y="173"/>
                  </a:lnTo>
                  <a:lnTo>
                    <a:pt x="46" y="159"/>
                  </a:lnTo>
                  <a:lnTo>
                    <a:pt x="47" y="133"/>
                  </a:lnTo>
                  <a:lnTo>
                    <a:pt x="38" y="126"/>
                  </a:lnTo>
                  <a:lnTo>
                    <a:pt x="29" y="124"/>
                  </a:lnTo>
                  <a:lnTo>
                    <a:pt x="25" y="119"/>
                  </a:lnTo>
                  <a:lnTo>
                    <a:pt x="17" y="115"/>
                  </a:lnTo>
                  <a:lnTo>
                    <a:pt x="2" y="115"/>
                  </a:lnTo>
                  <a:lnTo>
                    <a:pt x="1" y="108"/>
                  </a:lnTo>
                  <a:lnTo>
                    <a:pt x="0" y="93"/>
                  </a:lnTo>
                  <a:lnTo>
                    <a:pt x="56" y="76"/>
                  </a:lnTo>
                  <a:lnTo>
                    <a:pt x="66" y="86"/>
                  </a:lnTo>
                  <a:lnTo>
                    <a:pt x="71" y="84"/>
                  </a:lnTo>
                  <a:lnTo>
                    <a:pt x="78" y="89"/>
                  </a:lnTo>
                  <a:lnTo>
                    <a:pt x="79" y="97"/>
                  </a:lnTo>
                  <a:lnTo>
                    <a:pt x="74" y="107"/>
                  </a:lnTo>
                  <a:lnTo>
                    <a:pt x="75" y="122"/>
                  </a:lnTo>
                  <a:lnTo>
                    <a:pt x="86" y="134"/>
                  </a:lnTo>
                  <a:lnTo>
                    <a:pt x="92" y="120"/>
                  </a:lnTo>
                  <a:lnTo>
                    <a:pt x="100" y="116"/>
                  </a:lnTo>
                  <a:lnTo>
                    <a:pt x="100" y="89"/>
                  </a:lnTo>
                  <a:lnTo>
                    <a:pt x="93" y="74"/>
                  </a:lnTo>
                  <a:lnTo>
                    <a:pt x="87" y="67"/>
                  </a:lnTo>
                  <a:lnTo>
                    <a:pt x="80" y="68"/>
                  </a:lnTo>
                  <a:lnTo>
                    <a:pt x="76" y="40"/>
                  </a:lnTo>
                  <a:lnTo>
                    <a:pt x="82" y="2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62" name="Freeform 127"/>
            <p:cNvSpPr>
              <a:spLocks/>
            </p:cNvSpPr>
            <p:nvPr/>
          </p:nvSpPr>
          <p:spPr bwMode="auto">
            <a:xfrm>
              <a:off x="3694112" y="3005137"/>
              <a:ext cx="347663" cy="422275"/>
            </a:xfrm>
            <a:custGeom>
              <a:avLst/>
              <a:gdLst>
                <a:gd name="T0" fmla="*/ 86 w 219"/>
                <a:gd name="T1" fmla="*/ 266 h 266"/>
                <a:gd name="T2" fmla="*/ 74 w 219"/>
                <a:gd name="T3" fmla="*/ 251 h 266"/>
                <a:gd name="T4" fmla="*/ 63 w 219"/>
                <a:gd name="T5" fmla="*/ 236 h 266"/>
                <a:gd name="T6" fmla="*/ 51 w 219"/>
                <a:gd name="T7" fmla="*/ 231 h 266"/>
                <a:gd name="T8" fmla="*/ 43 w 219"/>
                <a:gd name="T9" fmla="*/ 225 h 266"/>
                <a:gd name="T10" fmla="*/ 33 w 219"/>
                <a:gd name="T11" fmla="*/ 225 h 266"/>
                <a:gd name="T12" fmla="*/ 24 w 219"/>
                <a:gd name="T13" fmla="*/ 229 h 266"/>
                <a:gd name="T14" fmla="*/ 15 w 219"/>
                <a:gd name="T15" fmla="*/ 227 h 266"/>
                <a:gd name="T16" fmla="*/ 8 w 219"/>
                <a:gd name="T17" fmla="*/ 234 h 266"/>
                <a:gd name="T18" fmla="*/ 7 w 219"/>
                <a:gd name="T19" fmla="*/ 223 h 266"/>
                <a:gd name="T20" fmla="*/ 12 w 219"/>
                <a:gd name="T21" fmla="*/ 213 h 266"/>
                <a:gd name="T22" fmla="*/ 15 w 219"/>
                <a:gd name="T23" fmla="*/ 193 h 266"/>
                <a:gd name="T24" fmla="*/ 13 w 219"/>
                <a:gd name="T25" fmla="*/ 173 h 266"/>
                <a:gd name="T26" fmla="*/ 11 w 219"/>
                <a:gd name="T27" fmla="*/ 162 h 266"/>
                <a:gd name="T28" fmla="*/ 14 w 219"/>
                <a:gd name="T29" fmla="*/ 152 h 266"/>
                <a:gd name="T30" fmla="*/ 9 w 219"/>
                <a:gd name="T31" fmla="*/ 142 h 266"/>
                <a:gd name="T32" fmla="*/ 0 w 219"/>
                <a:gd name="T33" fmla="*/ 133 h 266"/>
                <a:gd name="T34" fmla="*/ 4 w 219"/>
                <a:gd name="T35" fmla="*/ 126 h 266"/>
                <a:gd name="T36" fmla="*/ 75 w 219"/>
                <a:gd name="T37" fmla="*/ 126 h 266"/>
                <a:gd name="T38" fmla="*/ 72 w 219"/>
                <a:gd name="T39" fmla="*/ 96 h 266"/>
                <a:gd name="T40" fmla="*/ 77 w 219"/>
                <a:gd name="T41" fmla="*/ 86 h 266"/>
                <a:gd name="T42" fmla="*/ 93 w 219"/>
                <a:gd name="T43" fmla="*/ 84 h 266"/>
                <a:gd name="T44" fmla="*/ 94 w 219"/>
                <a:gd name="T45" fmla="*/ 31 h 266"/>
                <a:gd name="T46" fmla="*/ 153 w 219"/>
                <a:gd name="T47" fmla="*/ 32 h 266"/>
                <a:gd name="T48" fmla="*/ 153 w 219"/>
                <a:gd name="T49" fmla="*/ 0 h 266"/>
                <a:gd name="T50" fmla="*/ 219 w 219"/>
                <a:gd name="T51" fmla="*/ 51 h 266"/>
                <a:gd name="T52" fmla="*/ 192 w 219"/>
                <a:gd name="T53" fmla="*/ 51 h 266"/>
                <a:gd name="T54" fmla="*/ 200 w 219"/>
                <a:gd name="T55" fmla="*/ 141 h 266"/>
                <a:gd name="T56" fmla="*/ 208 w 219"/>
                <a:gd name="T57" fmla="*/ 230 h 266"/>
                <a:gd name="T58" fmla="*/ 211 w 219"/>
                <a:gd name="T59" fmla="*/ 233 h 266"/>
                <a:gd name="T60" fmla="*/ 207 w 219"/>
                <a:gd name="T61" fmla="*/ 247 h 266"/>
                <a:gd name="T62" fmla="*/ 134 w 219"/>
                <a:gd name="T63" fmla="*/ 248 h 266"/>
                <a:gd name="T64" fmla="*/ 131 w 219"/>
                <a:gd name="T65" fmla="*/ 252 h 266"/>
                <a:gd name="T66" fmla="*/ 124 w 219"/>
                <a:gd name="T67" fmla="*/ 251 h 266"/>
                <a:gd name="T68" fmla="*/ 114 w 219"/>
                <a:gd name="T69" fmla="*/ 255 h 266"/>
                <a:gd name="T70" fmla="*/ 101 w 219"/>
                <a:gd name="T71" fmla="*/ 249 h 266"/>
                <a:gd name="T72" fmla="*/ 95 w 219"/>
                <a:gd name="T73" fmla="*/ 250 h 266"/>
                <a:gd name="T74" fmla="*/ 92 w 219"/>
                <a:gd name="T75" fmla="*/ 262 h 266"/>
                <a:gd name="T76" fmla="*/ 86 w 219"/>
                <a:gd name="T77"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 h="266">
                  <a:moveTo>
                    <a:pt x="86" y="266"/>
                  </a:moveTo>
                  <a:lnTo>
                    <a:pt x="74" y="251"/>
                  </a:lnTo>
                  <a:lnTo>
                    <a:pt x="63" y="236"/>
                  </a:lnTo>
                  <a:lnTo>
                    <a:pt x="51" y="231"/>
                  </a:lnTo>
                  <a:lnTo>
                    <a:pt x="43" y="225"/>
                  </a:lnTo>
                  <a:lnTo>
                    <a:pt x="33" y="225"/>
                  </a:lnTo>
                  <a:lnTo>
                    <a:pt x="24" y="229"/>
                  </a:lnTo>
                  <a:lnTo>
                    <a:pt x="15" y="227"/>
                  </a:lnTo>
                  <a:lnTo>
                    <a:pt x="8" y="234"/>
                  </a:lnTo>
                  <a:lnTo>
                    <a:pt x="7" y="223"/>
                  </a:lnTo>
                  <a:lnTo>
                    <a:pt x="12" y="213"/>
                  </a:lnTo>
                  <a:lnTo>
                    <a:pt x="15" y="193"/>
                  </a:lnTo>
                  <a:lnTo>
                    <a:pt x="13" y="173"/>
                  </a:lnTo>
                  <a:lnTo>
                    <a:pt x="11" y="162"/>
                  </a:lnTo>
                  <a:lnTo>
                    <a:pt x="14" y="152"/>
                  </a:lnTo>
                  <a:lnTo>
                    <a:pt x="9" y="142"/>
                  </a:lnTo>
                  <a:lnTo>
                    <a:pt x="0" y="133"/>
                  </a:lnTo>
                  <a:lnTo>
                    <a:pt x="4" y="126"/>
                  </a:lnTo>
                  <a:lnTo>
                    <a:pt x="75" y="126"/>
                  </a:lnTo>
                  <a:lnTo>
                    <a:pt x="72" y="96"/>
                  </a:lnTo>
                  <a:lnTo>
                    <a:pt x="77" y="86"/>
                  </a:lnTo>
                  <a:lnTo>
                    <a:pt x="93" y="84"/>
                  </a:lnTo>
                  <a:lnTo>
                    <a:pt x="94" y="31"/>
                  </a:lnTo>
                  <a:lnTo>
                    <a:pt x="153" y="32"/>
                  </a:lnTo>
                  <a:lnTo>
                    <a:pt x="153" y="0"/>
                  </a:lnTo>
                  <a:lnTo>
                    <a:pt x="219" y="51"/>
                  </a:lnTo>
                  <a:lnTo>
                    <a:pt x="192" y="51"/>
                  </a:lnTo>
                  <a:lnTo>
                    <a:pt x="200" y="141"/>
                  </a:lnTo>
                  <a:lnTo>
                    <a:pt x="208" y="230"/>
                  </a:lnTo>
                  <a:lnTo>
                    <a:pt x="211" y="233"/>
                  </a:lnTo>
                  <a:lnTo>
                    <a:pt x="207" y="247"/>
                  </a:lnTo>
                  <a:lnTo>
                    <a:pt x="134" y="248"/>
                  </a:lnTo>
                  <a:lnTo>
                    <a:pt x="131" y="252"/>
                  </a:lnTo>
                  <a:lnTo>
                    <a:pt x="124" y="251"/>
                  </a:lnTo>
                  <a:lnTo>
                    <a:pt x="114" y="255"/>
                  </a:lnTo>
                  <a:lnTo>
                    <a:pt x="101" y="249"/>
                  </a:lnTo>
                  <a:lnTo>
                    <a:pt x="95" y="250"/>
                  </a:lnTo>
                  <a:lnTo>
                    <a:pt x="92" y="262"/>
                  </a:lnTo>
                  <a:lnTo>
                    <a:pt x="86" y="266"/>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63" name="Freeform 128"/>
            <p:cNvSpPr>
              <a:spLocks/>
            </p:cNvSpPr>
            <p:nvPr/>
          </p:nvSpPr>
          <p:spPr bwMode="auto">
            <a:xfrm>
              <a:off x="5127625" y="4213225"/>
              <a:ext cx="85725" cy="249238"/>
            </a:xfrm>
            <a:custGeom>
              <a:avLst/>
              <a:gdLst>
                <a:gd name="T0" fmla="*/ 36 w 54"/>
                <a:gd name="T1" fmla="*/ 48 h 157"/>
                <a:gd name="T2" fmla="*/ 30 w 54"/>
                <a:gd name="T3" fmla="*/ 63 h 157"/>
                <a:gd name="T4" fmla="*/ 34 w 54"/>
                <a:gd name="T5" fmla="*/ 91 h 157"/>
                <a:gd name="T6" fmla="*/ 41 w 54"/>
                <a:gd name="T7" fmla="*/ 90 h 157"/>
                <a:gd name="T8" fmla="*/ 47 w 54"/>
                <a:gd name="T9" fmla="*/ 97 h 157"/>
                <a:gd name="T10" fmla="*/ 54 w 54"/>
                <a:gd name="T11" fmla="*/ 112 h 157"/>
                <a:gd name="T12" fmla="*/ 54 w 54"/>
                <a:gd name="T13" fmla="*/ 139 h 157"/>
                <a:gd name="T14" fmla="*/ 46 w 54"/>
                <a:gd name="T15" fmla="*/ 143 h 157"/>
                <a:gd name="T16" fmla="*/ 40 w 54"/>
                <a:gd name="T17" fmla="*/ 157 h 157"/>
                <a:gd name="T18" fmla="*/ 29 w 54"/>
                <a:gd name="T19" fmla="*/ 145 h 157"/>
                <a:gd name="T20" fmla="*/ 28 w 54"/>
                <a:gd name="T21" fmla="*/ 130 h 157"/>
                <a:gd name="T22" fmla="*/ 33 w 54"/>
                <a:gd name="T23" fmla="*/ 120 h 157"/>
                <a:gd name="T24" fmla="*/ 32 w 54"/>
                <a:gd name="T25" fmla="*/ 112 h 157"/>
                <a:gd name="T26" fmla="*/ 25 w 54"/>
                <a:gd name="T27" fmla="*/ 107 h 157"/>
                <a:gd name="T28" fmla="*/ 20 w 54"/>
                <a:gd name="T29" fmla="*/ 109 h 157"/>
                <a:gd name="T30" fmla="*/ 10 w 54"/>
                <a:gd name="T31" fmla="*/ 99 h 157"/>
                <a:gd name="T32" fmla="*/ 0 w 54"/>
                <a:gd name="T33" fmla="*/ 93 h 157"/>
                <a:gd name="T34" fmla="*/ 6 w 54"/>
                <a:gd name="T35" fmla="*/ 74 h 157"/>
                <a:gd name="T36" fmla="*/ 12 w 54"/>
                <a:gd name="T37" fmla="*/ 67 h 157"/>
                <a:gd name="T38" fmla="*/ 9 w 54"/>
                <a:gd name="T39" fmla="*/ 50 h 157"/>
                <a:gd name="T40" fmla="*/ 13 w 54"/>
                <a:gd name="T41" fmla="*/ 33 h 157"/>
                <a:gd name="T42" fmla="*/ 17 w 54"/>
                <a:gd name="T43" fmla="*/ 27 h 157"/>
                <a:gd name="T44" fmla="*/ 13 w 54"/>
                <a:gd name="T45" fmla="*/ 10 h 157"/>
                <a:gd name="T46" fmla="*/ 4 w 54"/>
                <a:gd name="T47" fmla="*/ 0 h 157"/>
                <a:gd name="T48" fmla="*/ 22 w 54"/>
                <a:gd name="T49" fmla="*/ 4 h 157"/>
                <a:gd name="T50" fmla="*/ 25 w 54"/>
                <a:gd name="T51" fmla="*/ 10 h 157"/>
                <a:gd name="T52" fmla="*/ 32 w 54"/>
                <a:gd name="T53" fmla="*/ 20 h 157"/>
                <a:gd name="T54" fmla="*/ 36 w 54"/>
                <a:gd name="T55" fmla="*/ 4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157">
                  <a:moveTo>
                    <a:pt x="36" y="48"/>
                  </a:moveTo>
                  <a:lnTo>
                    <a:pt x="30" y="63"/>
                  </a:lnTo>
                  <a:lnTo>
                    <a:pt x="34" y="91"/>
                  </a:lnTo>
                  <a:lnTo>
                    <a:pt x="41" y="90"/>
                  </a:lnTo>
                  <a:lnTo>
                    <a:pt x="47" y="97"/>
                  </a:lnTo>
                  <a:lnTo>
                    <a:pt x="54" y="112"/>
                  </a:lnTo>
                  <a:lnTo>
                    <a:pt x="54" y="139"/>
                  </a:lnTo>
                  <a:lnTo>
                    <a:pt x="46" y="143"/>
                  </a:lnTo>
                  <a:lnTo>
                    <a:pt x="40" y="157"/>
                  </a:lnTo>
                  <a:lnTo>
                    <a:pt x="29" y="145"/>
                  </a:lnTo>
                  <a:lnTo>
                    <a:pt x="28" y="130"/>
                  </a:lnTo>
                  <a:lnTo>
                    <a:pt x="33" y="120"/>
                  </a:lnTo>
                  <a:lnTo>
                    <a:pt x="32" y="112"/>
                  </a:lnTo>
                  <a:lnTo>
                    <a:pt x="25" y="107"/>
                  </a:lnTo>
                  <a:lnTo>
                    <a:pt x="20" y="109"/>
                  </a:lnTo>
                  <a:lnTo>
                    <a:pt x="10" y="99"/>
                  </a:lnTo>
                  <a:lnTo>
                    <a:pt x="0" y="93"/>
                  </a:lnTo>
                  <a:lnTo>
                    <a:pt x="6" y="74"/>
                  </a:lnTo>
                  <a:lnTo>
                    <a:pt x="12" y="67"/>
                  </a:lnTo>
                  <a:lnTo>
                    <a:pt x="9" y="50"/>
                  </a:lnTo>
                  <a:lnTo>
                    <a:pt x="13" y="33"/>
                  </a:lnTo>
                  <a:lnTo>
                    <a:pt x="17" y="27"/>
                  </a:lnTo>
                  <a:lnTo>
                    <a:pt x="13" y="10"/>
                  </a:lnTo>
                  <a:lnTo>
                    <a:pt x="4" y="0"/>
                  </a:lnTo>
                  <a:lnTo>
                    <a:pt x="22" y="4"/>
                  </a:lnTo>
                  <a:lnTo>
                    <a:pt x="25" y="10"/>
                  </a:lnTo>
                  <a:lnTo>
                    <a:pt x="32" y="20"/>
                  </a:lnTo>
                  <a:lnTo>
                    <a:pt x="36" y="4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64" name="Freeform 129"/>
            <p:cNvSpPr>
              <a:spLocks noEditPoints="1"/>
            </p:cNvSpPr>
            <p:nvPr/>
          </p:nvSpPr>
          <p:spPr bwMode="auto">
            <a:xfrm>
              <a:off x="7096125" y="3681413"/>
              <a:ext cx="557213" cy="201613"/>
            </a:xfrm>
            <a:custGeom>
              <a:avLst/>
              <a:gdLst>
                <a:gd name="T0" fmla="*/ 1401 w 1439"/>
                <a:gd name="T1" fmla="*/ 208 h 524"/>
                <a:gd name="T2" fmla="*/ 1346 w 1439"/>
                <a:gd name="T3" fmla="*/ 237 h 524"/>
                <a:gd name="T4" fmla="*/ 1281 w 1439"/>
                <a:gd name="T5" fmla="*/ 223 h 524"/>
                <a:gd name="T6" fmla="*/ 1194 w 1439"/>
                <a:gd name="T7" fmla="*/ 223 h 524"/>
                <a:gd name="T8" fmla="*/ 1171 w 1439"/>
                <a:gd name="T9" fmla="*/ 320 h 524"/>
                <a:gd name="T10" fmla="*/ 1143 w 1439"/>
                <a:gd name="T11" fmla="*/ 349 h 524"/>
                <a:gd name="T12" fmla="*/ 1107 w 1439"/>
                <a:gd name="T13" fmla="*/ 468 h 524"/>
                <a:gd name="T14" fmla="*/ 1045 w 1439"/>
                <a:gd name="T15" fmla="*/ 486 h 524"/>
                <a:gd name="T16" fmla="*/ 974 w 1439"/>
                <a:gd name="T17" fmla="*/ 462 h 524"/>
                <a:gd name="T18" fmla="*/ 938 w 1439"/>
                <a:gd name="T19" fmla="*/ 469 h 524"/>
                <a:gd name="T20" fmla="*/ 894 w 1439"/>
                <a:gd name="T21" fmla="*/ 512 h 524"/>
                <a:gd name="T22" fmla="*/ 846 w 1439"/>
                <a:gd name="T23" fmla="*/ 506 h 524"/>
                <a:gd name="T24" fmla="*/ 798 w 1439"/>
                <a:gd name="T25" fmla="*/ 524 h 524"/>
                <a:gd name="T26" fmla="*/ 746 w 1439"/>
                <a:gd name="T27" fmla="*/ 476 h 524"/>
                <a:gd name="T28" fmla="*/ 733 w 1439"/>
                <a:gd name="T29" fmla="*/ 419 h 524"/>
                <a:gd name="T30" fmla="*/ 788 w 1439"/>
                <a:gd name="T31" fmla="*/ 448 h 524"/>
                <a:gd name="T32" fmla="*/ 846 w 1439"/>
                <a:gd name="T33" fmla="*/ 432 h 524"/>
                <a:gd name="T34" fmla="*/ 860 w 1439"/>
                <a:gd name="T35" fmla="*/ 360 h 524"/>
                <a:gd name="T36" fmla="*/ 892 w 1439"/>
                <a:gd name="T37" fmla="*/ 344 h 524"/>
                <a:gd name="T38" fmla="*/ 981 w 1439"/>
                <a:gd name="T39" fmla="*/ 325 h 524"/>
                <a:gd name="T40" fmla="*/ 1033 w 1439"/>
                <a:gd name="T41" fmla="*/ 258 h 524"/>
                <a:gd name="T42" fmla="*/ 1068 w 1439"/>
                <a:gd name="T43" fmla="*/ 204 h 524"/>
                <a:gd name="T44" fmla="*/ 1104 w 1439"/>
                <a:gd name="T45" fmla="*/ 248 h 524"/>
                <a:gd name="T46" fmla="*/ 1119 w 1439"/>
                <a:gd name="T47" fmla="*/ 219 h 524"/>
                <a:gd name="T48" fmla="*/ 1155 w 1439"/>
                <a:gd name="T49" fmla="*/ 222 h 524"/>
                <a:gd name="T50" fmla="*/ 1157 w 1439"/>
                <a:gd name="T51" fmla="*/ 168 h 524"/>
                <a:gd name="T52" fmla="*/ 1159 w 1439"/>
                <a:gd name="T53" fmla="*/ 126 h 524"/>
                <a:gd name="T54" fmla="*/ 1214 w 1439"/>
                <a:gd name="T55" fmla="*/ 66 h 524"/>
                <a:gd name="T56" fmla="*/ 1248 w 1439"/>
                <a:gd name="T57" fmla="*/ 0 h 524"/>
                <a:gd name="T58" fmla="*/ 1278 w 1439"/>
                <a:gd name="T59" fmla="*/ 0 h 524"/>
                <a:gd name="T60" fmla="*/ 1319 w 1439"/>
                <a:gd name="T61" fmla="*/ 43 h 524"/>
                <a:gd name="T62" fmla="*/ 1325 w 1439"/>
                <a:gd name="T63" fmla="*/ 80 h 524"/>
                <a:gd name="T64" fmla="*/ 1375 w 1439"/>
                <a:gd name="T65" fmla="*/ 103 h 524"/>
                <a:gd name="T66" fmla="*/ 1439 w 1439"/>
                <a:gd name="T67" fmla="*/ 129 h 524"/>
                <a:gd name="T68" fmla="*/ 1436 w 1439"/>
                <a:gd name="T69" fmla="*/ 162 h 524"/>
                <a:gd name="T70" fmla="*/ 1385 w 1439"/>
                <a:gd name="T71" fmla="*/ 167 h 524"/>
                <a:gd name="T72" fmla="*/ 1401 w 1439"/>
                <a:gd name="T73" fmla="*/ 208 h 524"/>
                <a:gd name="T74" fmla="*/ 75 w 1439"/>
                <a:gd name="T75" fmla="*/ 61 h 524"/>
                <a:gd name="T76" fmla="*/ 83 w 1439"/>
                <a:gd name="T77" fmla="*/ 105 h 524"/>
                <a:gd name="T78" fmla="*/ 133 w 1439"/>
                <a:gd name="T79" fmla="*/ 95 h 524"/>
                <a:gd name="T80" fmla="*/ 155 w 1439"/>
                <a:gd name="T81" fmla="*/ 60 h 524"/>
                <a:gd name="T82" fmla="*/ 173 w 1439"/>
                <a:gd name="T83" fmla="*/ 68 h 524"/>
                <a:gd name="T84" fmla="*/ 220 w 1439"/>
                <a:gd name="T85" fmla="*/ 119 h 524"/>
                <a:gd name="T86" fmla="*/ 254 w 1439"/>
                <a:gd name="T87" fmla="*/ 176 h 524"/>
                <a:gd name="T88" fmla="*/ 260 w 1439"/>
                <a:gd name="T89" fmla="*/ 233 h 524"/>
                <a:gd name="T90" fmla="*/ 253 w 1439"/>
                <a:gd name="T91" fmla="*/ 272 h 524"/>
                <a:gd name="T92" fmla="*/ 261 w 1439"/>
                <a:gd name="T93" fmla="*/ 301 h 524"/>
                <a:gd name="T94" fmla="*/ 268 w 1439"/>
                <a:gd name="T95" fmla="*/ 352 h 524"/>
                <a:gd name="T96" fmla="*/ 295 w 1439"/>
                <a:gd name="T97" fmla="*/ 375 h 524"/>
                <a:gd name="T98" fmla="*/ 326 w 1439"/>
                <a:gd name="T99" fmla="*/ 451 h 524"/>
                <a:gd name="T100" fmla="*/ 325 w 1439"/>
                <a:gd name="T101" fmla="*/ 479 h 524"/>
                <a:gd name="T102" fmla="*/ 271 w 1439"/>
                <a:gd name="T103" fmla="*/ 485 h 524"/>
                <a:gd name="T104" fmla="*/ 199 w 1439"/>
                <a:gd name="T105" fmla="*/ 422 h 524"/>
                <a:gd name="T106" fmla="*/ 109 w 1439"/>
                <a:gd name="T107" fmla="*/ 354 h 524"/>
                <a:gd name="T108" fmla="*/ 99 w 1439"/>
                <a:gd name="T109" fmla="*/ 311 h 524"/>
                <a:gd name="T110" fmla="*/ 54 w 1439"/>
                <a:gd name="T111" fmla="*/ 254 h 524"/>
                <a:gd name="T112" fmla="*/ 42 w 1439"/>
                <a:gd name="T113" fmla="*/ 184 h 524"/>
                <a:gd name="T114" fmla="*/ 13 w 1439"/>
                <a:gd name="T115" fmla="*/ 137 h 524"/>
                <a:gd name="T116" fmla="*/ 18 w 1439"/>
                <a:gd name="T117" fmla="*/ 75 h 524"/>
                <a:gd name="T118" fmla="*/ 0 w 1439"/>
                <a:gd name="T119" fmla="*/ 39 h 524"/>
                <a:gd name="T120" fmla="*/ 12 w 1439"/>
                <a:gd name="T121" fmla="*/ 24 h 524"/>
                <a:gd name="T122" fmla="*/ 75 w 1439"/>
                <a:gd name="T123" fmla="*/ 61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9" h="524">
                  <a:moveTo>
                    <a:pt x="1401" y="208"/>
                  </a:moveTo>
                  <a:lnTo>
                    <a:pt x="1346" y="237"/>
                  </a:lnTo>
                  <a:lnTo>
                    <a:pt x="1281" y="223"/>
                  </a:lnTo>
                  <a:lnTo>
                    <a:pt x="1194" y="223"/>
                  </a:lnTo>
                  <a:lnTo>
                    <a:pt x="1171" y="320"/>
                  </a:lnTo>
                  <a:lnTo>
                    <a:pt x="1143" y="349"/>
                  </a:lnTo>
                  <a:lnTo>
                    <a:pt x="1107" y="468"/>
                  </a:lnTo>
                  <a:lnTo>
                    <a:pt x="1045" y="486"/>
                  </a:lnTo>
                  <a:lnTo>
                    <a:pt x="974" y="462"/>
                  </a:lnTo>
                  <a:lnTo>
                    <a:pt x="938" y="469"/>
                  </a:lnTo>
                  <a:lnTo>
                    <a:pt x="894" y="512"/>
                  </a:lnTo>
                  <a:lnTo>
                    <a:pt x="846" y="506"/>
                  </a:lnTo>
                  <a:lnTo>
                    <a:pt x="798" y="524"/>
                  </a:lnTo>
                  <a:lnTo>
                    <a:pt x="746" y="476"/>
                  </a:lnTo>
                  <a:lnTo>
                    <a:pt x="733" y="419"/>
                  </a:lnTo>
                  <a:lnTo>
                    <a:pt x="788" y="448"/>
                  </a:lnTo>
                  <a:lnTo>
                    <a:pt x="846" y="432"/>
                  </a:lnTo>
                  <a:lnTo>
                    <a:pt x="860" y="360"/>
                  </a:lnTo>
                  <a:lnTo>
                    <a:pt x="892" y="344"/>
                  </a:lnTo>
                  <a:lnTo>
                    <a:pt x="981" y="325"/>
                  </a:lnTo>
                  <a:lnTo>
                    <a:pt x="1033" y="258"/>
                  </a:lnTo>
                  <a:lnTo>
                    <a:pt x="1068" y="204"/>
                  </a:lnTo>
                  <a:lnTo>
                    <a:pt x="1104" y="248"/>
                  </a:lnTo>
                  <a:lnTo>
                    <a:pt x="1119" y="219"/>
                  </a:lnTo>
                  <a:lnTo>
                    <a:pt x="1155" y="222"/>
                  </a:lnTo>
                  <a:lnTo>
                    <a:pt x="1157" y="168"/>
                  </a:lnTo>
                  <a:lnTo>
                    <a:pt x="1159" y="126"/>
                  </a:lnTo>
                  <a:lnTo>
                    <a:pt x="1214" y="66"/>
                  </a:lnTo>
                  <a:lnTo>
                    <a:pt x="1248" y="0"/>
                  </a:lnTo>
                  <a:lnTo>
                    <a:pt x="1278" y="0"/>
                  </a:lnTo>
                  <a:lnTo>
                    <a:pt x="1319" y="43"/>
                  </a:lnTo>
                  <a:lnTo>
                    <a:pt x="1325" y="80"/>
                  </a:lnTo>
                  <a:lnTo>
                    <a:pt x="1375" y="103"/>
                  </a:lnTo>
                  <a:lnTo>
                    <a:pt x="1439" y="129"/>
                  </a:lnTo>
                  <a:lnTo>
                    <a:pt x="1436" y="162"/>
                  </a:lnTo>
                  <a:lnTo>
                    <a:pt x="1385" y="167"/>
                  </a:lnTo>
                  <a:lnTo>
                    <a:pt x="1401" y="208"/>
                  </a:lnTo>
                  <a:moveTo>
                    <a:pt x="75" y="61"/>
                  </a:moveTo>
                  <a:lnTo>
                    <a:pt x="83" y="105"/>
                  </a:lnTo>
                  <a:lnTo>
                    <a:pt x="133" y="95"/>
                  </a:lnTo>
                  <a:lnTo>
                    <a:pt x="155" y="60"/>
                  </a:lnTo>
                  <a:lnTo>
                    <a:pt x="173" y="68"/>
                  </a:lnTo>
                  <a:lnTo>
                    <a:pt x="220" y="119"/>
                  </a:lnTo>
                  <a:lnTo>
                    <a:pt x="254" y="176"/>
                  </a:lnTo>
                  <a:lnTo>
                    <a:pt x="260" y="233"/>
                  </a:lnTo>
                  <a:lnTo>
                    <a:pt x="253" y="272"/>
                  </a:lnTo>
                  <a:lnTo>
                    <a:pt x="261" y="301"/>
                  </a:lnTo>
                  <a:lnTo>
                    <a:pt x="268" y="352"/>
                  </a:lnTo>
                  <a:lnTo>
                    <a:pt x="295" y="375"/>
                  </a:lnTo>
                  <a:lnTo>
                    <a:pt x="326" y="451"/>
                  </a:lnTo>
                  <a:lnTo>
                    <a:pt x="325" y="479"/>
                  </a:lnTo>
                  <a:lnTo>
                    <a:pt x="271" y="485"/>
                  </a:lnTo>
                  <a:lnTo>
                    <a:pt x="199" y="422"/>
                  </a:lnTo>
                  <a:lnTo>
                    <a:pt x="109" y="354"/>
                  </a:lnTo>
                  <a:lnTo>
                    <a:pt x="99" y="311"/>
                  </a:lnTo>
                  <a:lnTo>
                    <a:pt x="54" y="254"/>
                  </a:lnTo>
                  <a:lnTo>
                    <a:pt x="42" y="184"/>
                  </a:lnTo>
                  <a:lnTo>
                    <a:pt x="13" y="137"/>
                  </a:lnTo>
                  <a:lnTo>
                    <a:pt x="18" y="75"/>
                  </a:lnTo>
                  <a:lnTo>
                    <a:pt x="0" y="39"/>
                  </a:lnTo>
                  <a:lnTo>
                    <a:pt x="12" y="24"/>
                  </a:lnTo>
                  <a:lnTo>
                    <a:pt x="75" y="61"/>
                  </a:lnTo>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65" name="Freeform 130"/>
            <p:cNvSpPr>
              <a:spLocks/>
            </p:cNvSpPr>
            <p:nvPr/>
          </p:nvSpPr>
          <p:spPr bwMode="auto">
            <a:xfrm>
              <a:off x="4519612" y="4467225"/>
              <a:ext cx="384175" cy="400050"/>
            </a:xfrm>
            <a:custGeom>
              <a:avLst/>
              <a:gdLst>
                <a:gd name="T0" fmla="*/ 76 w 242"/>
                <a:gd name="T1" fmla="*/ 242 h 252"/>
                <a:gd name="T2" fmla="*/ 64 w 242"/>
                <a:gd name="T3" fmla="*/ 226 h 252"/>
                <a:gd name="T4" fmla="*/ 58 w 242"/>
                <a:gd name="T5" fmla="*/ 211 h 252"/>
                <a:gd name="T6" fmla="*/ 54 w 242"/>
                <a:gd name="T7" fmla="*/ 191 h 252"/>
                <a:gd name="T8" fmla="*/ 50 w 242"/>
                <a:gd name="T9" fmla="*/ 176 h 252"/>
                <a:gd name="T10" fmla="*/ 45 w 242"/>
                <a:gd name="T11" fmla="*/ 144 h 252"/>
                <a:gd name="T12" fmla="*/ 46 w 242"/>
                <a:gd name="T13" fmla="*/ 119 h 252"/>
                <a:gd name="T14" fmla="*/ 44 w 242"/>
                <a:gd name="T15" fmla="*/ 108 h 252"/>
                <a:gd name="T16" fmla="*/ 37 w 242"/>
                <a:gd name="T17" fmla="*/ 99 h 252"/>
                <a:gd name="T18" fmla="*/ 28 w 242"/>
                <a:gd name="T19" fmla="*/ 82 h 252"/>
                <a:gd name="T20" fmla="*/ 19 w 242"/>
                <a:gd name="T21" fmla="*/ 57 h 252"/>
                <a:gd name="T22" fmla="*/ 15 w 242"/>
                <a:gd name="T23" fmla="*/ 44 h 252"/>
                <a:gd name="T24" fmla="*/ 1 w 242"/>
                <a:gd name="T25" fmla="*/ 24 h 252"/>
                <a:gd name="T26" fmla="*/ 0 w 242"/>
                <a:gd name="T27" fmla="*/ 8 h 252"/>
                <a:gd name="T28" fmla="*/ 9 w 242"/>
                <a:gd name="T29" fmla="*/ 4 h 252"/>
                <a:gd name="T30" fmla="*/ 20 w 242"/>
                <a:gd name="T31" fmla="*/ 0 h 252"/>
                <a:gd name="T32" fmla="*/ 32 w 242"/>
                <a:gd name="T33" fmla="*/ 1 h 252"/>
                <a:gd name="T34" fmla="*/ 42 w 242"/>
                <a:gd name="T35" fmla="*/ 10 h 252"/>
                <a:gd name="T36" fmla="*/ 45 w 242"/>
                <a:gd name="T37" fmla="*/ 9 h 252"/>
                <a:gd name="T38" fmla="*/ 119 w 242"/>
                <a:gd name="T39" fmla="*/ 8 h 252"/>
                <a:gd name="T40" fmla="*/ 131 w 242"/>
                <a:gd name="T41" fmla="*/ 18 h 252"/>
                <a:gd name="T42" fmla="*/ 175 w 242"/>
                <a:gd name="T43" fmla="*/ 21 h 252"/>
                <a:gd name="T44" fmla="*/ 208 w 242"/>
                <a:gd name="T45" fmla="*/ 13 h 252"/>
                <a:gd name="T46" fmla="*/ 223 w 242"/>
                <a:gd name="T47" fmla="*/ 8 h 252"/>
                <a:gd name="T48" fmla="*/ 235 w 242"/>
                <a:gd name="T49" fmla="*/ 9 h 252"/>
                <a:gd name="T50" fmla="*/ 242 w 242"/>
                <a:gd name="T51" fmla="*/ 14 h 252"/>
                <a:gd name="T52" fmla="*/ 242 w 242"/>
                <a:gd name="T53" fmla="*/ 15 h 252"/>
                <a:gd name="T54" fmla="*/ 232 w 242"/>
                <a:gd name="T55" fmla="*/ 20 h 252"/>
                <a:gd name="T56" fmla="*/ 226 w 242"/>
                <a:gd name="T57" fmla="*/ 20 h 252"/>
                <a:gd name="T58" fmla="*/ 214 w 242"/>
                <a:gd name="T59" fmla="*/ 28 h 252"/>
                <a:gd name="T60" fmla="*/ 208 w 242"/>
                <a:gd name="T61" fmla="*/ 20 h 252"/>
                <a:gd name="T62" fmla="*/ 179 w 242"/>
                <a:gd name="T63" fmla="*/ 27 h 252"/>
                <a:gd name="T64" fmla="*/ 166 w 242"/>
                <a:gd name="T65" fmla="*/ 28 h 252"/>
                <a:gd name="T66" fmla="*/ 163 w 242"/>
                <a:gd name="T67" fmla="*/ 102 h 252"/>
                <a:gd name="T68" fmla="*/ 145 w 242"/>
                <a:gd name="T69" fmla="*/ 102 h 252"/>
                <a:gd name="T70" fmla="*/ 143 w 242"/>
                <a:gd name="T71" fmla="*/ 163 h 252"/>
                <a:gd name="T72" fmla="*/ 139 w 242"/>
                <a:gd name="T73" fmla="*/ 240 h 252"/>
                <a:gd name="T74" fmla="*/ 123 w 242"/>
                <a:gd name="T75" fmla="*/ 250 h 252"/>
                <a:gd name="T76" fmla="*/ 114 w 242"/>
                <a:gd name="T77" fmla="*/ 252 h 252"/>
                <a:gd name="T78" fmla="*/ 103 w 242"/>
                <a:gd name="T79" fmla="*/ 248 h 252"/>
                <a:gd name="T80" fmla="*/ 95 w 242"/>
                <a:gd name="T81" fmla="*/ 246 h 252"/>
                <a:gd name="T82" fmla="*/ 92 w 242"/>
                <a:gd name="T83" fmla="*/ 238 h 252"/>
                <a:gd name="T84" fmla="*/ 85 w 242"/>
                <a:gd name="T85" fmla="*/ 232 h 252"/>
                <a:gd name="T86" fmla="*/ 76 w 242"/>
                <a:gd name="T87" fmla="*/ 2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2" h="252">
                  <a:moveTo>
                    <a:pt x="76" y="242"/>
                  </a:moveTo>
                  <a:lnTo>
                    <a:pt x="64" y="226"/>
                  </a:lnTo>
                  <a:lnTo>
                    <a:pt x="58" y="211"/>
                  </a:lnTo>
                  <a:lnTo>
                    <a:pt x="54" y="191"/>
                  </a:lnTo>
                  <a:lnTo>
                    <a:pt x="50" y="176"/>
                  </a:lnTo>
                  <a:lnTo>
                    <a:pt x="45" y="144"/>
                  </a:lnTo>
                  <a:lnTo>
                    <a:pt x="46" y="119"/>
                  </a:lnTo>
                  <a:lnTo>
                    <a:pt x="44" y="108"/>
                  </a:lnTo>
                  <a:lnTo>
                    <a:pt x="37" y="99"/>
                  </a:lnTo>
                  <a:lnTo>
                    <a:pt x="28" y="82"/>
                  </a:lnTo>
                  <a:lnTo>
                    <a:pt x="19" y="57"/>
                  </a:lnTo>
                  <a:lnTo>
                    <a:pt x="15" y="44"/>
                  </a:lnTo>
                  <a:lnTo>
                    <a:pt x="1" y="24"/>
                  </a:lnTo>
                  <a:lnTo>
                    <a:pt x="0" y="8"/>
                  </a:lnTo>
                  <a:lnTo>
                    <a:pt x="9" y="4"/>
                  </a:lnTo>
                  <a:lnTo>
                    <a:pt x="20" y="0"/>
                  </a:lnTo>
                  <a:lnTo>
                    <a:pt x="32" y="1"/>
                  </a:lnTo>
                  <a:lnTo>
                    <a:pt x="42" y="10"/>
                  </a:lnTo>
                  <a:lnTo>
                    <a:pt x="45" y="9"/>
                  </a:lnTo>
                  <a:lnTo>
                    <a:pt x="119" y="8"/>
                  </a:lnTo>
                  <a:lnTo>
                    <a:pt x="131" y="18"/>
                  </a:lnTo>
                  <a:lnTo>
                    <a:pt x="175" y="21"/>
                  </a:lnTo>
                  <a:lnTo>
                    <a:pt x="208" y="13"/>
                  </a:lnTo>
                  <a:lnTo>
                    <a:pt x="223" y="8"/>
                  </a:lnTo>
                  <a:lnTo>
                    <a:pt x="235" y="9"/>
                  </a:lnTo>
                  <a:lnTo>
                    <a:pt x="242" y="14"/>
                  </a:lnTo>
                  <a:lnTo>
                    <a:pt x="242" y="15"/>
                  </a:lnTo>
                  <a:lnTo>
                    <a:pt x="232" y="20"/>
                  </a:lnTo>
                  <a:lnTo>
                    <a:pt x="226" y="20"/>
                  </a:lnTo>
                  <a:lnTo>
                    <a:pt x="214" y="28"/>
                  </a:lnTo>
                  <a:lnTo>
                    <a:pt x="208" y="20"/>
                  </a:lnTo>
                  <a:lnTo>
                    <a:pt x="179" y="27"/>
                  </a:lnTo>
                  <a:lnTo>
                    <a:pt x="166" y="28"/>
                  </a:lnTo>
                  <a:lnTo>
                    <a:pt x="163" y="102"/>
                  </a:lnTo>
                  <a:lnTo>
                    <a:pt x="145" y="102"/>
                  </a:lnTo>
                  <a:lnTo>
                    <a:pt x="143" y="163"/>
                  </a:lnTo>
                  <a:lnTo>
                    <a:pt x="139" y="240"/>
                  </a:lnTo>
                  <a:lnTo>
                    <a:pt x="123" y="250"/>
                  </a:lnTo>
                  <a:lnTo>
                    <a:pt x="114" y="252"/>
                  </a:lnTo>
                  <a:lnTo>
                    <a:pt x="103" y="248"/>
                  </a:lnTo>
                  <a:lnTo>
                    <a:pt x="95" y="246"/>
                  </a:lnTo>
                  <a:lnTo>
                    <a:pt x="92" y="238"/>
                  </a:lnTo>
                  <a:lnTo>
                    <a:pt x="85" y="232"/>
                  </a:lnTo>
                  <a:lnTo>
                    <a:pt x="76" y="24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66" name="Freeform 131"/>
            <p:cNvSpPr>
              <a:spLocks/>
            </p:cNvSpPr>
            <p:nvPr/>
          </p:nvSpPr>
          <p:spPr bwMode="auto">
            <a:xfrm>
              <a:off x="8882062" y="4572000"/>
              <a:ext cx="68263" cy="76200"/>
            </a:xfrm>
            <a:custGeom>
              <a:avLst/>
              <a:gdLst>
                <a:gd name="T0" fmla="*/ 26 w 43"/>
                <a:gd name="T1" fmla="*/ 20 h 48"/>
                <a:gd name="T2" fmla="*/ 37 w 43"/>
                <a:gd name="T3" fmla="*/ 33 h 48"/>
                <a:gd name="T4" fmla="*/ 43 w 43"/>
                <a:gd name="T5" fmla="*/ 43 h 48"/>
                <a:gd name="T6" fmla="*/ 35 w 43"/>
                <a:gd name="T7" fmla="*/ 48 h 48"/>
                <a:gd name="T8" fmla="*/ 27 w 43"/>
                <a:gd name="T9" fmla="*/ 42 h 48"/>
                <a:gd name="T10" fmla="*/ 17 w 43"/>
                <a:gd name="T11" fmla="*/ 33 h 48"/>
                <a:gd name="T12" fmla="*/ 8 w 43"/>
                <a:gd name="T13" fmla="*/ 22 h 48"/>
                <a:gd name="T14" fmla="*/ 0 w 43"/>
                <a:gd name="T15" fmla="*/ 7 h 48"/>
                <a:gd name="T16" fmla="*/ 0 w 43"/>
                <a:gd name="T17" fmla="*/ 0 h 48"/>
                <a:gd name="T18" fmla="*/ 7 w 43"/>
                <a:gd name="T19" fmla="*/ 0 h 48"/>
                <a:gd name="T20" fmla="*/ 16 w 43"/>
                <a:gd name="T21" fmla="*/ 8 h 48"/>
                <a:gd name="T22" fmla="*/ 22 w 43"/>
                <a:gd name="T23" fmla="*/ 15 h 48"/>
                <a:gd name="T24" fmla="*/ 26 w 43"/>
                <a:gd name="T25"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8">
                  <a:moveTo>
                    <a:pt x="26" y="20"/>
                  </a:moveTo>
                  <a:lnTo>
                    <a:pt x="37" y="33"/>
                  </a:lnTo>
                  <a:lnTo>
                    <a:pt x="43" y="43"/>
                  </a:lnTo>
                  <a:lnTo>
                    <a:pt x="35" y="48"/>
                  </a:lnTo>
                  <a:lnTo>
                    <a:pt x="27" y="42"/>
                  </a:lnTo>
                  <a:lnTo>
                    <a:pt x="17" y="33"/>
                  </a:lnTo>
                  <a:lnTo>
                    <a:pt x="8" y="22"/>
                  </a:lnTo>
                  <a:lnTo>
                    <a:pt x="0" y="7"/>
                  </a:lnTo>
                  <a:lnTo>
                    <a:pt x="0" y="0"/>
                  </a:lnTo>
                  <a:lnTo>
                    <a:pt x="7" y="0"/>
                  </a:lnTo>
                  <a:lnTo>
                    <a:pt x="16" y="8"/>
                  </a:lnTo>
                  <a:lnTo>
                    <a:pt x="22" y="15"/>
                  </a:lnTo>
                  <a:lnTo>
                    <a:pt x="26" y="2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67" name="Freeform 132"/>
            <p:cNvSpPr>
              <a:spLocks/>
            </p:cNvSpPr>
            <p:nvPr/>
          </p:nvSpPr>
          <p:spPr bwMode="auto">
            <a:xfrm>
              <a:off x="4191000" y="3135312"/>
              <a:ext cx="446088" cy="388938"/>
            </a:xfrm>
            <a:custGeom>
              <a:avLst/>
              <a:gdLst>
                <a:gd name="T0" fmla="*/ 34 w 281"/>
                <a:gd name="T1" fmla="*/ 239 h 245"/>
                <a:gd name="T2" fmla="*/ 34 w 281"/>
                <a:gd name="T3" fmla="*/ 225 h 245"/>
                <a:gd name="T4" fmla="*/ 13 w 281"/>
                <a:gd name="T5" fmla="*/ 220 h 245"/>
                <a:gd name="T6" fmla="*/ 12 w 281"/>
                <a:gd name="T7" fmla="*/ 210 h 245"/>
                <a:gd name="T8" fmla="*/ 2 w 281"/>
                <a:gd name="T9" fmla="*/ 197 h 245"/>
                <a:gd name="T10" fmla="*/ 0 w 281"/>
                <a:gd name="T11" fmla="*/ 187 h 245"/>
                <a:gd name="T12" fmla="*/ 1 w 281"/>
                <a:gd name="T13" fmla="*/ 177 h 245"/>
                <a:gd name="T14" fmla="*/ 13 w 281"/>
                <a:gd name="T15" fmla="*/ 176 h 245"/>
                <a:gd name="T16" fmla="*/ 19 w 281"/>
                <a:gd name="T17" fmla="*/ 169 h 245"/>
                <a:gd name="T18" fmla="*/ 44 w 281"/>
                <a:gd name="T19" fmla="*/ 167 h 245"/>
                <a:gd name="T20" fmla="*/ 60 w 281"/>
                <a:gd name="T21" fmla="*/ 164 h 245"/>
                <a:gd name="T22" fmla="*/ 62 w 281"/>
                <a:gd name="T23" fmla="*/ 151 h 245"/>
                <a:gd name="T24" fmla="*/ 72 w 281"/>
                <a:gd name="T25" fmla="*/ 137 h 245"/>
                <a:gd name="T26" fmla="*/ 71 w 281"/>
                <a:gd name="T27" fmla="*/ 89 h 245"/>
                <a:gd name="T28" fmla="*/ 97 w 281"/>
                <a:gd name="T29" fmla="*/ 80 h 245"/>
                <a:gd name="T30" fmla="*/ 149 w 281"/>
                <a:gd name="T31" fmla="*/ 39 h 245"/>
                <a:gd name="T32" fmla="*/ 209 w 281"/>
                <a:gd name="T33" fmla="*/ 0 h 245"/>
                <a:gd name="T34" fmla="*/ 238 w 281"/>
                <a:gd name="T35" fmla="*/ 9 h 245"/>
                <a:gd name="T36" fmla="*/ 248 w 281"/>
                <a:gd name="T37" fmla="*/ 20 h 245"/>
                <a:gd name="T38" fmla="*/ 261 w 281"/>
                <a:gd name="T39" fmla="*/ 12 h 245"/>
                <a:gd name="T40" fmla="*/ 266 w 281"/>
                <a:gd name="T41" fmla="*/ 45 h 245"/>
                <a:gd name="T42" fmla="*/ 273 w 281"/>
                <a:gd name="T43" fmla="*/ 50 h 245"/>
                <a:gd name="T44" fmla="*/ 274 w 281"/>
                <a:gd name="T45" fmla="*/ 57 h 245"/>
                <a:gd name="T46" fmla="*/ 281 w 281"/>
                <a:gd name="T47" fmla="*/ 64 h 245"/>
                <a:gd name="T48" fmla="*/ 278 w 281"/>
                <a:gd name="T49" fmla="*/ 73 h 245"/>
                <a:gd name="T50" fmla="*/ 271 w 281"/>
                <a:gd name="T51" fmla="*/ 115 h 245"/>
                <a:gd name="T52" fmla="*/ 271 w 281"/>
                <a:gd name="T53" fmla="*/ 142 h 245"/>
                <a:gd name="T54" fmla="*/ 248 w 281"/>
                <a:gd name="T55" fmla="*/ 162 h 245"/>
                <a:gd name="T56" fmla="*/ 241 w 281"/>
                <a:gd name="T57" fmla="*/ 189 h 245"/>
                <a:gd name="T58" fmla="*/ 249 w 281"/>
                <a:gd name="T59" fmla="*/ 197 h 245"/>
                <a:gd name="T60" fmla="*/ 249 w 281"/>
                <a:gd name="T61" fmla="*/ 210 h 245"/>
                <a:gd name="T62" fmla="*/ 260 w 281"/>
                <a:gd name="T63" fmla="*/ 210 h 245"/>
                <a:gd name="T64" fmla="*/ 259 w 281"/>
                <a:gd name="T65" fmla="*/ 220 h 245"/>
                <a:gd name="T66" fmla="*/ 254 w 281"/>
                <a:gd name="T67" fmla="*/ 221 h 245"/>
                <a:gd name="T68" fmla="*/ 253 w 281"/>
                <a:gd name="T69" fmla="*/ 228 h 245"/>
                <a:gd name="T70" fmla="*/ 250 w 281"/>
                <a:gd name="T71" fmla="*/ 228 h 245"/>
                <a:gd name="T72" fmla="*/ 237 w 281"/>
                <a:gd name="T73" fmla="*/ 206 h 245"/>
                <a:gd name="T74" fmla="*/ 233 w 281"/>
                <a:gd name="T75" fmla="*/ 205 h 245"/>
                <a:gd name="T76" fmla="*/ 219 w 281"/>
                <a:gd name="T77" fmla="*/ 216 h 245"/>
                <a:gd name="T78" fmla="*/ 205 w 281"/>
                <a:gd name="T79" fmla="*/ 210 h 245"/>
                <a:gd name="T80" fmla="*/ 195 w 281"/>
                <a:gd name="T81" fmla="*/ 209 h 245"/>
                <a:gd name="T82" fmla="*/ 189 w 281"/>
                <a:gd name="T83" fmla="*/ 212 h 245"/>
                <a:gd name="T84" fmla="*/ 179 w 281"/>
                <a:gd name="T85" fmla="*/ 212 h 245"/>
                <a:gd name="T86" fmla="*/ 168 w 281"/>
                <a:gd name="T87" fmla="*/ 220 h 245"/>
                <a:gd name="T88" fmla="*/ 159 w 281"/>
                <a:gd name="T89" fmla="*/ 221 h 245"/>
                <a:gd name="T90" fmla="*/ 137 w 281"/>
                <a:gd name="T91" fmla="*/ 210 h 245"/>
                <a:gd name="T92" fmla="*/ 128 w 281"/>
                <a:gd name="T93" fmla="*/ 215 h 245"/>
                <a:gd name="T94" fmla="*/ 119 w 281"/>
                <a:gd name="T95" fmla="*/ 215 h 245"/>
                <a:gd name="T96" fmla="*/ 112 w 281"/>
                <a:gd name="T97" fmla="*/ 207 h 245"/>
                <a:gd name="T98" fmla="*/ 93 w 281"/>
                <a:gd name="T99" fmla="*/ 199 h 245"/>
                <a:gd name="T100" fmla="*/ 74 w 281"/>
                <a:gd name="T101" fmla="*/ 202 h 245"/>
                <a:gd name="T102" fmla="*/ 69 w 281"/>
                <a:gd name="T103" fmla="*/ 206 h 245"/>
                <a:gd name="T104" fmla="*/ 67 w 281"/>
                <a:gd name="T105" fmla="*/ 218 h 245"/>
                <a:gd name="T106" fmla="*/ 61 w 281"/>
                <a:gd name="T107" fmla="*/ 227 h 245"/>
                <a:gd name="T108" fmla="*/ 60 w 281"/>
                <a:gd name="T109" fmla="*/ 245 h 245"/>
                <a:gd name="T110" fmla="*/ 46 w 281"/>
                <a:gd name="T111" fmla="*/ 233 h 245"/>
                <a:gd name="T112" fmla="*/ 40 w 281"/>
                <a:gd name="T113" fmla="*/ 233 h 245"/>
                <a:gd name="T114" fmla="*/ 34 w 281"/>
                <a:gd name="T115"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 h="245">
                  <a:moveTo>
                    <a:pt x="34" y="239"/>
                  </a:moveTo>
                  <a:lnTo>
                    <a:pt x="34" y="225"/>
                  </a:lnTo>
                  <a:lnTo>
                    <a:pt x="13" y="220"/>
                  </a:lnTo>
                  <a:lnTo>
                    <a:pt x="12" y="210"/>
                  </a:lnTo>
                  <a:lnTo>
                    <a:pt x="2" y="197"/>
                  </a:lnTo>
                  <a:lnTo>
                    <a:pt x="0" y="187"/>
                  </a:lnTo>
                  <a:lnTo>
                    <a:pt x="1" y="177"/>
                  </a:lnTo>
                  <a:lnTo>
                    <a:pt x="13" y="176"/>
                  </a:lnTo>
                  <a:lnTo>
                    <a:pt x="19" y="169"/>
                  </a:lnTo>
                  <a:lnTo>
                    <a:pt x="44" y="167"/>
                  </a:lnTo>
                  <a:lnTo>
                    <a:pt x="60" y="164"/>
                  </a:lnTo>
                  <a:lnTo>
                    <a:pt x="62" y="151"/>
                  </a:lnTo>
                  <a:lnTo>
                    <a:pt x="72" y="137"/>
                  </a:lnTo>
                  <a:lnTo>
                    <a:pt x="71" y="89"/>
                  </a:lnTo>
                  <a:lnTo>
                    <a:pt x="97" y="80"/>
                  </a:lnTo>
                  <a:lnTo>
                    <a:pt x="149" y="39"/>
                  </a:lnTo>
                  <a:lnTo>
                    <a:pt x="209" y="0"/>
                  </a:lnTo>
                  <a:lnTo>
                    <a:pt x="238" y="9"/>
                  </a:lnTo>
                  <a:lnTo>
                    <a:pt x="248" y="20"/>
                  </a:lnTo>
                  <a:lnTo>
                    <a:pt x="261" y="12"/>
                  </a:lnTo>
                  <a:lnTo>
                    <a:pt x="266" y="45"/>
                  </a:lnTo>
                  <a:lnTo>
                    <a:pt x="273" y="50"/>
                  </a:lnTo>
                  <a:lnTo>
                    <a:pt x="274" y="57"/>
                  </a:lnTo>
                  <a:lnTo>
                    <a:pt x="281" y="64"/>
                  </a:lnTo>
                  <a:lnTo>
                    <a:pt x="278" y="73"/>
                  </a:lnTo>
                  <a:lnTo>
                    <a:pt x="271" y="115"/>
                  </a:lnTo>
                  <a:lnTo>
                    <a:pt x="271" y="142"/>
                  </a:lnTo>
                  <a:lnTo>
                    <a:pt x="248" y="162"/>
                  </a:lnTo>
                  <a:lnTo>
                    <a:pt x="241" y="189"/>
                  </a:lnTo>
                  <a:lnTo>
                    <a:pt x="249" y="197"/>
                  </a:lnTo>
                  <a:lnTo>
                    <a:pt x="249" y="210"/>
                  </a:lnTo>
                  <a:lnTo>
                    <a:pt x="260" y="210"/>
                  </a:lnTo>
                  <a:lnTo>
                    <a:pt x="259" y="220"/>
                  </a:lnTo>
                  <a:lnTo>
                    <a:pt x="254" y="221"/>
                  </a:lnTo>
                  <a:lnTo>
                    <a:pt x="253" y="228"/>
                  </a:lnTo>
                  <a:lnTo>
                    <a:pt x="250" y="228"/>
                  </a:lnTo>
                  <a:lnTo>
                    <a:pt x="237" y="206"/>
                  </a:lnTo>
                  <a:lnTo>
                    <a:pt x="233" y="205"/>
                  </a:lnTo>
                  <a:lnTo>
                    <a:pt x="219" y="216"/>
                  </a:lnTo>
                  <a:lnTo>
                    <a:pt x="205" y="210"/>
                  </a:lnTo>
                  <a:lnTo>
                    <a:pt x="195" y="209"/>
                  </a:lnTo>
                  <a:lnTo>
                    <a:pt x="189" y="212"/>
                  </a:lnTo>
                  <a:lnTo>
                    <a:pt x="179" y="212"/>
                  </a:lnTo>
                  <a:lnTo>
                    <a:pt x="168" y="220"/>
                  </a:lnTo>
                  <a:lnTo>
                    <a:pt x="159" y="221"/>
                  </a:lnTo>
                  <a:lnTo>
                    <a:pt x="137" y="210"/>
                  </a:lnTo>
                  <a:lnTo>
                    <a:pt x="128" y="215"/>
                  </a:lnTo>
                  <a:lnTo>
                    <a:pt x="119" y="215"/>
                  </a:lnTo>
                  <a:lnTo>
                    <a:pt x="112" y="207"/>
                  </a:lnTo>
                  <a:lnTo>
                    <a:pt x="93" y="199"/>
                  </a:lnTo>
                  <a:lnTo>
                    <a:pt x="74" y="202"/>
                  </a:lnTo>
                  <a:lnTo>
                    <a:pt x="69" y="206"/>
                  </a:lnTo>
                  <a:lnTo>
                    <a:pt x="67" y="218"/>
                  </a:lnTo>
                  <a:lnTo>
                    <a:pt x="61" y="227"/>
                  </a:lnTo>
                  <a:lnTo>
                    <a:pt x="60" y="245"/>
                  </a:lnTo>
                  <a:lnTo>
                    <a:pt x="46" y="233"/>
                  </a:lnTo>
                  <a:lnTo>
                    <a:pt x="40" y="233"/>
                  </a:lnTo>
                  <a:lnTo>
                    <a:pt x="34" y="239"/>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68" name="Freeform 133"/>
            <p:cNvSpPr>
              <a:spLocks/>
            </p:cNvSpPr>
            <p:nvPr/>
          </p:nvSpPr>
          <p:spPr bwMode="auto">
            <a:xfrm>
              <a:off x="4260850" y="3451225"/>
              <a:ext cx="342900" cy="317500"/>
            </a:xfrm>
            <a:custGeom>
              <a:avLst/>
              <a:gdLst>
                <a:gd name="T0" fmla="*/ 106 w 216"/>
                <a:gd name="T1" fmla="*/ 189 h 200"/>
                <a:gd name="T2" fmla="*/ 87 w 216"/>
                <a:gd name="T3" fmla="*/ 197 h 200"/>
                <a:gd name="T4" fmla="*/ 80 w 216"/>
                <a:gd name="T5" fmla="*/ 196 h 200"/>
                <a:gd name="T6" fmla="*/ 73 w 216"/>
                <a:gd name="T7" fmla="*/ 200 h 200"/>
                <a:gd name="T8" fmla="*/ 59 w 216"/>
                <a:gd name="T9" fmla="*/ 200 h 200"/>
                <a:gd name="T10" fmla="*/ 49 w 216"/>
                <a:gd name="T11" fmla="*/ 187 h 200"/>
                <a:gd name="T12" fmla="*/ 43 w 216"/>
                <a:gd name="T13" fmla="*/ 172 h 200"/>
                <a:gd name="T14" fmla="*/ 30 w 216"/>
                <a:gd name="T15" fmla="*/ 158 h 200"/>
                <a:gd name="T16" fmla="*/ 16 w 216"/>
                <a:gd name="T17" fmla="*/ 158 h 200"/>
                <a:gd name="T18" fmla="*/ 0 w 216"/>
                <a:gd name="T19" fmla="*/ 158 h 200"/>
                <a:gd name="T20" fmla="*/ 1 w 216"/>
                <a:gd name="T21" fmla="*/ 125 h 200"/>
                <a:gd name="T22" fmla="*/ 0 w 216"/>
                <a:gd name="T23" fmla="*/ 112 h 200"/>
                <a:gd name="T24" fmla="*/ 4 w 216"/>
                <a:gd name="T25" fmla="*/ 98 h 200"/>
                <a:gd name="T26" fmla="*/ 9 w 216"/>
                <a:gd name="T27" fmla="*/ 92 h 200"/>
                <a:gd name="T28" fmla="*/ 18 w 216"/>
                <a:gd name="T29" fmla="*/ 79 h 200"/>
                <a:gd name="T30" fmla="*/ 16 w 216"/>
                <a:gd name="T31" fmla="*/ 74 h 200"/>
                <a:gd name="T32" fmla="*/ 20 w 216"/>
                <a:gd name="T33" fmla="*/ 65 h 200"/>
                <a:gd name="T34" fmla="*/ 16 w 216"/>
                <a:gd name="T35" fmla="*/ 53 h 200"/>
                <a:gd name="T36" fmla="*/ 16 w 216"/>
                <a:gd name="T37" fmla="*/ 46 h 200"/>
                <a:gd name="T38" fmla="*/ 17 w 216"/>
                <a:gd name="T39" fmla="*/ 28 h 200"/>
                <a:gd name="T40" fmla="*/ 23 w 216"/>
                <a:gd name="T41" fmla="*/ 19 h 200"/>
                <a:gd name="T42" fmla="*/ 25 w 216"/>
                <a:gd name="T43" fmla="*/ 7 h 200"/>
                <a:gd name="T44" fmla="*/ 30 w 216"/>
                <a:gd name="T45" fmla="*/ 3 h 200"/>
                <a:gd name="T46" fmla="*/ 49 w 216"/>
                <a:gd name="T47" fmla="*/ 0 h 200"/>
                <a:gd name="T48" fmla="*/ 68 w 216"/>
                <a:gd name="T49" fmla="*/ 8 h 200"/>
                <a:gd name="T50" fmla="*/ 75 w 216"/>
                <a:gd name="T51" fmla="*/ 16 h 200"/>
                <a:gd name="T52" fmla="*/ 84 w 216"/>
                <a:gd name="T53" fmla="*/ 16 h 200"/>
                <a:gd name="T54" fmla="*/ 93 w 216"/>
                <a:gd name="T55" fmla="*/ 11 h 200"/>
                <a:gd name="T56" fmla="*/ 115 w 216"/>
                <a:gd name="T57" fmla="*/ 22 h 200"/>
                <a:gd name="T58" fmla="*/ 124 w 216"/>
                <a:gd name="T59" fmla="*/ 21 h 200"/>
                <a:gd name="T60" fmla="*/ 135 w 216"/>
                <a:gd name="T61" fmla="*/ 13 h 200"/>
                <a:gd name="T62" fmla="*/ 145 w 216"/>
                <a:gd name="T63" fmla="*/ 13 h 200"/>
                <a:gd name="T64" fmla="*/ 151 w 216"/>
                <a:gd name="T65" fmla="*/ 10 h 200"/>
                <a:gd name="T66" fmla="*/ 161 w 216"/>
                <a:gd name="T67" fmla="*/ 11 h 200"/>
                <a:gd name="T68" fmla="*/ 175 w 216"/>
                <a:gd name="T69" fmla="*/ 17 h 200"/>
                <a:gd name="T70" fmla="*/ 189 w 216"/>
                <a:gd name="T71" fmla="*/ 6 h 200"/>
                <a:gd name="T72" fmla="*/ 193 w 216"/>
                <a:gd name="T73" fmla="*/ 7 h 200"/>
                <a:gd name="T74" fmla="*/ 206 w 216"/>
                <a:gd name="T75" fmla="*/ 29 h 200"/>
                <a:gd name="T76" fmla="*/ 209 w 216"/>
                <a:gd name="T77" fmla="*/ 29 h 200"/>
                <a:gd name="T78" fmla="*/ 216 w 216"/>
                <a:gd name="T79" fmla="*/ 37 h 200"/>
                <a:gd name="T80" fmla="*/ 214 w 216"/>
                <a:gd name="T81" fmla="*/ 41 h 200"/>
                <a:gd name="T82" fmla="*/ 214 w 216"/>
                <a:gd name="T83" fmla="*/ 48 h 200"/>
                <a:gd name="T84" fmla="*/ 199 w 216"/>
                <a:gd name="T85" fmla="*/ 64 h 200"/>
                <a:gd name="T86" fmla="*/ 194 w 216"/>
                <a:gd name="T87" fmla="*/ 77 h 200"/>
                <a:gd name="T88" fmla="*/ 191 w 216"/>
                <a:gd name="T89" fmla="*/ 88 h 200"/>
                <a:gd name="T90" fmla="*/ 187 w 216"/>
                <a:gd name="T91" fmla="*/ 93 h 200"/>
                <a:gd name="T92" fmla="*/ 184 w 216"/>
                <a:gd name="T93" fmla="*/ 107 h 200"/>
                <a:gd name="T94" fmla="*/ 174 w 216"/>
                <a:gd name="T95" fmla="*/ 116 h 200"/>
                <a:gd name="T96" fmla="*/ 172 w 216"/>
                <a:gd name="T97" fmla="*/ 126 h 200"/>
                <a:gd name="T98" fmla="*/ 167 w 216"/>
                <a:gd name="T99" fmla="*/ 135 h 200"/>
                <a:gd name="T100" fmla="*/ 166 w 216"/>
                <a:gd name="T101" fmla="*/ 143 h 200"/>
                <a:gd name="T102" fmla="*/ 153 w 216"/>
                <a:gd name="T103" fmla="*/ 150 h 200"/>
                <a:gd name="T104" fmla="*/ 143 w 216"/>
                <a:gd name="T105" fmla="*/ 142 h 200"/>
                <a:gd name="T106" fmla="*/ 136 w 216"/>
                <a:gd name="T107" fmla="*/ 142 h 200"/>
                <a:gd name="T108" fmla="*/ 125 w 216"/>
                <a:gd name="T109" fmla="*/ 154 h 200"/>
                <a:gd name="T110" fmla="*/ 120 w 216"/>
                <a:gd name="T111" fmla="*/ 155 h 200"/>
                <a:gd name="T112" fmla="*/ 111 w 216"/>
                <a:gd name="T113" fmla="*/ 175 h 200"/>
                <a:gd name="T114" fmla="*/ 106 w 216"/>
                <a:gd name="T115" fmla="*/ 1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6" h="200">
                  <a:moveTo>
                    <a:pt x="106" y="189"/>
                  </a:moveTo>
                  <a:lnTo>
                    <a:pt x="87" y="197"/>
                  </a:lnTo>
                  <a:lnTo>
                    <a:pt x="80" y="196"/>
                  </a:lnTo>
                  <a:lnTo>
                    <a:pt x="73" y="200"/>
                  </a:lnTo>
                  <a:lnTo>
                    <a:pt x="59" y="200"/>
                  </a:lnTo>
                  <a:lnTo>
                    <a:pt x="49" y="187"/>
                  </a:lnTo>
                  <a:lnTo>
                    <a:pt x="43" y="172"/>
                  </a:lnTo>
                  <a:lnTo>
                    <a:pt x="30" y="158"/>
                  </a:lnTo>
                  <a:lnTo>
                    <a:pt x="16" y="158"/>
                  </a:lnTo>
                  <a:lnTo>
                    <a:pt x="0" y="158"/>
                  </a:lnTo>
                  <a:lnTo>
                    <a:pt x="1" y="125"/>
                  </a:lnTo>
                  <a:lnTo>
                    <a:pt x="0" y="112"/>
                  </a:lnTo>
                  <a:lnTo>
                    <a:pt x="4" y="98"/>
                  </a:lnTo>
                  <a:lnTo>
                    <a:pt x="9" y="92"/>
                  </a:lnTo>
                  <a:lnTo>
                    <a:pt x="18" y="79"/>
                  </a:lnTo>
                  <a:lnTo>
                    <a:pt x="16" y="74"/>
                  </a:lnTo>
                  <a:lnTo>
                    <a:pt x="20" y="65"/>
                  </a:lnTo>
                  <a:lnTo>
                    <a:pt x="16" y="53"/>
                  </a:lnTo>
                  <a:lnTo>
                    <a:pt x="16" y="46"/>
                  </a:lnTo>
                  <a:lnTo>
                    <a:pt x="17" y="28"/>
                  </a:lnTo>
                  <a:lnTo>
                    <a:pt x="23" y="19"/>
                  </a:lnTo>
                  <a:lnTo>
                    <a:pt x="25" y="7"/>
                  </a:lnTo>
                  <a:lnTo>
                    <a:pt x="30" y="3"/>
                  </a:lnTo>
                  <a:lnTo>
                    <a:pt x="49" y="0"/>
                  </a:lnTo>
                  <a:lnTo>
                    <a:pt x="68" y="8"/>
                  </a:lnTo>
                  <a:lnTo>
                    <a:pt x="75" y="16"/>
                  </a:lnTo>
                  <a:lnTo>
                    <a:pt x="84" y="16"/>
                  </a:lnTo>
                  <a:lnTo>
                    <a:pt x="93" y="11"/>
                  </a:lnTo>
                  <a:lnTo>
                    <a:pt x="115" y="22"/>
                  </a:lnTo>
                  <a:lnTo>
                    <a:pt x="124" y="21"/>
                  </a:lnTo>
                  <a:lnTo>
                    <a:pt x="135" y="13"/>
                  </a:lnTo>
                  <a:lnTo>
                    <a:pt x="145" y="13"/>
                  </a:lnTo>
                  <a:lnTo>
                    <a:pt x="151" y="10"/>
                  </a:lnTo>
                  <a:lnTo>
                    <a:pt x="161" y="11"/>
                  </a:lnTo>
                  <a:lnTo>
                    <a:pt x="175" y="17"/>
                  </a:lnTo>
                  <a:lnTo>
                    <a:pt x="189" y="6"/>
                  </a:lnTo>
                  <a:lnTo>
                    <a:pt x="193" y="7"/>
                  </a:lnTo>
                  <a:lnTo>
                    <a:pt x="206" y="29"/>
                  </a:lnTo>
                  <a:lnTo>
                    <a:pt x="209" y="29"/>
                  </a:lnTo>
                  <a:lnTo>
                    <a:pt x="216" y="37"/>
                  </a:lnTo>
                  <a:lnTo>
                    <a:pt x="214" y="41"/>
                  </a:lnTo>
                  <a:lnTo>
                    <a:pt x="214" y="48"/>
                  </a:lnTo>
                  <a:lnTo>
                    <a:pt x="199" y="64"/>
                  </a:lnTo>
                  <a:lnTo>
                    <a:pt x="194" y="77"/>
                  </a:lnTo>
                  <a:lnTo>
                    <a:pt x="191" y="88"/>
                  </a:lnTo>
                  <a:lnTo>
                    <a:pt x="187" y="93"/>
                  </a:lnTo>
                  <a:lnTo>
                    <a:pt x="184" y="107"/>
                  </a:lnTo>
                  <a:lnTo>
                    <a:pt x="174" y="116"/>
                  </a:lnTo>
                  <a:lnTo>
                    <a:pt x="172" y="126"/>
                  </a:lnTo>
                  <a:lnTo>
                    <a:pt x="167" y="135"/>
                  </a:lnTo>
                  <a:lnTo>
                    <a:pt x="166" y="143"/>
                  </a:lnTo>
                  <a:lnTo>
                    <a:pt x="153" y="150"/>
                  </a:lnTo>
                  <a:lnTo>
                    <a:pt x="143" y="142"/>
                  </a:lnTo>
                  <a:lnTo>
                    <a:pt x="136" y="142"/>
                  </a:lnTo>
                  <a:lnTo>
                    <a:pt x="125" y="154"/>
                  </a:lnTo>
                  <a:lnTo>
                    <a:pt x="120" y="155"/>
                  </a:lnTo>
                  <a:lnTo>
                    <a:pt x="111" y="175"/>
                  </a:lnTo>
                  <a:lnTo>
                    <a:pt x="106" y="189"/>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69" name="Freeform 134"/>
            <p:cNvSpPr>
              <a:spLocks/>
            </p:cNvSpPr>
            <p:nvPr/>
          </p:nvSpPr>
          <p:spPr bwMode="auto">
            <a:xfrm>
              <a:off x="1643062" y="3413125"/>
              <a:ext cx="136525" cy="142875"/>
            </a:xfrm>
            <a:custGeom>
              <a:avLst/>
              <a:gdLst>
                <a:gd name="T0" fmla="*/ 33 w 86"/>
                <a:gd name="T1" fmla="*/ 82 h 90"/>
                <a:gd name="T2" fmla="*/ 27 w 86"/>
                <a:gd name="T3" fmla="*/ 75 h 90"/>
                <a:gd name="T4" fmla="*/ 19 w 86"/>
                <a:gd name="T5" fmla="*/ 67 h 90"/>
                <a:gd name="T6" fmla="*/ 15 w 86"/>
                <a:gd name="T7" fmla="*/ 60 h 90"/>
                <a:gd name="T8" fmla="*/ 8 w 86"/>
                <a:gd name="T9" fmla="*/ 54 h 90"/>
                <a:gd name="T10" fmla="*/ 0 w 86"/>
                <a:gd name="T11" fmla="*/ 44 h 90"/>
                <a:gd name="T12" fmla="*/ 2 w 86"/>
                <a:gd name="T13" fmla="*/ 41 h 90"/>
                <a:gd name="T14" fmla="*/ 5 w 86"/>
                <a:gd name="T15" fmla="*/ 44 h 90"/>
                <a:gd name="T16" fmla="*/ 6 w 86"/>
                <a:gd name="T17" fmla="*/ 43 h 90"/>
                <a:gd name="T18" fmla="*/ 12 w 86"/>
                <a:gd name="T19" fmla="*/ 42 h 90"/>
                <a:gd name="T20" fmla="*/ 15 w 86"/>
                <a:gd name="T21" fmla="*/ 37 h 90"/>
                <a:gd name="T22" fmla="*/ 18 w 86"/>
                <a:gd name="T23" fmla="*/ 37 h 90"/>
                <a:gd name="T24" fmla="*/ 18 w 86"/>
                <a:gd name="T25" fmla="*/ 27 h 90"/>
                <a:gd name="T26" fmla="*/ 23 w 86"/>
                <a:gd name="T27" fmla="*/ 26 h 90"/>
                <a:gd name="T28" fmla="*/ 26 w 86"/>
                <a:gd name="T29" fmla="*/ 26 h 90"/>
                <a:gd name="T30" fmla="*/ 31 w 86"/>
                <a:gd name="T31" fmla="*/ 21 h 90"/>
                <a:gd name="T32" fmla="*/ 36 w 86"/>
                <a:gd name="T33" fmla="*/ 25 h 90"/>
                <a:gd name="T34" fmla="*/ 38 w 86"/>
                <a:gd name="T35" fmla="*/ 22 h 90"/>
                <a:gd name="T36" fmla="*/ 41 w 86"/>
                <a:gd name="T37" fmla="*/ 20 h 90"/>
                <a:gd name="T38" fmla="*/ 48 w 86"/>
                <a:gd name="T39" fmla="*/ 14 h 90"/>
                <a:gd name="T40" fmla="*/ 49 w 86"/>
                <a:gd name="T41" fmla="*/ 10 h 90"/>
                <a:gd name="T42" fmla="*/ 51 w 86"/>
                <a:gd name="T43" fmla="*/ 10 h 90"/>
                <a:gd name="T44" fmla="*/ 54 w 86"/>
                <a:gd name="T45" fmla="*/ 5 h 90"/>
                <a:gd name="T46" fmla="*/ 56 w 86"/>
                <a:gd name="T47" fmla="*/ 5 h 90"/>
                <a:gd name="T48" fmla="*/ 58 w 86"/>
                <a:gd name="T49" fmla="*/ 8 h 90"/>
                <a:gd name="T50" fmla="*/ 62 w 86"/>
                <a:gd name="T51" fmla="*/ 9 h 90"/>
                <a:gd name="T52" fmla="*/ 66 w 86"/>
                <a:gd name="T53" fmla="*/ 6 h 90"/>
                <a:gd name="T54" fmla="*/ 71 w 86"/>
                <a:gd name="T55" fmla="*/ 6 h 90"/>
                <a:gd name="T56" fmla="*/ 77 w 86"/>
                <a:gd name="T57" fmla="*/ 3 h 90"/>
                <a:gd name="T58" fmla="*/ 80 w 86"/>
                <a:gd name="T59" fmla="*/ 0 h 90"/>
                <a:gd name="T60" fmla="*/ 86 w 86"/>
                <a:gd name="T61" fmla="*/ 1 h 90"/>
                <a:gd name="T62" fmla="*/ 85 w 86"/>
                <a:gd name="T63" fmla="*/ 3 h 90"/>
                <a:gd name="T64" fmla="*/ 83 w 86"/>
                <a:gd name="T65" fmla="*/ 8 h 90"/>
                <a:gd name="T66" fmla="*/ 84 w 86"/>
                <a:gd name="T67" fmla="*/ 15 h 90"/>
                <a:gd name="T68" fmla="*/ 79 w 86"/>
                <a:gd name="T69" fmla="*/ 22 h 90"/>
                <a:gd name="T70" fmla="*/ 77 w 86"/>
                <a:gd name="T71" fmla="*/ 30 h 90"/>
                <a:gd name="T72" fmla="*/ 76 w 86"/>
                <a:gd name="T73" fmla="*/ 40 h 90"/>
                <a:gd name="T74" fmla="*/ 76 w 86"/>
                <a:gd name="T75" fmla="*/ 45 h 90"/>
                <a:gd name="T76" fmla="*/ 76 w 86"/>
                <a:gd name="T77" fmla="*/ 54 h 90"/>
                <a:gd name="T78" fmla="*/ 73 w 86"/>
                <a:gd name="T79" fmla="*/ 56 h 90"/>
                <a:gd name="T80" fmla="*/ 70 w 86"/>
                <a:gd name="T81" fmla="*/ 65 h 90"/>
                <a:gd name="T82" fmla="*/ 71 w 86"/>
                <a:gd name="T83" fmla="*/ 71 h 90"/>
                <a:gd name="T84" fmla="*/ 67 w 86"/>
                <a:gd name="T85" fmla="*/ 76 h 90"/>
                <a:gd name="T86" fmla="*/ 67 w 86"/>
                <a:gd name="T87" fmla="*/ 82 h 90"/>
                <a:gd name="T88" fmla="*/ 70 w 86"/>
                <a:gd name="T89" fmla="*/ 85 h 90"/>
                <a:gd name="T90" fmla="*/ 65 w 86"/>
                <a:gd name="T91" fmla="*/ 90 h 90"/>
                <a:gd name="T92" fmla="*/ 60 w 86"/>
                <a:gd name="T93" fmla="*/ 88 h 90"/>
                <a:gd name="T94" fmla="*/ 57 w 86"/>
                <a:gd name="T95" fmla="*/ 84 h 90"/>
                <a:gd name="T96" fmla="*/ 52 w 86"/>
                <a:gd name="T97" fmla="*/ 82 h 90"/>
                <a:gd name="T98" fmla="*/ 47 w 86"/>
                <a:gd name="T99" fmla="*/ 85 h 90"/>
                <a:gd name="T100" fmla="*/ 36 w 86"/>
                <a:gd name="T101" fmla="*/ 79 h 90"/>
                <a:gd name="T102" fmla="*/ 33 w 86"/>
                <a:gd name="T103" fmla="*/ 8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 h="90">
                  <a:moveTo>
                    <a:pt x="33" y="82"/>
                  </a:moveTo>
                  <a:lnTo>
                    <a:pt x="27" y="75"/>
                  </a:lnTo>
                  <a:lnTo>
                    <a:pt x="19" y="67"/>
                  </a:lnTo>
                  <a:lnTo>
                    <a:pt x="15" y="60"/>
                  </a:lnTo>
                  <a:lnTo>
                    <a:pt x="8" y="54"/>
                  </a:lnTo>
                  <a:lnTo>
                    <a:pt x="0" y="44"/>
                  </a:lnTo>
                  <a:lnTo>
                    <a:pt x="2" y="41"/>
                  </a:lnTo>
                  <a:lnTo>
                    <a:pt x="5" y="44"/>
                  </a:lnTo>
                  <a:lnTo>
                    <a:pt x="6" y="43"/>
                  </a:lnTo>
                  <a:lnTo>
                    <a:pt x="12" y="42"/>
                  </a:lnTo>
                  <a:lnTo>
                    <a:pt x="15" y="37"/>
                  </a:lnTo>
                  <a:lnTo>
                    <a:pt x="18" y="37"/>
                  </a:lnTo>
                  <a:lnTo>
                    <a:pt x="18" y="27"/>
                  </a:lnTo>
                  <a:lnTo>
                    <a:pt x="23" y="26"/>
                  </a:lnTo>
                  <a:lnTo>
                    <a:pt x="26" y="26"/>
                  </a:lnTo>
                  <a:lnTo>
                    <a:pt x="31" y="21"/>
                  </a:lnTo>
                  <a:lnTo>
                    <a:pt x="36" y="25"/>
                  </a:lnTo>
                  <a:lnTo>
                    <a:pt x="38" y="22"/>
                  </a:lnTo>
                  <a:lnTo>
                    <a:pt x="41" y="20"/>
                  </a:lnTo>
                  <a:lnTo>
                    <a:pt x="48" y="14"/>
                  </a:lnTo>
                  <a:lnTo>
                    <a:pt x="49" y="10"/>
                  </a:lnTo>
                  <a:lnTo>
                    <a:pt x="51" y="10"/>
                  </a:lnTo>
                  <a:lnTo>
                    <a:pt x="54" y="5"/>
                  </a:lnTo>
                  <a:lnTo>
                    <a:pt x="56" y="5"/>
                  </a:lnTo>
                  <a:lnTo>
                    <a:pt x="58" y="8"/>
                  </a:lnTo>
                  <a:lnTo>
                    <a:pt x="62" y="9"/>
                  </a:lnTo>
                  <a:lnTo>
                    <a:pt x="66" y="6"/>
                  </a:lnTo>
                  <a:lnTo>
                    <a:pt x="71" y="6"/>
                  </a:lnTo>
                  <a:lnTo>
                    <a:pt x="77" y="3"/>
                  </a:lnTo>
                  <a:lnTo>
                    <a:pt x="80" y="0"/>
                  </a:lnTo>
                  <a:lnTo>
                    <a:pt x="86" y="1"/>
                  </a:lnTo>
                  <a:lnTo>
                    <a:pt x="85" y="3"/>
                  </a:lnTo>
                  <a:lnTo>
                    <a:pt x="83" y="8"/>
                  </a:lnTo>
                  <a:lnTo>
                    <a:pt x="84" y="15"/>
                  </a:lnTo>
                  <a:lnTo>
                    <a:pt x="79" y="22"/>
                  </a:lnTo>
                  <a:lnTo>
                    <a:pt x="77" y="30"/>
                  </a:lnTo>
                  <a:lnTo>
                    <a:pt x="76" y="40"/>
                  </a:lnTo>
                  <a:lnTo>
                    <a:pt x="76" y="45"/>
                  </a:lnTo>
                  <a:lnTo>
                    <a:pt x="76" y="54"/>
                  </a:lnTo>
                  <a:lnTo>
                    <a:pt x="73" y="56"/>
                  </a:lnTo>
                  <a:lnTo>
                    <a:pt x="70" y="65"/>
                  </a:lnTo>
                  <a:lnTo>
                    <a:pt x="71" y="71"/>
                  </a:lnTo>
                  <a:lnTo>
                    <a:pt x="67" y="76"/>
                  </a:lnTo>
                  <a:lnTo>
                    <a:pt x="67" y="82"/>
                  </a:lnTo>
                  <a:lnTo>
                    <a:pt x="70" y="85"/>
                  </a:lnTo>
                  <a:lnTo>
                    <a:pt x="65" y="90"/>
                  </a:lnTo>
                  <a:lnTo>
                    <a:pt x="60" y="88"/>
                  </a:lnTo>
                  <a:lnTo>
                    <a:pt x="57" y="84"/>
                  </a:lnTo>
                  <a:lnTo>
                    <a:pt x="52" y="82"/>
                  </a:lnTo>
                  <a:lnTo>
                    <a:pt x="47" y="85"/>
                  </a:lnTo>
                  <a:lnTo>
                    <a:pt x="36" y="79"/>
                  </a:lnTo>
                  <a:lnTo>
                    <a:pt x="33" y="82"/>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70" name="Freeform 135"/>
            <p:cNvSpPr>
              <a:spLocks/>
            </p:cNvSpPr>
            <p:nvPr/>
          </p:nvSpPr>
          <p:spPr bwMode="auto">
            <a:xfrm>
              <a:off x="4265612" y="2155825"/>
              <a:ext cx="92075" cy="85725"/>
            </a:xfrm>
            <a:custGeom>
              <a:avLst/>
              <a:gdLst>
                <a:gd name="T0" fmla="*/ 42 w 58"/>
                <a:gd name="T1" fmla="*/ 0 h 54"/>
                <a:gd name="T2" fmla="*/ 55 w 58"/>
                <a:gd name="T3" fmla="*/ 0 h 54"/>
                <a:gd name="T4" fmla="*/ 58 w 58"/>
                <a:gd name="T5" fmla="*/ 7 h 54"/>
                <a:gd name="T6" fmla="*/ 55 w 58"/>
                <a:gd name="T7" fmla="*/ 25 h 54"/>
                <a:gd name="T8" fmla="*/ 51 w 58"/>
                <a:gd name="T9" fmla="*/ 33 h 54"/>
                <a:gd name="T10" fmla="*/ 42 w 58"/>
                <a:gd name="T11" fmla="*/ 33 h 54"/>
                <a:gd name="T12" fmla="*/ 45 w 58"/>
                <a:gd name="T13" fmla="*/ 54 h 54"/>
                <a:gd name="T14" fmla="*/ 36 w 58"/>
                <a:gd name="T15" fmla="*/ 49 h 54"/>
                <a:gd name="T16" fmla="*/ 26 w 58"/>
                <a:gd name="T17" fmla="*/ 40 h 54"/>
                <a:gd name="T18" fmla="*/ 11 w 58"/>
                <a:gd name="T19" fmla="*/ 44 h 54"/>
                <a:gd name="T20" fmla="*/ 0 w 58"/>
                <a:gd name="T21" fmla="*/ 43 h 54"/>
                <a:gd name="T22" fmla="*/ 8 w 58"/>
                <a:gd name="T23" fmla="*/ 37 h 54"/>
                <a:gd name="T24" fmla="*/ 21 w 58"/>
                <a:gd name="T25" fmla="*/ 8 h 54"/>
                <a:gd name="T26" fmla="*/ 42 w 58"/>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4">
                  <a:moveTo>
                    <a:pt x="42" y="0"/>
                  </a:moveTo>
                  <a:lnTo>
                    <a:pt x="55" y="0"/>
                  </a:lnTo>
                  <a:lnTo>
                    <a:pt x="58" y="7"/>
                  </a:lnTo>
                  <a:lnTo>
                    <a:pt x="55" y="25"/>
                  </a:lnTo>
                  <a:lnTo>
                    <a:pt x="51" y="33"/>
                  </a:lnTo>
                  <a:lnTo>
                    <a:pt x="42" y="33"/>
                  </a:lnTo>
                  <a:lnTo>
                    <a:pt x="45" y="54"/>
                  </a:lnTo>
                  <a:lnTo>
                    <a:pt x="36" y="49"/>
                  </a:lnTo>
                  <a:lnTo>
                    <a:pt x="26" y="40"/>
                  </a:lnTo>
                  <a:lnTo>
                    <a:pt x="11" y="44"/>
                  </a:lnTo>
                  <a:lnTo>
                    <a:pt x="0" y="43"/>
                  </a:lnTo>
                  <a:lnTo>
                    <a:pt x="8" y="37"/>
                  </a:lnTo>
                  <a:lnTo>
                    <a:pt x="21" y="8"/>
                  </a:lnTo>
                  <a:lnTo>
                    <a:pt x="42" y="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71" name="Freeform 136"/>
            <p:cNvSpPr>
              <a:spLocks/>
            </p:cNvSpPr>
            <p:nvPr/>
          </p:nvSpPr>
          <p:spPr bwMode="auto">
            <a:xfrm>
              <a:off x="4295775" y="1628775"/>
              <a:ext cx="539750" cy="382588"/>
            </a:xfrm>
            <a:custGeom>
              <a:avLst/>
              <a:gdLst>
                <a:gd name="T0" fmla="*/ 294 w 340"/>
                <a:gd name="T1" fmla="*/ 0 h 241"/>
                <a:gd name="T2" fmla="*/ 338 w 340"/>
                <a:gd name="T3" fmla="*/ 13 h 241"/>
                <a:gd name="T4" fmla="*/ 322 w 340"/>
                <a:gd name="T5" fmla="*/ 17 h 241"/>
                <a:gd name="T6" fmla="*/ 340 w 340"/>
                <a:gd name="T7" fmla="*/ 28 h 241"/>
                <a:gd name="T8" fmla="*/ 319 w 340"/>
                <a:gd name="T9" fmla="*/ 35 h 241"/>
                <a:gd name="T10" fmla="*/ 309 w 340"/>
                <a:gd name="T11" fmla="*/ 37 h 241"/>
                <a:gd name="T12" fmla="*/ 311 w 340"/>
                <a:gd name="T13" fmla="*/ 24 h 241"/>
                <a:gd name="T14" fmla="*/ 293 w 340"/>
                <a:gd name="T15" fmla="*/ 18 h 241"/>
                <a:gd name="T16" fmla="*/ 274 w 340"/>
                <a:gd name="T17" fmla="*/ 23 h 241"/>
                <a:gd name="T18" fmla="*/ 270 w 340"/>
                <a:gd name="T19" fmla="*/ 36 h 241"/>
                <a:gd name="T20" fmla="*/ 259 w 340"/>
                <a:gd name="T21" fmla="*/ 44 h 241"/>
                <a:gd name="T22" fmla="*/ 244 w 340"/>
                <a:gd name="T23" fmla="*/ 40 h 241"/>
                <a:gd name="T24" fmla="*/ 227 w 340"/>
                <a:gd name="T25" fmla="*/ 40 h 241"/>
                <a:gd name="T26" fmla="*/ 210 w 340"/>
                <a:gd name="T27" fmla="*/ 31 h 241"/>
                <a:gd name="T28" fmla="*/ 203 w 340"/>
                <a:gd name="T29" fmla="*/ 36 h 241"/>
                <a:gd name="T30" fmla="*/ 195 w 340"/>
                <a:gd name="T31" fmla="*/ 37 h 241"/>
                <a:gd name="T32" fmla="*/ 195 w 340"/>
                <a:gd name="T33" fmla="*/ 48 h 241"/>
                <a:gd name="T34" fmla="*/ 170 w 340"/>
                <a:gd name="T35" fmla="*/ 45 h 241"/>
                <a:gd name="T36" fmla="*/ 168 w 340"/>
                <a:gd name="T37" fmla="*/ 55 h 241"/>
                <a:gd name="T38" fmla="*/ 155 w 340"/>
                <a:gd name="T39" fmla="*/ 55 h 241"/>
                <a:gd name="T40" fmla="*/ 148 w 340"/>
                <a:gd name="T41" fmla="*/ 68 h 241"/>
                <a:gd name="T42" fmla="*/ 137 w 340"/>
                <a:gd name="T43" fmla="*/ 88 h 241"/>
                <a:gd name="T44" fmla="*/ 118 w 340"/>
                <a:gd name="T45" fmla="*/ 114 h 241"/>
                <a:gd name="T46" fmla="*/ 124 w 340"/>
                <a:gd name="T47" fmla="*/ 120 h 241"/>
                <a:gd name="T48" fmla="*/ 120 w 340"/>
                <a:gd name="T49" fmla="*/ 127 h 241"/>
                <a:gd name="T50" fmla="*/ 106 w 340"/>
                <a:gd name="T51" fmla="*/ 127 h 241"/>
                <a:gd name="T52" fmla="*/ 98 w 340"/>
                <a:gd name="T53" fmla="*/ 145 h 241"/>
                <a:gd name="T54" fmla="*/ 102 w 340"/>
                <a:gd name="T55" fmla="*/ 170 h 241"/>
                <a:gd name="T56" fmla="*/ 112 w 340"/>
                <a:gd name="T57" fmla="*/ 179 h 241"/>
                <a:gd name="T58" fmla="*/ 109 w 340"/>
                <a:gd name="T59" fmla="*/ 202 h 241"/>
                <a:gd name="T60" fmla="*/ 98 w 340"/>
                <a:gd name="T61" fmla="*/ 215 h 241"/>
                <a:gd name="T62" fmla="*/ 92 w 340"/>
                <a:gd name="T63" fmla="*/ 226 h 241"/>
                <a:gd name="T64" fmla="*/ 81 w 340"/>
                <a:gd name="T65" fmla="*/ 214 h 241"/>
                <a:gd name="T66" fmla="*/ 54 w 340"/>
                <a:gd name="T67" fmla="*/ 237 h 241"/>
                <a:gd name="T68" fmla="*/ 34 w 340"/>
                <a:gd name="T69" fmla="*/ 241 h 241"/>
                <a:gd name="T70" fmla="*/ 13 w 340"/>
                <a:gd name="T71" fmla="*/ 231 h 241"/>
                <a:gd name="T72" fmla="*/ 7 w 340"/>
                <a:gd name="T73" fmla="*/ 211 h 241"/>
                <a:gd name="T74" fmla="*/ 0 w 340"/>
                <a:gd name="T75" fmla="*/ 166 h 241"/>
                <a:gd name="T76" fmla="*/ 13 w 340"/>
                <a:gd name="T77" fmla="*/ 154 h 241"/>
                <a:gd name="T78" fmla="*/ 50 w 340"/>
                <a:gd name="T79" fmla="*/ 139 h 241"/>
                <a:gd name="T80" fmla="*/ 76 w 340"/>
                <a:gd name="T81" fmla="*/ 119 h 241"/>
                <a:gd name="T82" fmla="*/ 99 w 340"/>
                <a:gd name="T83" fmla="*/ 94 h 241"/>
                <a:gd name="T84" fmla="*/ 128 w 340"/>
                <a:gd name="T85" fmla="*/ 59 h 241"/>
                <a:gd name="T86" fmla="*/ 149 w 340"/>
                <a:gd name="T87" fmla="*/ 45 h 241"/>
                <a:gd name="T88" fmla="*/ 182 w 340"/>
                <a:gd name="T89" fmla="*/ 24 h 241"/>
                <a:gd name="T90" fmla="*/ 209 w 340"/>
                <a:gd name="T91" fmla="*/ 16 h 241"/>
                <a:gd name="T92" fmla="*/ 231 w 340"/>
                <a:gd name="T93" fmla="*/ 17 h 241"/>
                <a:gd name="T94" fmla="*/ 247 w 340"/>
                <a:gd name="T95" fmla="*/ 3 h 241"/>
                <a:gd name="T96" fmla="*/ 271 w 340"/>
                <a:gd name="T97" fmla="*/ 3 h 241"/>
                <a:gd name="T98" fmla="*/ 294 w 340"/>
                <a:gd name="T9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0" h="241">
                  <a:moveTo>
                    <a:pt x="294" y="0"/>
                  </a:moveTo>
                  <a:lnTo>
                    <a:pt x="338" y="13"/>
                  </a:lnTo>
                  <a:lnTo>
                    <a:pt x="322" y="17"/>
                  </a:lnTo>
                  <a:lnTo>
                    <a:pt x="340" y="28"/>
                  </a:lnTo>
                  <a:lnTo>
                    <a:pt x="319" y="35"/>
                  </a:lnTo>
                  <a:lnTo>
                    <a:pt x="309" y="37"/>
                  </a:lnTo>
                  <a:lnTo>
                    <a:pt x="311" y="24"/>
                  </a:lnTo>
                  <a:lnTo>
                    <a:pt x="293" y="18"/>
                  </a:lnTo>
                  <a:lnTo>
                    <a:pt x="274" y="23"/>
                  </a:lnTo>
                  <a:lnTo>
                    <a:pt x="270" y="36"/>
                  </a:lnTo>
                  <a:lnTo>
                    <a:pt x="259" y="44"/>
                  </a:lnTo>
                  <a:lnTo>
                    <a:pt x="244" y="40"/>
                  </a:lnTo>
                  <a:lnTo>
                    <a:pt x="227" y="40"/>
                  </a:lnTo>
                  <a:lnTo>
                    <a:pt x="210" y="31"/>
                  </a:lnTo>
                  <a:lnTo>
                    <a:pt x="203" y="36"/>
                  </a:lnTo>
                  <a:lnTo>
                    <a:pt x="195" y="37"/>
                  </a:lnTo>
                  <a:lnTo>
                    <a:pt x="195" y="48"/>
                  </a:lnTo>
                  <a:lnTo>
                    <a:pt x="170" y="45"/>
                  </a:lnTo>
                  <a:lnTo>
                    <a:pt x="168" y="55"/>
                  </a:lnTo>
                  <a:lnTo>
                    <a:pt x="155" y="55"/>
                  </a:lnTo>
                  <a:lnTo>
                    <a:pt x="148" y="68"/>
                  </a:lnTo>
                  <a:lnTo>
                    <a:pt x="137" y="88"/>
                  </a:lnTo>
                  <a:lnTo>
                    <a:pt x="118" y="114"/>
                  </a:lnTo>
                  <a:lnTo>
                    <a:pt x="124" y="120"/>
                  </a:lnTo>
                  <a:lnTo>
                    <a:pt x="120" y="127"/>
                  </a:lnTo>
                  <a:lnTo>
                    <a:pt x="106" y="127"/>
                  </a:lnTo>
                  <a:lnTo>
                    <a:pt x="98" y="145"/>
                  </a:lnTo>
                  <a:lnTo>
                    <a:pt x="102" y="170"/>
                  </a:lnTo>
                  <a:lnTo>
                    <a:pt x="112" y="179"/>
                  </a:lnTo>
                  <a:lnTo>
                    <a:pt x="109" y="202"/>
                  </a:lnTo>
                  <a:lnTo>
                    <a:pt x="98" y="215"/>
                  </a:lnTo>
                  <a:lnTo>
                    <a:pt x="92" y="226"/>
                  </a:lnTo>
                  <a:lnTo>
                    <a:pt x="81" y="214"/>
                  </a:lnTo>
                  <a:lnTo>
                    <a:pt x="54" y="237"/>
                  </a:lnTo>
                  <a:lnTo>
                    <a:pt x="34" y="241"/>
                  </a:lnTo>
                  <a:lnTo>
                    <a:pt x="13" y="231"/>
                  </a:lnTo>
                  <a:lnTo>
                    <a:pt x="7" y="211"/>
                  </a:lnTo>
                  <a:lnTo>
                    <a:pt x="0" y="166"/>
                  </a:lnTo>
                  <a:lnTo>
                    <a:pt x="13" y="154"/>
                  </a:lnTo>
                  <a:lnTo>
                    <a:pt x="50" y="139"/>
                  </a:lnTo>
                  <a:lnTo>
                    <a:pt x="76" y="119"/>
                  </a:lnTo>
                  <a:lnTo>
                    <a:pt x="99" y="94"/>
                  </a:lnTo>
                  <a:lnTo>
                    <a:pt x="128" y="59"/>
                  </a:lnTo>
                  <a:lnTo>
                    <a:pt x="149" y="45"/>
                  </a:lnTo>
                  <a:lnTo>
                    <a:pt x="182" y="24"/>
                  </a:lnTo>
                  <a:lnTo>
                    <a:pt x="209" y="16"/>
                  </a:lnTo>
                  <a:lnTo>
                    <a:pt x="231" y="17"/>
                  </a:lnTo>
                  <a:lnTo>
                    <a:pt x="247" y="3"/>
                  </a:lnTo>
                  <a:lnTo>
                    <a:pt x="271" y="3"/>
                  </a:lnTo>
                  <a:lnTo>
                    <a:pt x="294" y="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72" name="Freeform 137"/>
            <p:cNvSpPr>
              <a:spLocks/>
            </p:cNvSpPr>
            <p:nvPr/>
          </p:nvSpPr>
          <p:spPr bwMode="auto">
            <a:xfrm>
              <a:off x="4570412" y="1447800"/>
              <a:ext cx="76200" cy="23813"/>
            </a:xfrm>
            <a:custGeom>
              <a:avLst/>
              <a:gdLst>
                <a:gd name="T0" fmla="*/ 48 w 48"/>
                <a:gd name="T1" fmla="*/ 9 h 15"/>
                <a:gd name="T2" fmla="*/ 23 w 48"/>
                <a:gd name="T3" fmla="*/ 15 h 15"/>
                <a:gd name="T4" fmla="*/ 1 w 48"/>
                <a:gd name="T5" fmla="*/ 11 h 15"/>
                <a:gd name="T6" fmla="*/ 8 w 48"/>
                <a:gd name="T7" fmla="*/ 8 h 15"/>
                <a:gd name="T8" fmla="*/ 0 w 48"/>
                <a:gd name="T9" fmla="*/ 3 h 15"/>
                <a:gd name="T10" fmla="*/ 24 w 48"/>
                <a:gd name="T11" fmla="*/ 0 h 15"/>
                <a:gd name="T12" fmla="*/ 30 w 48"/>
                <a:gd name="T13" fmla="*/ 5 h 15"/>
                <a:gd name="T14" fmla="*/ 48 w 48"/>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5">
                  <a:moveTo>
                    <a:pt x="48" y="9"/>
                  </a:moveTo>
                  <a:lnTo>
                    <a:pt x="23" y="15"/>
                  </a:lnTo>
                  <a:lnTo>
                    <a:pt x="1" y="11"/>
                  </a:lnTo>
                  <a:lnTo>
                    <a:pt x="8" y="8"/>
                  </a:lnTo>
                  <a:lnTo>
                    <a:pt x="0" y="3"/>
                  </a:lnTo>
                  <a:lnTo>
                    <a:pt x="24" y="0"/>
                  </a:lnTo>
                  <a:lnTo>
                    <a:pt x="30" y="5"/>
                  </a:lnTo>
                  <a:lnTo>
                    <a:pt x="48" y="9"/>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73" name="Freeform 138"/>
            <p:cNvSpPr>
              <a:spLocks/>
            </p:cNvSpPr>
            <p:nvPr/>
          </p:nvSpPr>
          <p:spPr bwMode="auto">
            <a:xfrm>
              <a:off x="4373562" y="1412875"/>
              <a:ext cx="206375" cy="74613"/>
            </a:xfrm>
            <a:custGeom>
              <a:avLst/>
              <a:gdLst>
                <a:gd name="T0" fmla="*/ 89 w 130"/>
                <a:gd name="T1" fmla="*/ 4 h 47"/>
                <a:gd name="T2" fmla="*/ 130 w 130"/>
                <a:gd name="T3" fmla="*/ 15 h 47"/>
                <a:gd name="T4" fmla="*/ 102 w 130"/>
                <a:gd name="T5" fmla="*/ 21 h 47"/>
                <a:gd name="T6" fmla="*/ 98 w 130"/>
                <a:gd name="T7" fmla="*/ 31 h 47"/>
                <a:gd name="T8" fmla="*/ 88 w 130"/>
                <a:gd name="T9" fmla="*/ 34 h 47"/>
                <a:gd name="T10" fmla="*/ 85 w 130"/>
                <a:gd name="T11" fmla="*/ 46 h 47"/>
                <a:gd name="T12" fmla="*/ 70 w 130"/>
                <a:gd name="T13" fmla="*/ 47 h 47"/>
                <a:gd name="T14" fmla="*/ 43 w 130"/>
                <a:gd name="T15" fmla="*/ 38 h 47"/>
                <a:gd name="T16" fmla="*/ 53 w 130"/>
                <a:gd name="T17" fmla="*/ 32 h 47"/>
                <a:gd name="T18" fmla="*/ 35 w 130"/>
                <a:gd name="T19" fmla="*/ 28 h 47"/>
                <a:gd name="T20" fmla="*/ 10 w 130"/>
                <a:gd name="T21" fmla="*/ 16 h 47"/>
                <a:gd name="T22" fmla="*/ 0 w 130"/>
                <a:gd name="T23" fmla="*/ 5 h 47"/>
                <a:gd name="T24" fmla="*/ 30 w 130"/>
                <a:gd name="T25" fmla="*/ 0 h 47"/>
                <a:gd name="T26" fmla="*/ 37 w 130"/>
                <a:gd name="T27" fmla="*/ 5 h 47"/>
                <a:gd name="T28" fmla="*/ 54 w 130"/>
                <a:gd name="T29" fmla="*/ 5 h 47"/>
                <a:gd name="T30" fmla="*/ 57 w 130"/>
                <a:gd name="T31" fmla="*/ 0 h 47"/>
                <a:gd name="T32" fmla="*/ 74 w 130"/>
                <a:gd name="T33" fmla="*/ 0 h 47"/>
                <a:gd name="T34" fmla="*/ 89 w 130"/>
                <a:gd name="T3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47">
                  <a:moveTo>
                    <a:pt x="89" y="4"/>
                  </a:moveTo>
                  <a:lnTo>
                    <a:pt x="130" y="15"/>
                  </a:lnTo>
                  <a:lnTo>
                    <a:pt x="102" y="21"/>
                  </a:lnTo>
                  <a:lnTo>
                    <a:pt x="98" y="31"/>
                  </a:lnTo>
                  <a:lnTo>
                    <a:pt x="88" y="34"/>
                  </a:lnTo>
                  <a:lnTo>
                    <a:pt x="85" y="46"/>
                  </a:lnTo>
                  <a:lnTo>
                    <a:pt x="70" y="47"/>
                  </a:lnTo>
                  <a:lnTo>
                    <a:pt x="43" y="38"/>
                  </a:lnTo>
                  <a:lnTo>
                    <a:pt x="53" y="32"/>
                  </a:lnTo>
                  <a:lnTo>
                    <a:pt x="35" y="28"/>
                  </a:lnTo>
                  <a:lnTo>
                    <a:pt x="10" y="16"/>
                  </a:lnTo>
                  <a:lnTo>
                    <a:pt x="0" y="5"/>
                  </a:lnTo>
                  <a:lnTo>
                    <a:pt x="30" y="0"/>
                  </a:lnTo>
                  <a:lnTo>
                    <a:pt x="37" y="5"/>
                  </a:lnTo>
                  <a:lnTo>
                    <a:pt x="54" y="5"/>
                  </a:lnTo>
                  <a:lnTo>
                    <a:pt x="57" y="0"/>
                  </a:lnTo>
                  <a:lnTo>
                    <a:pt x="74" y="0"/>
                  </a:lnTo>
                  <a:lnTo>
                    <a:pt x="89" y="4"/>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74" name="Freeform 139"/>
            <p:cNvSpPr>
              <a:spLocks/>
            </p:cNvSpPr>
            <p:nvPr/>
          </p:nvSpPr>
          <p:spPr bwMode="auto">
            <a:xfrm>
              <a:off x="4495800" y="1400175"/>
              <a:ext cx="184150" cy="26988"/>
            </a:xfrm>
            <a:custGeom>
              <a:avLst/>
              <a:gdLst>
                <a:gd name="T0" fmla="*/ 92 w 116"/>
                <a:gd name="T1" fmla="*/ 3 h 17"/>
                <a:gd name="T2" fmla="*/ 116 w 116"/>
                <a:gd name="T3" fmla="*/ 8 h 17"/>
                <a:gd name="T4" fmla="*/ 101 w 116"/>
                <a:gd name="T5" fmla="*/ 15 h 17"/>
                <a:gd name="T6" fmla="*/ 68 w 116"/>
                <a:gd name="T7" fmla="*/ 17 h 17"/>
                <a:gd name="T8" fmla="*/ 34 w 116"/>
                <a:gd name="T9" fmla="*/ 14 h 17"/>
                <a:gd name="T10" fmla="*/ 31 w 116"/>
                <a:gd name="T11" fmla="*/ 11 h 17"/>
                <a:gd name="T12" fmla="*/ 14 w 116"/>
                <a:gd name="T13" fmla="*/ 11 h 17"/>
                <a:gd name="T14" fmla="*/ 0 w 116"/>
                <a:gd name="T15" fmla="*/ 4 h 17"/>
                <a:gd name="T16" fmla="*/ 35 w 116"/>
                <a:gd name="T17" fmla="*/ 1 h 17"/>
                <a:gd name="T18" fmla="*/ 52 w 116"/>
                <a:gd name="T19" fmla="*/ 4 h 17"/>
                <a:gd name="T20" fmla="*/ 62 w 116"/>
                <a:gd name="T21" fmla="*/ 0 h 17"/>
                <a:gd name="T22" fmla="*/ 92 w 116"/>
                <a:gd name="T23"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7">
                  <a:moveTo>
                    <a:pt x="92" y="3"/>
                  </a:moveTo>
                  <a:lnTo>
                    <a:pt x="116" y="8"/>
                  </a:lnTo>
                  <a:lnTo>
                    <a:pt x="101" y="15"/>
                  </a:lnTo>
                  <a:lnTo>
                    <a:pt x="68" y="17"/>
                  </a:lnTo>
                  <a:lnTo>
                    <a:pt x="34" y="14"/>
                  </a:lnTo>
                  <a:lnTo>
                    <a:pt x="31" y="11"/>
                  </a:lnTo>
                  <a:lnTo>
                    <a:pt x="14" y="11"/>
                  </a:lnTo>
                  <a:lnTo>
                    <a:pt x="0" y="4"/>
                  </a:lnTo>
                  <a:lnTo>
                    <a:pt x="35" y="1"/>
                  </a:lnTo>
                  <a:lnTo>
                    <a:pt x="52" y="4"/>
                  </a:lnTo>
                  <a:lnTo>
                    <a:pt x="62" y="0"/>
                  </a:lnTo>
                  <a:lnTo>
                    <a:pt x="92" y="3"/>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75" name="Freeform 140"/>
            <p:cNvSpPr>
              <a:spLocks/>
            </p:cNvSpPr>
            <p:nvPr/>
          </p:nvSpPr>
          <p:spPr bwMode="auto">
            <a:xfrm>
              <a:off x="6429375" y="2906712"/>
              <a:ext cx="241300" cy="131763"/>
            </a:xfrm>
            <a:custGeom>
              <a:avLst/>
              <a:gdLst>
                <a:gd name="T0" fmla="*/ 146 w 152"/>
                <a:gd name="T1" fmla="*/ 52 h 83"/>
                <a:gd name="T2" fmla="*/ 146 w 152"/>
                <a:gd name="T3" fmla="*/ 61 h 83"/>
                <a:gd name="T4" fmla="*/ 152 w 152"/>
                <a:gd name="T5" fmla="*/ 75 h 83"/>
                <a:gd name="T6" fmla="*/ 151 w 152"/>
                <a:gd name="T7" fmla="*/ 83 h 83"/>
                <a:gd name="T8" fmla="*/ 136 w 152"/>
                <a:gd name="T9" fmla="*/ 83 h 83"/>
                <a:gd name="T10" fmla="*/ 114 w 152"/>
                <a:gd name="T11" fmla="*/ 78 h 83"/>
                <a:gd name="T12" fmla="*/ 100 w 152"/>
                <a:gd name="T13" fmla="*/ 76 h 83"/>
                <a:gd name="T14" fmla="*/ 88 w 152"/>
                <a:gd name="T15" fmla="*/ 66 h 83"/>
                <a:gd name="T16" fmla="*/ 63 w 152"/>
                <a:gd name="T17" fmla="*/ 63 h 83"/>
                <a:gd name="T18" fmla="*/ 37 w 152"/>
                <a:gd name="T19" fmla="*/ 51 h 83"/>
                <a:gd name="T20" fmla="*/ 18 w 152"/>
                <a:gd name="T21" fmla="*/ 41 h 83"/>
                <a:gd name="T22" fmla="*/ 0 w 152"/>
                <a:gd name="T23" fmla="*/ 33 h 83"/>
                <a:gd name="T24" fmla="*/ 3 w 152"/>
                <a:gd name="T25" fmla="*/ 14 h 83"/>
                <a:gd name="T26" fmla="*/ 12 w 152"/>
                <a:gd name="T27" fmla="*/ 4 h 83"/>
                <a:gd name="T28" fmla="*/ 18 w 152"/>
                <a:gd name="T29" fmla="*/ 0 h 83"/>
                <a:gd name="T30" fmla="*/ 34 w 152"/>
                <a:gd name="T31" fmla="*/ 6 h 83"/>
                <a:gd name="T32" fmla="*/ 54 w 152"/>
                <a:gd name="T33" fmla="*/ 19 h 83"/>
                <a:gd name="T34" fmla="*/ 65 w 152"/>
                <a:gd name="T35" fmla="*/ 22 h 83"/>
                <a:gd name="T36" fmla="*/ 73 w 152"/>
                <a:gd name="T37" fmla="*/ 32 h 83"/>
                <a:gd name="T38" fmla="*/ 88 w 152"/>
                <a:gd name="T39" fmla="*/ 36 h 83"/>
                <a:gd name="T40" fmla="*/ 104 w 152"/>
                <a:gd name="T41" fmla="*/ 45 h 83"/>
                <a:gd name="T42" fmla="*/ 125 w 152"/>
                <a:gd name="T43" fmla="*/ 50 h 83"/>
                <a:gd name="T44" fmla="*/ 146 w 152"/>
                <a:gd name="T45"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83">
                  <a:moveTo>
                    <a:pt x="146" y="52"/>
                  </a:moveTo>
                  <a:lnTo>
                    <a:pt x="146" y="61"/>
                  </a:lnTo>
                  <a:lnTo>
                    <a:pt x="152" y="75"/>
                  </a:lnTo>
                  <a:lnTo>
                    <a:pt x="151" y="83"/>
                  </a:lnTo>
                  <a:lnTo>
                    <a:pt x="136" y="83"/>
                  </a:lnTo>
                  <a:lnTo>
                    <a:pt x="114" y="78"/>
                  </a:lnTo>
                  <a:lnTo>
                    <a:pt x="100" y="76"/>
                  </a:lnTo>
                  <a:lnTo>
                    <a:pt x="88" y="66"/>
                  </a:lnTo>
                  <a:lnTo>
                    <a:pt x="63" y="63"/>
                  </a:lnTo>
                  <a:lnTo>
                    <a:pt x="37" y="51"/>
                  </a:lnTo>
                  <a:lnTo>
                    <a:pt x="18" y="41"/>
                  </a:lnTo>
                  <a:lnTo>
                    <a:pt x="0" y="33"/>
                  </a:lnTo>
                  <a:lnTo>
                    <a:pt x="3" y="14"/>
                  </a:lnTo>
                  <a:lnTo>
                    <a:pt x="12" y="4"/>
                  </a:lnTo>
                  <a:lnTo>
                    <a:pt x="18" y="0"/>
                  </a:lnTo>
                  <a:lnTo>
                    <a:pt x="34" y="6"/>
                  </a:lnTo>
                  <a:lnTo>
                    <a:pt x="54" y="19"/>
                  </a:lnTo>
                  <a:lnTo>
                    <a:pt x="65" y="22"/>
                  </a:lnTo>
                  <a:lnTo>
                    <a:pt x="73" y="32"/>
                  </a:lnTo>
                  <a:lnTo>
                    <a:pt x="88" y="36"/>
                  </a:lnTo>
                  <a:lnTo>
                    <a:pt x="104" y="45"/>
                  </a:lnTo>
                  <a:lnTo>
                    <a:pt x="125" y="50"/>
                  </a:lnTo>
                  <a:lnTo>
                    <a:pt x="146" y="5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76" name="Freeform 141"/>
            <p:cNvSpPr>
              <a:spLocks noEditPoints="1"/>
            </p:cNvSpPr>
            <p:nvPr/>
          </p:nvSpPr>
          <p:spPr bwMode="auto">
            <a:xfrm>
              <a:off x="8512175" y="5045075"/>
              <a:ext cx="517525" cy="398463"/>
            </a:xfrm>
            <a:custGeom>
              <a:avLst/>
              <a:gdLst>
                <a:gd name="T0" fmla="*/ 1141 w 1337"/>
                <a:gd name="T1" fmla="*/ 233 h 1028"/>
                <a:gd name="T2" fmla="*/ 1195 w 1337"/>
                <a:gd name="T3" fmla="*/ 199 h 1028"/>
                <a:gd name="T4" fmla="*/ 1204 w 1337"/>
                <a:gd name="T5" fmla="*/ 290 h 1028"/>
                <a:gd name="T6" fmla="*/ 1308 w 1337"/>
                <a:gd name="T7" fmla="*/ 265 h 1028"/>
                <a:gd name="T8" fmla="*/ 1271 w 1337"/>
                <a:gd name="T9" fmla="*/ 350 h 1028"/>
                <a:gd name="T10" fmla="*/ 1164 w 1337"/>
                <a:gd name="T11" fmla="*/ 397 h 1028"/>
                <a:gd name="T12" fmla="*/ 1109 w 1337"/>
                <a:gd name="T13" fmla="*/ 459 h 1028"/>
                <a:gd name="T14" fmla="*/ 1030 w 1337"/>
                <a:gd name="T15" fmla="*/ 521 h 1028"/>
                <a:gd name="T16" fmla="*/ 876 w 1337"/>
                <a:gd name="T17" fmla="*/ 612 h 1028"/>
                <a:gd name="T18" fmla="*/ 861 w 1337"/>
                <a:gd name="T19" fmla="*/ 578 h 1028"/>
                <a:gd name="T20" fmla="*/ 960 w 1337"/>
                <a:gd name="T21" fmla="*/ 462 h 1028"/>
                <a:gd name="T22" fmla="*/ 931 w 1337"/>
                <a:gd name="T23" fmla="*/ 397 h 1028"/>
                <a:gd name="T24" fmla="*/ 1055 w 1337"/>
                <a:gd name="T25" fmla="*/ 303 h 1028"/>
                <a:gd name="T26" fmla="*/ 1093 w 1337"/>
                <a:gd name="T27" fmla="*/ 191 h 1028"/>
                <a:gd name="T28" fmla="*/ 1092 w 1337"/>
                <a:gd name="T29" fmla="*/ 141 h 1028"/>
                <a:gd name="T30" fmla="*/ 1084 w 1337"/>
                <a:gd name="T31" fmla="*/ 6 h 1028"/>
                <a:gd name="T32" fmla="*/ 1126 w 1337"/>
                <a:gd name="T33" fmla="*/ 47 h 1028"/>
                <a:gd name="T34" fmla="*/ 1144 w 1337"/>
                <a:gd name="T35" fmla="*/ 144 h 1028"/>
                <a:gd name="T36" fmla="*/ 761 w 1337"/>
                <a:gd name="T37" fmla="*/ 582 h 1028"/>
                <a:gd name="T38" fmla="*/ 829 w 1337"/>
                <a:gd name="T39" fmla="*/ 583 h 1028"/>
                <a:gd name="T40" fmla="*/ 749 w 1337"/>
                <a:gd name="T41" fmla="*/ 658 h 1028"/>
                <a:gd name="T42" fmla="*/ 597 w 1337"/>
                <a:gd name="T43" fmla="*/ 754 h 1028"/>
                <a:gd name="T44" fmla="*/ 537 w 1337"/>
                <a:gd name="T45" fmla="*/ 795 h 1028"/>
                <a:gd name="T46" fmla="*/ 393 w 1337"/>
                <a:gd name="T47" fmla="*/ 882 h 1028"/>
                <a:gd name="T48" fmla="*/ 202 w 1337"/>
                <a:gd name="T49" fmla="*/ 1004 h 1028"/>
                <a:gd name="T50" fmla="*/ 88 w 1337"/>
                <a:gd name="T51" fmla="*/ 1026 h 1028"/>
                <a:gd name="T52" fmla="*/ 0 w 1337"/>
                <a:gd name="T53" fmla="*/ 993 h 1028"/>
                <a:gd name="T54" fmla="*/ 99 w 1337"/>
                <a:gd name="T55" fmla="*/ 900 h 1028"/>
                <a:gd name="T56" fmla="*/ 304 w 1337"/>
                <a:gd name="T57" fmla="*/ 801 h 1028"/>
                <a:gd name="T58" fmla="*/ 469 w 1337"/>
                <a:gd name="T59" fmla="*/ 725 h 1028"/>
                <a:gd name="T60" fmla="*/ 619 w 1337"/>
                <a:gd name="T61" fmla="*/ 619 h 1028"/>
                <a:gd name="T62" fmla="*/ 704 w 1337"/>
                <a:gd name="T63" fmla="*/ 550 h 1028"/>
                <a:gd name="T64" fmla="*/ 770 w 1337"/>
                <a:gd name="T65" fmla="*/ 547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7" h="1028">
                  <a:moveTo>
                    <a:pt x="1144" y="144"/>
                  </a:moveTo>
                  <a:lnTo>
                    <a:pt x="1141" y="233"/>
                  </a:lnTo>
                  <a:lnTo>
                    <a:pt x="1178" y="176"/>
                  </a:lnTo>
                  <a:lnTo>
                    <a:pt x="1195" y="199"/>
                  </a:lnTo>
                  <a:lnTo>
                    <a:pt x="1166" y="263"/>
                  </a:lnTo>
                  <a:lnTo>
                    <a:pt x="1204" y="290"/>
                  </a:lnTo>
                  <a:lnTo>
                    <a:pt x="1247" y="297"/>
                  </a:lnTo>
                  <a:lnTo>
                    <a:pt x="1308" y="265"/>
                  </a:lnTo>
                  <a:lnTo>
                    <a:pt x="1337" y="275"/>
                  </a:lnTo>
                  <a:lnTo>
                    <a:pt x="1271" y="350"/>
                  </a:lnTo>
                  <a:lnTo>
                    <a:pt x="1216" y="399"/>
                  </a:lnTo>
                  <a:lnTo>
                    <a:pt x="1164" y="397"/>
                  </a:lnTo>
                  <a:lnTo>
                    <a:pt x="1128" y="423"/>
                  </a:lnTo>
                  <a:lnTo>
                    <a:pt x="1109" y="459"/>
                  </a:lnTo>
                  <a:lnTo>
                    <a:pt x="1088" y="475"/>
                  </a:lnTo>
                  <a:lnTo>
                    <a:pt x="1030" y="521"/>
                  </a:lnTo>
                  <a:lnTo>
                    <a:pt x="954" y="578"/>
                  </a:lnTo>
                  <a:lnTo>
                    <a:pt x="876" y="612"/>
                  </a:lnTo>
                  <a:lnTo>
                    <a:pt x="881" y="590"/>
                  </a:lnTo>
                  <a:lnTo>
                    <a:pt x="861" y="578"/>
                  </a:lnTo>
                  <a:lnTo>
                    <a:pt x="950" y="508"/>
                  </a:lnTo>
                  <a:lnTo>
                    <a:pt x="960" y="462"/>
                  </a:lnTo>
                  <a:lnTo>
                    <a:pt x="908" y="428"/>
                  </a:lnTo>
                  <a:lnTo>
                    <a:pt x="931" y="397"/>
                  </a:lnTo>
                  <a:lnTo>
                    <a:pt x="1001" y="368"/>
                  </a:lnTo>
                  <a:lnTo>
                    <a:pt x="1055" y="303"/>
                  </a:lnTo>
                  <a:lnTo>
                    <a:pt x="1087" y="248"/>
                  </a:lnTo>
                  <a:lnTo>
                    <a:pt x="1093" y="191"/>
                  </a:lnTo>
                  <a:lnTo>
                    <a:pt x="1104" y="176"/>
                  </a:lnTo>
                  <a:lnTo>
                    <a:pt x="1092" y="141"/>
                  </a:lnTo>
                  <a:lnTo>
                    <a:pt x="1080" y="66"/>
                  </a:lnTo>
                  <a:lnTo>
                    <a:pt x="1084" y="6"/>
                  </a:lnTo>
                  <a:lnTo>
                    <a:pt x="1114" y="0"/>
                  </a:lnTo>
                  <a:lnTo>
                    <a:pt x="1126" y="47"/>
                  </a:lnTo>
                  <a:lnTo>
                    <a:pt x="1169" y="69"/>
                  </a:lnTo>
                  <a:lnTo>
                    <a:pt x="1144" y="144"/>
                  </a:lnTo>
                  <a:moveTo>
                    <a:pt x="770" y="547"/>
                  </a:moveTo>
                  <a:lnTo>
                    <a:pt x="761" y="582"/>
                  </a:lnTo>
                  <a:lnTo>
                    <a:pt x="834" y="548"/>
                  </a:lnTo>
                  <a:lnTo>
                    <a:pt x="829" y="583"/>
                  </a:lnTo>
                  <a:lnTo>
                    <a:pt x="803" y="619"/>
                  </a:lnTo>
                  <a:lnTo>
                    <a:pt x="749" y="658"/>
                  </a:lnTo>
                  <a:lnTo>
                    <a:pt x="657" y="720"/>
                  </a:lnTo>
                  <a:lnTo>
                    <a:pt x="597" y="754"/>
                  </a:lnTo>
                  <a:lnTo>
                    <a:pt x="590" y="794"/>
                  </a:lnTo>
                  <a:lnTo>
                    <a:pt x="537" y="795"/>
                  </a:lnTo>
                  <a:lnTo>
                    <a:pt x="454" y="827"/>
                  </a:lnTo>
                  <a:lnTo>
                    <a:pt x="393" y="882"/>
                  </a:lnTo>
                  <a:lnTo>
                    <a:pt x="285" y="966"/>
                  </a:lnTo>
                  <a:lnTo>
                    <a:pt x="202" y="1004"/>
                  </a:lnTo>
                  <a:lnTo>
                    <a:pt x="148" y="1028"/>
                  </a:lnTo>
                  <a:lnTo>
                    <a:pt x="88" y="1026"/>
                  </a:lnTo>
                  <a:lnTo>
                    <a:pt x="68" y="998"/>
                  </a:lnTo>
                  <a:lnTo>
                    <a:pt x="0" y="993"/>
                  </a:lnTo>
                  <a:lnTo>
                    <a:pt x="13" y="962"/>
                  </a:lnTo>
                  <a:lnTo>
                    <a:pt x="99" y="900"/>
                  </a:lnTo>
                  <a:lnTo>
                    <a:pt x="248" y="817"/>
                  </a:lnTo>
                  <a:lnTo>
                    <a:pt x="304" y="801"/>
                  </a:lnTo>
                  <a:lnTo>
                    <a:pt x="378" y="769"/>
                  </a:lnTo>
                  <a:lnTo>
                    <a:pt x="469" y="725"/>
                  </a:lnTo>
                  <a:lnTo>
                    <a:pt x="543" y="681"/>
                  </a:lnTo>
                  <a:lnTo>
                    <a:pt x="619" y="619"/>
                  </a:lnTo>
                  <a:lnTo>
                    <a:pt x="661" y="597"/>
                  </a:lnTo>
                  <a:lnTo>
                    <a:pt x="704" y="550"/>
                  </a:lnTo>
                  <a:lnTo>
                    <a:pt x="780" y="511"/>
                  </a:lnTo>
                  <a:lnTo>
                    <a:pt x="770" y="547"/>
                  </a:lnTo>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77" name="Freeform 142"/>
            <p:cNvSpPr>
              <a:spLocks/>
            </p:cNvSpPr>
            <p:nvPr/>
          </p:nvSpPr>
          <p:spPr bwMode="auto">
            <a:xfrm>
              <a:off x="5675312" y="3087687"/>
              <a:ext cx="212725" cy="273050"/>
            </a:xfrm>
            <a:custGeom>
              <a:avLst/>
              <a:gdLst>
                <a:gd name="T0" fmla="*/ 120 w 134"/>
                <a:gd name="T1" fmla="*/ 79 h 172"/>
                <a:gd name="T2" fmla="*/ 114 w 134"/>
                <a:gd name="T3" fmla="*/ 93 h 172"/>
                <a:gd name="T4" fmla="*/ 106 w 134"/>
                <a:gd name="T5" fmla="*/ 92 h 172"/>
                <a:gd name="T6" fmla="*/ 103 w 134"/>
                <a:gd name="T7" fmla="*/ 97 h 172"/>
                <a:gd name="T8" fmla="*/ 101 w 134"/>
                <a:gd name="T9" fmla="*/ 107 h 172"/>
                <a:gd name="T10" fmla="*/ 104 w 134"/>
                <a:gd name="T11" fmla="*/ 121 h 172"/>
                <a:gd name="T12" fmla="*/ 103 w 134"/>
                <a:gd name="T13" fmla="*/ 124 h 172"/>
                <a:gd name="T14" fmla="*/ 95 w 134"/>
                <a:gd name="T15" fmla="*/ 124 h 172"/>
                <a:gd name="T16" fmla="*/ 84 w 134"/>
                <a:gd name="T17" fmla="*/ 132 h 172"/>
                <a:gd name="T18" fmla="*/ 83 w 134"/>
                <a:gd name="T19" fmla="*/ 142 h 172"/>
                <a:gd name="T20" fmla="*/ 79 w 134"/>
                <a:gd name="T21" fmla="*/ 146 h 172"/>
                <a:gd name="T22" fmla="*/ 68 w 134"/>
                <a:gd name="T23" fmla="*/ 146 h 172"/>
                <a:gd name="T24" fmla="*/ 61 w 134"/>
                <a:gd name="T25" fmla="*/ 151 h 172"/>
                <a:gd name="T26" fmla="*/ 62 w 134"/>
                <a:gd name="T27" fmla="*/ 159 h 172"/>
                <a:gd name="T28" fmla="*/ 54 w 134"/>
                <a:gd name="T29" fmla="*/ 165 h 172"/>
                <a:gd name="T30" fmla="*/ 43 w 134"/>
                <a:gd name="T31" fmla="*/ 163 h 172"/>
                <a:gd name="T32" fmla="*/ 32 w 134"/>
                <a:gd name="T33" fmla="*/ 170 h 172"/>
                <a:gd name="T34" fmla="*/ 23 w 134"/>
                <a:gd name="T35" fmla="*/ 172 h 172"/>
                <a:gd name="T36" fmla="*/ 16 w 134"/>
                <a:gd name="T37" fmla="*/ 157 h 172"/>
                <a:gd name="T38" fmla="*/ 0 w 134"/>
                <a:gd name="T39" fmla="*/ 123 h 172"/>
                <a:gd name="T40" fmla="*/ 52 w 134"/>
                <a:gd name="T41" fmla="*/ 102 h 172"/>
                <a:gd name="T42" fmla="*/ 60 w 134"/>
                <a:gd name="T43" fmla="*/ 60 h 172"/>
                <a:gd name="T44" fmla="*/ 51 w 134"/>
                <a:gd name="T45" fmla="*/ 46 h 172"/>
                <a:gd name="T46" fmla="*/ 50 w 134"/>
                <a:gd name="T47" fmla="*/ 37 h 172"/>
                <a:gd name="T48" fmla="*/ 54 w 134"/>
                <a:gd name="T49" fmla="*/ 29 h 172"/>
                <a:gd name="T50" fmla="*/ 54 w 134"/>
                <a:gd name="T51" fmla="*/ 20 h 172"/>
                <a:gd name="T52" fmla="*/ 61 w 134"/>
                <a:gd name="T53" fmla="*/ 16 h 172"/>
                <a:gd name="T54" fmla="*/ 58 w 134"/>
                <a:gd name="T55" fmla="*/ 13 h 172"/>
                <a:gd name="T56" fmla="*/ 57 w 134"/>
                <a:gd name="T57" fmla="*/ 0 h 172"/>
                <a:gd name="T58" fmla="*/ 67 w 134"/>
                <a:gd name="T59" fmla="*/ 0 h 172"/>
                <a:gd name="T60" fmla="*/ 76 w 134"/>
                <a:gd name="T61" fmla="*/ 14 h 172"/>
                <a:gd name="T62" fmla="*/ 87 w 134"/>
                <a:gd name="T63" fmla="*/ 21 h 172"/>
                <a:gd name="T64" fmla="*/ 101 w 134"/>
                <a:gd name="T65" fmla="*/ 24 h 172"/>
                <a:gd name="T66" fmla="*/ 112 w 134"/>
                <a:gd name="T67" fmla="*/ 28 h 172"/>
                <a:gd name="T68" fmla="*/ 121 w 134"/>
                <a:gd name="T69" fmla="*/ 40 h 172"/>
                <a:gd name="T70" fmla="*/ 127 w 134"/>
                <a:gd name="T71" fmla="*/ 47 h 172"/>
                <a:gd name="T72" fmla="*/ 134 w 134"/>
                <a:gd name="T73" fmla="*/ 49 h 172"/>
                <a:gd name="T74" fmla="*/ 134 w 134"/>
                <a:gd name="T75" fmla="*/ 54 h 172"/>
                <a:gd name="T76" fmla="*/ 129 w 134"/>
                <a:gd name="T77" fmla="*/ 66 h 172"/>
                <a:gd name="T78" fmla="*/ 127 w 134"/>
                <a:gd name="T79" fmla="*/ 72 h 172"/>
                <a:gd name="T80" fmla="*/ 120 w 134"/>
                <a:gd name="T81" fmla="*/ 7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172">
                  <a:moveTo>
                    <a:pt x="120" y="79"/>
                  </a:moveTo>
                  <a:lnTo>
                    <a:pt x="114" y="93"/>
                  </a:lnTo>
                  <a:lnTo>
                    <a:pt x="106" y="92"/>
                  </a:lnTo>
                  <a:lnTo>
                    <a:pt x="103" y="97"/>
                  </a:lnTo>
                  <a:lnTo>
                    <a:pt x="101" y="107"/>
                  </a:lnTo>
                  <a:lnTo>
                    <a:pt x="104" y="121"/>
                  </a:lnTo>
                  <a:lnTo>
                    <a:pt x="103" y="124"/>
                  </a:lnTo>
                  <a:lnTo>
                    <a:pt x="95" y="124"/>
                  </a:lnTo>
                  <a:lnTo>
                    <a:pt x="84" y="132"/>
                  </a:lnTo>
                  <a:lnTo>
                    <a:pt x="83" y="142"/>
                  </a:lnTo>
                  <a:lnTo>
                    <a:pt x="79" y="146"/>
                  </a:lnTo>
                  <a:lnTo>
                    <a:pt x="68" y="146"/>
                  </a:lnTo>
                  <a:lnTo>
                    <a:pt x="61" y="151"/>
                  </a:lnTo>
                  <a:lnTo>
                    <a:pt x="62" y="159"/>
                  </a:lnTo>
                  <a:lnTo>
                    <a:pt x="54" y="165"/>
                  </a:lnTo>
                  <a:lnTo>
                    <a:pt x="43" y="163"/>
                  </a:lnTo>
                  <a:lnTo>
                    <a:pt x="32" y="170"/>
                  </a:lnTo>
                  <a:lnTo>
                    <a:pt x="23" y="172"/>
                  </a:lnTo>
                  <a:lnTo>
                    <a:pt x="16" y="157"/>
                  </a:lnTo>
                  <a:lnTo>
                    <a:pt x="0" y="123"/>
                  </a:lnTo>
                  <a:lnTo>
                    <a:pt x="52" y="102"/>
                  </a:lnTo>
                  <a:lnTo>
                    <a:pt x="60" y="60"/>
                  </a:lnTo>
                  <a:lnTo>
                    <a:pt x="51" y="46"/>
                  </a:lnTo>
                  <a:lnTo>
                    <a:pt x="50" y="37"/>
                  </a:lnTo>
                  <a:lnTo>
                    <a:pt x="54" y="29"/>
                  </a:lnTo>
                  <a:lnTo>
                    <a:pt x="54" y="20"/>
                  </a:lnTo>
                  <a:lnTo>
                    <a:pt x="61" y="16"/>
                  </a:lnTo>
                  <a:lnTo>
                    <a:pt x="58" y="13"/>
                  </a:lnTo>
                  <a:lnTo>
                    <a:pt x="57" y="0"/>
                  </a:lnTo>
                  <a:lnTo>
                    <a:pt x="67" y="0"/>
                  </a:lnTo>
                  <a:lnTo>
                    <a:pt x="76" y="14"/>
                  </a:lnTo>
                  <a:lnTo>
                    <a:pt x="87" y="21"/>
                  </a:lnTo>
                  <a:lnTo>
                    <a:pt x="101" y="24"/>
                  </a:lnTo>
                  <a:lnTo>
                    <a:pt x="112" y="28"/>
                  </a:lnTo>
                  <a:lnTo>
                    <a:pt x="121" y="40"/>
                  </a:lnTo>
                  <a:lnTo>
                    <a:pt x="127" y="47"/>
                  </a:lnTo>
                  <a:lnTo>
                    <a:pt x="134" y="49"/>
                  </a:lnTo>
                  <a:lnTo>
                    <a:pt x="134" y="54"/>
                  </a:lnTo>
                  <a:lnTo>
                    <a:pt x="129" y="66"/>
                  </a:lnTo>
                  <a:lnTo>
                    <a:pt x="127" y="72"/>
                  </a:lnTo>
                  <a:lnTo>
                    <a:pt x="120" y="7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78" name="Freeform 143"/>
            <p:cNvSpPr>
              <a:spLocks/>
            </p:cNvSpPr>
            <p:nvPr/>
          </p:nvSpPr>
          <p:spPr bwMode="auto">
            <a:xfrm>
              <a:off x="5884862" y="2686050"/>
              <a:ext cx="430213" cy="441325"/>
            </a:xfrm>
            <a:custGeom>
              <a:avLst/>
              <a:gdLst>
                <a:gd name="T0" fmla="*/ 232 w 271"/>
                <a:gd name="T1" fmla="*/ 9 h 278"/>
                <a:gd name="T2" fmla="*/ 271 w 271"/>
                <a:gd name="T3" fmla="*/ 33 h 278"/>
                <a:gd name="T4" fmla="*/ 241 w 271"/>
                <a:gd name="T5" fmla="*/ 54 h 278"/>
                <a:gd name="T6" fmla="*/ 207 w 271"/>
                <a:gd name="T7" fmla="*/ 58 h 278"/>
                <a:gd name="T8" fmla="*/ 226 w 271"/>
                <a:gd name="T9" fmla="*/ 90 h 278"/>
                <a:gd name="T10" fmla="*/ 230 w 271"/>
                <a:gd name="T11" fmla="*/ 112 h 278"/>
                <a:gd name="T12" fmla="*/ 221 w 271"/>
                <a:gd name="T13" fmla="*/ 148 h 278"/>
                <a:gd name="T14" fmla="*/ 199 w 271"/>
                <a:gd name="T15" fmla="*/ 191 h 278"/>
                <a:gd name="T16" fmla="*/ 162 w 271"/>
                <a:gd name="T17" fmla="*/ 211 h 278"/>
                <a:gd name="T18" fmla="*/ 180 w 271"/>
                <a:gd name="T19" fmla="*/ 236 h 278"/>
                <a:gd name="T20" fmla="*/ 198 w 271"/>
                <a:gd name="T21" fmla="*/ 265 h 278"/>
                <a:gd name="T22" fmla="*/ 149 w 271"/>
                <a:gd name="T23" fmla="*/ 278 h 278"/>
                <a:gd name="T24" fmla="*/ 127 w 271"/>
                <a:gd name="T25" fmla="*/ 258 h 278"/>
                <a:gd name="T26" fmla="*/ 79 w 271"/>
                <a:gd name="T27" fmla="*/ 246 h 278"/>
                <a:gd name="T28" fmla="*/ 25 w 271"/>
                <a:gd name="T29" fmla="*/ 249 h 278"/>
                <a:gd name="T30" fmla="*/ 53 w 271"/>
                <a:gd name="T31" fmla="*/ 214 h 278"/>
                <a:gd name="T32" fmla="*/ 41 w 271"/>
                <a:gd name="T33" fmla="*/ 202 h 278"/>
                <a:gd name="T34" fmla="*/ 19 w 271"/>
                <a:gd name="T35" fmla="*/ 174 h 278"/>
                <a:gd name="T36" fmla="*/ 0 w 271"/>
                <a:gd name="T37" fmla="*/ 151 h 278"/>
                <a:gd name="T38" fmla="*/ 48 w 271"/>
                <a:gd name="T39" fmla="*/ 158 h 278"/>
                <a:gd name="T40" fmla="*/ 62 w 271"/>
                <a:gd name="T41" fmla="*/ 156 h 278"/>
                <a:gd name="T42" fmla="*/ 96 w 271"/>
                <a:gd name="T43" fmla="*/ 150 h 278"/>
                <a:gd name="T44" fmla="*/ 101 w 271"/>
                <a:gd name="T45" fmla="*/ 120 h 278"/>
                <a:gd name="T46" fmla="*/ 115 w 271"/>
                <a:gd name="T47" fmla="*/ 114 h 278"/>
                <a:gd name="T48" fmla="*/ 135 w 271"/>
                <a:gd name="T49" fmla="*/ 114 h 278"/>
                <a:gd name="T50" fmla="*/ 137 w 271"/>
                <a:gd name="T51" fmla="*/ 95 h 278"/>
                <a:gd name="T52" fmla="*/ 152 w 271"/>
                <a:gd name="T53" fmla="*/ 78 h 278"/>
                <a:gd name="T54" fmla="*/ 158 w 271"/>
                <a:gd name="T55" fmla="*/ 65 h 278"/>
                <a:gd name="T56" fmla="*/ 159 w 271"/>
                <a:gd name="T57" fmla="*/ 49 h 278"/>
                <a:gd name="T58" fmla="*/ 161 w 271"/>
                <a:gd name="T59" fmla="*/ 30 h 278"/>
                <a:gd name="T60" fmla="*/ 163 w 271"/>
                <a:gd name="T61" fmla="*/ 12 h 278"/>
                <a:gd name="T62" fmla="*/ 199 w 271"/>
                <a:gd name="T63" fmla="*/ 6 h 278"/>
                <a:gd name="T64" fmla="*/ 216 w 271"/>
                <a:gd name="T6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278">
                  <a:moveTo>
                    <a:pt x="216" y="0"/>
                  </a:moveTo>
                  <a:lnTo>
                    <a:pt x="232" y="9"/>
                  </a:lnTo>
                  <a:lnTo>
                    <a:pt x="241" y="25"/>
                  </a:lnTo>
                  <a:lnTo>
                    <a:pt x="271" y="33"/>
                  </a:lnTo>
                  <a:lnTo>
                    <a:pt x="259" y="51"/>
                  </a:lnTo>
                  <a:lnTo>
                    <a:pt x="241" y="54"/>
                  </a:lnTo>
                  <a:lnTo>
                    <a:pt x="213" y="49"/>
                  </a:lnTo>
                  <a:lnTo>
                    <a:pt x="207" y="58"/>
                  </a:lnTo>
                  <a:lnTo>
                    <a:pt x="217" y="76"/>
                  </a:lnTo>
                  <a:lnTo>
                    <a:pt x="226" y="90"/>
                  </a:lnTo>
                  <a:lnTo>
                    <a:pt x="243" y="100"/>
                  </a:lnTo>
                  <a:lnTo>
                    <a:pt x="230" y="112"/>
                  </a:lnTo>
                  <a:lnTo>
                    <a:pt x="234" y="127"/>
                  </a:lnTo>
                  <a:lnTo>
                    <a:pt x="221" y="148"/>
                  </a:lnTo>
                  <a:lnTo>
                    <a:pt x="214" y="169"/>
                  </a:lnTo>
                  <a:lnTo>
                    <a:pt x="199" y="191"/>
                  </a:lnTo>
                  <a:lnTo>
                    <a:pt x="178" y="189"/>
                  </a:lnTo>
                  <a:lnTo>
                    <a:pt x="162" y="211"/>
                  </a:lnTo>
                  <a:lnTo>
                    <a:pt x="176" y="220"/>
                  </a:lnTo>
                  <a:lnTo>
                    <a:pt x="180" y="236"/>
                  </a:lnTo>
                  <a:lnTo>
                    <a:pt x="192" y="246"/>
                  </a:lnTo>
                  <a:lnTo>
                    <a:pt x="198" y="265"/>
                  </a:lnTo>
                  <a:lnTo>
                    <a:pt x="159" y="264"/>
                  </a:lnTo>
                  <a:lnTo>
                    <a:pt x="149" y="278"/>
                  </a:lnTo>
                  <a:lnTo>
                    <a:pt x="135" y="273"/>
                  </a:lnTo>
                  <a:lnTo>
                    <a:pt x="127" y="258"/>
                  </a:lnTo>
                  <a:lnTo>
                    <a:pt x="111" y="242"/>
                  </a:lnTo>
                  <a:lnTo>
                    <a:pt x="79" y="246"/>
                  </a:lnTo>
                  <a:lnTo>
                    <a:pt x="50" y="246"/>
                  </a:lnTo>
                  <a:lnTo>
                    <a:pt x="25" y="249"/>
                  </a:lnTo>
                  <a:lnTo>
                    <a:pt x="29" y="225"/>
                  </a:lnTo>
                  <a:lnTo>
                    <a:pt x="53" y="214"/>
                  </a:lnTo>
                  <a:lnTo>
                    <a:pt x="50" y="205"/>
                  </a:lnTo>
                  <a:lnTo>
                    <a:pt x="41" y="202"/>
                  </a:lnTo>
                  <a:lnTo>
                    <a:pt x="38" y="183"/>
                  </a:lnTo>
                  <a:lnTo>
                    <a:pt x="19" y="174"/>
                  </a:lnTo>
                  <a:lnTo>
                    <a:pt x="10" y="162"/>
                  </a:lnTo>
                  <a:lnTo>
                    <a:pt x="0" y="151"/>
                  </a:lnTo>
                  <a:lnTo>
                    <a:pt x="31" y="161"/>
                  </a:lnTo>
                  <a:lnTo>
                    <a:pt x="48" y="158"/>
                  </a:lnTo>
                  <a:lnTo>
                    <a:pt x="59" y="161"/>
                  </a:lnTo>
                  <a:lnTo>
                    <a:pt x="62" y="156"/>
                  </a:lnTo>
                  <a:lnTo>
                    <a:pt x="75" y="158"/>
                  </a:lnTo>
                  <a:lnTo>
                    <a:pt x="96" y="150"/>
                  </a:lnTo>
                  <a:lnTo>
                    <a:pt x="93" y="132"/>
                  </a:lnTo>
                  <a:lnTo>
                    <a:pt x="101" y="120"/>
                  </a:lnTo>
                  <a:lnTo>
                    <a:pt x="114" y="120"/>
                  </a:lnTo>
                  <a:lnTo>
                    <a:pt x="115" y="114"/>
                  </a:lnTo>
                  <a:lnTo>
                    <a:pt x="128" y="112"/>
                  </a:lnTo>
                  <a:lnTo>
                    <a:pt x="135" y="114"/>
                  </a:lnTo>
                  <a:lnTo>
                    <a:pt x="140" y="108"/>
                  </a:lnTo>
                  <a:lnTo>
                    <a:pt x="137" y="95"/>
                  </a:lnTo>
                  <a:lnTo>
                    <a:pt x="142" y="83"/>
                  </a:lnTo>
                  <a:lnTo>
                    <a:pt x="152" y="78"/>
                  </a:lnTo>
                  <a:lnTo>
                    <a:pt x="142" y="64"/>
                  </a:lnTo>
                  <a:lnTo>
                    <a:pt x="158" y="65"/>
                  </a:lnTo>
                  <a:lnTo>
                    <a:pt x="162" y="57"/>
                  </a:lnTo>
                  <a:lnTo>
                    <a:pt x="159" y="49"/>
                  </a:lnTo>
                  <a:lnTo>
                    <a:pt x="165" y="41"/>
                  </a:lnTo>
                  <a:lnTo>
                    <a:pt x="161" y="30"/>
                  </a:lnTo>
                  <a:lnTo>
                    <a:pt x="155" y="22"/>
                  </a:lnTo>
                  <a:lnTo>
                    <a:pt x="163" y="12"/>
                  </a:lnTo>
                  <a:lnTo>
                    <a:pt x="180" y="8"/>
                  </a:lnTo>
                  <a:lnTo>
                    <a:pt x="199" y="6"/>
                  </a:lnTo>
                  <a:lnTo>
                    <a:pt x="207" y="2"/>
                  </a:lnTo>
                  <a:lnTo>
                    <a:pt x="216" y="0"/>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79" name="Freeform 144"/>
            <p:cNvSpPr>
              <a:spLocks/>
            </p:cNvSpPr>
            <p:nvPr/>
          </p:nvSpPr>
          <p:spPr bwMode="auto">
            <a:xfrm>
              <a:off x="1768475" y="3592513"/>
              <a:ext cx="166688" cy="77788"/>
            </a:xfrm>
            <a:custGeom>
              <a:avLst/>
              <a:gdLst>
                <a:gd name="T0" fmla="*/ 92 w 105"/>
                <a:gd name="T1" fmla="*/ 49 h 49"/>
                <a:gd name="T2" fmla="*/ 87 w 105"/>
                <a:gd name="T3" fmla="*/ 43 h 49"/>
                <a:gd name="T4" fmla="*/ 83 w 105"/>
                <a:gd name="T5" fmla="*/ 32 h 49"/>
                <a:gd name="T6" fmla="*/ 88 w 105"/>
                <a:gd name="T7" fmla="*/ 27 h 49"/>
                <a:gd name="T8" fmla="*/ 83 w 105"/>
                <a:gd name="T9" fmla="*/ 25 h 49"/>
                <a:gd name="T10" fmla="*/ 80 w 105"/>
                <a:gd name="T11" fmla="*/ 18 h 49"/>
                <a:gd name="T12" fmla="*/ 72 w 105"/>
                <a:gd name="T13" fmla="*/ 12 h 49"/>
                <a:gd name="T14" fmla="*/ 63 w 105"/>
                <a:gd name="T15" fmla="*/ 14 h 49"/>
                <a:gd name="T16" fmla="*/ 59 w 105"/>
                <a:gd name="T17" fmla="*/ 21 h 49"/>
                <a:gd name="T18" fmla="*/ 52 w 105"/>
                <a:gd name="T19" fmla="*/ 26 h 49"/>
                <a:gd name="T20" fmla="*/ 48 w 105"/>
                <a:gd name="T21" fmla="*/ 27 h 49"/>
                <a:gd name="T22" fmla="*/ 46 w 105"/>
                <a:gd name="T23" fmla="*/ 31 h 49"/>
                <a:gd name="T24" fmla="*/ 54 w 105"/>
                <a:gd name="T25" fmla="*/ 43 h 49"/>
                <a:gd name="T26" fmla="*/ 49 w 105"/>
                <a:gd name="T27" fmla="*/ 45 h 49"/>
                <a:gd name="T28" fmla="*/ 46 w 105"/>
                <a:gd name="T29" fmla="*/ 48 h 49"/>
                <a:gd name="T30" fmla="*/ 37 w 105"/>
                <a:gd name="T31" fmla="*/ 49 h 49"/>
                <a:gd name="T32" fmla="*/ 35 w 105"/>
                <a:gd name="T33" fmla="*/ 37 h 49"/>
                <a:gd name="T34" fmla="*/ 32 w 105"/>
                <a:gd name="T35" fmla="*/ 40 h 49"/>
                <a:gd name="T36" fmla="*/ 26 w 105"/>
                <a:gd name="T37" fmla="*/ 39 h 49"/>
                <a:gd name="T38" fmla="*/ 23 w 105"/>
                <a:gd name="T39" fmla="*/ 31 h 49"/>
                <a:gd name="T40" fmla="*/ 16 w 105"/>
                <a:gd name="T41" fmla="*/ 29 h 49"/>
                <a:gd name="T42" fmla="*/ 11 w 105"/>
                <a:gd name="T43" fmla="*/ 27 h 49"/>
                <a:gd name="T44" fmla="*/ 3 w 105"/>
                <a:gd name="T45" fmla="*/ 27 h 49"/>
                <a:gd name="T46" fmla="*/ 2 w 105"/>
                <a:gd name="T47" fmla="*/ 32 h 49"/>
                <a:gd name="T48" fmla="*/ 0 w 105"/>
                <a:gd name="T49" fmla="*/ 29 h 49"/>
                <a:gd name="T50" fmla="*/ 1 w 105"/>
                <a:gd name="T51" fmla="*/ 24 h 49"/>
                <a:gd name="T52" fmla="*/ 3 w 105"/>
                <a:gd name="T53" fmla="*/ 20 h 49"/>
                <a:gd name="T54" fmla="*/ 3 w 105"/>
                <a:gd name="T55" fmla="*/ 16 h 49"/>
                <a:gd name="T56" fmla="*/ 6 w 105"/>
                <a:gd name="T57" fmla="*/ 14 h 49"/>
                <a:gd name="T58" fmla="*/ 2 w 105"/>
                <a:gd name="T59" fmla="*/ 11 h 49"/>
                <a:gd name="T60" fmla="*/ 2 w 105"/>
                <a:gd name="T61" fmla="*/ 2 h 49"/>
                <a:gd name="T62" fmla="*/ 9 w 105"/>
                <a:gd name="T63" fmla="*/ 1 h 49"/>
                <a:gd name="T64" fmla="*/ 16 w 105"/>
                <a:gd name="T65" fmla="*/ 8 h 49"/>
                <a:gd name="T66" fmla="*/ 15 w 105"/>
                <a:gd name="T67" fmla="*/ 12 h 49"/>
                <a:gd name="T68" fmla="*/ 22 w 105"/>
                <a:gd name="T69" fmla="*/ 13 h 49"/>
                <a:gd name="T70" fmla="*/ 24 w 105"/>
                <a:gd name="T71" fmla="*/ 12 h 49"/>
                <a:gd name="T72" fmla="*/ 29 w 105"/>
                <a:gd name="T73" fmla="*/ 17 h 49"/>
                <a:gd name="T74" fmla="*/ 38 w 105"/>
                <a:gd name="T75" fmla="*/ 15 h 49"/>
                <a:gd name="T76" fmla="*/ 46 w 105"/>
                <a:gd name="T77" fmla="*/ 10 h 49"/>
                <a:gd name="T78" fmla="*/ 57 w 105"/>
                <a:gd name="T79" fmla="*/ 6 h 49"/>
                <a:gd name="T80" fmla="*/ 64 w 105"/>
                <a:gd name="T81" fmla="*/ 0 h 49"/>
                <a:gd name="T82" fmla="*/ 74 w 105"/>
                <a:gd name="T83" fmla="*/ 1 h 49"/>
                <a:gd name="T84" fmla="*/ 73 w 105"/>
                <a:gd name="T85" fmla="*/ 3 h 49"/>
                <a:gd name="T86" fmla="*/ 83 w 105"/>
                <a:gd name="T87" fmla="*/ 4 h 49"/>
                <a:gd name="T88" fmla="*/ 91 w 105"/>
                <a:gd name="T89" fmla="*/ 7 h 49"/>
                <a:gd name="T90" fmla="*/ 97 w 105"/>
                <a:gd name="T91" fmla="*/ 14 h 49"/>
                <a:gd name="T92" fmla="*/ 103 w 105"/>
                <a:gd name="T93" fmla="*/ 19 h 49"/>
                <a:gd name="T94" fmla="*/ 101 w 105"/>
                <a:gd name="T95" fmla="*/ 22 h 49"/>
                <a:gd name="T96" fmla="*/ 105 w 105"/>
                <a:gd name="T97" fmla="*/ 35 h 49"/>
                <a:gd name="T98" fmla="*/ 101 w 105"/>
                <a:gd name="T99" fmla="*/ 41 h 49"/>
                <a:gd name="T100" fmla="*/ 95 w 105"/>
                <a:gd name="T101" fmla="*/ 39 h 49"/>
                <a:gd name="T102" fmla="*/ 92 w 105"/>
                <a:gd name="T10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5" h="49">
                  <a:moveTo>
                    <a:pt x="92" y="49"/>
                  </a:moveTo>
                  <a:lnTo>
                    <a:pt x="87" y="43"/>
                  </a:lnTo>
                  <a:lnTo>
                    <a:pt x="83" y="32"/>
                  </a:lnTo>
                  <a:lnTo>
                    <a:pt x="88" y="27"/>
                  </a:lnTo>
                  <a:lnTo>
                    <a:pt x="83" y="25"/>
                  </a:lnTo>
                  <a:lnTo>
                    <a:pt x="80" y="18"/>
                  </a:lnTo>
                  <a:lnTo>
                    <a:pt x="72" y="12"/>
                  </a:lnTo>
                  <a:lnTo>
                    <a:pt x="63" y="14"/>
                  </a:lnTo>
                  <a:lnTo>
                    <a:pt x="59" y="21"/>
                  </a:lnTo>
                  <a:lnTo>
                    <a:pt x="52" y="26"/>
                  </a:lnTo>
                  <a:lnTo>
                    <a:pt x="48" y="27"/>
                  </a:lnTo>
                  <a:lnTo>
                    <a:pt x="46" y="31"/>
                  </a:lnTo>
                  <a:lnTo>
                    <a:pt x="54" y="43"/>
                  </a:lnTo>
                  <a:lnTo>
                    <a:pt x="49" y="45"/>
                  </a:lnTo>
                  <a:lnTo>
                    <a:pt x="46" y="48"/>
                  </a:lnTo>
                  <a:lnTo>
                    <a:pt x="37" y="49"/>
                  </a:lnTo>
                  <a:lnTo>
                    <a:pt x="35" y="37"/>
                  </a:lnTo>
                  <a:lnTo>
                    <a:pt x="32" y="40"/>
                  </a:lnTo>
                  <a:lnTo>
                    <a:pt x="26" y="39"/>
                  </a:lnTo>
                  <a:lnTo>
                    <a:pt x="23" y="31"/>
                  </a:lnTo>
                  <a:lnTo>
                    <a:pt x="16" y="29"/>
                  </a:lnTo>
                  <a:lnTo>
                    <a:pt x="11" y="27"/>
                  </a:lnTo>
                  <a:lnTo>
                    <a:pt x="3" y="27"/>
                  </a:lnTo>
                  <a:lnTo>
                    <a:pt x="2" y="32"/>
                  </a:lnTo>
                  <a:lnTo>
                    <a:pt x="0" y="29"/>
                  </a:lnTo>
                  <a:lnTo>
                    <a:pt x="1" y="24"/>
                  </a:lnTo>
                  <a:lnTo>
                    <a:pt x="3" y="20"/>
                  </a:lnTo>
                  <a:lnTo>
                    <a:pt x="3" y="16"/>
                  </a:lnTo>
                  <a:lnTo>
                    <a:pt x="6" y="14"/>
                  </a:lnTo>
                  <a:lnTo>
                    <a:pt x="2" y="11"/>
                  </a:lnTo>
                  <a:lnTo>
                    <a:pt x="2" y="2"/>
                  </a:lnTo>
                  <a:lnTo>
                    <a:pt x="9" y="1"/>
                  </a:lnTo>
                  <a:lnTo>
                    <a:pt x="16" y="8"/>
                  </a:lnTo>
                  <a:lnTo>
                    <a:pt x="15" y="12"/>
                  </a:lnTo>
                  <a:lnTo>
                    <a:pt x="22" y="13"/>
                  </a:lnTo>
                  <a:lnTo>
                    <a:pt x="24" y="12"/>
                  </a:lnTo>
                  <a:lnTo>
                    <a:pt x="29" y="17"/>
                  </a:lnTo>
                  <a:lnTo>
                    <a:pt x="38" y="15"/>
                  </a:lnTo>
                  <a:lnTo>
                    <a:pt x="46" y="10"/>
                  </a:lnTo>
                  <a:lnTo>
                    <a:pt x="57" y="6"/>
                  </a:lnTo>
                  <a:lnTo>
                    <a:pt x="64" y="0"/>
                  </a:lnTo>
                  <a:lnTo>
                    <a:pt x="74" y="1"/>
                  </a:lnTo>
                  <a:lnTo>
                    <a:pt x="73" y="3"/>
                  </a:lnTo>
                  <a:lnTo>
                    <a:pt x="83" y="4"/>
                  </a:lnTo>
                  <a:lnTo>
                    <a:pt x="91" y="7"/>
                  </a:lnTo>
                  <a:lnTo>
                    <a:pt x="97" y="14"/>
                  </a:lnTo>
                  <a:lnTo>
                    <a:pt x="103" y="19"/>
                  </a:lnTo>
                  <a:lnTo>
                    <a:pt x="101" y="22"/>
                  </a:lnTo>
                  <a:lnTo>
                    <a:pt x="105" y="35"/>
                  </a:lnTo>
                  <a:lnTo>
                    <a:pt x="101" y="41"/>
                  </a:lnTo>
                  <a:lnTo>
                    <a:pt x="95" y="39"/>
                  </a:lnTo>
                  <a:lnTo>
                    <a:pt x="92" y="49"/>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hu-HU" kern="0">
                <a:solidFill>
                  <a:sysClr val="windowText" lastClr="000000"/>
                </a:solidFill>
              </a:endParaRPr>
            </a:p>
          </p:txBody>
        </p:sp>
        <p:sp>
          <p:nvSpPr>
            <p:cNvPr id="380" name="Freeform 145"/>
            <p:cNvSpPr>
              <a:spLocks/>
            </p:cNvSpPr>
            <p:nvPr/>
          </p:nvSpPr>
          <p:spPr bwMode="auto">
            <a:xfrm>
              <a:off x="1809750" y="3911600"/>
              <a:ext cx="384175" cy="603250"/>
            </a:xfrm>
            <a:custGeom>
              <a:avLst/>
              <a:gdLst>
                <a:gd name="T0" fmla="*/ 229 w 242"/>
                <a:gd name="T1" fmla="*/ 374 h 380"/>
                <a:gd name="T2" fmla="*/ 201 w 242"/>
                <a:gd name="T3" fmla="*/ 368 h 380"/>
                <a:gd name="T4" fmla="*/ 160 w 242"/>
                <a:gd name="T5" fmla="*/ 338 h 380"/>
                <a:gd name="T6" fmla="*/ 111 w 242"/>
                <a:gd name="T7" fmla="*/ 303 h 380"/>
                <a:gd name="T8" fmla="*/ 104 w 242"/>
                <a:gd name="T9" fmla="*/ 280 h 380"/>
                <a:gd name="T10" fmla="*/ 66 w 242"/>
                <a:gd name="T11" fmla="*/ 214 h 380"/>
                <a:gd name="T12" fmla="*/ 38 w 242"/>
                <a:gd name="T13" fmla="*/ 163 h 380"/>
                <a:gd name="T14" fmla="*/ 17 w 242"/>
                <a:gd name="T15" fmla="*/ 134 h 380"/>
                <a:gd name="T16" fmla="*/ 9 w 242"/>
                <a:gd name="T17" fmla="*/ 117 h 380"/>
                <a:gd name="T18" fmla="*/ 5 w 242"/>
                <a:gd name="T19" fmla="*/ 82 h 380"/>
                <a:gd name="T20" fmla="*/ 22 w 242"/>
                <a:gd name="T21" fmla="*/ 78 h 380"/>
                <a:gd name="T22" fmla="*/ 17 w 242"/>
                <a:gd name="T23" fmla="*/ 90 h 380"/>
                <a:gd name="T24" fmla="*/ 33 w 242"/>
                <a:gd name="T25" fmla="*/ 91 h 380"/>
                <a:gd name="T26" fmla="*/ 51 w 242"/>
                <a:gd name="T27" fmla="*/ 93 h 380"/>
                <a:gd name="T28" fmla="*/ 65 w 242"/>
                <a:gd name="T29" fmla="*/ 61 h 380"/>
                <a:gd name="T30" fmla="*/ 106 w 242"/>
                <a:gd name="T31" fmla="*/ 31 h 380"/>
                <a:gd name="T32" fmla="*/ 109 w 242"/>
                <a:gd name="T33" fmla="*/ 1 h 380"/>
                <a:gd name="T34" fmla="*/ 127 w 242"/>
                <a:gd name="T35" fmla="*/ 10 h 380"/>
                <a:gd name="T36" fmla="*/ 141 w 242"/>
                <a:gd name="T37" fmla="*/ 25 h 380"/>
                <a:gd name="T38" fmla="*/ 166 w 242"/>
                <a:gd name="T39" fmla="*/ 49 h 380"/>
                <a:gd name="T40" fmla="*/ 182 w 242"/>
                <a:gd name="T41" fmla="*/ 47 h 380"/>
                <a:gd name="T42" fmla="*/ 208 w 242"/>
                <a:gd name="T43" fmla="*/ 55 h 380"/>
                <a:gd name="T44" fmla="*/ 202 w 242"/>
                <a:gd name="T45" fmla="*/ 77 h 380"/>
                <a:gd name="T46" fmla="*/ 194 w 242"/>
                <a:gd name="T47" fmla="*/ 87 h 380"/>
                <a:gd name="T48" fmla="*/ 177 w 242"/>
                <a:gd name="T49" fmla="*/ 94 h 380"/>
                <a:gd name="T50" fmla="*/ 156 w 242"/>
                <a:gd name="T51" fmla="*/ 118 h 380"/>
                <a:gd name="T52" fmla="*/ 153 w 242"/>
                <a:gd name="T53" fmla="*/ 136 h 380"/>
                <a:gd name="T54" fmla="*/ 143 w 242"/>
                <a:gd name="T55" fmla="*/ 151 h 380"/>
                <a:gd name="T56" fmla="*/ 147 w 242"/>
                <a:gd name="T57" fmla="*/ 173 h 380"/>
                <a:gd name="T58" fmla="*/ 154 w 242"/>
                <a:gd name="T59" fmla="*/ 195 h 380"/>
                <a:gd name="T60" fmla="*/ 174 w 242"/>
                <a:gd name="T61" fmla="*/ 207 h 380"/>
                <a:gd name="T62" fmla="*/ 204 w 242"/>
                <a:gd name="T63" fmla="*/ 196 h 380"/>
                <a:gd name="T64" fmla="*/ 213 w 242"/>
                <a:gd name="T65" fmla="*/ 230 h 380"/>
                <a:gd name="T66" fmla="*/ 241 w 242"/>
                <a:gd name="T67" fmla="*/ 259 h 380"/>
                <a:gd name="T68" fmla="*/ 238 w 242"/>
                <a:gd name="T69" fmla="*/ 281 h 380"/>
                <a:gd name="T70" fmla="*/ 233 w 242"/>
                <a:gd name="T71" fmla="*/ 309 h 380"/>
                <a:gd name="T72" fmla="*/ 233 w 242"/>
                <a:gd name="T73" fmla="*/ 324 h 380"/>
                <a:gd name="T74" fmla="*/ 233 w 242"/>
                <a:gd name="T75" fmla="*/ 36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 h="380">
                  <a:moveTo>
                    <a:pt x="233" y="364"/>
                  </a:moveTo>
                  <a:lnTo>
                    <a:pt x="229" y="374"/>
                  </a:lnTo>
                  <a:lnTo>
                    <a:pt x="220" y="380"/>
                  </a:lnTo>
                  <a:lnTo>
                    <a:pt x="201" y="368"/>
                  </a:lnTo>
                  <a:lnTo>
                    <a:pt x="199" y="359"/>
                  </a:lnTo>
                  <a:lnTo>
                    <a:pt x="160" y="338"/>
                  </a:lnTo>
                  <a:lnTo>
                    <a:pt x="126" y="315"/>
                  </a:lnTo>
                  <a:lnTo>
                    <a:pt x="111" y="303"/>
                  </a:lnTo>
                  <a:lnTo>
                    <a:pt x="102" y="286"/>
                  </a:lnTo>
                  <a:lnTo>
                    <a:pt x="104" y="280"/>
                  </a:lnTo>
                  <a:lnTo>
                    <a:pt x="87" y="252"/>
                  </a:lnTo>
                  <a:lnTo>
                    <a:pt x="66" y="214"/>
                  </a:lnTo>
                  <a:lnTo>
                    <a:pt x="46" y="173"/>
                  </a:lnTo>
                  <a:lnTo>
                    <a:pt x="38" y="163"/>
                  </a:lnTo>
                  <a:lnTo>
                    <a:pt x="32" y="148"/>
                  </a:lnTo>
                  <a:lnTo>
                    <a:pt x="17" y="134"/>
                  </a:lnTo>
                  <a:lnTo>
                    <a:pt x="4" y="126"/>
                  </a:lnTo>
                  <a:lnTo>
                    <a:pt x="9" y="117"/>
                  </a:lnTo>
                  <a:lnTo>
                    <a:pt x="0" y="97"/>
                  </a:lnTo>
                  <a:lnTo>
                    <a:pt x="5" y="82"/>
                  </a:lnTo>
                  <a:lnTo>
                    <a:pt x="20" y="69"/>
                  </a:lnTo>
                  <a:lnTo>
                    <a:pt x="22" y="78"/>
                  </a:lnTo>
                  <a:lnTo>
                    <a:pt x="17" y="83"/>
                  </a:lnTo>
                  <a:lnTo>
                    <a:pt x="17" y="90"/>
                  </a:lnTo>
                  <a:lnTo>
                    <a:pt x="25" y="89"/>
                  </a:lnTo>
                  <a:lnTo>
                    <a:pt x="33" y="91"/>
                  </a:lnTo>
                  <a:lnTo>
                    <a:pt x="41" y="101"/>
                  </a:lnTo>
                  <a:lnTo>
                    <a:pt x="51" y="93"/>
                  </a:lnTo>
                  <a:lnTo>
                    <a:pt x="54" y="79"/>
                  </a:lnTo>
                  <a:lnTo>
                    <a:pt x="65" y="61"/>
                  </a:lnTo>
                  <a:lnTo>
                    <a:pt x="87" y="53"/>
                  </a:lnTo>
                  <a:lnTo>
                    <a:pt x="106" y="31"/>
                  </a:lnTo>
                  <a:lnTo>
                    <a:pt x="112" y="17"/>
                  </a:lnTo>
                  <a:lnTo>
                    <a:pt x="109" y="1"/>
                  </a:lnTo>
                  <a:lnTo>
                    <a:pt x="114" y="0"/>
                  </a:lnTo>
                  <a:lnTo>
                    <a:pt x="127" y="10"/>
                  </a:lnTo>
                  <a:lnTo>
                    <a:pt x="132" y="19"/>
                  </a:lnTo>
                  <a:lnTo>
                    <a:pt x="141" y="25"/>
                  </a:lnTo>
                  <a:lnTo>
                    <a:pt x="152" y="46"/>
                  </a:lnTo>
                  <a:lnTo>
                    <a:pt x="166" y="49"/>
                  </a:lnTo>
                  <a:lnTo>
                    <a:pt x="176" y="43"/>
                  </a:lnTo>
                  <a:lnTo>
                    <a:pt x="182" y="47"/>
                  </a:lnTo>
                  <a:lnTo>
                    <a:pt x="193" y="45"/>
                  </a:lnTo>
                  <a:lnTo>
                    <a:pt x="208" y="55"/>
                  </a:lnTo>
                  <a:lnTo>
                    <a:pt x="196" y="76"/>
                  </a:lnTo>
                  <a:lnTo>
                    <a:pt x="202" y="77"/>
                  </a:lnTo>
                  <a:lnTo>
                    <a:pt x="211" y="88"/>
                  </a:lnTo>
                  <a:lnTo>
                    <a:pt x="194" y="87"/>
                  </a:lnTo>
                  <a:lnTo>
                    <a:pt x="192" y="90"/>
                  </a:lnTo>
                  <a:lnTo>
                    <a:pt x="177" y="94"/>
                  </a:lnTo>
                  <a:lnTo>
                    <a:pt x="157" y="108"/>
                  </a:lnTo>
                  <a:lnTo>
                    <a:pt x="156" y="118"/>
                  </a:lnTo>
                  <a:lnTo>
                    <a:pt x="151" y="125"/>
                  </a:lnTo>
                  <a:lnTo>
                    <a:pt x="153" y="136"/>
                  </a:lnTo>
                  <a:lnTo>
                    <a:pt x="142" y="142"/>
                  </a:lnTo>
                  <a:lnTo>
                    <a:pt x="143" y="151"/>
                  </a:lnTo>
                  <a:lnTo>
                    <a:pt x="138" y="155"/>
                  </a:lnTo>
                  <a:lnTo>
                    <a:pt x="147" y="173"/>
                  </a:lnTo>
                  <a:lnTo>
                    <a:pt x="157" y="186"/>
                  </a:lnTo>
                  <a:lnTo>
                    <a:pt x="154" y="195"/>
                  </a:lnTo>
                  <a:lnTo>
                    <a:pt x="166" y="196"/>
                  </a:lnTo>
                  <a:lnTo>
                    <a:pt x="174" y="207"/>
                  </a:lnTo>
                  <a:lnTo>
                    <a:pt x="190" y="208"/>
                  </a:lnTo>
                  <a:lnTo>
                    <a:pt x="204" y="196"/>
                  </a:lnTo>
                  <a:lnTo>
                    <a:pt x="205" y="227"/>
                  </a:lnTo>
                  <a:lnTo>
                    <a:pt x="213" y="230"/>
                  </a:lnTo>
                  <a:lnTo>
                    <a:pt x="223" y="226"/>
                  </a:lnTo>
                  <a:lnTo>
                    <a:pt x="241" y="259"/>
                  </a:lnTo>
                  <a:lnTo>
                    <a:pt x="238" y="266"/>
                  </a:lnTo>
                  <a:lnTo>
                    <a:pt x="238" y="281"/>
                  </a:lnTo>
                  <a:lnTo>
                    <a:pt x="239" y="299"/>
                  </a:lnTo>
                  <a:lnTo>
                    <a:pt x="233" y="309"/>
                  </a:lnTo>
                  <a:lnTo>
                    <a:pt x="236" y="317"/>
                  </a:lnTo>
                  <a:lnTo>
                    <a:pt x="233" y="324"/>
                  </a:lnTo>
                  <a:lnTo>
                    <a:pt x="242" y="341"/>
                  </a:lnTo>
                  <a:lnTo>
                    <a:pt x="233" y="364"/>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hu-HU" kern="0">
                <a:solidFill>
                  <a:sysClr val="windowText" lastClr="000000"/>
                </a:solidFill>
              </a:endParaRPr>
            </a:p>
          </p:txBody>
        </p:sp>
        <p:sp>
          <p:nvSpPr>
            <p:cNvPr id="381" name="Freeform 146"/>
            <p:cNvSpPr>
              <a:spLocks noEditPoints="1"/>
            </p:cNvSpPr>
            <p:nvPr/>
          </p:nvSpPr>
          <p:spPr bwMode="auto">
            <a:xfrm>
              <a:off x="7589837" y="3298825"/>
              <a:ext cx="274638" cy="425450"/>
            </a:xfrm>
            <a:custGeom>
              <a:avLst/>
              <a:gdLst>
                <a:gd name="T0" fmla="*/ 252 w 710"/>
                <a:gd name="T1" fmla="*/ 24 h 1100"/>
                <a:gd name="T2" fmla="*/ 282 w 710"/>
                <a:gd name="T3" fmla="*/ 24 h 1100"/>
                <a:gd name="T4" fmla="*/ 311 w 710"/>
                <a:gd name="T5" fmla="*/ 120 h 1100"/>
                <a:gd name="T6" fmla="*/ 264 w 710"/>
                <a:gd name="T7" fmla="*/ 219 h 1100"/>
                <a:gd name="T8" fmla="*/ 288 w 710"/>
                <a:gd name="T9" fmla="*/ 355 h 1100"/>
                <a:gd name="T10" fmla="*/ 361 w 710"/>
                <a:gd name="T11" fmla="*/ 355 h 1100"/>
                <a:gd name="T12" fmla="*/ 459 w 710"/>
                <a:gd name="T13" fmla="*/ 448 h 1100"/>
                <a:gd name="T14" fmla="*/ 483 w 710"/>
                <a:gd name="T15" fmla="*/ 508 h 1100"/>
                <a:gd name="T16" fmla="*/ 387 w 710"/>
                <a:gd name="T17" fmla="*/ 421 h 1100"/>
                <a:gd name="T18" fmla="*/ 317 w 710"/>
                <a:gd name="T19" fmla="*/ 402 h 1100"/>
                <a:gd name="T20" fmla="*/ 212 w 710"/>
                <a:gd name="T21" fmla="*/ 395 h 1100"/>
                <a:gd name="T22" fmla="*/ 231 w 710"/>
                <a:gd name="T23" fmla="*/ 339 h 1100"/>
                <a:gd name="T24" fmla="*/ 201 w 710"/>
                <a:gd name="T25" fmla="*/ 350 h 1100"/>
                <a:gd name="T26" fmla="*/ 141 w 710"/>
                <a:gd name="T27" fmla="*/ 264 h 1100"/>
                <a:gd name="T28" fmla="*/ 160 w 710"/>
                <a:gd name="T29" fmla="*/ 210 h 1100"/>
                <a:gd name="T30" fmla="*/ 157 w 710"/>
                <a:gd name="T31" fmla="*/ 0 h 1100"/>
                <a:gd name="T32" fmla="*/ 287 w 710"/>
                <a:gd name="T33" fmla="*/ 463 h 1100"/>
                <a:gd name="T34" fmla="*/ 239 w 710"/>
                <a:gd name="T35" fmla="*/ 494 h 1100"/>
                <a:gd name="T36" fmla="*/ 257 w 710"/>
                <a:gd name="T37" fmla="*/ 432 h 1100"/>
                <a:gd name="T38" fmla="*/ 594 w 710"/>
                <a:gd name="T39" fmla="*/ 540 h 1100"/>
                <a:gd name="T40" fmla="*/ 565 w 710"/>
                <a:gd name="T41" fmla="*/ 612 h 1100"/>
                <a:gd name="T42" fmla="*/ 593 w 710"/>
                <a:gd name="T43" fmla="*/ 693 h 1100"/>
                <a:gd name="T44" fmla="*/ 550 w 710"/>
                <a:gd name="T45" fmla="*/ 653 h 1100"/>
                <a:gd name="T46" fmla="*/ 510 w 710"/>
                <a:gd name="T47" fmla="*/ 597 h 1100"/>
                <a:gd name="T48" fmla="*/ 550 w 710"/>
                <a:gd name="T49" fmla="*/ 571 h 1100"/>
                <a:gd name="T50" fmla="*/ 569 w 710"/>
                <a:gd name="T51" fmla="*/ 508 h 1100"/>
                <a:gd name="T52" fmla="*/ 325 w 710"/>
                <a:gd name="T53" fmla="*/ 563 h 1100"/>
                <a:gd name="T54" fmla="*/ 421 w 710"/>
                <a:gd name="T55" fmla="*/ 589 h 1100"/>
                <a:gd name="T56" fmla="*/ 392 w 710"/>
                <a:gd name="T57" fmla="*/ 661 h 1100"/>
                <a:gd name="T58" fmla="*/ 341 w 710"/>
                <a:gd name="T59" fmla="*/ 647 h 1100"/>
                <a:gd name="T60" fmla="*/ 325 w 710"/>
                <a:gd name="T61" fmla="*/ 563 h 1100"/>
                <a:gd name="T62" fmla="*/ 0 w 710"/>
                <a:gd name="T63" fmla="*/ 863 h 1100"/>
                <a:gd name="T64" fmla="*/ 82 w 710"/>
                <a:gd name="T65" fmla="*/ 751 h 1100"/>
                <a:gd name="T66" fmla="*/ 153 w 710"/>
                <a:gd name="T67" fmla="*/ 607 h 1100"/>
                <a:gd name="T68" fmla="*/ 128 w 710"/>
                <a:gd name="T69" fmla="*/ 724 h 1100"/>
                <a:gd name="T70" fmla="*/ 497 w 710"/>
                <a:gd name="T71" fmla="*/ 700 h 1100"/>
                <a:gd name="T72" fmla="*/ 454 w 710"/>
                <a:gd name="T73" fmla="*/ 782 h 1100"/>
                <a:gd name="T74" fmla="*/ 381 w 710"/>
                <a:gd name="T75" fmla="*/ 748 h 1100"/>
                <a:gd name="T76" fmla="*/ 411 w 710"/>
                <a:gd name="T77" fmla="*/ 702 h 1100"/>
                <a:gd name="T78" fmla="*/ 455 w 710"/>
                <a:gd name="T79" fmla="*/ 644 h 1100"/>
                <a:gd name="T80" fmla="*/ 496 w 710"/>
                <a:gd name="T81" fmla="*/ 619 h 1100"/>
                <a:gd name="T82" fmla="*/ 690 w 710"/>
                <a:gd name="T83" fmla="*/ 859 h 1100"/>
                <a:gd name="T84" fmla="*/ 710 w 710"/>
                <a:gd name="T85" fmla="*/ 963 h 1100"/>
                <a:gd name="T86" fmla="*/ 657 w 710"/>
                <a:gd name="T87" fmla="*/ 954 h 1100"/>
                <a:gd name="T88" fmla="*/ 652 w 710"/>
                <a:gd name="T89" fmla="*/ 1060 h 1100"/>
                <a:gd name="T90" fmla="*/ 542 w 710"/>
                <a:gd name="T91" fmla="*/ 1051 h 1100"/>
                <a:gd name="T92" fmla="*/ 537 w 710"/>
                <a:gd name="T93" fmla="*/ 949 h 1100"/>
                <a:gd name="T94" fmla="*/ 466 w 710"/>
                <a:gd name="T95" fmla="*/ 944 h 1100"/>
                <a:gd name="T96" fmla="*/ 378 w 710"/>
                <a:gd name="T97" fmla="*/ 988 h 1100"/>
                <a:gd name="T98" fmla="*/ 388 w 710"/>
                <a:gd name="T99" fmla="*/ 891 h 1100"/>
                <a:gd name="T100" fmla="*/ 472 w 710"/>
                <a:gd name="T101" fmla="*/ 835 h 1100"/>
                <a:gd name="T102" fmla="*/ 557 w 710"/>
                <a:gd name="T103" fmla="*/ 850 h 1100"/>
                <a:gd name="T104" fmla="*/ 619 w 710"/>
                <a:gd name="T105" fmla="*/ 810 h 1100"/>
                <a:gd name="T106" fmla="*/ 673 w 710"/>
                <a:gd name="T107" fmla="*/ 785 h 1100"/>
                <a:gd name="T108" fmla="*/ 690 w 710"/>
                <a:gd name="T109" fmla="*/ 859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0" h="1100">
                  <a:moveTo>
                    <a:pt x="202" y="0"/>
                  </a:moveTo>
                  <a:lnTo>
                    <a:pt x="252" y="24"/>
                  </a:lnTo>
                  <a:lnTo>
                    <a:pt x="271" y="2"/>
                  </a:lnTo>
                  <a:lnTo>
                    <a:pt x="282" y="24"/>
                  </a:lnTo>
                  <a:lnTo>
                    <a:pt x="276" y="59"/>
                  </a:lnTo>
                  <a:lnTo>
                    <a:pt x="311" y="120"/>
                  </a:lnTo>
                  <a:lnTo>
                    <a:pt x="303" y="191"/>
                  </a:lnTo>
                  <a:lnTo>
                    <a:pt x="264" y="219"/>
                  </a:lnTo>
                  <a:lnTo>
                    <a:pt x="262" y="288"/>
                  </a:lnTo>
                  <a:lnTo>
                    <a:pt x="288" y="355"/>
                  </a:lnTo>
                  <a:lnTo>
                    <a:pt x="329" y="365"/>
                  </a:lnTo>
                  <a:lnTo>
                    <a:pt x="361" y="355"/>
                  </a:lnTo>
                  <a:lnTo>
                    <a:pt x="460" y="402"/>
                  </a:lnTo>
                  <a:lnTo>
                    <a:pt x="459" y="448"/>
                  </a:lnTo>
                  <a:lnTo>
                    <a:pt x="486" y="469"/>
                  </a:lnTo>
                  <a:lnTo>
                    <a:pt x="483" y="508"/>
                  </a:lnTo>
                  <a:lnTo>
                    <a:pt x="420" y="466"/>
                  </a:lnTo>
                  <a:lnTo>
                    <a:pt x="387" y="421"/>
                  </a:lnTo>
                  <a:lnTo>
                    <a:pt x="371" y="453"/>
                  </a:lnTo>
                  <a:lnTo>
                    <a:pt x="317" y="402"/>
                  </a:lnTo>
                  <a:lnTo>
                    <a:pt x="251" y="414"/>
                  </a:lnTo>
                  <a:lnTo>
                    <a:pt x="212" y="395"/>
                  </a:lnTo>
                  <a:lnTo>
                    <a:pt x="211" y="360"/>
                  </a:lnTo>
                  <a:lnTo>
                    <a:pt x="231" y="339"/>
                  </a:lnTo>
                  <a:lnTo>
                    <a:pt x="206" y="319"/>
                  </a:lnTo>
                  <a:lnTo>
                    <a:pt x="201" y="350"/>
                  </a:lnTo>
                  <a:lnTo>
                    <a:pt x="157" y="301"/>
                  </a:lnTo>
                  <a:lnTo>
                    <a:pt x="141" y="264"/>
                  </a:lnTo>
                  <a:lnTo>
                    <a:pt x="126" y="182"/>
                  </a:lnTo>
                  <a:lnTo>
                    <a:pt x="160" y="210"/>
                  </a:lnTo>
                  <a:lnTo>
                    <a:pt x="146" y="77"/>
                  </a:lnTo>
                  <a:lnTo>
                    <a:pt x="157" y="0"/>
                  </a:lnTo>
                  <a:lnTo>
                    <a:pt x="202" y="0"/>
                  </a:lnTo>
                  <a:moveTo>
                    <a:pt x="287" y="463"/>
                  </a:moveTo>
                  <a:lnTo>
                    <a:pt x="276" y="536"/>
                  </a:lnTo>
                  <a:lnTo>
                    <a:pt x="239" y="494"/>
                  </a:lnTo>
                  <a:lnTo>
                    <a:pt x="193" y="429"/>
                  </a:lnTo>
                  <a:lnTo>
                    <a:pt x="257" y="432"/>
                  </a:lnTo>
                  <a:lnTo>
                    <a:pt x="287" y="463"/>
                  </a:lnTo>
                  <a:moveTo>
                    <a:pt x="594" y="540"/>
                  </a:moveTo>
                  <a:lnTo>
                    <a:pt x="625" y="635"/>
                  </a:lnTo>
                  <a:lnTo>
                    <a:pt x="565" y="612"/>
                  </a:lnTo>
                  <a:lnTo>
                    <a:pt x="570" y="641"/>
                  </a:lnTo>
                  <a:lnTo>
                    <a:pt x="593" y="693"/>
                  </a:lnTo>
                  <a:lnTo>
                    <a:pt x="559" y="712"/>
                  </a:lnTo>
                  <a:lnTo>
                    <a:pt x="550" y="653"/>
                  </a:lnTo>
                  <a:lnTo>
                    <a:pt x="527" y="648"/>
                  </a:lnTo>
                  <a:lnTo>
                    <a:pt x="510" y="597"/>
                  </a:lnTo>
                  <a:lnTo>
                    <a:pt x="555" y="603"/>
                  </a:lnTo>
                  <a:lnTo>
                    <a:pt x="550" y="571"/>
                  </a:lnTo>
                  <a:lnTo>
                    <a:pt x="497" y="506"/>
                  </a:lnTo>
                  <a:lnTo>
                    <a:pt x="569" y="508"/>
                  </a:lnTo>
                  <a:lnTo>
                    <a:pt x="594" y="540"/>
                  </a:lnTo>
                  <a:moveTo>
                    <a:pt x="325" y="563"/>
                  </a:moveTo>
                  <a:lnTo>
                    <a:pt x="373" y="589"/>
                  </a:lnTo>
                  <a:lnTo>
                    <a:pt x="421" y="589"/>
                  </a:lnTo>
                  <a:lnTo>
                    <a:pt x="423" y="625"/>
                  </a:lnTo>
                  <a:lnTo>
                    <a:pt x="392" y="661"/>
                  </a:lnTo>
                  <a:lnTo>
                    <a:pt x="347" y="686"/>
                  </a:lnTo>
                  <a:lnTo>
                    <a:pt x="341" y="647"/>
                  </a:lnTo>
                  <a:lnTo>
                    <a:pt x="341" y="603"/>
                  </a:lnTo>
                  <a:lnTo>
                    <a:pt x="325" y="563"/>
                  </a:lnTo>
                  <a:moveTo>
                    <a:pt x="94" y="782"/>
                  </a:moveTo>
                  <a:lnTo>
                    <a:pt x="0" y="863"/>
                  </a:lnTo>
                  <a:lnTo>
                    <a:pt x="32" y="803"/>
                  </a:lnTo>
                  <a:lnTo>
                    <a:pt x="82" y="751"/>
                  </a:lnTo>
                  <a:lnTo>
                    <a:pt x="122" y="692"/>
                  </a:lnTo>
                  <a:lnTo>
                    <a:pt x="153" y="607"/>
                  </a:lnTo>
                  <a:lnTo>
                    <a:pt x="173" y="677"/>
                  </a:lnTo>
                  <a:lnTo>
                    <a:pt x="128" y="724"/>
                  </a:lnTo>
                  <a:lnTo>
                    <a:pt x="94" y="782"/>
                  </a:lnTo>
                  <a:moveTo>
                    <a:pt x="497" y="700"/>
                  </a:moveTo>
                  <a:lnTo>
                    <a:pt x="473" y="728"/>
                  </a:lnTo>
                  <a:lnTo>
                    <a:pt x="454" y="782"/>
                  </a:lnTo>
                  <a:lnTo>
                    <a:pt x="433" y="807"/>
                  </a:lnTo>
                  <a:lnTo>
                    <a:pt x="381" y="748"/>
                  </a:lnTo>
                  <a:lnTo>
                    <a:pt x="395" y="726"/>
                  </a:lnTo>
                  <a:lnTo>
                    <a:pt x="411" y="702"/>
                  </a:lnTo>
                  <a:lnTo>
                    <a:pt x="414" y="649"/>
                  </a:lnTo>
                  <a:lnTo>
                    <a:pt x="455" y="644"/>
                  </a:lnTo>
                  <a:lnTo>
                    <a:pt x="449" y="701"/>
                  </a:lnTo>
                  <a:lnTo>
                    <a:pt x="496" y="619"/>
                  </a:lnTo>
                  <a:lnTo>
                    <a:pt x="497" y="700"/>
                  </a:lnTo>
                  <a:moveTo>
                    <a:pt x="690" y="859"/>
                  </a:moveTo>
                  <a:lnTo>
                    <a:pt x="702" y="916"/>
                  </a:lnTo>
                  <a:lnTo>
                    <a:pt x="710" y="963"/>
                  </a:lnTo>
                  <a:lnTo>
                    <a:pt x="690" y="1041"/>
                  </a:lnTo>
                  <a:lnTo>
                    <a:pt x="657" y="954"/>
                  </a:lnTo>
                  <a:lnTo>
                    <a:pt x="624" y="998"/>
                  </a:lnTo>
                  <a:lnTo>
                    <a:pt x="652" y="1060"/>
                  </a:lnTo>
                  <a:lnTo>
                    <a:pt x="633" y="1100"/>
                  </a:lnTo>
                  <a:lnTo>
                    <a:pt x="542" y="1051"/>
                  </a:lnTo>
                  <a:lnTo>
                    <a:pt x="517" y="989"/>
                  </a:lnTo>
                  <a:lnTo>
                    <a:pt x="537" y="949"/>
                  </a:lnTo>
                  <a:lnTo>
                    <a:pt x="487" y="908"/>
                  </a:lnTo>
                  <a:lnTo>
                    <a:pt x="466" y="944"/>
                  </a:lnTo>
                  <a:lnTo>
                    <a:pt x="430" y="940"/>
                  </a:lnTo>
                  <a:lnTo>
                    <a:pt x="378" y="988"/>
                  </a:lnTo>
                  <a:lnTo>
                    <a:pt x="364" y="963"/>
                  </a:lnTo>
                  <a:lnTo>
                    <a:pt x="388" y="891"/>
                  </a:lnTo>
                  <a:lnTo>
                    <a:pt x="433" y="867"/>
                  </a:lnTo>
                  <a:lnTo>
                    <a:pt x="472" y="835"/>
                  </a:lnTo>
                  <a:lnTo>
                    <a:pt x="501" y="874"/>
                  </a:lnTo>
                  <a:lnTo>
                    <a:pt x="557" y="850"/>
                  </a:lnTo>
                  <a:lnTo>
                    <a:pt x="566" y="812"/>
                  </a:lnTo>
                  <a:lnTo>
                    <a:pt x="619" y="810"/>
                  </a:lnTo>
                  <a:lnTo>
                    <a:pt x="608" y="744"/>
                  </a:lnTo>
                  <a:lnTo>
                    <a:pt x="673" y="785"/>
                  </a:lnTo>
                  <a:lnTo>
                    <a:pt x="683" y="828"/>
                  </a:lnTo>
                  <a:lnTo>
                    <a:pt x="690" y="859"/>
                  </a:lnTo>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82" name="Freeform 147"/>
            <p:cNvSpPr>
              <a:spLocks/>
            </p:cNvSpPr>
            <p:nvPr/>
          </p:nvSpPr>
          <p:spPr bwMode="auto">
            <a:xfrm>
              <a:off x="8683625" y="4075113"/>
              <a:ext cx="41275" cy="61913"/>
            </a:xfrm>
            <a:custGeom>
              <a:avLst/>
              <a:gdLst>
                <a:gd name="T0" fmla="*/ 23 w 26"/>
                <a:gd name="T1" fmla="*/ 37 h 39"/>
                <a:gd name="T2" fmla="*/ 18 w 26"/>
                <a:gd name="T3" fmla="*/ 39 h 39"/>
                <a:gd name="T4" fmla="*/ 10 w 26"/>
                <a:gd name="T5" fmla="*/ 31 h 39"/>
                <a:gd name="T6" fmla="*/ 3 w 26"/>
                <a:gd name="T7" fmla="*/ 18 h 39"/>
                <a:gd name="T8" fmla="*/ 0 w 26"/>
                <a:gd name="T9" fmla="*/ 2 h 39"/>
                <a:gd name="T10" fmla="*/ 3 w 26"/>
                <a:gd name="T11" fmla="*/ 0 h 39"/>
                <a:gd name="T12" fmla="*/ 5 w 26"/>
                <a:gd name="T13" fmla="*/ 6 h 39"/>
                <a:gd name="T14" fmla="*/ 10 w 26"/>
                <a:gd name="T15" fmla="*/ 11 h 39"/>
                <a:gd name="T16" fmla="*/ 18 w 26"/>
                <a:gd name="T17" fmla="*/ 24 h 39"/>
                <a:gd name="T18" fmla="*/ 26 w 26"/>
                <a:gd name="T19" fmla="*/ 31 h 39"/>
                <a:gd name="T20" fmla="*/ 23 w 26"/>
                <a:gd name="T21" fmla="*/ 3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9">
                  <a:moveTo>
                    <a:pt x="23" y="37"/>
                  </a:moveTo>
                  <a:lnTo>
                    <a:pt x="18" y="39"/>
                  </a:lnTo>
                  <a:lnTo>
                    <a:pt x="10" y="31"/>
                  </a:lnTo>
                  <a:lnTo>
                    <a:pt x="3" y="18"/>
                  </a:lnTo>
                  <a:lnTo>
                    <a:pt x="0" y="2"/>
                  </a:lnTo>
                  <a:lnTo>
                    <a:pt x="3" y="0"/>
                  </a:lnTo>
                  <a:lnTo>
                    <a:pt x="5" y="6"/>
                  </a:lnTo>
                  <a:lnTo>
                    <a:pt x="10" y="11"/>
                  </a:lnTo>
                  <a:lnTo>
                    <a:pt x="18" y="24"/>
                  </a:lnTo>
                  <a:lnTo>
                    <a:pt x="26" y="31"/>
                  </a:lnTo>
                  <a:lnTo>
                    <a:pt x="23" y="3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83" name="Freeform 148"/>
            <p:cNvSpPr>
              <a:spLocks/>
            </p:cNvSpPr>
            <p:nvPr/>
          </p:nvSpPr>
          <p:spPr bwMode="auto">
            <a:xfrm>
              <a:off x="8502650" y="4046538"/>
              <a:ext cx="119063" cy="71438"/>
            </a:xfrm>
            <a:custGeom>
              <a:avLst/>
              <a:gdLst>
                <a:gd name="T0" fmla="*/ 68 w 75"/>
                <a:gd name="T1" fmla="*/ 27 h 45"/>
                <a:gd name="T2" fmla="*/ 58 w 75"/>
                <a:gd name="T3" fmla="*/ 29 h 45"/>
                <a:gd name="T4" fmla="*/ 54 w 75"/>
                <a:gd name="T5" fmla="*/ 35 h 45"/>
                <a:gd name="T6" fmla="*/ 44 w 75"/>
                <a:gd name="T7" fmla="*/ 40 h 45"/>
                <a:gd name="T8" fmla="*/ 34 w 75"/>
                <a:gd name="T9" fmla="*/ 45 h 45"/>
                <a:gd name="T10" fmla="*/ 25 w 75"/>
                <a:gd name="T11" fmla="*/ 45 h 45"/>
                <a:gd name="T12" fmla="*/ 10 w 75"/>
                <a:gd name="T13" fmla="*/ 39 h 45"/>
                <a:gd name="T14" fmla="*/ 0 w 75"/>
                <a:gd name="T15" fmla="*/ 33 h 45"/>
                <a:gd name="T16" fmla="*/ 2 w 75"/>
                <a:gd name="T17" fmla="*/ 26 h 45"/>
                <a:gd name="T18" fmla="*/ 18 w 75"/>
                <a:gd name="T19" fmla="*/ 29 h 45"/>
                <a:gd name="T20" fmla="*/ 28 w 75"/>
                <a:gd name="T21" fmla="*/ 28 h 45"/>
                <a:gd name="T22" fmla="*/ 31 w 75"/>
                <a:gd name="T23" fmla="*/ 18 h 45"/>
                <a:gd name="T24" fmla="*/ 34 w 75"/>
                <a:gd name="T25" fmla="*/ 17 h 45"/>
                <a:gd name="T26" fmla="*/ 35 w 75"/>
                <a:gd name="T27" fmla="*/ 28 h 45"/>
                <a:gd name="T28" fmla="*/ 46 w 75"/>
                <a:gd name="T29" fmla="*/ 27 h 45"/>
                <a:gd name="T30" fmla="*/ 51 w 75"/>
                <a:gd name="T31" fmla="*/ 20 h 45"/>
                <a:gd name="T32" fmla="*/ 62 w 75"/>
                <a:gd name="T33" fmla="*/ 12 h 45"/>
                <a:gd name="T34" fmla="*/ 61 w 75"/>
                <a:gd name="T35" fmla="*/ 0 h 45"/>
                <a:gd name="T36" fmla="*/ 72 w 75"/>
                <a:gd name="T37" fmla="*/ 0 h 45"/>
                <a:gd name="T38" fmla="*/ 75 w 75"/>
                <a:gd name="T39" fmla="*/ 3 h 45"/>
                <a:gd name="T40" fmla="*/ 74 w 75"/>
                <a:gd name="T41" fmla="*/ 15 h 45"/>
                <a:gd name="T42" fmla="*/ 68 w 75"/>
                <a:gd name="T43"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45">
                  <a:moveTo>
                    <a:pt x="68" y="27"/>
                  </a:moveTo>
                  <a:lnTo>
                    <a:pt x="58" y="29"/>
                  </a:lnTo>
                  <a:lnTo>
                    <a:pt x="54" y="35"/>
                  </a:lnTo>
                  <a:lnTo>
                    <a:pt x="44" y="40"/>
                  </a:lnTo>
                  <a:lnTo>
                    <a:pt x="34" y="45"/>
                  </a:lnTo>
                  <a:lnTo>
                    <a:pt x="25" y="45"/>
                  </a:lnTo>
                  <a:lnTo>
                    <a:pt x="10" y="39"/>
                  </a:lnTo>
                  <a:lnTo>
                    <a:pt x="0" y="33"/>
                  </a:lnTo>
                  <a:lnTo>
                    <a:pt x="2" y="26"/>
                  </a:lnTo>
                  <a:lnTo>
                    <a:pt x="18" y="29"/>
                  </a:lnTo>
                  <a:lnTo>
                    <a:pt x="28" y="28"/>
                  </a:lnTo>
                  <a:lnTo>
                    <a:pt x="31" y="18"/>
                  </a:lnTo>
                  <a:lnTo>
                    <a:pt x="34" y="17"/>
                  </a:lnTo>
                  <a:lnTo>
                    <a:pt x="35" y="28"/>
                  </a:lnTo>
                  <a:lnTo>
                    <a:pt x="46" y="27"/>
                  </a:lnTo>
                  <a:lnTo>
                    <a:pt x="51" y="20"/>
                  </a:lnTo>
                  <a:lnTo>
                    <a:pt x="62" y="12"/>
                  </a:lnTo>
                  <a:lnTo>
                    <a:pt x="61" y="0"/>
                  </a:lnTo>
                  <a:lnTo>
                    <a:pt x="72" y="0"/>
                  </a:lnTo>
                  <a:lnTo>
                    <a:pt x="75" y="3"/>
                  </a:lnTo>
                  <a:lnTo>
                    <a:pt x="74" y="15"/>
                  </a:lnTo>
                  <a:lnTo>
                    <a:pt x="68" y="2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84" name="Freeform 149"/>
            <p:cNvSpPr>
              <a:spLocks/>
            </p:cNvSpPr>
            <p:nvPr/>
          </p:nvSpPr>
          <p:spPr bwMode="auto">
            <a:xfrm>
              <a:off x="8281987" y="3994150"/>
              <a:ext cx="279400" cy="266700"/>
            </a:xfrm>
            <a:custGeom>
              <a:avLst/>
              <a:gdLst>
                <a:gd name="T0" fmla="*/ 116 w 176"/>
                <a:gd name="T1" fmla="*/ 100 h 168"/>
                <a:gd name="T2" fmla="*/ 131 w 176"/>
                <a:gd name="T3" fmla="*/ 114 h 168"/>
                <a:gd name="T4" fmla="*/ 141 w 176"/>
                <a:gd name="T5" fmla="*/ 136 h 168"/>
                <a:gd name="T6" fmla="*/ 151 w 176"/>
                <a:gd name="T7" fmla="*/ 135 h 168"/>
                <a:gd name="T8" fmla="*/ 149 w 176"/>
                <a:gd name="T9" fmla="*/ 144 h 168"/>
                <a:gd name="T10" fmla="*/ 163 w 176"/>
                <a:gd name="T11" fmla="*/ 148 h 168"/>
                <a:gd name="T12" fmla="*/ 157 w 176"/>
                <a:gd name="T13" fmla="*/ 151 h 168"/>
                <a:gd name="T14" fmla="*/ 176 w 176"/>
                <a:gd name="T15" fmla="*/ 160 h 168"/>
                <a:gd name="T16" fmla="*/ 173 w 176"/>
                <a:gd name="T17" fmla="*/ 166 h 168"/>
                <a:gd name="T18" fmla="*/ 161 w 176"/>
                <a:gd name="T19" fmla="*/ 168 h 168"/>
                <a:gd name="T20" fmla="*/ 157 w 176"/>
                <a:gd name="T21" fmla="*/ 162 h 168"/>
                <a:gd name="T22" fmla="*/ 141 w 176"/>
                <a:gd name="T23" fmla="*/ 160 h 168"/>
                <a:gd name="T24" fmla="*/ 123 w 176"/>
                <a:gd name="T25" fmla="*/ 157 h 168"/>
                <a:gd name="T26" fmla="*/ 111 w 176"/>
                <a:gd name="T27" fmla="*/ 144 h 168"/>
                <a:gd name="T28" fmla="*/ 101 w 176"/>
                <a:gd name="T29" fmla="*/ 132 h 168"/>
                <a:gd name="T30" fmla="*/ 93 w 176"/>
                <a:gd name="T31" fmla="*/ 114 h 168"/>
                <a:gd name="T32" fmla="*/ 70 w 176"/>
                <a:gd name="T33" fmla="*/ 105 h 168"/>
                <a:gd name="T34" fmla="*/ 54 w 176"/>
                <a:gd name="T35" fmla="*/ 111 h 168"/>
                <a:gd name="T36" fmla="*/ 43 w 176"/>
                <a:gd name="T37" fmla="*/ 118 h 168"/>
                <a:gd name="T38" fmla="*/ 43 w 176"/>
                <a:gd name="T39" fmla="*/ 133 h 168"/>
                <a:gd name="T40" fmla="*/ 28 w 176"/>
                <a:gd name="T41" fmla="*/ 140 h 168"/>
                <a:gd name="T42" fmla="*/ 19 w 176"/>
                <a:gd name="T43" fmla="*/ 137 h 168"/>
                <a:gd name="T44" fmla="*/ 0 w 176"/>
                <a:gd name="T45" fmla="*/ 136 h 168"/>
                <a:gd name="T46" fmla="*/ 5 w 176"/>
                <a:gd name="T47" fmla="*/ 68 h 168"/>
                <a:gd name="T48" fmla="*/ 7 w 176"/>
                <a:gd name="T49" fmla="*/ 0 h 168"/>
                <a:gd name="T50" fmla="*/ 39 w 176"/>
                <a:gd name="T51" fmla="*/ 15 h 168"/>
                <a:gd name="T52" fmla="*/ 72 w 176"/>
                <a:gd name="T53" fmla="*/ 27 h 168"/>
                <a:gd name="T54" fmla="*/ 84 w 176"/>
                <a:gd name="T55" fmla="*/ 37 h 168"/>
                <a:gd name="T56" fmla="*/ 94 w 176"/>
                <a:gd name="T57" fmla="*/ 48 h 168"/>
                <a:gd name="T58" fmla="*/ 96 w 176"/>
                <a:gd name="T59" fmla="*/ 60 h 168"/>
                <a:gd name="T60" fmla="*/ 126 w 176"/>
                <a:gd name="T61" fmla="*/ 73 h 168"/>
                <a:gd name="T62" fmla="*/ 130 w 176"/>
                <a:gd name="T63" fmla="*/ 84 h 168"/>
                <a:gd name="T64" fmla="*/ 113 w 176"/>
                <a:gd name="T65" fmla="*/ 86 h 168"/>
                <a:gd name="T66" fmla="*/ 116 w 176"/>
                <a:gd name="T67" fmla="*/ 10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68">
                  <a:moveTo>
                    <a:pt x="116" y="100"/>
                  </a:moveTo>
                  <a:lnTo>
                    <a:pt x="131" y="114"/>
                  </a:lnTo>
                  <a:lnTo>
                    <a:pt x="141" y="136"/>
                  </a:lnTo>
                  <a:lnTo>
                    <a:pt x="151" y="135"/>
                  </a:lnTo>
                  <a:lnTo>
                    <a:pt x="149" y="144"/>
                  </a:lnTo>
                  <a:lnTo>
                    <a:pt x="163" y="148"/>
                  </a:lnTo>
                  <a:lnTo>
                    <a:pt x="157" y="151"/>
                  </a:lnTo>
                  <a:lnTo>
                    <a:pt x="176" y="160"/>
                  </a:lnTo>
                  <a:lnTo>
                    <a:pt x="173" y="166"/>
                  </a:lnTo>
                  <a:lnTo>
                    <a:pt x="161" y="168"/>
                  </a:lnTo>
                  <a:lnTo>
                    <a:pt x="157" y="162"/>
                  </a:lnTo>
                  <a:lnTo>
                    <a:pt x="141" y="160"/>
                  </a:lnTo>
                  <a:lnTo>
                    <a:pt x="123" y="157"/>
                  </a:lnTo>
                  <a:lnTo>
                    <a:pt x="111" y="144"/>
                  </a:lnTo>
                  <a:lnTo>
                    <a:pt x="101" y="132"/>
                  </a:lnTo>
                  <a:lnTo>
                    <a:pt x="93" y="114"/>
                  </a:lnTo>
                  <a:lnTo>
                    <a:pt x="70" y="105"/>
                  </a:lnTo>
                  <a:lnTo>
                    <a:pt x="54" y="111"/>
                  </a:lnTo>
                  <a:lnTo>
                    <a:pt x="43" y="118"/>
                  </a:lnTo>
                  <a:lnTo>
                    <a:pt x="43" y="133"/>
                  </a:lnTo>
                  <a:lnTo>
                    <a:pt x="28" y="140"/>
                  </a:lnTo>
                  <a:lnTo>
                    <a:pt x="19" y="137"/>
                  </a:lnTo>
                  <a:lnTo>
                    <a:pt x="0" y="136"/>
                  </a:lnTo>
                  <a:lnTo>
                    <a:pt x="5" y="68"/>
                  </a:lnTo>
                  <a:lnTo>
                    <a:pt x="7" y="0"/>
                  </a:lnTo>
                  <a:lnTo>
                    <a:pt x="39" y="15"/>
                  </a:lnTo>
                  <a:lnTo>
                    <a:pt x="72" y="27"/>
                  </a:lnTo>
                  <a:lnTo>
                    <a:pt x="84" y="37"/>
                  </a:lnTo>
                  <a:lnTo>
                    <a:pt x="94" y="48"/>
                  </a:lnTo>
                  <a:lnTo>
                    <a:pt x="96" y="60"/>
                  </a:lnTo>
                  <a:lnTo>
                    <a:pt x="126" y="73"/>
                  </a:lnTo>
                  <a:lnTo>
                    <a:pt x="130" y="84"/>
                  </a:lnTo>
                  <a:lnTo>
                    <a:pt x="113" y="86"/>
                  </a:lnTo>
                  <a:lnTo>
                    <a:pt x="116" y="10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85" name="Freeform 150"/>
            <p:cNvSpPr>
              <a:spLocks/>
            </p:cNvSpPr>
            <p:nvPr/>
          </p:nvSpPr>
          <p:spPr bwMode="auto">
            <a:xfrm>
              <a:off x="8575675" y="3990975"/>
              <a:ext cx="69850" cy="74613"/>
            </a:xfrm>
            <a:custGeom>
              <a:avLst/>
              <a:gdLst>
                <a:gd name="T0" fmla="*/ 44 w 44"/>
                <a:gd name="T1" fmla="*/ 42 h 47"/>
                <a:gd name="T2" fmla="*/ 38 w 44"/>
                <a:gd name="T3" fmla="*/ 47 h 47"/>
                <a:gd name="T4" fmla="*/ 35 w 44"/>
                <a:gd name="T5" fmla="*/ 35 h 47"/>
                <a:gd name="T6" fmla="*/ 31 w 44"/>
                <a:gd name="T7" fmla="*/ 27 h 47"/>
                <a:gd name="T8" fmla="*/ 23 w 44"/>
                <a:gd name="T9" fmla="*/ 20 h 47"/>
                <a:gd name="T10" fmla="*/ 13 w 44"/>
                <a:gd name="T11" fmla="*/ 11 h 47"/>
                <a:gd name="T12" fmla="*/ 0 w 44"/>
                <a:gd name="T13" fmla="*/ 5 h 47"/>
                <a:gd name="T14" fmla="*/ 5 w 44"/>
                <a:gd name="T15" fmla="*/ 0 h 47"/>
                <a:gd name="T16" fmla="*/ 15 w 44"/>
                <a:gd name="T17" fmla="*/ 6 h 47"/>
                <a:gd name="T18" fmla="*/ 21 w 44"/>
                <a:gd name="T19" fmla="*/ 11 h 47"/>
                <a:gd name="T20" fmla="*/ 28 w 44"/>
                <a:gd name="T21" fmla="*/ 16 h 47"/>
                <a:gd name="T22" fmla="*/ 35 w 44"/>
                <a:gd name="T23" fmla="*/ 24 h 47"/>
                <a:gd name="T24" fmla="*/ 42 w 44"/>
                <a:gd name="T25" fmla="*/ 31 h 47"/>
                <a:gd name="T26" fmla="*/ 44 w 44"/>
                <a:gd name="T27"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7">
                  <a:moveTo>
                    <a:pt x="44" y="42"/>
                  </a:moveTo>
                  <a:lnTo>
                    <a:pt x="38" y="47"/>
                  </a:lnTo>
                  <a:lnTo>
                    <a:pt x="35" y="35"/>
                  </a:lnTo>
                  <a:lnTo>
                    <a:pt x="31" y="27"/>
                  </a:lnTo>
                  <a:lnTo>
                    <a:pt x="23" y="20"/>
                  </a:lnTo>
                  <a:lnTo>
                    <a:pt x="13" y="11"/>
                  </a:lnTo>
                  <a:lnTo>
                    <a:pt x="0" y="5"/>
                  </a:lnTo>
                  <a:lnTo>
                    <a:pt x="5" y="0"/>
                  </a:lnTo>
                  <a:lnTo>
                    <a:pt x="15" y="6"/>
                  </a:lnTo>
                  <a:lnTo>
                    <a:pt x="21" y="11"/>
                  </a:lnTo>
                  <a:lnTo>
                    <a:pt x="28" y="16"/>
                  </a:lnTo>
                  <a:lnTo>
                    <a:pt x="35" y="24"/>
                  </a:lnTo>
                  <a:lnTo>
                    <a:pt x="42" y="31"/>
                  </a:lnTo>
                  <a:lnTo>
                    <a:pt x="44" y="4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86" name="Freeform 151"/>
            <p:cNvSpPr>
              <a:spLocks/>
            </p:cNvSpPr>
            <p:nvPr/>
          </p:nvSpPr>
          <p:spPr bwMode="auto">
            <a:xfrm>
              <a:off x="4530725" y="2112962"/>
              <a:ext cx="257175" cy="185738"/>
            </a:xfrm>
            <a:custGeom>
              <a:avLst/>
              <a:gdLst>
                <a:gd name="T0" fmla="*/ 18 w 162"/>
                <a:gd name="T1" fmla="*/ 75 h 117"/>
                <a:gd name="T2" fmla="*/ 11 w 162"/>
                <a:gd name="T3" fmla="*/ 62 h 117"/>
                <a:gd name="T4" fmla="*/ 11 w 162"/>
                <a:gd name="T5" fmla="*/ 55 h 117"/>
                <a:gd name="T6" fmla="*/ 6 w 162"/>
                <a:gd name="T7" fmla="*/ 44 h 117"/>
                <a:gd name="T8" fmla="*/ 0 w 162"/>
                <a:gd name="T9" fmla="*/ 37 h 117"/>
                <a:gd name="T10" fmla="*/ 4 w 162"/>
                <a:gd name="T11" fmla="*/ 32 h 117"/>
                <a:gd name="T12" fmla="*/ 0 w 162"/>
                <a:gd name="T13" fmla="*/ 22 h 117"/>
                <a:gd name="T14" fmla="*/ 10 w 162"/>
                <a:gd name="T15" fmla="*/ 16 h 117"/>
                <a:gd name="T16" fmla="*/ 33 w 162"/>
                <a:gd name="T17" fmla="*/ 7 h 117"/>
                <a:gd name="T18" fmla="*/ 52 w 162"/>
                <a:gd name="T19" fmla="*/ 0 h 117"/>
                <a:gd name="T20" fmla="*/ 67 w 162"/>
                <a:gd name="T21" fmla="*/ 3 h 117"/>
                <a:gd name="T22" fmla="*/ 69 w 162"/>
                <a:gd name="T23" fmla="*/ 8 h 117"/>
                <a:gd name="T24" fmla="*/ 84 w 162"/>
                <a:gd name="T25" fmla="*/ 8 h 117"/>
                <a:gd name="T26" fmla="*/ 103 w 162"/>
                <a:gd name="T27" fmla="*/ 10 h 117"/>
                <a:gd name="T28" fmla="*/ 132 w 162"/>
                <a:gd name="T29" fmla="*/ 10 h 117"/>
                <a:gd name="T30" fmla="*/ 140 w 162"/>
                <a:gd name="T31" fmla="*/ 12 h 117"/>
                <a:gd name="T32" fmla="*/ 145 w 162"/>
                <a:gd name="T33" fmla="*/ 18 h 117"/>
                <a:gd name="T34" fmla="*/ 147 w 162"/>
                <a:gd name="T35" fmla="*/ 27 h 117"/>
                <a:gd name="T36" fmla="*/ 152 w 162"/>
                <a:gd name="T37" fmla="*/ 35 h 117"/>
                <a:gd name="T38" fmla="*/ 153 w 162"/>
                <a:gd name="T39" fmla="*/ 43 h 117"/>
                <a:gd name="T40" fmla="*/ 144 w 162"/>
                <a:gd name="T41" fmla="*/ 47 h 117"/>
                <a:gd name="T42" fmla="*/ 150 w 162"/>
                <a:gd name="T43" fmla="*/ 56 h 117"/>
                <a:gd name="T44" fmla="*/ 152 w 162"/>
                <a:gd name="T45" fmla="*/ 65 h 117"/>
                <a:gd name="T46" fmla="*/ 162 w 162"/>
                <a:gd name="T47" fmla="*/ 83 h 117"/>
                <a:gd name="T48" fmla="*/ 161 w 162"/>
                <a:gd name="T49" fmla="*/ 89 h 117"/>
                <a:gd name="T50" fmla="*/ 154 w 162"/>
                <a:gd name="T51" fmla="*/ 91 h 117"/>
                <a:gd name="T52" fmla="*/ 141 w 162"/>
                <a:gd name="T53" fmla="*/ 108 h 117"/>
                <a:gd name="T54" fmla="*/ 146 w 162"/>
                <a:gd name="T55" fmla="*/ 117 h 117"/>
                <a:gd name="T56" fmla="*/ 143 w 162"/>
                <a:gd name="T57" fmla="*/ 116 h 117"/>
                <a:gd name="T58" fmla="*/ 127 w 162"/>
                <a:gd name="T59" fmla="*/ 108 h 117"/>
                <a:gd name="T60" fmla="*/ 115 w 162"/>
                <a:gd name="T61" fmla="*/ 110 h 117"/>
                <a:gd name="T62" fmla="*/ 107 w 162"/>
                <a:gd name="T63" fmla="*/ 109 h 117"/>
                <a:gd name="T64" fmla="*/ 98 w 162"/>
                <a:gd name="T65" fmla="*/ 113 h 117"/>
                <a:gd name="T66" fmla="*/ 90 w 162"/>
                <a:gd name="T67" fmla="*/ 106 h 117"/>
                <a:gd name="T68" fmla="*/ 83 w 162"/>
                <a:gd name="T69" fmla="*/ 109 h 117"/>
                <a:gd name="T70" fmla="*/ 82 w 162"/>
                <a:gd name="T71" fmla="*/ 107 h 117"/>
                <a:gd name="T72" fmla="*/ 74 w 162"/>
                <a:gd name="T73" fmla="*/ 97 h 117"/>
                <a:gd name="T74" fmla="*/ 62 w 162"/>
                <a:gd name="T75" fmla="*/ 96 h 117"/>
                <a:gd name="T76" fmla="*/ 60 w 162"/>
                <a:gd name="T77" fmla="*/ 90 h 117"/>
                <a:gd name="T78" fmla="*/ 49 w 162"/>
                <a:gd name="T79" fmla="*/ 88 h 117"/>
                <a:gd name="T80" fmla="*/ 47 w 162"/>
                <a:gd name="T81" fmla="*/ 93 h 117"/>
                <a:gd name="T82" fmla="*/ 38 w 162"/>
                <a:gd name="T83" fmla="*/ 89 h 117"/>
                <a:gd name="T84" fmla="*/ 38 w 162"/>
                <a:gd name="T85" fmla="*/ 83 h 117"/>
                <a:gd name="T86" fmla="*/ 26 w 162"/>
                <a:gd name="T87" fmla="*/ 81 h 117"/>
                <a:gd name="T88" fmla="*/ 18 w 162"/>
                <a:gd name="T89" fmla="*/ 7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17">
                  <a:moveTo>
                    <a:pt x="18" y="75"/>
                  </a:moveTo>
                  <a:lnTo>
                    <a:pt x="11" y="62"/>
                  </a:lnTo>
                  <a:lnTo>
                    <a:pt x="11" y="55"/>
                  </a:lnTo>
                  <a:lnTo>
                    <a:pt x="6" y="44"/>
                  </a:lnTo>
                  <a:lnTo>
                    <a:pt x="0" y="37"/>
                  </a:lnTo>
                  <a:lnTo>
                    <a:pt x="4" y="32"/>
                  </a:lnTo>
                  <a:lnTo>
                    <a:pt x="0" y="22"/>
                  </a:lnTo>
                  <a:lnTo>
                    <a:pt x="10" y="16"/>
                  </a:lnTo>
                  <a:lnTo>
                    <a:pt x="33" y="7"/>
                  </a:lnTo>
                  <a:lnTo>
                    <a:pt x="52" y="0"/>
                  </a:lnTo>
                  <a:lnTo>
                    <a:pt x="67" y="3"/>
                  </a:lnTo>
                  <a:lnTo>
                    <a:pt x="69" y="8"/>
                  </a:lnTo>
                  <a:lnTo>
                    <a:pt x="84" y="8"/>
                  </a:lnTo>
                  <a:lnTo>
                    <a:pt x="103" y="10"/>
                  </a:lnTo>
                  <a:lnTo>
                    <a:pt x="132" y="10"/>
                  </a:lnTo>
                  <a:lnTo>
                    <a:pt x="140" y="12"/>
                  </a:lnTo>
                  <a:lnTo>
                    <a:pt x="145" y="18"/>
                  </a:lnTo>
                  <a:lnTo>
                    <a:pt x="147" y="27"/>
                  </a:lnTo>
                  <a:lnTo>
                    <a:pt x="152" y="35"/>
                  </a:lnTo>
                  <a:lnTo>
                    <a:pt x="153" y="43"/>
                  </a:lnTo>
                  <a:lnTo>
                    <a:pt x="144" y="47"/>
                  </a:lnTo>
                  <a:lnTo>
                    <a:pt x="150" y="56"/>
                  </a:lnTo>
                  <a:lnTo>
                    <a:pt x="152" y="65"/>
                  </a:lnTo>
                  <a:lnTo>
                    <a:pt x="162" y="83"/>
                  </a:lnTo>
                  <a:lnTo>
                    <a:pt x="161" y="89"/>
                  </a:lnTo>
                  <a:lnTo>
                    <a:pt x="154" y="91"/>
                  </a:lnTo>
                  <a:lnTo>
                    <a:pt x="141" y="108"/>
                  </a:lnTo>
                  <a:lnTo>
                    <a:pt x="146" y="117"/>
                  </a:lnTo>
                  <a:lnTo>
                    <a:pt x="143" y="116"/>
                  </a:lnTo>
                  <a:lnTo>
                    <a:pt x="127" y="108"/>
                  </a:lnTo>
                  <a:lnTo>
                    <a:pt x="115" y="110"/>
                  </a:lnTo>
                  <a:lnTo>
                    <a:pt x="107" y="109"/>
                  </a:lnTo>
                  <a:lnTo>
                    <a:pt x="98" y="113"/>
                  </a:lnTo>
                  <a:lnTo>
                    <a:pt x="90" y="106"/>
                  </a:lnTo>
                  <a:lnTo>
                    <a:pt x="83" y="109"/>
                  </a:lnTo>
                  <a:lnTo>
                    <a:pt x="82" y="107"/>
                  </a:lnTo>
                  <a:lnTo>
                    <a:pt x="74" y="97"/>
                  </a:lnTo>
                  <a:lnTo>
                    <a:pt x="62" y="96"/>
                  </a:lnTo>
                  <a:lnTo>
                    <a:pt x="60" y="90"/>
                  </a:lnTo>
                  <a:lnTo>
                    <a:pt x="49" y="88"/>
                  </a:lnTo>
                  <a:lnTo>
                    <a:pt x="47" y="93"/>
                  </a:lnTo>
                  <a:lnTo>
                    <a:pt x="38" y="89"/>
                  </a:lnTo>
                  <a:lnTo>
                    <a:pt x="38" y="83"/>
                  </a:lnTo>
                  <a:lnTo>
                    <a:pt x="26" y="81"/>
                  </a:lnTo>
                  <a:lnTo>
                    <a:pt x="18" y="75"/>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87" name="Freeform 152"/>
            <p:cNvSpPr>
              <a:spLocks/>
            </p:cNvSpPr>
            <p:nvPr/>
          </p:nvSpPr>
          <p:spPr bwMode="auto">
            <a:xfrm>
              <a:off x="2249487" y="3298825"/>
              <a:ext cx="47625" cy="17463"/>
            </a:xfrm>
            <a:custGeom>
              <a:avLst/>
              <a:gdLst>
                <a:gd name="T0" fmla="*/ 18 w 30"/>
                <a:gd name="T1" fmla="*/ 0 h 11"/>
                <a:gd name="T2" fmla="*/ 27 w 30"/>
                <a:gd name="T3" fmla="*/ 1 h 11"/>
                <a:gd name="T4" fmla="*/ 30 w 30"/>
                <a:gd name="T5" fmla="*/ 6 h 11"/>
                <a:gd name="T6" fmla="*/ 24 w 30"/>
                <a:gd name="T7" fmla="*/ 11 h 11"/>
                <a:gd name="T8" fmla="*/ 11 w 30"/>
                <a:gd name="T9" fmla="*/ 11 h 11"/>
                <a:gd name="T10" fmla="*/ 0 w 30"/>
                <a:gd name="T11" fmla="*/ 11 h 11"/>
                <a:gd name="T12" fmla="*/ 0 w 30"/>
                <a:gd name="T13" fmla="*/ 3 h 11"/>
                <a:gd name="T14" fmla="*/ 3 w 30"/>
                <a:gd name="T15" fmla="*/ 0 h 11"/>
                <a:gd name="T16" fmla="*/ 18 w 3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18" y="0"/>
                  </a:moveTo>
                  <a:lnTo>
                    <a:pt x="27" y="1"/>
                  </a:lnTo>
                  <a:lnTo>
                    <a:pt x="30" y="6"/>
                  </a:lnTo>
                  <a:lnTo>
                    <a:pt x="24" y="11"/>
                  </a:lnTo>
                  <a:lnTo>
                    <a:pt x="11" y="11"/>
                  </a:lnTo>
                  <a:lnTo>
                    <a:pt x="0" y="11"/>
                  </a:lnTo>
                  <a:lnTo>
                    <a:pt x="0" y="3"/>
                  </a:lnTo>
                  <a:lnTo>
                    <a:pt x="3" y="0"/>
                  </a:lnTo>
                  <a:lnTo>
                    <a:pt x="18" y="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88" name="Freeform 153"/>
            <p:cNvSpPr>
              <a:spLocks/>
            </p:cNvSpPr>
            <p:nvPr/>
          </p:nvSpPr>
          <p:spPr bwMode="auto">
            <a:xfrm>
              <a:off x="7521575" y="2493962"/>
              <a:ext cx="134938" cy="174625"/>
            </a:xfrm>
            <a:custGeom>
              <a:avLst/>
              <a:gdLst>
                <a:gd name="T0" fmla="*/ 81 w 85"/>
                <a:gd name="T1" fmla="*/ 12 h 110"/>
                <a:gd name="T2" fmla="*/ 85 w 85"/>
                <a:gd name="T3" fmla="*/ 16 h 110"/>
                <a:gd name="T4" fmla="*/ 78 w 85"/>
                <a:gd name="T5" fmla="*/ 14 h 110"/>
                <a:gd name="T6" fmla="*/ 75 w 85"/>
                <a:gd name="T7" fmla="*/ 21 h 110"/>
                <a:gd name="T8" fmla="*/ 74 w 85"/>
                <a:gd name="T9" fmla="*/ 28 h 110"/>
                <a:gd name="T10" fmla="*/ 82 w 85"/>
                <a:gd name="T11" fmla="*/ 43 h 110"/>
                <a:gd name="T12" fmla="*/ 76 w 85"/>
                <a:gd name="T13" fmla="*/ 48 h 110"/>
                <a:gd name="T14" fmla="*/ 75 w 85"/>
                <a:gd name="T15" fmla="*/ 52 h 110"/>
                <a:gd name="T16" fmla="*/ 72 w 85"/>
                <a:gd name="T17" fmla="*/ 58 h 110"/>
                <a:gd name="T18" fmla="*/ 62 w 85"/>
                <a:gd name="T19" fmla="*/ 61 h 110"/>
                <a:gd name="T20" fmla="*/ 58 w 85"/>
                <a:gd name="T21" fmla="*/ 66 h 110"/>
                <a:gd name="T22" fmla="*/ 61 w 85"/>
                <a:gd name="T23" fmla="*/ 75 h 110"/>
                <a:gd name="T24" fmla="*/ 61 w 85"/>
                <a:gd name="T25" fmla="*/ 78 h 110"/>
                <a:gd name="T26" fmla="*/ 69 w 85"/>
                <a:gd name="T27" fmla="*/ 81 h 110"/>
                <a:gd name="T28" fmla="*/ 83 w 85"/>
                <a:gd name="T29" fmla="*/ 90 h 110"/>
                <a:gd name="T30" fmla="*/ 83 w 85"/>
                <a:gd name="T31" fmla="*/ 95 h 110"/>
                <a:gd name="T32" fmla="*/ 76 w 85"/>
                <a:gd name="T33" fmla="*/ 96 h 110"/>
                <a:gd name="T34" fmla="*/ 65 w 85"/>
                <a:gd name="T35" fmla="*/ 97 h 110"/>
                <a:gd name="T36" fmla="*/ 62 w 85"/>
                <a:gd name="T37" fmla="*/ 107 h 110"/>
                <a:gd name="T38" fmla="*/ 55 w 85"/>
                <a:gd name="T39" fmla="*/ 106 h 110"/>
                <a:gd name="T40" fmla="*/ 54 w 85"/>
                <a:gd name="T41" fmla="*/ 108 h 110"/>
                <a:gd name="T42" fmla="*/ 44 w 85"/>
                <a:gd name="T43" fmla="*/ 104 h 110"/>
                <a:gd name="T44" fmla="*/ 44 w 85"/>
                <a:gd name="T45" fmla="*/ 108 h 110"/>
                <a:gd name="T46" fmla="*/ 40 w 85"/>
                <a:gd name="T47" fmla="*/ 110 h 110"/>
                <a:gd name="T48" fmla="*/ 37 w 85"/>
                <a:gd name="T49" fmla="*/ 106 h 110"/>
                <a:gd name="T50" fmla="*/ 32 w 85"/>
                <a:gd name="T51" fmla="*/ 104 h 110"/>
                <a:gd name="T52" fmla="*/ 26 w 85"/>
                <a:gd name="T53" fmla="*/ 100 h 110"/>
                <a:gd name="T54" fmla="*/ 26 w 85"/>
                <a:gd name="T55" fmla="*/ 91 h 110"/>
                <a:gd name="T56" fmla="*/ 29 w 85"/>
                <a:gd name="T57" fmla="*/ 89 h 110"/>
                <a:gd name="T58" fmla="*/ 26 w 85"/>
                <a:gd name="T59" fmla="*/ 85 h 110"/>
                <a:gd name="T60" fmla="*/ 25 w 85"/>
                <a:gd name="T61" fmla="*/ 74 h 110"/>
                <a:gd name="T62" fmla="*/ 22 w 85"/>
                <a:gd name="T63" fmla="*/ 71 h 110"/>
                <a:gd name="T64" fmla="*/ 11 w 85"/>
                <a:gd name="T65" fmla="*/ 68 h 110"/>
                <a:gd name="T66" fmla="*/ 0 w 85"/>
                <a:gd name="T67" fmla="*/ 63 h 110"/>
                <a:gd name="T68" fmla="*/ 8 w 85"/>
                <a:gd name="T69" fmla="*/ 50 h 110"/>
                <a:gd name="T70" fmla="*/ 20 w 85"/>
                <a:gd name="T71" fmla="*/ 39 h 110"/>
                <a:gd name="T72" fmla="*/ 24 w 85"/>
                <a:gd name="T73" fmla="*/ 24 h 110"/>
                <a:gd name="T74" fmla="*/ 36 w 85"/>
                <a:gd name="T75" fmla="*/ 31 h 110"/>
                <a:gd name="T76" fmla="*/ 51 w 85"/>
                <a:gd name="T77" fmla="*/ 31 h 110"/>
                <a:gd name="T78" fmla="*/ 42 w 85"/>
                <a:gd name="T79" fmla="*/ 20 h 110"/>
                <a:gd name="T80" fmla="*/ 63 w 85"/>
                <a:gd name="T81" fmla="*/ 11 h 110"/>
                <a:gd name="T82" fmla="*/ 63 w 85"/>
                <a:gd name="T83" fmla="*/ 0 h 110"/>
                <a:gd name="T84" fmla="*/ 81 w 85"/>
                <a:gd name="T85" fmla="*/ 1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 h="110">
                  <a:moveTo>
                    <a:pt x="81" y="12"/>
                  </a:moveTo>
                  <a:lnTo>
                    <a:pt x="85" y="16"/>
                  </a:lnTo>
                  <a:lnTo>
                    <a:pt x="78" y="14"/>
                  </a:lnTo>
                  <a:lnTo>
                    <a:pt x="75" y="21"/>
                  </a:lnTo>
                  <a:lnTo>
                    <a:pt x="74" y="28"/>
                  </a:lnTo>
                  <a:lnTo>
                    <a:pt x="82" y="43"/>
                  </a:lnTo>
                  <a:lnTo>
                    <a:pt x="76" y="48"/>
                  </a:lnTo>
                  <a:lnTo>
                    <a:pt x="75" y="52"/>
                  </a:lnTo>
                  <a:lnTo>
                    <a:pt x="72" y="58"/>
                  </a:lnTo>
                  <a:lnTo>
                    <a:pt x="62" y="61"/>
                  </a:lnTo>
                  <a:lnTo>
                    <a:pt x="58" y="66"/>
                  </a:lnTo>
                  <a:lnTo>
                    <a:pt x="61" y="75"/>
                  </a:lnTo>
                  <a:lnTo>
                    <a:pt x="61" y="78"/>
                  </a:lnTo>
                  <a:lnTo>
                    <a:pt x="69" y="81"/>
                  </a:lnTo>
                  <a:lnTo>
                    <a:pt x="83" y="90"/>
                  </a:lnTo>
                  <a:lnTo>
                    <a:pt x="83" y="95"/>
                  </a:lnTo>
                  <a:lnTo>
                    <a:pt x="76" y="96"/>
                  </a:lnTo>
                  <a:lnTo>
                    <a:pt x="65" y="97"/>
                  </a:lnTo>
                  <a:lnTo>
                    <a:pt x="62" y="107"/>
                  </a:lnTo>
                  <a:lnTo>
                    <a:pt x="55" y="106"/>
                  </a:lnTo>
                  <a:lnTo>
                    <a:pt x="54" y="108"/>
                  </a:lnTo>
                  <a:lnTo>
                    <a:pt x="44" y="104"/>
                  </a:lnTo>
                  <a:lnTo>
                    <a:pt x="44" y="108"/>
                  </a:lnTo>
                  <a:lnTo>
                    <a:pt x="40" y="110"/>
                  </a:lnTo>
                  <a:lnTo>
                    <a:pt x="37" y="106"/>
                  </a:lnTo>
                  <a:lnTo>
                    <a:pt x="32" y="104"/>
                  </a:lnTo>
                  <a:lnTo>
                    <a:pt x="26" y="100"/>
                  </a:lnTo>
                  <a:lnTo>
                    <a:pt x="26" y="91"/>
                  </a:lnTo>
                  <a:lnTo>
                    <a:pt x="29" y="89"/>
                  </a:lnTo>
                  <a:lnTo>
                    <a:pt x="26" y="85"/>
                  </a:lnTo>
                  <a:lnTo>
                    <a:pt x="25" y="74"/>
                  </a:lnTo>
                  <a:lnTo>
                    <a:pt x="22" y="71"/>
                  </a:lnTo>
                  <a:lnTo>
                    <a:pt x="11" y="68"/>
                  </a:lnTo>
                  <a:lnTo>
                    <a:pt x="0" y="63"/>
                  </a:lnTo>
                  <a:lnTo>
                    <a:pt x="8" y="50"/>
                  </a:lnTo>
                  <a:lnTo>
                    <a:pt x="20" y="39"/>
                  </a:lnTo>
                  <a:lnTo>
                    <a:pt x="24" y="24"/>
                  </a:lnTo>
                  <a:lnTo>
                    <a:pt x="36" y="31"/>
                  </a:lnTo>
                  <a:lnTo>
                    <a:pt x="51" y="31"/>
                  </a:lnTo>
                  <a:lnTo>
                    <a:pt x="42" y="20"/>
                  </a:lnTo>
                  <a:lnTo>
                    <a:pt x="63" y="11"/>
                  </a:lnTo>
                  <a:lnTo>
                    <a:pt x="63" y="0"/>
                  </a:lnTo>
                  <a:lnTo>
                    <a:pt x="81" y="1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89" name="Freeform 154"/>
            <p:cNvSpPr>
              <a:spLocks/>
            </p:cNvSpPr>
            <p:nvPr/>
          </p:nvSpPr>
          <p:spPr bwMode="auto">
            <a:xfrm>
              <a:off x="3924300" y="2516187"/>
              <a:ext cx="87313" cy="179388"/>
            </a:xfrm>
            <a:custGeom>
              <a:avLst/>
              <a:gdLst>
                <a:gd name="T0" fmla="*/ 11 w 55"/>
                <a:gd name="T1" fmla="*/ 9 h 113"/>
                <a:gd name="T2" fmla="*/ 17 w 55"/>
                <a:gd name="T3" fmla="*/ 3 h 113"/>
                <a:gd name="T4" fmla="*/ 24 w 55"/>
                <a:gd name="T5" fmla="*/ 0 h 113"/>
                <a:gd name="T6" fmla="*/ 28 w 55"/>
                <a:gd name="T7" fmla="*/ 10 h 113"/>
                <a:gd name="T8" fmla="*/ 38 w 55"/>
                <a:gd name="T9" fmla="*/ 10 h 113"/>
                <a:gd name="T10" fmla="*/ 41 w 55"/>
                <a:gd name="T11" fmla="*/ 8 h 113"/>
                <a:gd name="T12" fmla="*/ 50 w 55"/>
                <a:gd name="T13" fmla="*/ 9 h 113"/>
                <a:gd name="T14" fmla="*/ 55 w 55"/>
                <a:gd name="T15" fmla="*/ 19 h 113"/>
                <a:gd name="T16" fmla="*/ 47 w 55"/>
                <a:gd name="T17" fmla="*/ 25 h 113"/>
                <a:gd name="T18" fmla="*/ 46 w 55"/>
                <a:gd name="T19" fmla="*/ 41 h 113"/>
                <a:gd name="T20" fmla="*/ 43 w 55"/>
                <a:gd name="T21" fmla="*/ 44 h 113"/>
                <a:gd name="T22" fmla="*/ 43 w 55"/>
                <a:gd name="T23" fmla="*/ 53 h 113"/>
                <a:gd name="T24" fmla="*/ 35 w 55"/>
                <a:gd name="T25" fmla="*/ 55 h 113"/>
                <a:gd name="T26" fmla="*/ 42 w 55"/>
                <a:gd name="T27" fmla="*/ 67 h 113"/>
                <a:gd name="T28" fmla="*/ 37 w 55"/>
                <a:gd name="T29" fmla="*/ 81 h 113"/>
                <a:gd name="T30" fmla="*/ 42 w 55"/>
                <a:gd name="T31" fmla="*/ 87 h 113"/>
                <a:gd name="T32" fmla="*/ 40 w 55"/>
                <a:gd name="T33" fmla="*/ 93 h 113"/>
                <a:gd name="T34" fmla="*/ 33 w 55"/>
                <a:gd name="T35" fmla="*/ 100 h 113"/>
                <a:gd name="T36" fmla="*/ 35 w 55"/>
                <a:gd name="T37" fmla="*/ 107 h 113"/>
                <a:gd name="T38" fmla="*/ 28 w 55"/>
                <a:gd name="T39" fmla="*/ 113 h 113"/>
                <a:gd name="T40" fmla="*/ 19 w 55"/>
                <a:gd name="T41" fmla="*/ 110 h 113"/>
                <a:gd name="T42" fmla="*/ 9 w 55"/>
                <a:gd name="T43" fmla="*/ 112 h 113"/>
                <a:gd name="T44" fmla="*/ 13 w 55"/>
                <a:gd name="T45" fmla="*/ 96 h 113"/>
                <a:gd name="T46" fmla="*/ 11 w 55"/>
                <a:gd name="T47" fmla="*/ 83 h 113"/>
                <a:gd name="T48" fmla="*/ 4 w 55"/>
                <a:gd name="T49" fmla="*/ 81 h 113"/>
                <a:gd name="T50" fmla="*/ 0 w 55"/>
                <a:gd name="T51" fmla="*/ 73 h 113"/>
                <a:gd name="T52" fmla="*/ 2 w 55"/>
                <a:gd name="T53" fmla="*/ 60 h 113"/>
                <a:gd name="T54" fmla="*/ 9 w 55"/>
                <a:gd name="T55" fmla="*/ 52 h 113"/>
                <a:gd name="T56" fmla="*/ 10 w 55"/>
                <a:gd name="T57" fmla="*/ 44 h 113"/>
                <a:gd name="T58" fmla="*/ 14 w 55"/>
                <a:gd name="T59" fmla="*/ 32 h 113"/>
                <a:gd name="T60" fmla="*/ 14 w 55"/>
                <a:gd name="T61" fmla="*/ 23 h 113"/>
                <a:gd name="T62" fmla="*/ 11 w 55"/>
                <a:gd name="T63" fmla="*/ 16 h 113"/>
                <a:gd name="T64" fmla="*/ 11 w 55"/>
                <a:gd name="T65"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113">
                  <a:moveTo>
                    <a:pt x="11" y="9"/>
                  </a:moveTo>
                  <a:lnTo>
                    <a:pt x="17" y="3"/>
                  </a:lnTo>
                  <a:lnTo>
                    <a:pt x="24" y="0"/>
                  </a:lnTo>
                  <a:lnTo>
                    <a:pt x="28" y="10"/>
                  </a:lnTo>
                  <a:lnTo>
                    <a:pt x="38" y="10"/>
                  </a:lnTo>
                  <a:lnTo>
                    <a:pt x="41" y="8"/>
                  </a:lnTo>
                  <a:lnTo>
                    <a:pt x="50" y="9"/>
                  </a:lnTo>
                  <a:lnTo>
                    <a:pt x="55" y="19"/>
                  </a:lnTo>
                  <a:lnTo>
                    <a:pt x="47" y="25"/>
                  </a:lnTo>
                  <a:lnTo>
                    <a:pt x="46" y="41"/>
                  </a:lnTo>
                  <a:lnTo>
                    <a:pt x="43" y="44"/>
                  </a:lnTo>
                  <a:lnTo>
                    <a:pt x="43" y="53"/>
                  </a:lnTo>
                  <a:lnTo>
                    <a:pt x="35" y="55"/>
                  </a:lnTo>
                  <a:lnTo>
                    <a:pt x="42" y="67"/>
                  </a:lnTo>
                  <a:lnTo>
                    <a:pt x="37" y="81"/>
                  </a:lnTo>
                  <a:lnTo>
                    <a:pt x="42" y="87"/>
                  </a:lnTo>
                  <a:lnTo>
                    <a:pt x="40" y="93"/>
                  </a:lnTo>
                  <a:lnTo>
                    <a:pt x="33" y="100"/>
                  </a:lnTo>
                  <a:lnTo>
                    <a:pt x="35" y="107"/>
                  </a:lnTo>
                  <a:lnTo>
                    <a:pt x="28" y="113"/>
                  </a:lnTo>
                  <a:lnTo>
                    <a:pt x="19" y="110"/>
                  </a:lnTo>
                  <a:lnTo>
                    <a:pt x="9" y="112"/>
                  </a:lnTo>
                  <a:lnTo>
                    <a:pt x="13" y="96"/>
                  </a:lnTo>
                  <a:lnTo>
                    <a:pt x="11" y="83"/>
                  </a:lnTo>
                  <a:lnTo>
                    <a:pt x="4" y="81"/>
                  </a:lnTo>
                  <a:lnTo>
                    <a:pt x="0" y="73"/>
                  </a:lnTo>
                  <a:lnTo>
                    <a:pt x="2" y="60"/>
                  </a:lnTo>
                  <a:lnTo>
                    <a:pt x="9" y="52"/>
                  </a:lnTo>
                  <a:lnTo>
                    <a:pt x="10" y="44"/>
                  </a:lnTo>
                  <a:lnTo>
                    <a:pt x="14" y="32"/>
                  </a:lnTo>
                  <a:lnTo>
                    <a:pt x="14" y="23"/>
                  </a:lnTo>
                  <a:lnTo>
                    <a:pt x="11" y="16"/>
                  </a:lnTo>
                  <a:lnTo>
                    <a:pt x="11" y="9"/>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90" name="Freeform 155"/>
            <p:cNvSpPr>
              <a:spLocks/>
            </p:cNvSpPr>
            <p:nvPr/>
          </p:nvSpPr>
          <p:spPr bwMode="auto">
            <a:xfrm>
              <a:off x="2393950" y="4546600"/>
              <a:ext cx="247650" cy="271463"/>
            </a:xfrm>
            <a:custGeom>
              <a:avLst/>
              <a:gdLst>
                <a:gd name="T0" fmla="*/ 0 w 156"/>
                <a:gd name="T1" fmla="*/ 61 h 171"/>
                <a:gd name="T2" fmla="*/ 4 w 156"/>
                <a:gd name="T3" fmla="*/ 36 h 171"/>
                <a:gd name="T4" fmla="*/ 3 w 156"/>
                <a:gd name="T5" fmla="*/ 25 h 171"/>
                <a:gd name="T6" fmla="*/ 10 w 156"/>
                <a:gd name="T7" fmla="*/ 6 h 171"/>
                <a:gd name="T8" fmla="*/ 41 w 156"/>
                <a:gd name="T9" fmla="*/ 0 h 171"/>
                <a:gd name="T10" fmla="*/ 58 w 156"/>
                <a:gd name="T11" fmla="*/ 1 h 171"/>
                <a:gd name="T12" fmla="*/ 76 w 156"/>
                <a:gd name="T13" fmla="*/ 11 h 171"/>
                <a:gd name="T14" fmla="*/ 77 w 156"/>
                <a:gd name="T15" fmla="*/ 18 h 171"/>
                <a:gd name="T16" fmla="*/ 83 w 156"/>
                <a:gd name="T17" fmla="*/ 29 h 171"/>
                <a:gd name="T18" fmla="*/ 85 w 156"/>
                <a:gd name="T19" fmla="*/ 57 h 171"/>
                <a:gd name="T20" fmla="*/ 104 w 156"/>
                <a:gd name="T21" fmla="*/ 61 h 171"/>
                <a:gd name="T22" fmla="*/ 111 w 156"/>
                <a:gd name="T23" fmla="*/ 57 h 171"/>
                <a:gd name="T24" fmla="*/ 124 w 156"/>
                <a:gd name="T25" fmla="*/ 63 h 171"/>
                <a:gd name="T26" fmla="*/ 128 w 156"/>
                <a:gd name="T27" fmla="*/ 69 h 171"/>
                <a:gd name="T28" fmla="*/ 132 w 156"/>
                <a:gd name="T29" fmla="*/ 88 h 171"/>
                <a:gd name="T30" fmla="*/ 135 w 156"/>
                <a:gd name="T31" fmla="*/ 96 h 171"/>
                <a:gd name="T32" fmla="*/ 141 w 156"/>
                <a:gd name="T33" fmla="*/ 97 h 171"/>
                <a:gd name="T34" fmla="*/ 148 w 156"/>
                <a:gd name="T35" fmla="*/ 94 h 171"/>
                <a:gd name="T36" fmla="*/ 155 w 156"/>
                <a:gd name="T37" fmla="*/ 97 h 171"/>
                <a:gd name="T38" fmla="*/ 156 w 156"/>
                <a:gd name="T39" fmla="*/ 109 h 171"/>
                <a:gd name="T40" fmla="*/ 155 w 156"/>
                <a:gd name="T41" fmla="*/ 121 h 171"/>
                <a:gd name="T42" fmla="*/ 153 w 156"/>
                <a:gd name="T43" fmla="*/ 133 h 171"/>
                <a:gd name="T44" fmla="*/ 152 w 156"/>
                <a:gd name="T45" fmla="*/ 151 h 171"/>
                <a:gd name="T46" fmla="*/ 138 w 156"/>
                <a:gd name="T47" fmla="*/ 167 h 171"/>
                <a:gd name="T48" fmla="*/ 124 w 156"/>
                <a:gd name="T49" fmla="*/ 171 h 171"/>
                <a:gd name="T50" fmla="*/ 104 w 156"/>
                <a:gd name="T51" fmla="*/ 167 h 171"/>
                <a:gd name="T52" fmla="*/ 85 w 156"/>
                <a:gd name="T53" fmla="*/ 162 h 171"/>
                <a:gd name="T54" fmla="*/ 99 w 156"/>
                <a:gd name="T55" fmla="*/ 130 h 171"/>
                <a:gd name="T56" fmla="*/ 95 w 156"/>
                <a:gd name="T57" fmla="*/ 121 h 171"/>
                <a:gd name="T58" fmla="*/ 76 w 156"/>
                <a:gd name="T59" fmla="*/ 113 h 171"/>
                <a:gd name="T60" fmla="*/ 52 w 156"/>
                <a:gd name="T61" fmla="*/ 98 h 171"/>
                <a:gd name="T62" fmla="*/ 37 w 156"/>
                <a:gd name="T63" fmla="*/ 95 h 171"/>
                <a:gd name="T64" fmla="*/ 0 w 156"/>
                <a:gd name="T65"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171">
                  <a:moveTo>
                    <a:pt x="0" y="61"/>
                  </a:moveTo>
                  <a:lnTo>
                    <a:pt x="4" y="36"/>
                  </a:lnTo>
                  <a:lnTo>
                    <a:pt x="3" y="25"/>
                  </a:lnTo>
                  <a:lnTo>
                    <a:pt x="10" y="6"/>
                  </a:lnTo>
                  <a:lnTo>
                    <a:pt x="41" y="0"/>
                  </a:lnTo>
                  <a:lnTo>
                    <a:pt x="58" y="1"/>
                  </a:lnTo>
                  <a:lnTo>
                    <a:pt x="76" y="11"/>
                  </a:lnTo>
                  <a:lnTo>
                    <a:pt x="77" y="18"/>
                  </a:lnTo>
                  <a:lnTo>
                    <a:pt x="83" y="29"/>
                  </a:lnTo>
                  <a:lnTo>
                    <a:pt x="85" y="57"/>
                  </a:lnTo>
                  <a:lnTo>
                    <a:pt x="104" y="61"/>
                  </a:lnTo>
                  <a:lnTo>
                    <a:pt x="111" y="57"/>
                  </a:lnTo>
                  <a:lnTo>
                    <a:pt x="124" y="63"/>
                  </a:lnTo>
                  <a:lnTo>
                    <a:pt x="128" y="69"/>
                  </a:lnTo>
                  <a:lnTo>
                    <a:pt x="132" y="88"/>
                  </a:lnTo>
                  <a:lnTo>
                    <a:pt x="135" y="96"/>
                  </a:lnTo>
                  <a:lnTo>
                    <a:pt x="141" y="97"/>
                  </a:lnTo>
                  <a:lnTo>
                    <a:pt x="148" y="94"/>
                  </a:lnTo>
                  <a:lnTo>
                    <a:pt x="155" y="97"/>
                  </a:lnTo>
                  <a:lnTo>
                    <a:pt x="156" y="109"/>
                  </a:lnTo>
                  <a:lnTo>
                    <a:pt x="155" y="121"/>
                  </a:lnTo>
                  <a:lnTo>
                    <a:pt x="153" y="133"/>
                  </a:lnTo>
                  <a:lnTo>
                    <a:pt x="152" y="151"/>
                  </a:lnTo>
                  <a:lnTo>
                    <a:pt x="138" y="167"/>
                  </a:lnTo>
                  <a:lnTo>
                    <a:pt x="124" y="171"/>
                  </a:lnTo>
                  <a:lnTo>
                    <a:pt x="104" y="167"/>
                  </a:lnTo>
                  <a:lnTo>
                    <a:pt x="85" y="162"/>
                  </a:lnTo>
                  <a:lnTo>
                    <a:pt x="99" y="130"/>
                  </a:lnTo>
                  <a:lnTo>
                    <a:pt x="95" y="121"/>
                  </a:lnTo>
                  <a:lnTo>
                    <a:pt x="76" y="113"/>
                  </a:lnTo>
                  <a:lnTo>
                    <a:pt x="52" y="98"/>
                  </a:lnTo>
                  <a:lnTo>
                    <a:pt x="37" y="95"/>
                  </a:lnTo>
                  <a:lnTo>
                    <a:pt x="0" y="61"/>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91" name="Freeform 156"/>
            <p:cNvSpPr>
              <a:spLocks/>
            </p:cNvSpPr>
            <p:nvPr/>
          </p:nvSpPr>
          <p:spPr bwMode="auto">
            <a:xfrm>
              <a:off x="5153025" y="2836862"/>
              <a:ext cx="17463" cy="38100"/>
            </a:xfrm>
            <a:custGeom>
              <a:avLst/>
              <a:gdLst>
                <a:gd name="T0" fmla="*/ 9 w 11"/>
                <a:gd name="T1" fmla="*/ 3 h 24"/>
                <a:gd name="T2" fmla="*/ 11 w 11"/>
                <a:gd name="T3" fmla="*/ 15 h 24"/>
                <a:gd name="T4" fmla="*/ 9 w 11"/>
                <a:gd name="T5" fmla="*/ 21 h 24"/>
                <a:gd name="T6" fmla="*/ 1 w 11"/>
                <a:gd name="T7" fmla="*/ 24 h 24"/>
                <a:gd name="T8" fmla="*/ 1 w 11"/>
                <a:gd name="T9" fmla="*/ 19 h 24"/>
                <a:gd name="T10" fmla="*/ 5 w 11"/>
                <a:gd name="T11" fmla="*/ 16 h 24"/>
                <a:gd name="T12" fmla="*/ 0 w 11"/>
                <a:gd name="T13" fmla="*/ 14 h 24"/>
                <a:gd name="T14" fmla="*/ 3 w 11"/>
                <a:gd name="T15" fmla="*/ 0 h 24"/>
                <a:gd name="T16" fmla="*/ 9 w 11"/>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4">
                  <a:moveTo>
                    <a:pt x="9" y="3"/>
                  </a:moveTo>
                  <a:lnTo>
                    <a:pt x="11" y="15"/>
                  </a:lnTo>
                  <a:lnTo>
                    <a:pt x="9" y="21"/>
                  </a:lnTo>
                  <a:lnTo>
                    <a:pt x="1" y="24"/>
                  </a:lnTo>
                  <a:lnTo>
                    <a:pt x="1" y="19"/>
                  </a:lnTo>
                  <a:lnTo>
                    <a:pt x="5" y="16"/>
                  </a:lnTo>
                  <a:lnTo>
                    <a:pt x="0" y="14"/>
                  </a:lnTo>
                  <a:lnTo>
                    <a:pt x="3" y="0"/>
                  </a:lnTo>
                  <a:lnTo>
                    <a:pt x="9" y="3"/>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92" name="Freeform 157"/>
            <p:cNvSpPr>
              <a:spLocks/>
            </p:cNvSpPr>
            <p:nvPr/>
          </p:nvSpPr>
          <p:spPr bwMode="auto">
            <a:xfrm>
              <a:off x="5618162" y="3048000"/>
              <a:ext cx="26988" cy="50800"/>
            </a:xfrm>
            <a:custGeom>
              <a:avLst/>
              <a:gdLst>
                <a:gd name="T0" fmla="*/ 3 w 17"/>
                <a:gd name="T1" fmla="*/ 28 h 32"/>
                <a:gd name="T2" fmla="*/ 0 w 17"/>
                <a:gd name="T3" fmla="*/ 13 h 32"/>
                <a:gd name="T4" fmla="*/ 4 w 17"/>
                <a:gd name="T5" fmla="*/ 2 h 32"/>
                <a:gd name="T6" fmla="*/ 9 w 17"/>
                <a:gd name="T7" fmla="*/ 0 h 32"/>
                <a:gd name="T8" fmla="*/ 15 w 17"/>
                <a:gd name="T9" fmla="*/ 7 h 32"/>
                <a:gd name="T10" fmla="*/ 17 w 17"/>
                <a:gd name="T11" fmla="*/ 18 h 32"/>
                <a:gd name="T12" fmla="*/ 14 w 17"/>
                <a:gd name="T13" fmla="*/ 31 h 32"/>
                <a:gd name="T14" fmla="*/ 9 w 17"/>
                <a:gd name="T15" fmla="*/ 32 h 32"/>
                <a:gd name="T16" fmla="*/ 3 w 17"/>
                <a:gd name="T1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3" y="28"/>
                  </a:moveTo>
                  <a:lnTo>
                    <a:pt x="0" y="13"/>
                  </a:lnTo>
                  <a:lnTo>
                    <a:pt x="4" y="2"/>
                  </a:lnTo>
                  <a:lnTo>
                    <a:pt x="9" y="0"/>
                  </a:lnTo>
                  <a:lnTo>
                    <a:pt x="15" y="7"/>
                  </a:lnTo>
                  <a:lnTo>
                    <a:pt x="17" y="18"/>
                  </a:lnTo>
                  <a:lnTo>
                    <a:pt x="14" y="31"/>
                  </a:lnTo>
                  <a:lnTo>
                    <a:pt x="9" y="32"/>
                  </a:lnTo>
                  <a:lnTo>
                    <a:pt x="3" y="2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93" name="Freeform 158"/>
            <p:cNvSpPr>
              <a:spLocks/>
            </p:cNvSpPr>
            <p:nvPr/>
          </p:nvSpPr>
          <p:spPr bwMode="auto">
            <a:xfrm>
              <a:off x="4706937" y="2324100"/>
              <a:ext cx="250825" cy="147638"/>
            </a:xfrm>
            <a:custGeom>
              <a:avLst/>
              <a:gdLst>
                <a:gd name="T0" fmla="*/ 37 w 158"/>
                <a:gd name="T1" fmla="*/ 7 h 93"/>
                <a:gd name="T2" fmla="*/ 44 w 158"/>
                <a:gd name="T3" fmla="*/ 3 h 93"/>
                <a:gd name="T4" fmla="*/ 54 w 158"/>
                <a:gd name="T5" fmla="*/ 5 h 93"/>
                <a:gd name="T6" fmla="*/ 64 w 158"/>
                <a:gd name="T7" fmla="*/ 5 h 93"/>
                <a:gd name="T8" fmla="*/ 72 w 158"/>
                <a:gd name="T9" fmla="*/ 10 h 93"/>
                <a:gd name="T10" fmla="*/ 78 w 158"/>
                <a:gd name="T11" fmla="*/ 7 h 93"/>
                <a:gd name="T12" fmla="*/ 89 w 158"/>
                <a:gd name="T13" fmla="*/ 5 h 93"/>
                <a:gd name="T14" fmla="*/ 93 w 158"/>
                <a:gd name="T15" fmla="*/ 0 h 93"/>
                <a:gd name="T16" fmla="*/ 100 w 158"/>
                <a:gd name="T17" fmla="*/ 0 h 93"/>
                <a:gd name="T18" fmla="*/ 105 w 158"/>
                <a:gd name="T19" fmla="*/ 2 h 93"/>
                <a:gd name="T20" fmla="*/ 110 w 158"/>
                <a:gd name="T21" fmla="*/ 8 h 93"/>
                <a:gd name="T22" fmla="*/ 117 w 158"/>
                <a:gd name="T23" fmla="*/ 17 h 93"/>
                <a:gd name="T24" fmla="*/ 128 w 158"/>
                <a:gd name="T25" fmla="*/ 29 h 93"/>
                <a:gd name="T26" fmla="*/ 130 w 158"/>
                <a:gd name="T27" fmla="*/ 38 h 93"/>
                <a:gd name="T28" fmla="*/ 129 w 158"/>
                <a:gd name="T29" fmla="*/ 47 h 93"/>
                <a:gd name="T30" fmla="*/ 133 w 158"/>
                <a:gd name="T31" fmla="*/ 56 h 93"/>
                <a:gd name="T32" fmla="*/ 141 w 158"/>
                <a:gd name="T33" fmla="*/ 59 h 93"/>
                <a:gd name="T34" fmla="*/ 149 w 158"/>
                <a:gd name="T35" fmla="*/ 56 h 93"/>
                <a:gd name="T36" fmla="*/ 156 w 158"/>
                <a:gd name="T37" fmla="*/ 60 h 93"/>
                <a:gd name="T38" fmla="*/ 158 w 158"/>
                <a:gd name="T39" fmla="*/ 65 h 93"/>
                <a:gd name="T40" fmla="*/ 150 w 158"/>
                <a:gd name="T41" fmla="*/ 69 h 93"/>
                <a:gd name="T42" fmla="*/ 145 w 158"/>
                <a:gd name="T43" fmla="*/ 67 h 93"/>
                <a:gd name="T44" fmla="*/ 143 w 158"/>
                <a:gd name="T45" fmla="*/ 92 h 93"/>
                <a:gd name="T46" fmla="*/ 133 w 158"/>
                <a:gd name="T47" fmla="*/ 90 h 93"/>
                <a:gd name="T48" fmla="*/ 121 w 158"/>
                <a:gd name="T49" fmla="*/ 83 h 93"/>
                <a:gd name="T50" fmla="*/ 101 w 158"/>
                <a:gd name="T51" fmla="*/ 87 h 93"/>
                <a:gd name="T52" fmla="*/ 94 w 158"/>
                <a:gd name="T53" fmla="*/ 93 h 93"/>
                <a:gd name="T54" fmla="*/ 69 w 158"/>
                <a:gd name="T55" fmla="*/ 91 h 93"/>
                <a:gd name="T56" fmla="*/ 56 w 158"/>
                <a:gd name="T57" fmla="*/ 88 h 93"/>
                <a:gd name="T58" fmla="*/ 50 w 158"/>
                <a:gd name="T59" fmla="*/ 90 h 93"/>
                <a:gd name="T60" fmla="*/ 44 w 158"/>
                <a:gd name="T61" fmla="*/ 81 h 93"/>
                <a:gd name="T62" fmla="*/ 41 w 158"/>
                <a:gd name="T63" fmla="*/ 78 h 93"/>
                <a:gd name="T64" fmla="*/ 45 w 158"/>
                <a:gd name="T65" fmla="*/ 74 h 93"/>
                <a:gd name="T66" fmla="*/ 40 w 158"/>
                <a:gd name="T67" fmla="*/ 72 h 93"/>
                <a:gd name="T68" fmla="*/ 36 w 158"/>
                <a:gd name="T69" fmla="*/ 76 h 93"/>
                <a:gd name="T70" fmla="*/ 25 w 158"/>
                <a:gd name="T71" fmla="*/ 70 h 93"/>
                <a:gd name="T72" fmla="*/ 23 w 158"/>
                <a:gd name="T73" fmla="*/ 62 h 93"/>
                <a:gd name="T74" fmla="*/ 13 w 158"/>
                <a:gd name="T75" fmla="*/ 57 h 93"/>
                <a:gd name="T76" fmla="*/ 10 w 158"/>
                <a:gd name="T77" fmla="*/ 51 h 93"/>
                <a:gd name="T78" fmla="*/ 0 w 158"/>
                <a:gd name="T79" fmla="*/ 43 h 93"/>
                <a:gd name="T80" fmla="*/ 13 w 158"/>
                <a:gd name="T81" fmla="*/ 39 h 93"/>
                <a:gd name="T82" fmla="*/ 22 w 158"/>
                <a:gd name="T83" fmla="*/ 25 h 93"/>
                <a:gd name="T84" fmla="*/ 28 w 158"/>
                <a:gd name="T85" fmla="*/ 11 h 93"/>
                <a:gd name="T86" fmla="*/ 37 w 158"/>
                <a:gd name="T87"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93">
                  <a:moveTo>
                    <a:pt x="37" y="7"/>
                  </a:moveTo>
                  <a:lnTo>
                    <a:pt x="44" y="3"/>
                  </a:lnTo>
                  <a:lnTo>
                    <a:pt x="54" y="5"/>
                  </a:lnTo>
                  <a:lnTo>
                    <a:pt x="64" y="5"/>
                  </a:lnTo>
                  <a:lnTo>
                    <a:pt x="72" y="10"/>
                  </a:lnTo>
                  <a:lnTo>
                    <a:pt x="78" y="7"/>
                  </a:lnTo>
                  <a:lnTo>
                    <a:pt x="89" y="5"/>
                  </a:lnTo>
                  <a:lnTo>
                    <a:pt x="93" y="0"/>
                  </a:lnTo>
                  <a:lnTo>
                    <a:pt x="100" y="0"/>
                  </a:lnTo>
                  <a:lnTo>
                    <a:pt x="105" y="2"/>
                  </a:lnTo>
                  <a:lnTo>
                    <a:pt x="110" y="8"/>
                  </a:lnTo>
                  <a:lnTo>
                    <a:pt x="117" y="17"/>
                  </a:lnTo>
                  <a:lnTo>
                    <a:pt x="128" y="29"/>
                  </a:lnTo>
                  <a:lnTo>
                    <a:pt x="130" y="38"/>
                  </a:lnTo>
                  <a:lnTo>
                    <a:pt x="129" y="47"/>
                  </a:lnTo>
                  <a:lnTo>
                    <a:pt x="133" y="56"/>
                  </a:lnTo>
                  <a:lnTo>
                    <a:pt x="141" y="59"/>
                  </a:lnTo>
                  <a:lnTo>
                    <a:pt x="149" y="56"/>
                  </a:lnTo>
                  <a:lnTo>
                    <a:pt x="156" y="60"/>
                  </a:lnTo>
                  <a:lnTo>
                    <a:pt x="158" y="65"/>
                  </a:lnTo>
                  <a:lnTo>
                    <a:pt x="150" y="69"/>
                  </a:lnTo>
                  <a:lnTo>
                    <a:pt x="145" y="67"/>
                  </a:lnTo>
                  <a:lnTo>
                    <a:pt x="143" y="92"/>
                  </a:lnTo>
                  <a:lnTo>
                    <a:pt x="133" y="90"/>
                  </a:lnTo>
                  <a:lnTo>
                    <a:pt x="121" y="83"/>
                  </a:lnTo>
                  <a:lnTo>
                    <a:pt x="101" y="87"/>
                  </a:lnTo>
                  <a:lnTo>
                    <a:pt x="94" y="93"/>
                  </a:lnTo>
                  <a:lnTo>
                    <a:pt x="69" y="91"/>
                  </a:lnTo>
                  <a:lnTo>
                    <a:pt x="56" y="88"/>
                  </a:lnTo>
                  <a:lnTo>
                    <a:pt x="50" y="90"/>
                  </a:lnTo>
                  <a:lnTo>
                    <a:pt x="44" y="81"/>
                  </a:lnTo>
                  <a:lnTo>
                    <a:pt x="41" y="78"/>
                  </a:lnTo>
                  <a:lnTo>
                    <a:pt x="45" y="74"/>
                  </a:lnTo>
                  <a:lnTo>
                    <a:pt x="40" y="72"/>
                  </a:lnTo>
                  <a:lnTo>
                    <a:pt x="36" y="76"/>
                  </a:lnTo>
                  <a:lnTo>
                    <a:pt x="25" y="70"/>
                  </a:lnTo>
                  <a:lnTo>
                    <a:pt x="23" y="62"/>
                  </a:lnTo>
                  <a:lnTo>
                    <a:pt x="13" y="57"/>
                  </a:lnTo>
                  <a:lnTo>
                    <a:pt x="10" y="51"/>
                  </a:lnTo>
                  <a:lnTo>
                    <a:pt x="0" y="43"/>
                  </a:lnTo>
                  <a:lnTo>
                    <a:pt x="13" y="39"/>
                  </a:lnTo>
                  <a:lnTo>
                    <a:pt x="22" y="25"/>
                  </a:lnTo>
                  <a:lnTo>
                    <a:pt x="28" y="11"/>
                  </a:lnTo>
                  <a:lnTo>
                    <a:pt x="37" y="7"/>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94" name="Freeform 159"/>
            <p:cNvSpPr>
              <a:spLocks/>
            </p:cNvSpPr>
            <p:nvPr/>
          </p:nvSpPr>
          <p:spPr bwMode="auto">
            <a:xfrm>
              <a:off x="7673975" y="2127250"/>
              <a:ext cx="238125" cy="269875"/>
            </a:xfrm>
            <a:custGeom>
              <a:avLst/>
              <a:gdLst>
                <a:gd name="T0" fmla="*/ 81 w 150"/>
                <a:gd name="T1" fmla="*/ 73 h 170"/>
                <a:gd name="T2" fmla="*/ 126 w 150"/>
                <a:gd name="T3" fmla="*/ 109 h 170"/>
                <a:gd name="T4" fmla="*/ 97 w 150"/>
                <a:gd name="T5" fmla="*/ 102 h 170"/>
                <a:gd name="T6" fmla="*/ 109 w 150"/>
                <a:gd name="T7" fmla="*/ 131 h 170"/>
                <a:gd name="T8" fmla="*/ 140 w 150"/>
                <a:gd name="T9" fmla="*/ 152 h 170"/>
                <a:gd name="T10" fmla="*/ 150 w 150"/>
                <a:gd name="T11" fmla="*/ 166 h 170"/>
                <a:gd name="T12" fmla="*/ 129 w 150"/>
                <a:gd name="T13" fmla="*/ 154 h 170"/>
                <a:gd name="T14" fmla="*/ 129 w 150"/>
                <a:gd name="T15" fmla="*/ 170 h 170"/>
                <a:gd name="T16" fmla="*/ 114 w 150"/>
                <a:gd name="T17" fmla="*/ 153 h 170"/>
                <a:gd name="T18" fmla="*/ 101 w 150"/>
                <a:gd name="T19" fmla="*/ 133 h 170"/>
                <a:gd name="T20" fmla="*/ 83 w 150"/>
                <a:gd name="T21" fmla="*/ 111 h 170"/>
                <a:gd name="T22" fmla="*/ 76 w 150"/>
                <a:gd name="T23" fmla="*/ 96 h 170"/>
                <a:gd name="T24" fmla="*/ 55 w 150"/>
                <a:gd name="T25" fmla="*/ 69 h 170"/>
                <a:gd name="T26" fmla="*/ 29 w 150"/>
                <a:gd name="T27" fmla="*/ 49 h 170"/>
                <a:gd name="T28" fmla="*/ 8 w 150"/>
                <a:gd name="T29" fmla="*/ 22 h 170"/>
                <a:gd name="T30" fmla="*/ 14 w 150"/>
                <a:gd name="T31" fmla="*/ 12 h 170"/>
                <a:gd name="T32" fmla="*/ 0 w 150"/>
                <a:gd name="T33" fmla="*/ 3 h 170"/>
                <a:gd name="T34" fmla="*/ 4 w 150"/>
                <a:gd name="T35" fmla="*/ 0 h 170"/>
                <a:gd name="T36" fmla="*/ 20 w 150"/>
                <a:gd name="T37" fmla="*/ 14 h 170"/>
                <a:gd name="T38" fmla="*/ 42 w 150"/>
                <a:gd name="T39" fmla="*/ 33 h 170"/>
                <a:gd name="T40" fmla="*/ 58 w 150"/>
                <a:gd name="T41" fmla="*/ 53 h 170"/>
                <a:gd name="T42" fmla="*/ 81 w 150"/>
                <a:gd name="T43" fmla="*/ 7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170">
                  <a:moveTo>
                    <a:pt x="81" y="73"/>
                  </a:moveTo>
                  <a:lnTo>
                    <a:pt x="126" y="109"/>
                  </a:lnTo>
                  <a:lnTo>
                    <a:pt x="97" y="102"/>
                  </a:lnTo>
                  <a:lnTo>
                    <a:pt x="109" y="131"/>
                  </a:lnTo>
                  <a:lnTo>
                    <a:pt x="140" y="152"/>
                  </a:lnTo>
                  <a:lnTo>
                    <a:pt x="150" y="166"/>
                  </a:lnTo>
                  <a:lnTo>
                    <a:pt x="129" y="154"/>
                  </a:lnTo>
                  <a:lnTo>
                    <a:pt x="129" y="170"/>
                  </a:lnTo>
                  <a:lnTo>
                    <a:pt x="114" y="153"/>
                  </a:lnTo>
                  <a:lnTo>
                    <a:pt x="101" y="133"/>
                  </a:lnTo>
                  <a:lnTo>
                    <a:pt x="83" y="111"/>
                  </a:lnTo>
                  <a:lnTo>
                    <a:pt x="76" y="96"/>
                  </a:lnTo>
                  <a:lnTo>
                    <a:pt x="55" y="69"/>
                  </a:lnTo>
                  <a:lnTo>
                    <a:pt x="29" y="49"/>
                  </a:lnTo>
                  <a:lnTo>
                    <a:pt x="8" y="22"/>
                  </a:lnTo>
                  <a:lnTo>
                    <a:pt x="14" y="12"/>
                  </a:lnTo>
                  <a:lnTo>
                    <a:pt x="0" y="3"/>
                  </a:lnTo>
                  <a:lnTo>
                    <a:pt x="4" y="0"/>
                  </a:lnTo>
                  <a:lnTo>
                    <a:pt x="20" y="14"/>
                  </a:lnTo>
                  <a:lnTo>
                    <a:pt x="42" y="33"/>
                  </a:lnTo>
                  <a:lnTo>
                    <a:pt x="58" y="53"/>
                  </a:lnTo>
                  <a:lnTo>
                    <a:pt x="81" y="73"/>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95" name="Freeform 160"/>
            <p:cNvSpPr>
              <a:spLocks/>
            </p:cNvSpPr>
            <p:nvPr/>
          </p:nvSpPr>
          <p:spPr bwMode="auto">
            <a:xfrm>
              <a:off x="4664075" y="2101850"/>
              <a:ext cx="76200" cy="26988"/>
            </a:xfrm>
            <a:custGeom>
              <a:avLst/>
              <a:gdLst>
                <a:gd name="T0" fmla="*/ 48 w 48"/>
                <a:gd name="T1" fmla="*/ 17 h 17"/>
                <a:gd name="T2" fmla="*/ 19 w 48"/>
                <a:gd name="T3" fmla="*/ 17 h 17"/>
                <a:gd name="T4" fmla="*/ 0 w 48"/>
                <a:gd name="T5" fmla="*/ 15 h 17"/>
                <a:gd name="T6" fmla="*/ 2 w 48"/>
                <a:gd name="T7" fmla="*/ 6 h 17"/>
                <a:gd name="T8" fmla="*/ 23 w 48"/>
                <a:gd name="T9" fmla="*/ 0 h 17"/>
                <a:gd name="T10" fmla="*/ 39 w 48"/>
                <a:gd name="T11" fmla="*/ 4 h 17"/>
                <a:gd name="T12" fmla="*/ 47 w 48"/>
                <a:gd name="T13" fmla="*/ 7 h 17"/>
                <a:gd name="T14" fmla="*/ 46 w 48"/>
                <a:gd name="T15" fmla="*/ 12 h 17"/>
                <a:gd name="T16" fmla="*/ 48 w 48"/>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7">
                  <a:moveTo>
                    <a:pt x="48" y="17"/>
                  </a:moveTo>
                  <a:lnTo>
                    <a:pt x="19" y="17"/>
                  </a:lnTo>
                  <a:lnTo>
                    <a:pt x="0" y="15"/>
                  </a:lnTo>
                  <a:lnTo>
                    <a:pt x="2" y="6"/>
                  </a:lnTo>
                  <a:lnTo>
                    <a:pt x="23" y="0"/>
                  </a:lnTo>
                  <a:lnTo>
                    <a:pt x="39" y="4"/>
                  </a:lnTo>
                  <a:lnTo>
                    <a:pt x="47" y="7"/>
                  </a:lnTo>
                  <a:lnTo>
                    <a:pt x="46" y="12"/>
                  </a:lnTo>
                  <a:lnTo>
                    <a:pt x="48" y="17"/>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96" name="Freeform 161"/>
            <p:cNvSpPr>
              <a:spLocks/>
            </p:cNvSpPr>
            <p:nvPr/>
          </p:nvSpPr>
          <p:spPr bwMode="auto">
            <a:xfrm>
              <a:off x="6980237" y="1558925"/>
              <a:ext cx="80963" cy="17463"/>
            </a:xfrm>
            <a:custGeom>
              <a:avLst/>
              <a:gdLst>
                <a:gd name="T0" fmla="*/ 51 w 51"/>
                <a:gd name="T1" fmla="*/ 10 h 11"/>
                <a:gd name="T2" fmla="*/ 32 w 51"/>
                <a:gd name="T3" fmla="*/ 11 h 11"/>
                <a:gd name="T4" fmla="*/ 3 w 51"/>
                <a:gd name="T5" fmla="*/ 9 h 11"/>
                <a:gd name="T6" fmla="*/ 0 w 51"/>
                <a:gd name="T7" fmla="*/ 8 h 11"/>
                <a:gd name="T8" fmla="*/ 2 w 51"/>
                <a:gd name="T9" fmla="*/ 2 h 11"/>
                <a:gd name="T10" fmla="*/ 15 w 51"/>
                <a:gd name="T11" fmla="*/ 0 h 11"/>
                <a:gd name="T12" fmla="*/ 43 w 51"/>
                <a:gd name="T13" fmla="*/ 6 h 11"/>
                <a:gd name="T14" fmla="*/ 51 w 51"/>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51" y="10"/>
                  </a:moveTo>
                  <a:lnTo>
                    <a:pt x="32" y="11"/>
                  </a:lnTo>
                  <a:lnTo>
                    <a:pt x="3" y="9"/>
                  </a:lnTo>
                  <a:lnTo>
                    <a:pt x="0" y="8"/>
                  </a:lnTo>
                  <a:lnTo>
                    <a:pt x="2" y="2"/>
                  </a:lnTo>
                  <a:lnTo>
                    <a:pt x="15" y="0"/>
                  </a:lnTo>
                  <a:lnTo>
                    <a:pt x="43" y="6"/>
                  </a:lnTo>
                  <a:lnTo>
                    <a:pt x="51" y="10"/>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97" name="Freeform 162"/>
            <p:cNvSpPr>
              <a:spLocks/>
            </p:cNvSpPr>
            <p:nvPr/>
          </p:nvSpPr>
          <p:spPr bwMode="auto">
            <a:xfrm>
              <a:off x="7024687" y="1517650"/>
              <a:ext cx="101600" cy="20638"/>
            </a:xfrm>
            <a:custGeom>
              <a:avLst/>
              <a:gdLst>
                <a:gd name="T0" fmla="*/ 64 w 64"/>
                <a:gd name="T1" fmla="*/ 7 h 13"/>
                <a:gd name="T2" fmla="*/ 60 w 64"/>
                <a:gd name="T3" fmla="*/ 13 h 13"/>
                <a:gd name="T4" fmla="*/ 38 w 64"/>
                <a:gd name="T5" fmla="*/ 11 h 13"/>
                <a:gd name="T6" fmla="*/ 5 w 64"/>
                <a:gd name="T7" fmla="*/ 5 h 13"/>
                <a:gd name="T8" fmla="*/ 0 w 64"/>
                <a:gd name="T9" fmla="*/ 0 h 13"/>
                <a:gd name="T10" fmla="*/ 27 w 64"/>
                <a:gd name="T11" fmla="*/ 2 h 13"/>
                <a:gd name="T12" fmla="*/ 64 w 64"/>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64" h="13">
                  <a:moveTo>
                    <a:pt x="64" y="7"/>
                  </a:moveTo>
                  <a:lnTo>
                    <a:pt x="60" y="13"/>
                  </a:lnTo>
                  <a:lnTo>
                    <a:pt x="38" y="11"/>
                  </a:lnTo>
                  <a:lnTo>
                    <a:pt x="5" y="5"/>
                  </a:lnTo>
                  <a:lnTo>
                    <a:pt x="0" y="0"/>
                  </a:lnTo>
                  <a:lnTo>
                    <a:pt x="27" y="2"/>
                  </a:lnTo>
                  <a:lnTo>
                    <a:pt x="64" y="7"/>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98" name="Freeform 163"/>
            <p:cNvSpPr>
              <a:spLocks/>
            </p:cNvSpPr>
            <p:nvPr/>
          </p:nvSpPr>
          <p:spPr bwMode="auto">
            <a:xfrm>
              <a:off x="6835775" y="1501775"/>
              <a:ext cx="176213" cy="38100"/>
            </a:xfrm>
            <a:custGeom>
              <a:avLst/>
              <a:gdLst>
                <a:gd name="T0" fmla="*/ 102 w 111"/>
                <a:gd name="T1" fmla="*/ 9 h 24"/>
                <a:gd name="T2" fmla="*/ 111 w 111"/>
                <a:gd name="T3" fmla="*/ 21 h 24"/>
                <a:gd name="T4" fmla="*/ 64 w 111"/>
                <a:gd name="T5" fmla="*/ 20 h 24"/>
                <a:gd name="T6" fmla="*/ 50 w 111"/>
                <a:gd name="T7" fmla="*/ 24 h 24"/>
                <a:gd name="T8" fmla="*/ 10 w 111"/>
                <a:gd name="T9" fmla="*/ 14 h 24"/>
                <a:gd name="T10" fmla="*/ 0 w 111"/>
                <a:gd name="T11" fmla="*/ 3 h 24"/>
                <a:gd name="T12" fmla="*/ 12 w 111"/>
                <a:gd name="T13" fmla="*/ 0 h 24"/>
                <a:gd name="T14" fmla="*/ 45 w 111"/>
                <a:gd name="T15" fmla="*/ 1 h 24"/>
                <a:gd name="T16" fmla="*/ 102 w 111"/>
                <a:gd name="T1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4">
                  <a:moveTo>
                    <a:pt x="102" y="9"/>
                  </a:moveTo>
                  <a:lnTo>
                    <a:pt x="111" y="21"/>
                  </a:lnTo>
                  <a:lnTo>
                    <a:pt x="64" y="20"/>
                  </a:lnTo>
                  <a:lnTo>
                    <a:pt x="50" y="24"/>
                  </a:lnTo>
                  <a:lnTo>
                    <a:pt x="10" y="14"/>
                  </a:lnTo>
                  <a:lnTo>
                    <a:pt x="0" y="3"/>
                  </a:lnTo>
                  <a:lnTo>
                    <a:pt x="12" y="0"/>
                  </a:lnTo>
                  <a:lnTo>
                    <a:pt x="45" y="1"/>
                  </a:lnTo>
                  <a:lnTo>
                    <a:pt x="102" y="9"/>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399" name="Freeform 164"/>
            <p:cNvSpPr>
              <a:spLocks/>
            </p:cNvSpPr>
            <p:nvPr/>
          </p:nvSpPr>
          <p:spPr bwMode="auto">
            <a:xfrm>
              <a:off x="5230812" y="1482725"/>
              <a:ext cx="268288" cy="160338"/>
            </a:xfrm>
            <a:custGeom>
              <a:avLst/>
              <a:gdLst>
                <a:gd name="T0" fmla="*/ 90 w 169"/>
                <a:gd name="T1" fmla="*/ 100 h 101"/>
                <a:gd name="T2" fmla="*/ 83 w 169"/>
                <a:gd name="T3" fmla="*/ 101 h 101"/>
                <a:gd name="T4" fmla="*/ 39 w 169"/>
                <a:gd name="T5" fmla="*/ 99 h 101"/>
                <a:gd name="T6" fmla="*/ 32 w 169"/>
                <a:gd name="T7" fmla="*/ 92 h 101"/>
                <a:gd name="T8" fmla="*/ 6 w 169"/>
                <a:gd name="T9" fmla="*/ 87 h 101"/>
                <a:gd name="T10" fmla="*/ 0 w 169"/>
                <a:gd name="T11" fmla="*/ 78 h 101"/>
                <a:gd name="T12" fmla="*/ 11 w 169"/>
                <a:gd name="T13" fmla="*/ 75 h 101"/>
                <a:gd name="T14" fmla="*/ 5 w 169"/>
                <a:gd name="T15" fmla="*/ 66 h 101"/>
                <a:gd name="T16" fmla="*/ 23 w 169"/>
                <a:gd name="T17" fmla="*/ 52 h 101"/>
                <a:gd name="T18" fmla="*/ 10 w 169"/>
                <a:gd name="T19" fmla="*/ 50 h 101"/>
                <a:gd name="T20" fmla="*/ 32 w 169"/>
                <a:gd name="T21" fmla="*/ 36 h 101"/>
                <a:gd name="T22" fmla="*/ 24 w 169"/>
                <a:gd name="T23" fmla="*/ 29 h 101"/>
                <a:gd name="T24" fmla="*/ 46 w 169"/>
                <a:gd name="T25" fmla="*/ 20 h 101"/>
                <a:gd name="T26" fmla="*/ 80 w 169"/>
                <a:gd name="T27" fmla="*/ 10 h 101"/>
                <a:gd name="T28" fmla="*/ 118 w 169"/>
                <a:gd name="T29" fmla="*/ 8 h 101"/>
                <a:gd name="T30" fmla="*/ 134 w 169"/>
                <a:gd name="T31" fmla="*/ 2 h 101"/>
                <a:gd name="T32" fmla="*/ 156 w 169"/>
                <a:gd name="T33" fmla="*/ 0 h 101"/>
                <a:gd name="T34" fmla="*/ 169 w 169"/>
                <a:gd name="T35" fmla="*/ 6 h 101"/>
                <a:gd name="T36" fmla="*/ 165 w 169"/>
                <a:gd name="T37" fmla="*/ 11 h 101"/>
                <a:gd name="T38" fmla="*/ 127 w 169"/>
                <a:gd name="T39" fmla="*/ 18 h 101"/>
                <a:gd name="T40" fmla="*/ 95 w 169"/>
                <a:gd name="T41" fmla="*/ 26 h 101"/>
                <a:gd name="T42" fmla="*/ 67 w 169"/>
                <a:gd name="T43" fmla="*/ 41 h 101"/>
                <a:gd name="T44" fmla="*/ 58 w 169"/>
                <a:gd name="T45" fmla="*/ 56 h 101"/>
                <a:gd name="T46" fmla="*/ 47 w 169"/>
                <a:gd name="T47" fmla="*/ 72 h 101"/>
                <a:gd name="T48" fmla="*/ 57 w 169"/>
                <a:gd name="T49" fmla="*/ 86 h 101"/>
                <a:gd name="T50" fmla="*/ 90 w 169"/>
                <a:gd name="T51" fmla="*/ 10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01">
                  <a:moveTo>
                    <a:pt x="90" y="100"/>
                  </a:moveTo>
                  <a:lnTo>
                    <a:pt x="83" y="101"/>
                  </a:lnTo>
                  <a:lnTo>
                    <a:pt x="39" y="99"/>
                  </a:lnTo>
                  <a:lnTo>
                    <a:pt x="32" y="92"/>
                  </a:lnTo>
                  <a:lnTo>
                    <a:pt x="6" y="87"/>
                  </a:lnTo>
                  <a:lnTo>
                    <a:pt x="0" y="78"/>
                  </a:lnTo>
                  <a:lnTo>
                    <a:pt x="11" y="75"/>
                  </a:lnTo>
                  <a:lnTo>
                    <a:pt x="5" y="66"/>
                  </a:lnTo>
                  <a:lnTo>
                    <a:pt x="23" y="52"/>
                  </a:lnTo>
                  <a:lnTo>
                    <a:pt x="10" y="50"/>
                  </a:lnTo>
                  <a:lnTo>
                    <a:pt x="32" y="36"/>
                  </a:lnTo>
                  <a:lnTo>
                    <a:pt x="24" y="29"/>
                  </a:lnTo>
                  <a:lnTo>
                    <a:pt x="46" y="20"/>
                  </a:lnTo>
                  <a:lnTo>
                    <a:pt x="80" y="10"/>
                  </a:lnTo>
                  <a:lnTo>
                    <a:pt x="118" y="8"/>
                  </a:lnTo>
                  <a:lnTo>
                    <a:pt x="134" y="2"/>
                  </a:lnTo>
                  <a:lnTo>
                    <a:pt x="156" y="0"/>
                  </a:lnTo>
                  <a:lnTo>
                    <a:pt x="169" y="6"/>
                  </a:lnTo>
                  <a:lnTo>
                    <a:pt x="165" y="11"/>
                  </a:lnTo>
                  <a:lnTo>
                    <a:pt x="127" y="18"/>
                  </a:lnTo>
                  <a:lnTo>
                    <a:pt x="95" y="26"/>
                  </a:lnTo>
                  <a:lnTo>
                    <a:pt x="67" y="41"/>
                  </a:lnTo>
                  <a:lnTo>
                    <a:pt x="58" y="56"/>
                  </a:lnTo>
                  <a:lnTo>
                    <a:pt x="47" y="72"/>
                  </a:lnTo>
                  <a:lnTo>
                    <a:pt x="57" y="86"/>
                  </a:lnTo>
                  <a:lnTo>
                    <a:pt x="90" y="100"/>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00" name="Freeform 165"/>
            <p:cNvSpPr>
              <a:spLocks/>
            </p:cNvSpPr>
            <p:nvPr/>
          </p:nvSpPr>
          <p:spPr bwMode="auto">
            <a:xfrm>
              <a:off x="6043612" y="1427162"/>
              <a:ext cx="98425" cy="33338"/>
            </a:xfrm>
            <a:custGeom>
              <a:avLst/>
              <a:gdLst>
                <a:gd name="T0" fmla="*/ 62 w 62"/>
                <a:gd name="T1" fmla="*/ 15 h 21"/>
                <a:gd name="T2" fmla="*/ 2 w 62"/>
                <a:gd name="T3" fmla="*/ 21 h 21"/>
                <a:gd name="T4" fmla="*/ 0 w 62"/>
                <a:gd name="T5" fmla="*/ 2 h 21"/>
                <a:gd name="T6" fmla="*/ 8 w 62"/>
                <a:gd name="T7" fmla="*/ 0 h 21"/>
                <a:gd name="T8" fmla="*/ 18 w 62"/>
                <a:gd name="T9" fmla="*/ 1 h 21"/>
                <a:gd name="T10" fmla="*/ 58 w 62"/>
                <a:gd name="T11" fmla="*/ 9 h 21"/>
                <a:gd name="T12" fmla="*/ 62 w 62"/>
                <a:gd name="T13" fmla="*/ 15 h 21"/>
              </a:gdLst>
              <a:ahLst/>
              <a:cxnLst>
                <a:cxn ang="0">
                  <a:pos x="T0" y="T1"/>
                </a:cxn>
                <a:cxn ang="0">
                  <a:pos x="T2" y="T3"/>
                </a:cxn>
                <a:cxn ang="0">
                  <a:pos x="T4" y="T5"/>
                </a:cxn>
                <a:cxn ang="0">
                  <a:pos x="T6" y="T7"/>
                </a:cxn>
                <a:cxn ang="0">
                  <a:pos x="T8" y="T9"/>
                </a:cxn>
                <a:cxn ang="0">
                  <a:pos x="T10" y="T11"/>
                </a:cxn>
                <a:cxn ang="0">
                  <a:pos x="T12" y="T13"/>
                </a:cxn>
              </a:cxnLst>
              <a:rect l="0" t="0" r="r" b="b"/>
              <a:pathLst>
                <a:path w="62" h="21">
                  <a:moveTo>
                    <a:pt x="62" y="15"/>
                  </a:moveTo>
                  <a:lnTo>
                    <a:pt x="2" y="21"/>
                  </a:lnTo>
                  <a:lnTo>
                    <a:pt x="0" y="2"/>
                  </a:lnTo>
                  <a:lnTo>
                    <a:pt x="8" y="0"/>
                  </a:lnTo>
                  <a:lnTo>
                    <a:pt x="18" y="1"/>
                  </a:lnTo>
                  <a:lnTo>
                    <a:pt x="58" y="9"/>
                  </a:lnTo>
                  <a:lnTo>
                    <a:pt x="62" y="15"/>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01" name="Freeform 166"/>
            <p:cNvSpPr>
              <a:spLocks/>
            </p:cNvSpPr>
            <p:nvPr/>
          </p:nvSpPr>
          <p:spPr bwMode="auto">
            <a:xfrm>
              <a:off x="4989512" y="1393825"/>
              <a:ext cx="119063" cy="19050"/>
            </a:xfrm>
            <a:custGeom>
              <a:avLst/>
              <a:gdLst>
                <a:gd name="T0" fmla="*/ 72 w 75"/>
                <a:gd name="T1" fmla="*/ 5 h 12"/>
                <a:gd name="T2" fmla="*/ 58 w 75"/>
                <a:gd name="T3" fmla="*/ 7 h 12"/>
                <a:gd name="T4" fmla="*/ 48 w 75"/>
                <a:gd name="T5" fmla="*/ 8 h 12"/>
                <a:gd name="T6" fmla="*/ 48 w 75"/>
                <a:gd name="T7" fmla="*/ 10 h 12"/>
                <a:gd name="T8" fmla="*/ 36 w 75"/>
                <a:gd name="T9" fmla="*/ 12 h 12"/>
                <a:gd name="T10" fmla="*/ 22 w 75"/>
                <a:gd name="T11" fmla="*/ 9 h 12"/>
                <a:gd name="T12" fmla="*/ 26 w 75"/>
                <a:gd name="T13" fmla="*/ 5 h 12"/>
                <a:gd name="T14" fmla="*/ 0 w 75"/>
                <a:gd name="T15" fmla="*/ 5 h 12"/>
                <a:gd name="T16" fmla="*/ 21 w 75"/>
                <a:gd name="T17" fmla="*/ 2 h 12"/>
                <a:gd name="T18" fmla="*/ 38 w 75"/>
                <a:gd name="T19" fmla="*/ 2 h 12"/>
                <a:gd name="T20" fmla="*/ 43 w 75"/>
                <a:gd name="T21" fmla="*/ 5 h 12"/>
                <a:gd name="T22" fmla="*/ 47 w 75"/>
                <a:gd name="T23" fmla="*/ 2 h 12"/>
                <a:gd name="T24" fmla="*/ 56 w 75"/>
                <a:gd name="T25" fmla="*/ 0 h 12"/>
                <a:gd name="T26" fmla="*/ 75 w 75"/>
                <a:gd name="T27" fmla="*/ 3 h 12"/>
                <a:gd name="T28" fmla="*/ 72 w 75"/>
                <a:gd name="T2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2">
                  <a:moveTo>
                    <a:pt x="72" y="5"/>
                  </a:moveTo>
                  <a:lnTo>
                    <a:pt x="58" y="7"/>
                  </a:lnTo>
                  <a:lnTo>
                    <a:pt x="48" y="8"/>
                  </a:lnTo>
                  <a:lnTo>
                    <a:pt x="48" y="10"/>
                  </a:lnTo>
                  <a:lnTo>
                    <a:pt x="36" y="12"/>
                  </a:lnTo>
                  <a:lnTo>
                    <a:pt x="22" y="9"/>
                  </a:lnTo>
                  <a:lnTo>
                    <a:pt x="26" y="5"/>
                  </a:lnTo>
                  <a:lnTo>
                    <a:pt x="0" y="5"/>
                  </a:lnTo>
                  <a:lnTo>
                    <a:pt x="21" y="2"/>
                  </a:lnTo>
                  <a:lnTo>
                    <a:pt x="38" y="2"/>
                  </a:lnTo>
                  <a:lnTo>
                    <a:pt x="43" y="5"/>
                  </a:lnTo>
                  <a:lnTo>
                    <a:pt x="47" y="2"/>
                  </a:lnTo>
                  <a:lnTo>
                    <a:pt x="56" y="0"/>
                  </a:lnTo>
                  <a:lnTo>
                    <a:pt x="75" y="3"/>
                  </a:lnTo>
                  <a:lnTo>
                    <a:pt x="72" y="5"/>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02" name="Freeform 167"/>
            <p:cNvSpPr>
              <a:spLocks/>
            </p:cNvSpPr>
            <p:nvPr/>
          </p:nvSpPr>
          <p:spPr bwMode="auto">
            <a:xfrm>
              <a:off x="5830887" y="1387475"/>
              <a:ext cx="198438" cy="53975"/>
            </a:xfrm>
            <a:custGeom>
              <a:avLst/>
              <a:gdLst>
                <a:gd name="T0" fmla="*/ 125 w 125"/>
                <a:gd name="T1" fmla="*/ 32 h 34"/>
                <a:gd name="T2" fmla="*/ 102 w 125"/>
                <a:gd name="T3" fmla="*/ 34 h 34"/>
                <a:gd name="T4" fmla="*/ 65 w 125"/>
                <a:gd name="T5" fmla="*/ 30 h 34"/>
                <a:gd name="T6" fmla="*/ 39 w 125"/>
                <a:gd name="T7" fmla="*/ 24 h 34"/>
                <a:gd name="T8" fmla="*/ 19 w 125"/>
                <a:gd name="T9" fmla="*/ 15 h 34"/>
                <a:gd name="T10" fmla="*/ 0 w 125"/>
                <a:gd name="T11" fmla="*/ 12 h 34"/>
                <a:gd name="T12" fmla="*/ 19 w 125"/>
                <a:gd name="T13" fmla="*/ 3 h 34"/>
                <a:gd name="T14" fmla="*/ 39 w 125"/>
                <a:gd name="T15" fmla="*/ 0 h 34"/>
                <a:gd name="T16" fmla="*/ 70 w 125"/>
                <a:gd name="T17" fmla="*/ 7 h 34"/>
                <a:gd name="T18" fmla="*/ 113 w 125"/>
                <a:gd name="T19" fmla="*/ 19 h 34"/>
                <a:gd name="T20" fmla="*/ 125 w 125"/>
                <a:gd name="T21"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34">
                  <a:moveTo>
                    <a:pt x="125" y="32"/>
                  </a:moveTo>
                  <a:lnTo>
                    <a:pt x="102" y="34"/>
                  </a:lnTo>
                  <a:lnTo>
                    <a:pt x="65" y="30"/>
                  </a:lnTo>
                  <a:lnTo>
                    <a:pt x="39" y="24"/>
                  </a:lnTo>
                  <a:lnTo>
                    <a:pt x="19" y="15"/>
                  </a:lnTo>
                  <a:lnTo>
                    <a:pt x="0" y="12"/>
                  </a:lnTo>
                  <a:lnTo>
                    <a:pt x="19" y="3"/>
                  </a:lnTo>
                  <a:lnTo>
                    <a:pt x="39" y="0"/>
                  </a:lnTo>
                  <a:lnTo>
                    <a:pt x="70" y="7"/>
                  </a:lnTo>
                  <a:lnTo>
                    <a:pt x="113" y="19"/>
                  </a:lnTo>
                  <a:lnTo>
                    <a:pt x="125" y="32"/>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03" name="Freeform 168"/>
            <p:cNvSpPr>
              <a:spLocks/>
            </p:cNvSpPr>
            <p:nvPr/>
          </p:nvSpPr>
          <p:spPr bwMode="auto">
            <a:xfrm>
              <a:off x="5029200" y="3946525"/>
              <a:ext cx="52388" cy="58738"/>
            </a:xfrm>
            <a:custGeom>
              <a:avLst/>
              <a:gdLst>
                <a:gd name="T0" fmla="*/ 25 w 33"/>
                <a:gd name="T1" fmla="*/ 0 h 37"/>
                <a:gd name="T2" fmla="*/ 33 w 33"/>
                <a:gd name="T3" fmla="*/ 12 h 37"/>
                <a:gd name="T4" fmla="*/ 31 w 33"/>
                <a:gd name="T5" fmla="*/ 24 h 37"/>
                <a:gd name="T6" fmla="*/ 26 w 33"/>
                <a:gd name="T7" fmla="*/ 27 h 37"/>
                <a:gd name="T8" fmla="*/ 16 w 33"/>
                <a:gd name="T9" fmla="*/ 25 h 37"/>
                <a:gd name="T10" fmla="*/ 11 w 33"/>
                <a:gd name="T11" fmla="*/ 37 h 37"/>
                <a:gd name="T12" fmla="*/ 0 w 33"/>
                <a:gd name="T13" fmla="*/ 35 h 37"/>
                <a:gd name="T14" fmla="*/ 1 w 33"/>
                <a:gd name="T15" fmla="*/ 24 h 37"/>
                <a:gd name="T16" fmla="*/ 4 w 33"/>
                <a:gd name="T17" fmla="*/ 22 h 37"/>
                <a:gd name="T18" fmla="*/ 4 w 33"/>
                <a:gd name="T19" fmla="*/ 10 h 37"/>
                <a:gd name="T20" fmla="*/ 10 w 33"/>
                <a:gd name="T21" fmla="*/ 4 h 37"/>
                <a:gd name="T22" fmla="*/ 14 w 33"/>
                <a:gd name="T23" fmla="*/ 6 h 37"/>
                <a:gd name="T24" fmla="*/ 25 w 33"/>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7">
                  <a:moveTo>
                    <a:pt x="25" y="0"/>
                  </a:moveTo>
                  <a:lnTo>
                    <a:pt x="33" y="12"/>
                  </a:lnTo>
                  <a:lnTo>
                    <a:pt x="31" y="24"/>
                  </a:lnTo>
                  <a:lnTo>
                    <a:pt x="26" y="27"/>
                  </a:lnTo>
                  <a:lnTo>
                    <a:pt x="16" y="25"/>
                  </a:lnTo>
                  <a:lnTo>
                    <a:pt x="11" y="37"/>
                  </a:lnTo>
                  <a:lnTo>
                    <a:pt x="0" y="35"/>
                  </a:lnTo>
                  <a:lnTo>
                    <a:pt x="1" y="24"/>
                  </a:lnTo>
                  <a:lnTo>
                    <a:pt x="4" y="22"/>
                  </a:lnTo>
                  <a:lnTo>
                    <a:pt x="4" y="10"/>
                  </a:lnTo>
                  <a:lnTo>
                    <a:pt x="10" y="4"/>
                  </a:lnTo>
                  <a:lnTo>
                    <a:pt x="14" y="6"/>
                  </a:lnTo>
                  <a:lnTo>
                    <a:pt x="25" y="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04" name="Freeform 169"/>
            <p:cNvSpPr>
              <a:spLocks/>
            </p:cNvSpPr>
            <p:nvPr/>
          </p:nvSpPr>
          <p:spPr bwMode="auto">
            <a:xfrm>
              <a:off x="3694112" y="2997200"/>
              <a:ext cx="244475" cy="219075"/>
            </a:xfrm>
            <a:custGeom>
              <a:avLst/>
              <a:gdLst>
                <a:gd name="T0" fmla="*/ 151 w 154"/>
                <a:gd name="T1" fmla="*/ 11 h 138"/>
                <a:gd name="T2" fmla="*/ 151 w 154"/>
                <a:gd name="T3" fmla="*/ 0 h 138"/>
                <a:gd name="T4" fmla="*/ 154 w 154"/>
                <a:gd name="T5" fmla="*/ 0 h 138"/>
                <a:gd name="T6" fmla="*/ 154 w 154"/>
                <a:gd name="T7" fmla="*/ 1 h 138"/>
                <a:gd name="T8" fmla="*/ 153 w 154"/>
                <a:gd name="T9" fmla="*/ 5 h 138"/>
                <a:gd name="T10" fmla="*/ 153 w 154"/>
                <a:gd name="T11" fmla="*/ 37 h 138"/>
                <a:gd name="T12" fmla="*/ 94 w 154"/>
                <a:gd name="T13" fmla="*/ 36 h 138"/>
                <a:gd name="T14" fmla="*/ 93 w 154"/>
                <a:gd name="T15" fmla="*/ 89 h 138"/>
                <a:gd name="T16" fmla="*/ 77 w 154"/>
                <a:gd name="T17" fmla="*/ 91 h 138"/>
                <a:gd name="T18" fmla="*/ 72 w 154"/>
                <a:gd name="T19" fmla="*/ 101 h 138"/>
                <a:gd name="T20" fmla="*/ 75 w 154"/>
                <a:gd name="T21" fmla="*/ 131 h 138"/>
                <a:gd name="T22" fmla="*/ 4 w 154"/>
                <a:gd name="T23" fmla="*/ 131 h 138"/>
                <a:gd name="T24" fmla="*/ 0 w 154"/>
                <a:gd name="T25" fmla="*/ 138 h 138"/>
                <a:gd name="T26" fmla="*/ 1 w 154"/>
                <a:gd name="T27" fmla="*/ 129 h 138"/>
                <a:gd name="T28" fmla="*/ 1 w 154"/>
                <a:gd name="T29" fmla="*/ 129 h 138"/>
                <a:gd name="T30" fmla="*/ 42 w 154"/>
                <a:gd name="T31" fmla="*/ 128 h 138"/>
                <a:gd name="T32" fmla="*/ 44 w 154"/>
                <a:gd name="T33" fmla="*/ 120 h 138"/>
                <a:gd name="T34" fmla="*/ 52 w 154"/>
                <a:gd name="T35" fmla="*/ 111 h 138"/>
                <a:gd name="T36" fmla="*/ 59 w 154"/>
                <a:gd name="T37" fmla="*/ 82 h 138"/>
                <a:gd name="T38" fmla="*/ 84 w 154"/>
                <a:gd name="T39" fmla="*/ 60 h 138"/>
                <a:gd name="T40" fmla="*/ 93 w 154"/>
                <a:gd name="T41" fmla="*/ 34 h 138"/>
                <a:gd name="T42" fmla="*/ 99 w 154"/>
                <a:gd name="T43" fmla="*/ 32 h 138"/>
                <a:gd name="T44" fmla="*/ 105 w 154"/>
                <a:gd name="T45" fmla="*/ 16 h 138"/>
                <a:gd name="T46" fmla="*/ 120 w 154"/>
                <a:gd name="T47" fmla="*/ 14 h 138"/>
                <a:gd name="T48" fmla="*/ 126 w 154"/>
                <a:gd name="T49" fmla="*/ 16 h 138"/>
                <a:gd name="T50" fmla="*/ 134 w 154"/>
                <a:gd name="T51" fmla="*/ 16 h 138"/>
                <a:gd name="T52" fmla="*/ 140 w 154"/>
                <a:gd name="T53" fmla="*/ 12 h 138"/>
                <a:gd name="T54" fmla="*/ 151 w 154"/>
                <a:gd name="T55"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 h="138">
                  <a:moveTo>
                    <a:pt x="151" y="11"/>
                  </a:moveTo>
                  <a:lnTo>
                    <a:pt x="151" y="0"/>
                  </a:lnTo>
                  <a:lnTo>
                    <a:pt x="154" y="0"/>
                  </a:lnTo>
                  <a:lnTo>
                    <a:pt x="154" y="1"/>
                  </a:lnTo>
                  <a:lnTo>
                    <a:pt x="153" y="5"/>
                  </a:lnTo>
                  <a:lnTo>
                    <a:pt x="153" y="37"/>
                  </a:lnTo>
                  <a:lnTo>
                    <a:pt x="94" y="36"/>
                  </a:lnTo>
                  <a:lnTo>
                    <a:pt x="93" y="89"/>
                  </a:lnTo>
                  <a:lnTo>
                    <a:pt x="77" y="91"/>
                  </a:lnTo>
                  <a:lnTo>
                    <a:pt x="72" y="101"/>
                  </a:lnTo>
                  <a:lnTo>
                    <a:pt x="75" y="131"/>
                  </a:lnTo>
                  <a:lnTo>
                    <a:pt x="4" y="131"/>
                  </a:lnTo>
                  <a:lnTo>
                    <a:pt x="0" y="138"/>
                  </a:lnTo>
                  <a:lnTo>
                    <a:pt x="1" y="129"/>
                  </a:lnTo>
                  <a:lnTo>
                    <a:pt x="1" y="129"/>
                  </a:lnTo>
                  <a:lnTo>
                    <a:pt x="42" y="128"/>
                  </a:lnTo>
                  <a:lnTo>
                    <a:pt x="44" y="120"/>
                  </a:lnTo>
                  <a:lnTo>
                    <a:pt x="52" y="111"/>
                  </a:lnTo>
                  <a:lnTo>
                    <a:pt x="59" y="82"/>
                  </a:lnTo>
                  <a:lnTo>
                    <a:pt x="84" y="60"/>
                  </a:lnTo>
                  <a:lnTo>
                    <a:pt x="93" y="34"/>
                  </a:lnTo>
                  <a:lnTo>
                    <a:pt x="99" y="32"/>
                  </a:lnTo>
                  <a:lnTo>
                    <a:pt x="105" y="16"/>
                  </a:lnTo>
                  <a:lnTo>
                    <a:pt x="120" y="14"/>
                  </a:lnTo>
                  <a:lnTo>
                    <a:pt x="126" y="16"/>
                  </a:lnTo>
                  <a:lnTo>
                    <a:pt x="134" y="16"/>
                  </a:lnTo>
                  <a:lnTo>
                    <a:pt x="140" y="12"/>
                  </a:lnTo>
                  <a:lnTo>
                    <a:pt x="151" y="1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05" name="Freeform 170"/>
            <p:cNvSpPr>
              <a:spLocks/>
            </p:cNvSpPr>
            <p:nvPr/>
          </p:nvSpPr>
          <p:spPr bwMode="auto">
            <a:xfrm>
              <a:off x="5156200" y="2849562"/>
              <a:ext cx="614363" cy="520700"/>
            </a:xfrm>
            <a:custGeom>
              <a:avLst/>
              <a:gdLst>
                <a:gd name="T0" fmla="*/ 161 w 387"/>
                <a:gd name="T1" fmla="*/ 319 h 328"/>
                <a:gd name="T2" fmla="*/ 153 w 387"/>
                <a:gd name="T3" fmla="*/ 304 h 328"/>
                <a:gd name="T4" fmla="*/ 132 w 387"/>
                <a:gd name="T5" fmla="*/ 280 h 328"/>
                <a:gd name="T6" fmla="*/ 113 w 387"/>
                <a:gd name="T7" fmla="*/ 248 h 328"/>
                <a:gd name="T8" fmla="*/ 91 w 387"/>
                <a:gd name="T9" fmla="*/ 225 h 328"/>
                <a:gd name="T10" fmla="*/ 88 w 387"/>
                <a:gd name="T11" fmla="*/ 198 h 328"/>
                <a:gd name="T12" fmla="*/ 67 w 387"/>
                <a:gd name="T13" fmla="*/ 167 h 328"/>
                <a:gd name="T14" fmla="*/ 50 w 387"/>
                <a:gd name="T15" fmla="*/ 151 h 328"/>
                <a:gd name="T16" fmla="*/ 45 w 387"/>
                <a:gd name="T17" fmla="*/ 135 h 328"/>
                <a:gd name="T18" fmla="*/ 31 w 387"/>
                <a:gd name="T19" fmla="*/ 115 h 328"/>
                <a:gd name="T20" fmla="*/ 9 w 387"/>
                <a:gd name="T21" fmla="*/ 84 h 328"/>
                <a:gd name="T22" fmla="*/ 2 w 387"/>
                <a:gd name="T23" fmla="*/ 73 h 328"/>
                <a:gd name="T24" fmla="*/ 3 w 387"/>
                <a:gd name="T25" fmla="*/ 58 h 328"/>
                <a:gd name="T26" fmla="*/ 30 w 387"/>
                <a:gd name="T27" fmla="*/ 55 h 328"/>
                <a:gd name="T28" fmla="*/ 47 w 387"/>
                <a:gd name="T29" fmla="*/ 44 h 328"/>
                <a:gd name="T30" fmla="*/ 54 w 387"/>
                <a:gd name="T31" fmla="*/ 34 h 328"/>
                <a:gd name="T32" fmla="*/ 69 w 387"/>
                <a:gd name="T33" fmla="*/ 3 h 328"/>
                <a:gd name="T34" fmla="*/ 93 w 387"/>
                <a:gd name="T35" fmla="*/ 5 h 328"/>
                <a:gd name="T36" fmla="*/ 176 w 387"/>
                <a:gd name="T37" fmla="*/ 61 h 328"/>
                <a:gd name="T38" fmla="*/ 225 w 387"/>
                <a:gd name="T39" fmla="*/ 65 h 328"/>
                <a:gd name="T40" fmla="*/ 243 w 387"/>
                <a:gd name="T41" fmla="*/ 74 h 328"/>
                <a:gd name="T42" fmla="*/ 261 w 387"/>
                <a:gd name="T43" fmla="*/ 97 h 328"/>
                <a:gd name="T44" fmla="*/ 278 w 387"/>
                <a:gd name="T45" fmla="*/ 113 h 328"/>
                <a:gd name="T46" fmla="*/ 279 w 387"/>
                <a:gd name="T47" fmla="*/ 128 h 328"/>
                <a:gd name="T48" fmla="*/ 288 w 387"/>
                <a:gd name="T49" fmla="*/ 141 h 328"/>
                <a:gd name="T50" fmla="*/ 294 w 387"/>
                <a:gd name="T51" fmla="*/ 153 h 328"/>
                <a:gd name="T52" fmla="*/ 305 w 387"/>
                <a:gd name="T53" fmla="*/ 156 h 328"/>
                <a:gd name="T54" fmla="*/ 310 w 387"/>
                <a:gd name="T55" fmla="*/ 169 h 328"/>
                <a:gd name="T56" fmla="*/ 374 w 387"/>
                <a:gd name="T57" fmla="*/ 200 h 328"/>
                <a:gd name="T58" fmla="*/ 387 w 387"/>
                <a:gd name="T59" fmla="*/ 210 h 328"/>
                <a:gd name="T60" fmla="*/ 327 w 387"/>
                <a:gd name="T61" fmla="*/ 273 h 328"/>
                <a:gd name="T62" fmla="*/ 259 w 387"/>
                <a:gd name="T63" fmla="*/ 290 h 328"/>
                <a:gd name="T64" fmla="*/ 239 w 387"/>
                <a:gd name="T65" fmla="*/ 315 h 328"/>
                <a:gd name="T66" fmla="*/ 227 w 387"/>
                <a:gd name="T67" fmla="*/ 309 h 328"/>
                <a:gd name="T68" fmla="*/ 206 w 387"/>
                <a:gd name="T69" fmla="*/ 305 h 328"/>
                <a:gd name="T70" fmla="*/ 181 w 387"/>
                <a:gd name="T71" fmla="*/ 308 h 328"/>
                <a:gd name="T72" fmla="*/ 169 w 387"/>
                <a:gd name="T73" fmla="*/ 312 h 328"/>
                <a:gd name="T74" fmla="*/ 163 w 387"/>
                <a:gd name="T7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328">
                  <a:moveTo>
                    <a:pt x="163" y="328"/>
                  </a:moveTo>
                  <a:lnTo>
                    <a:pt x="161" y="319"/>
                  </a:lnTo>
                  <a:lnTo>
                    <a:pt x="155" y="313"/>
                  </a:lnTo>
                  <a:lnTo>
                    <a:pt x="153" y="304"/>
                  </a:lnTo>
                  <a:lnTo>
                    <a:pt x="143" y="297"/>
                  </a:lnTo>
                  <a:lnTo>
                    <a:pt x="132" y="280"/>
                  </a:lnTo>
                  <a:lnTo>
                    <a:pt x="126" y="263"/>
                  </a:lnTo>
                  <a:lnTo>
                    <a:pt x="113" y="248"/>
                  </a:lnTo>
                  <a:lnTo>
                    <a:pt x="104" y="245"/>
                  </a:lnTo>
                  <a:lnTo>
                    <a:pt x="91" y="225"/>
                  </a:lnTo>
                  <a:lnTo>
                    <a:pt x="88" y="211"/>
                  </a:lnTo>
                  <a:lnTo>
                    <a:pt x="88" y="198"/>
                  </a:lnTo>
                  <a:lnTo>
                    <a:pt x="76" y="175"/>
                  </a:lnTo>
                  <a:lnTo>
                    <a:pt x="67" y="167"/>
                  </a:lnTo>
                  <a:lnTo>
                    <a:pt x="57" y="163"/>
                  </a:lnTo>
                  <a:lnTo>
                    <a:pt x="50" y="151"/>
                  </a:lnTo>
                  <a:lnTo>
                    <a:pt x="51" y="146"/>
                  </a:lnTo>
                  <a:lnTo>
                    <a:pt x="45" y="135"/>
                  </a:lnTo>
                  <a:lnTo>
                    <a:pt x="39" y="131"/>
                  </a:lnTo>
                  <a:lnTo>
                    <a:pt x="31" y="115"/>
                  </a:lnTo>
                  <a:lnTo>
                    <a:pt x="19" y="99"/>
                  </a:lnTo>
                  <a:lnTo>
                    <a:pt x="9" y="84"/>
                  </a:lnTo>
                  <a:lnTo>
                    <a:pt x="0" y="85"/>
                  </a:lnTo>
                  <a:lnTo>
                    <a:pt x="2" y="73"/>
                  </a:lnTo>
                  <a:lnTo>
                    <a:pt x="2" y="66"/>
                  </a:lnTo>
                  <a:lnTo>
                    <a:pt x="3" y="58"/>
                  </a:lnTo>
                  <a:lnTo>
                    <a:pt x="23" y="61"/>
                  </a:lnTo>
                  <a:lnTo>
                    <a:pt x="30" y="55"/>
                  </a:lnTo>
                  <a:lnTo>
                    <a:pt x="34" y="47"/>
                  </a:lnTo>
                  <a:lnTo>
                    <a:pt x="47" y="44"/>
                  </a:lnTo>
                  <a:lnTo>
                    <a:pt x="49" y="37"/>
                  </a:lnTo>
                  <a:lnTo>
                    <a:pt x="54" y="34"/>
                  </a:lnTo>
                  <a:lnTo>
                    <a:pt x="35" y="13"/>
                  </a:lnTo>
                  <a:lnTo>
                    <a:pt x="69" y="3"/>
                  </a:lnTo>
                  <a:lnTo>
                    <a:pt x="72" y="0"/>
                  </a:lnTo>
                  <a:lnTo>
                    <a:pt x="93" y="5"/>
                  </a:lnTo>
                  <a:lnTo>
                    <a:pt x="121" y="20"/>
                  </a:lnTo>
                  <a:lnTo>
                    <a:pt x="176" y="61"/>
                  </a:lnTo>
                  <a:lnTo>
                    <a:pt x="209" y="63"/>
                  </a:lnTo>
                  <a:lnTo>
                    <a:pt x="225" y="65"/>
                  </a:lnTo>
                  <a:lnTo>
                    <a:pt x="230" y="75"/>
                  </a:lnTo>
                  <a:lnTo>
                    <a:pt x="243" y="74"/>
                  </a:lnTo>
                  <a:lnTo>
                    <a:pt x="252" y="92"/>
                  </a:lnTo>
                  <a:lnTo>
                    <a:pt x="261" y="97"/>
                  </a:lnTo>
                  <a:lnTo>
                    <a:pt x="265" y="104"/>
                  </a:lnTo>
                  <a:lnTo>
                    <a:pt x="278" y="113"/>
                  </a:lnTo>
                  <a:lnTo>
                    <a:pt x="280" y="121"/>
                  </a:lnTo>
                  <a:lnTo>
                    <a:pt x="279" y="128"/>
                  </a:lnTo>
                  <a:lnTo>
                    <a:pt x="282" y="135"/>
                  </a:lnTo>
                  <a:lnTo>
                    <a:pt x="288" y="141"/>
                  </a:lnTo>
                  <a:lnTo>
                    <a:pt x="291" y="148"/>
                  </a:lnTo>
                  <a:lnTo>
                    <a:pt x="294" y="153"/>
                  </a:lnTo>
                  <a:lnTo>
                    <a:pt x="300" y="157"/>
                  </a:lnTo>
                  <a:lnTo>
                    <a:pt x="305" y="156"/>
                  </a:lnTo>
                  <a:lnTo>
                    <a:pt x="309" y="164"/>
                  </a:lnTo>
                  <a:lnTo>
                    <a:pt x="310" y="169"/>
                  </a:lnTo>
                  <a:lnTo>
                    <a:pt x="319" y="190"/>
                  </a:lnTo>
                  <a:lnTo>
                    <a:pt x="374" y="200"/>
                  </a:lnTo>
                  <a:lnTo>
                    <a:pt x="378" y="196"/>
                  </a:lnTo>
                  <a:lnTo>
                    <a:pt x="387" y="210"/>
                  </a:lnTo>
                  <a:lnTo>
                    <a:pt x="379" y="252"/>
                  </a:lnTo>
                  <a:lnTo>
                    <a:pt x="327" y="273"/>
                  </a:lnTo>
                  <a:lnTo>
                    <a:pt x="275" y="281"/>
                  </a:lnTo>
                  <a:lnTo>
                    <a:pt x="259" y="290"/>
                  </a:lnTo>
                  <a:lnTo>
                    <a:pt x="247" y="312"/>
                  </a:lnTo>
                  <a:lnTo>
                    <a:pt x="239" y="315"/>
                  </a:lnTo>
                  <a:lnTo>
                    <a:pt x="234" y="308"/>
                  </a:lnTo>
                  <a:lnTo>
                    <a:pt x="227" y="309"/>
                  </a:lnTo>
                  <a:lnTo>
                    <a:pt x="210" y="307"/>
                  </a:lnTo>
                  <a:lnTo>
                    <a:pt x="206" y="305"/>
                  </a:lnTo>
                  <a:lnTo>
                    <a:pt x="185" y="306"/>
                  </a:lnTo>
                  <a:lnTo>
                    <a:pt x="181" y="308"/>
                  </a:lnTo>
                  <a:lnTo>
                    <a:pt x="173" y="302"/>
                  </a:lnTo>
                  <a:lnTo>
                    <a:pt x="169" y="312"/>
                  </a:lnTo>
                  <a:lnTo>
                    <a:pt x="171" y="321"/>
                  </a:lnTo>
                  <a:lnTo>
                    <a:pt x="163" y="328"/>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06" name="Freeform 171"/>
            <p:cNvSpPr>
              <a:spLocks/>
            </p:cNvSpPr>
            <p:nvPr/>
          </p:nvSpPr>
          <p:spPr bwMode="auto">
            <a:xfrm>
              <a:off x="4818062" y="3182937"/>
              <a:ext cx="468313" cy="441325"/>
            </a:xfrm>
            <a:custGeom>
              <a:avLst/>
              <a:gdLst>
                <a:gd name="T0" fmla="*/ 218 w 295"/>
                <a:gd name="T1" fmla="*/ 260 h 278"/>
                <a:gd name="T2" fmla="*/ 216 w 295"/>
                <a:gd name="T3" fmla="*/ 243 h 278"/>
                <a:gd name="T4" fmla="*/ 204 w 295"/>
                <a:gd name="T5" fmla="*/ 220 h 278"/>
                <a:gd name="T6" fmla="*/ 197 w 295"/>
                <a:gd name="T7" fmla="*/ 203 h 278"/>
                <a:gd name="T8" fmla="*/ 185 w 295"/>
                <a:gd name="T9" fmla="*/ 209 h 278"/>
                <a:gd name="T10" fmla="*/ 192 w 295"/>
                <a:gd name="T11" fmla="*/ 227 h 278"/>
                <a:gd name="T12" fmla="*/ 173 w 295"/>
                <a:gd name="T13" fmla="*/ 254 h 278"/>
                <a:gd name="T14" fmla="*/ 148 w 295"/>
                <a:gd name="T15" fmla="*/ 244 h 278"/>
                <a:gd name="T16" fmla="*/ 139 w 295"/>
                <a:gd name="T17" fmla="*/ 254 h 278"/>
                <a:gd name="T18" fmla="*/ 130 w 295"/>
                <a:gd name="T19" fmla="*/ 262 h 278"/>
                <a:gd name="T20" fmla="*/ 109 w 295"/>
                <a:gd name="T21" fmla="*/ 258 h 278"/>
                <a:gd name="T22" fmla="*/ 89 w 295"/>
                <a:gd name="T23" fmla="*/ 261 h 278"/>
                <a:gd name="T24" fmla="*/ 74 w 295"/>
                <a:gd name="T25" fmla="*/ 247 h 278"/>
                <a:gd name="T26" fmla="*/ 58 w 295"/>
                <a:gd name="T27" fmla="*/ 244 h 278"/>
                <a:gd name="T28" fmla="*/ 49 w 295"/>
                <a:gd name="T29" fmla="*/ 272 h 278"/>
                <a:gd name="T30" fmla="*/ 37 w 295"/>
                <a:gd name="T31" fmla="*/ 278 h 278"/>
                <a:gd name="T32" fmla="*/ 29 w 295"/>
                <a:gd name="T33" fmla="*/ 271 h 278"/>
                <a:gd name="T34" fmla="*/ 30 w 295"/>
                <a:gd name="T35" fmla="*/ 256 h 278"/>
                <a:gd name="T36" fmla="*/ 20 w 295"/>
                <a:gd name="T37" fmla="*/ 235 h 278"/>
                <a:gd name="T38" fmla="*/ 17 w 295"/>
                <a:gd name="T39" fmla="*/ 221 h 278"/>
                <a:gd name="T40" fmla="*/ 10 w 295"/>
                <a:gd name="T41" fmla="*/ 203 h 278"/>
                <a:gd name="T42" fmla="*/ 0 w 295"/>
                <a:gd name="T43" fmla="*/ 196 h 278"/>
                <a:gd name="T44" fmla="*/ 6 w 295"/>
                <a:gd name="T45" fmla="*/ 180 h 278"/>
                <a:gd name="T46" fmla="*/ 9 w 295"/>
                <a:gd name="T47" fmla="*/ 165 h 278"/>
                <a:gd name="T48" fmla="*/ 10 w 295"/>
                <a:gd name="T49" fmla="*/ 147 h 278"/>
                <a:gd name="T50" fmla="*/ 34 w 295"/>
                <a:gd name="T51" fmla="*/ 133 h 278"/>
                <a:gd name="T52" fmla="*/ 30 w 295"/>
                <a:gd name="T53" fmla="*/ 42 h 278"/>
                <a:gd name="T54" fmla="*/ 49 w 295"/>
                <a:gd name="T55" fmla="*/ 0 h 278"/>
                <a:gd name="T56" fmla="*/ 191 w 295"/>
                <a:gd name="T57" fmla="*/ 0 h 278"/>
                <a:gd name="T58" fmla="*/ 269 w 295"/>
                <a:gd name="T59" fmla="*/ 21 h 278"/>
                <a:gd name="T60" fmla="*/ 270 w 295"/>
                <a:gd name="T61" fmla="*/ 46 h 278"/>
                <a:gd name="T62" fmla="*/ 285 w 295"/>
                <a:gd name="T63" fmla="*/ 76 h 278"/>
                <a:gd name="T64" fmla="*/ 287 w 295"/>
                <a:gd name="T65" fmla="*/ 95 h 278"/>
                <a:gd name="T66" fmla="*/ 268 w 295"/>
                <a:gd name="T67" fmla="*/ 105 h 278"/>
                <a:gd name="T68" fmla="*/ 260 w 295"/>
                <a:gd name="T69" fmla="*/ 149 h 278"/>
                <a:gd name="T70" fmla="*/ 260 w 295"/>
                <a:gd name="T71" fmla="*/ 175 h 278"/>
                <a:gd name="T72" fmla="*/ 243 w 295"/>
                <a:gd name="T73" fmla="*/ 206 h 278"/>
                <a:gd name="T74" fmla="*/ 234 w 295"/>
                <a:gd name="T75" fmla="*/ 231 h 278"/>
                <a:gd name="T76" fmla="*/ 221 w 295"/>
                <a:gd name="T77" fmla="*/ 25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 h="278">
                  <a:moveTo>
                    <a:pt x="221" y="261"/>
                  </a:moveTo>
                  <a:lnTo>
                    <a:pt x="218" y="260"/>
                  </a:lnTo>
                  <a:lnTo>
                    <a:pt x="218" y="250"/>
                  </a:lnTo>
                  <a:lnTo>
                    <a:pt x="216" y="243"/>
                  </a:lnTo>
                  <a:lnTo>
                    <a:pt x="207" y="235"/>
                  </a:lnTo>
                  <a:lnTo>
                    <a:pt x="204" y="220"/>
                  </a:lnTo>
                  <a:lnTo>
                    <a:pt x="206" y="204"/>
                  </a:lnTo>
                  <a:lnTo>
                    <a:pt x="197" y="203"/>
                  </a:lnTo>
                  <a:lnTo>
                    <a:pt x="196" y="208"/>
                  </a:lnTo>
                  <a:lnTo>
                    <a:pt x="185" y="209"/>
                  </a:lnTo>
                  <a:lnTo>
                    <a:pt x="190" y="215"/>
                  </a:lnTo>
                  <a:lnTo>
                    <a:pt x="192" y="227"/>
                  </a:lnTo>
                  <a:lnTo>
                    <a:pt x="182" y="239"/>
                  </a:lnTo>
                  <a:lnTo>
                    <a:pt x="173" y="254"/>
                  </a:lnTo>
                  <a:lnTo>
                    <a:pt x="164" y="256"/>
                  </a:lnTo>
                  <a:lnTo>
                    <a:pt x="148" y="244"/>
                  </a:lnTo>
                  <a:lnTo>
                    <a:pt x="141" y="248"/>
                  </a:lnTo>
                  <a:lnTo>
                    <a:pt x="139" y="254"/>
                  </a:lnTo>
                  <a:lnTo>
                    <a:pt x="130" y="258"/>
                  </a:lnTo>
                  <a:lnTo>
                    <a:pt x="130" y="262"/>
                  </a:lnTo>
                  <a:lnTo>
                    <a:pt x="111" y="262"/>
                  </a:lnTo>
                  <a:lnTo>
                    <a:pt x="109" y="258"/>
                  </a:lnTo>
                  <a:lnTo>
                    <a:pt x="95" y="257"/>
                  </a:lnTo>
                  <a:lnTo>
                    <a:pt x="89" y="261"/>
                  </a:lnTo>
                  <a:lnTo>
                    <a:pt x="84" y="259"/>
                  </a:lnTo>
                  <a:lnTo>
                    <a:pt x="74" y="247"/>
                  </a:lnTo>
                  <a:lnTo>
                    <a:pt x="71" y="241"/>
                  </a:lnTo>
                  <a:lnTo>
                    <a:pt x="58" y="244"/>
                  </a:lnTo>
                  <a:lnTo>
                    <a:pt x="53" y="254"/>
                  </a:lnTo>
                  <a:lnTo>
                    <a:pt x="49" y="272"/>
                  </a:lnTo>
                  <a:lnTo>
                    <a:pt x="42" y="276"/>
                  </a:lnTo>
                  <a:lnTo>
                    <a:pt x="37" y="278"/>
                  </a:lnTo>
                  <a:lnTo>
                    <a:pt x="35" y="277"/>
                  </a:lnTo>
                  <a:lnTo>
                    <a:pt x="29" y="271"/>
                  </a:lnTo>
                  <a:lnTo>
                    <a:pt x="28" y="265"/>
                  </a:lnTo>
                  <a:lnTo>
                    <a:pt x="30" y="256"/>
                  </a:lnTo>
                  <a:lnTo>
                    <a:pt x="30" y="248"/>
                  </a:lnTo>
                  <a:lnTo>
                    <a:pt x="20" y="235"/>
                  </a:lnTo>
                  <a:lnTo>
                    <a:pt x="17" y="226"/>
                  </a:lnTo>
                  <a:lnTo>
                    <a:pt x="17" y="221"/>
                  </a:lnTo>
                  <a:lnTo>
                    <a:pt x="10" y="215"/>
                  </a:lnTo>
                  <a:lnTo>
                    <a:pt x="10" y="203"/>
                  </a:lnTo>
                  <a:lnTo>
                    <a:pt x="6" y="195"/>
                  </a:lnTo>
                  <a:lnTo>
                    <a:pt x="0" y="196"/>
                  </a:lnTo>
                  <a:lnTo>
                    <a:pt x="1" y="188"/>
                  </a:lnTo>
                  <a:lnTo>
                    <a:pt x="6" y="180"/>
                  </a:lnTo>
                  <a:lnTo>
                    <a:pt x="4" y="171"/>
                  </a:lnTo>
                  <a:lnTo>
                    <a:pt x="9" y="165"/>
                  </a:lnTo>
                  <a:lnTo>
                    <a:pt x="6" y="160"/>
                  </a:lnTo>
                  <a:lnTo>
                    <a:pt x="10" y="147"/>
                  </a:lnTo>
                  <a:lnTo>
                    <a:pt x="18" y="132"/>
                  </a:lnTo>
                  <a:lnTo>
                    <a:pt x="34" y="133"/>
                  </a:lnTo>
                  <a:lnTo>
                    <a:pt x="30" y="51"/>
                  </a:lnTo>
                  <a:lnTo>
                    <a:pt x="30" y="42"/>
                  </a:lnTo>
                  <a:lnTo>
                    <a:pt x="51" y="42"/>
                  </a:lnTo>
                  <a:lnTo>
                    <a:pt x="49" y="0"/>
                  </a:lnTo>
                  <a:lnTo>
                    <a:pt x="121" y="0"/>
                  </a:lnTo>
                  <a:lnTo>
                    <a:pt x="191" y="0"/>
                  </a:lnTo>
                  <a:lnTo>
                    <a:pt x="262" y="0"/>
                  </a:lnTo>
                  <a:lnTo>
                    <a:pt x="269" y="21"/>
                  </a:lnTo>
                  <a:lnTo>
                    <a:pt x="266" y="24"/>
                  </a:lnTo>
                  <a:lnTo>
                    <a:pt x="270" y="46"/>
                  </a:lnTo>
                  <a:lnTo>
                    <a:pt x="278" y="71"/>
                  </a:lnTo>
                  <a:lnTo>
                    <a:pt x="285" y="76"/>
                  </a:lnTo>
                  <a:lnTo>
                    <a:pt x="295" y="84"/>
                  </a:lnTo>
                  <a:lnTo>
                    <a:pt x="287" y="95"/>
                  </a:lnTo>
                  <a:lnTo>
                    <a:pt x="273" y="99"/>
                  </a:lnTo>
                  <a:lnTo>
                    <a:pt x="268" y="105"/>
                  </a:lnTo>
                  <a:lnTo>
                    <a:pt x="267" y="119"/>
                  </a:lnTo>
                  <a:lnTo>
                    <a:pt x="260" y="149"/>
                  </a:lnTo>
                  <a:lnTo>
                    <a:pt x="263" y="158"/>
                  </a:lnTo>
                  <a:lnTo>
                    <a:pt x="260" y="175"/>
                  </a:lnTo>
                  <a:lnTo>
                    <a:pt x="254" y="196"/>
                  </a:lnTo>
                  <a:lnTo>
                    <a:pt x="243" y="206"/>
                  </a:lnTo>
                  <a:lnTo>
                    <a:pt x="236" y="222"/>
                  </a:lnTo>
                  <a:lnTo>
                    <a:pt x="234" y="231"/>
                  </a:lnTo>
                  <a:lnTo>
                    <a:pt x="226" y="236"/>
                  </a:lnTo>
                  <a:lnTo>
                    <a:pt x="221" y="258"/>
                  </a:lnTo>
                  <a:lnTo>
                    <a:pt x="221" y="261"/>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07" name="Freeform 172"/>
            <p:cNvSpPr>
              <a:spLocks/>
            </p:cNvSpPr>
            <p:nvPr/>
          </p:nvSpPr>
          <p:spPr bwMode="auto">
            <a:xfrm>
              <a:off x="4876800" y="3505200"/>
              <a:ext cx="333375" cy="288925"/>
            </a:xfrm>
            <a:custGeom>
              <a:avLst/>
              <a:gdLst>
                <a:gd name="T0" fmla="*/ 184 w 210"/>
                <a:gd name="T1" fmla="*/ 58 h 182"/>
                <a:gd name="T2" fmla="*/ 185 w 210"/>
                <a:gd name="T3" fmla="*/ 74 h 182"/>
                <a:gd name="T4" fmla="*/ 182 w 210"/>
                <a:gd name="T5" fmla="*/ 80 h 182"/>
                <a:gd name="T6" fmla="*/ 172 w 210"/>
                <a:gd name="T7" fmla="*/ 81 h 182"/>
                <a:gd name="T8" fmla="*/ 166 w 210"/>
                <a:gd name="T9" fmla="*/ 93 h 182"/>
                <a:gd name="T10" fmla="*/ 178 w 210"/>
                <a:gd name="T11" fmla="*/ 94 h 182"/>
                <a:gd name="T12" fmla="*/ 187 w 210"/>
                <a:gd name="T13" fmla="*/ 104 h 182"/>
                <a:gd name="T14" fmla="*/ 191 w 210"/>
                <a:gd name="T15" fmla="*/ 113 h 182"/>
                <a:gd name="T16" fmla="*/ 199 w 210"/>
                <a:gd name="T17" fmla="*/ 117 h 182"/>
                <a:gd name="T18" fmla="*/ 210 w 210"/>
                <a:gd name="T19" fmla="*/ 140 h 182"/>
                <a:gd name="T20" fmla="*/ 198 w 210"/>
                <a:gd name="T21" fmla="*/ 154 h 182"/>
                <a:gd name="T22" fmla="*/ 187 w 210"/>
                <a:gd name="T23" fmla="*/ 166 h 182"/>
                <a:gd name="T24" fmla="*/ 175 w 210"/>
                <a:gd name="T25" fmla="*/ 176 h 182"/>
                <a:gd name="T26" fmla="*/ 163 w 210"/>
                <a:gd name="T27" fmla="*/ 176 h 182"/>
                <a:gd name="T28" fmla="*/ 148 w 210"/>
                <a:gd name="T29" fmla="*/ 180 h 182"/>
                <a:gd name="T30" fmla="*/ 136 w 210"/>
                <a:gd name="T31" fmla="*/ 176 h 182"/>
                <a:gd name="T32" fmla="*/ 129 w 210"/>
                <a:gd name="T33" fmla="*/ 182 h 182"/>
                <a:gd name="T34" fmla="*/ 112 w 210"/>
                <a:gd name="T35" fmla="*/ 168 h 182"/>
                <a:gd name="T36" fmla="*/ 108 w 210"/>
                <a:gd name="T37" fmla="*/ 159 h 182"/>
                <a:gd name="T38" fmla="*/ 98 w 210"/>
                <a:gd name="T39" fmla="*/ 163 h 182"/>
                <a:gd name="T40" fmla="*/ 89 w 210"/>
                <a:gd name="T41" fmla="*/ 162 h 182"/>
                <a:gd name="T42" fmla="*/ 84 w 210"/>
                <a:gd name="T43" fmla="*/ 165 h 182"/>
                <a:gd name="T44" fmla="*/ 76 w 210"/>
                <a:gd name="T45" fmla="*/ 163 h 182"/>
                <a:gd name="T46" fmla="*/ 65 w 210"/>
                <a:gd name="T47" fmla="*/ 146 h 182"/>
                <a:gd name="T48" fmla="*/ 62 w 210"/>
                <a:gd name="T49" fmla="*/ 139 h 182"/>
                <a:gd name="T50" fmla="*/ 48 w 210"/>
                <a:gd name="T51" fmla="*/ 131 h 182"/>
                <a:gd name="T52" fmla="*/ 43 w 210"/>
                <a:gd name="T53" fmla="*/ 118 h 182"/>
                <a:gd name="T54" fmla="*/ 35 w 210"/>
                <a:gd name="T55" fmla="*/ 109 h 182"/>
                <a:gd name="T56" fmla="*/ 23 w 210"/>
                <a:gd name="T57" fmla="*/ 99 h 182"/>
                <a:gd name="T58" fmla="*/ 23 w 210"/>
                <a:gd name="T59" fmla="*/ 92 h 182"/>
                <a:gd name="T60" fmla="*/ 13 w 210"/>
                <a:gd name="T61" fmla="*/ 84 h 182"/>
                <a:gd name="T62" fmla="*/ 0 w 210"/>
                <a:gd name="T63" fmla="*/ 75 h 182"/>
                <a:gd name="T64" fmla="*/ 5 w 210"/>
                <a:gd name="T65" fmla="*/ 73 h 182"/>
                <a:gd name="T66" fmla="*/ 12 w 210"/>
                <a:gd name="T67" fmla="*/ 69 h 182"/>
                <a:gd name="T68" fmla="*/ 16 w 210"/>
                <a:gd name="T69" fmla="*/ 51 h 182"/>
                <a:gd name="T70" fmla="*/ 21 w 210"/>
                <a:gd name="T71" fmla="*/ 41 h 182"/>
                <a:gd name="T72" fmla="*/ 34 w 210"/>
                <a:gd name="T73" fmla="*/ 38 h 182"/>
                <a:gd name="T74" fmla="*/ 37 w 210"/>
                <a:gd name="T75" fmla="*/ 44 h 182"/>
                <a:gd name="T76" fmla="*/ 47 w 210"/>
                <a:gd name="T77" fmla="*/ 56 h 182"/>
                <a:gd name="T78" fmla="*/ 52 w 210"/>
                <a:gd name="T79" fmla="*/ 58 h 182"/>
                <a:gd name="T80" fmla="*/ 59 w 210"/>
                <a:gd name="T81" fmla="*/ 54 h 182"/>
                <a:gd name="T82" fmla="*/ 72 w 210"/>
                <a:gd name="T83" fmla="*/ 55 h 182"/>
                <a:gd name="T84" fmla="*/ 74 w 210"/>
                <a:gd name="T85" fmla="*/ 59 h 182"/>
                <a:gd name="T86" fmla="*/ 93 w 210"/>
                <a:gd name="T87" fmla="*/ 59 h 182"/>
                <a:gd name="T88" fmla="*/ 93 w 210"/>
                <a:gd name="T89" fmla="*/ 55 h 182"/>
                <a:gd name="T90" fmla="*/ 102 w 210"/>
                <a:gd name="T91" fmla="*/ 51 h 182"/>
                <a:gd name="T92" fmla="*/ 104 w 210"/>
                <a:gd name="T93" fmla="*/ 45 h 182"/>
                <a:gd name="T94" fmla="*/ 111 w 210"/>
                <a:gd name="T95" fmla="*/ 41 h 182"/>
                <a:gd name="T96" fmla="*/ 127 w 210"/>
                <a:gd name="T97" fmla="*/ 53 h 182"/>
                <a:gd name="T98" fmla="*/ 136 w 210"/>
                <a:gd name="T99" fmla="*/ 51 h 182"/>
                <a:gd name="T100" fmla="*/ 145 w 210"/>
                <a:gd name="T101" fmla="*/ 36 h 182"/>
                <a:gd name="T102" fmla="*/ 155 w 210"/>
                <a:gd name="T103" fmla="*/ 24 h 182"/>
                <a:gd name="T104" fmla="*/ 153 w 210"/>
                <a:gd name="T105" fmla="*/ 12 h 182"/>
                <a:gd name="T106" fmla="*/ 148 w 210"/>
                <a:gd name="T107" fmla="*/ 6 h 182"/>
                <a:gd name="T108" fmla="*/ 159 w 210"/>
                <a:gd name="T109" fmla="*/ 5 h 182"/>
                <a:gd name="T110" fmla="*/ 160 w 210"/>
                <a:gd name="T111" fmla="*/ 0 h 182"/>
                <a:gd name="T112" fmla="*/ 169 w 210"/>
                <a:gd name="T113" fmla="*/ 1 h 182"/>
                <a:gd name="T114" fmla="*/ 167 w 210"/>
                <a:gd name="T115" fmla="*/ 17 h 182"/>
                <a:gd name="T116" fmla="*/ 170 w 210"/>
                <a:gd name="T117" fmla="*/ 32 h 182"/>
                <a:gd name="T118" fmla="*/ 179 w 210"/>
                <a:gd name="T119" fmla="*/ 40 h 182"/>
                <a:gd name="T120" fmla="*/ 181 w 210"/>
                <a:gd name="T121" fmla="*/ 47 h 182"/>
                <a:gd name="T122" fmla="*/ 181 w 210"/>
                <a:gd name="T123" fmla="*/ 57 h 182"/>
                <a:gd name="T124" fmla="*/ 184 w 210"/>
                <a:gd name="T125" fmla="*/ 5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 h="182">
                  <a:moveTo>
                    <a:pt x="184" y="58"/>
                  </a:moveTo>
                  <a:lnTo>
                    <a:pt x="185" y="74"/>
                  </a:lnTo>
                  <a:lnTo>
                    <a:pt x="182" y="80"/>
                  </a:lnTo>
                  <a:lnTo>
                    <a:pt x="172" y="81"/>
                  </a:lnTo>
                  <a:lnTo>
                    <a:pt x="166" y="93"/>
                  </a:lnTo>
                  <a:lnTo>
                    <a:pt x="178" y="94"/>
                  </a:lnTo>
                  <a:lnTo>
                    <a:pt x="187" y="104"/>
                  </a:lnTo>
                  <a:lnTo>
                    <a:pt x="191" y="113"/>
                  </a:lnTo>
                  <a:lnTo>
                    <a:pt x="199" y="117"/>
                  </a:lnTo>
                  <a:lnTo>
                    <a:pt x="210" y="140"/>
                  </a:lnTo>
                  <a:lnTo>
                    <a:pt x="198" y="154"/>
                  </a:lnTo>
                  <a:lnTo>
                    <a:pt x="187" y="166"/>
                  </a:lnTo>
                  <a:lnTo>
                    <a:pt x="175" y="176"/>
                  </a:lnTo>
                  <a:lnTo>
                    <a:pt x="163" y="176"/>
                  </a:lnTo>
                  <a:lnTo>
                    <a:pt x="148" y="180"/>
                  </a:lnTo>
                  <a:lnTo>
                    <a:pt x="136" y="176"/>
                  </a:lnTo>
                  <a:lnTo>
                    <a:pt x="129" y="182"/>
                  </a:lnTo>
                  <a:lnTo>
                    <a:pt x="112" y="168"/>
                  </a:lnTo>
                  <a:lnTo>
                    <a:pt x="108" y="159"/>
                  </a:lnTo>
                  <a:lnTo>
                    <a:pt x="98" y="163"/>
                  </a:lnTo>
                  <a:lnTo>
                    <a:pt x="89" y="162"/>
                  </a:lnTo>
                  <a:lnTo>
                    <a:pt x="84" y="165"/>
                  </a:lnTo>
                  <a:lnTo>
                    <a:pt x="76" y="163"/>
                  </a:lnTo>
                  <a:lnTo>
                    <a:pt x="65" y="146"/>
                  </a:lnTo>
                  <a:lnTo>
                    <a:pt x="62" y="139"/>
                  </a:lnTo>
                  <a:lnTo>
                    <a:pt x="48" y="131"/>
                  </a:lnTo>
                  <a:lnTo>
                    <a:pt x="43" y="118"/>
                  </a:lnTo>
                  <a:lnTo>
                    <a:pt x="35" y="109"/>
                  </a:lnTo>
                  <a:lnTo>
                    <a:pt x="23" y="99"/>
                  </a:lnTo>
                  <a:lnTo>
                    <a:pt x="23" y="92"/>
                  </a:lnTo>
                  <a:lnTo>
                    <a:pt x="13" y="84"/>
                  </a:lnTo>
                  <a:lnTo>
                    <a:pt x="0" y="75"/>
                  </a:lnTo>
                  <a:lnTo>
                    <a:pt x="5" y="73"/>
                  </a:lnTo>
                  <a:lnTo>
                    <a:pt x="12" y="69"/>
                  </a:lnTo>
                  <a:lnTo>
                    <a:pt x="16" y="51"/>
                  </a:lnTo>
                  <a:lnTo>
                    <a:pt x="21" y="41"/>
                  </a:lnTo>
                  <a:lnTo>
                    <a:pt x="34" y="38"/>
                  </a:lnTo>
                  <a:lnTo>
                    <a:pt x="37" y="44"/>
                  </a:lnTo>
                  <a:lnTo>
                    <a:pt x="47" y="56"/>
                  </a:lnTo>
                  <a:lnTo>
                    <a:pt x="52" y="58"/>
                  </a:lnTo>
                  <a:lnTo>
                    <a:pt x="59" y="54"/>
                  </a:lnTo>
                  <a:lnTo>
                    <a:pt x="72" y="55"/>
                  </a:lnTo>
                  <a:lnTo>
                    <a:pt x="74" y="59"/>
                  </a:lnTo>
                  <a:lnTo>
                    <a:pt x="93" y="59"/>
                  </a:lnTo>
                  <a:lnTo>
                    <a:pt x="93" y="55"/>
                  </a:lnTo>
                  <a:lnTo>
                    <a:pt x="102" y="51"/>
                  </a:lnTo>
                  <a:lnTo>
                    <a:pt x="104" y="45"/>
                  </a:lnTo>
                  <a:lnTo>
                    <a:pt x="111" y="41"/>
                  </a:lnTo>
                  <a:lnTo>
                    <a:pt x="127" y="53"/>
                  </a:lnTo>
                  <a:lnTo>
                    <a:pt x="136" y="51"/>
                  </a:lnTo>
                  <a:lnTo>
                    <a:pt x="145" y="36"/>
                  </a:lnTo>
                  <a:lnTo>
                    <a:pt x="155" y="24"/>
                  </a:lnTo>
                  <a:lnTo>
                    <a:pt x="153" y="12"/>
                  </a:lnTo>
                  <a:lnTo>
                    <a:pt x="148" y="6"/>
                  </a:lnTo>
                  <a:lnTo>
                    <a:pt x="159" y="5"/>
                  </a:lnTo>
                  <a:lnTo>
                    <a:pt x="160" y="0"/>
                  </a:lnTo>
                  <a:lnTo>
                    <a:pt x="169" y="1"/>
                  </a:lnTo>
                  <a:lnTo>
                    <a:pt x="167" y="17"/>
                  </a:lnTo>
                  <a:lnTo>
                    <a:pt x="170" y="32"/>
                  </a:lnTo>
                  <a:lnTo>
                    <a:pt x="179" y="40"/>
                  </a:lnTo>
                  <a:lnTo>
                    <a:pt x="181" y="47"/>
                  </a:lnTo>
                  <a:lnTo>
                    <a:pt x="181" y="57"/>
                  </a:lnTo>
                  <a:lnTo>
                    <a:pt x="184" y="5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08" name="Freeform 173"/>
            <p:cNvSpPr>
              <a:spLocks/>
            </p:cNvSpPr>
            <p:nvPr/>
          </p:nvSpPr>
          <p:spPr bwMode="auto">
            <a:xfrm>
              <a:off x="3671887" y="3362325"/>
              <a:ext cx="177800" cy="139700"/>
            </a:xfrm>
            <a:custGeom>
              <a:avLst/>
              <a:gdLst>
                <a:gd name="T0" fmla="*/ 17 w 112"/>
                <a:gd name="T1" fmla="*/ 62 h 88"/>
                <a:gd name="T2" fmla="*/ 10 w 112"/>
                <a:gd name="T3" fmla="*/ 46 h 88"/>
                <a:gd name="T4" fmla="*/ 0 w 112"/>
                <a:gd name="T5" fmla="*/ 38 h 88"/>
                <a:gd name="T6" fmla="*/ 9 w 112"/>
                <a:gd name="T7" fmla="*/ 34 h 88"/>
                <a:gd name="T8" fmla="*/ 18 w 112"/>
                <a:gd name="T9" fmla="*/ 20 h 88"/>
                <a:gd name="T10" fmla="*/ 22 w 112"/>
                <a:gd name="T11" fmla="*/ 9 h 88"/>
                <a:gd name="T12" fmla="*/ 29 w 112"/>
                <a:gd name="T13" fmla="*/ 2 h 88"/>
                <a:gd name="T14" fmla="*/ 38 w 112"/>
                <a:gd name="T15" fmla="*/ 4 h 88"/>
                <a:gd name="T16" fmla="*/ 47 w 112"/>
                <a:gd name="T17" fmla="*/ 0 h 88"/>
                <a:gd name="T18" fmla="*/ 57 w 112"/>
                <a:gd name="T19" fmla="*/ 0 h 88"/>
                <a:gd name="T20" fmla="*/ 65 w 112"/>
                <a:gd name="T21" fmla="*/ 6 h 88"/>
                <a:gd name="T22" fmla="*/ 77 w 112"/>
                <a:gd name="T23" fmla="*/ 11 h 88"/>
                <a:gd name="T24" fmla="*/ 88 w 112"/>
                <a:gd name="T25" fmla="*/ 26 h 88"/>
                <a:gd name="T26" fmla="*/ 100 w 112"/>
                <a:gd name="T27" fmla="*/ 41 h 88"/>
                <a:gd name="T28" fmla="*/ 100 w 112"/>
                <a:gd name="T29" fmla="*/ 54 h 88"/>
                <a:gd name="T30" fmla="*/ 104 w 112"/>
                <a:gd name="T31" fmla="*/ 66 h 88"/>
                <a:gd name="T32" fmla="*/ 111 w 112"/>
                <a:gd name="T33" fmla="*/ 71 h 88"/>
                <a:gd name="T34" fmla="*/ 112 w 112"/>
                <a:gd name="T35" fmla="*/ 79 h 88"/>
                <a:gd name="T36" fmla="*/ 111 w 112"/>
                <a:gd name="T37" fmla="*/ 86 h 88"/>
                <a:gd name="T38" fmla="*/ 109 w 112"/>
                <a:gd name="T39" fmla="*/ 87 h 88"/>
                <a:gd name="T40" fmla="*/ 99 w 112"/>
                <a:gd name="T41" fmla="*/ 85 h 88"/>
                <a:gd name="T42" fmla="*/ 97 w 112"/>
                <a:gd name="T43" fmla="*/ 88 h 88"/>
                <a:gd name="T44" fmla="*/ 93 w 112"/>
                <a:gd name="T45" fmla="*/ 88 h 88"/>
                <a:gd name="T46" fmla="*/ 80 w 112"/>
                <a:gd name="T47" fmla="*/ 83 h 88"/>
                <a:gd name="T48" fmla="*/ 71 w 112"/>
                <a:gd name="T49" fmla="*/ 83 h 88"/>
                <a:gd name="T50" fmla="*/ 38 w 112"/>
                <a:gd name="T51" fmla="*/ 82 h 88"/>
                <a:gd name="T52" fmla="*/ 33 w 112"/>
                <a:gd name="T53" fmla="*/ 84 h 88"/>
                <a:gd name="T54" fmla="*/ 27 w 112"/>
                <a:gd name="T55" fmla="*/ 84 h 88"/>
                <a:gd name="T56" fmla="*/ 17 w 112"/>
                <a:gd name="T57" fmla="*/ 87 h 88"/>
                <a:gd name="T58" fmla="*/ 14 w 112"/>
                <a:gd name="T59" fmla="*/ 71 h 88"/>
                <a:gd name="T60" fmla="*/ 31 w 112"/>
                <a:gd name="T61" fmla="*/ 72 h 88"/>
                <a:gd name="T62" fmla="*/ 35 w 112"/>
                <a:gd name="T63" fmla="*/ 69 h 88"/>
                <a:gd name="T64" fmla="*/ 39 w 112"/>
                <a:gd name="T65" fmla="*/ 69 h 88"/>
                <a:gd name="T66" fmla="*/ 45 w 112"/>
                <a:gd name="T67" fmla="*/ 64 h 88"/>
                <a:gd name="T68" fmla="*/ 53 w 112"/>
                <a:gd name="T69" fmla="*/ 68 h 88"/>
                <a:gd name="T70" fmla="*/ 61 w 112"/>
                <a:gd name="T71" fmla="*/ 69 h 88"/>
                <a:gd name="T72" fmla="*/ 69 w 112"/>
                <a:gd name="T73" fmla="*/ 64 h 88"/>
                <a:gd name="T74" fmla="*/ 65 w 112"/>
                <a:gd name="T75" fmla="*/ 58 h 88"/>
                <a:gd name="T76" fmla="*/ 59 w 112"/>
                <a:gd name="T77" fmla="*/ 61 h 88"/>
                <a:gd name="T78" fmla="*/ 54 w 112"/>
                <a:gd name="T79" fmla="*/ 61 h 88"/>
                <a:gd name="T80" fmla="*/ 47 w 112"/>
                <a:gd name="T81" fmla="*/ 56 h 88"/>
                <a:gd name="T82" fmla="*/ 41 w 112"/>
                <a:gd name="T83" fmla="*/ 56 h 88"/>
                <a:gd name="T84" fmla="*/ 37 w 112"/>
                <a:gd name="T85" fmla="*/ 61 h 88"/>
                <a:gd name="T86" fmla="*/ 17 w 112"/>
                <a:gd name="T87" fmla="*/ 6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88">
                  <a:moveTo>
                    <a:pt x="17" y="62"/>
                  </a:moveTo>
                  <a:lnTo>
                    <a:pt x="10" y="46"/>
                  </a:lnTo>
                  <a:lnTo>
                    <a:pt x="0" y="38"/>
                  </a:lnTo>
                  <a:lnTo>
                    <a:pt x="9" y="34"/>
                  </a:lnTo>
                  <a:lnTo>
                    <a:pt x="18" y="20"/>
                  </a:lnTo>
                  <a:lnTo>
                    <a:pt x="22" y="9"/>
                  </a:lnTo>
                  <a:lnTo>
                    <a:pt x="29" y="2"/>
                  </a:lnTo>
                  <a:lnTo>
                    <a:pt x="38" y="4"/>
                  </a:lnTo>
                  <a:lnTo>
                    <a:pt x="47" y="0"/>
                  </a:lnTo>
                  <a:lnTo>
                    <a:pt x="57" y="0"/>
                  </a:lnTo>
                  <a:lnTo>
                    <a:pt x="65" y="6"/>
                  </a:lnTo>
                  <a:lnTo>
                    <a:pt x="77" y="11"/>
                  </a:lnTo>
                  <a:lnTo>
                    <a:pt x="88" y="26"/>
                  </a:lnTo>
                  <a:lnTo>
                    <a:pt x="100" y="41"/>
                  </a:lnTo>
                  <a:lnTo>
                    <a:pt x="100" y="54"/>
                  </a:lnTo>
                  <a:lnTo>
                    <a:pt x="104" y="66"/>
                  </a:lnTo>
                  <a:lnTo>
                    <a:pt x="111" y="71"/>
                  </a:lnTo>
                  <a:lnTo>
                    <a:pt x="112" y="79"/>
                  </a:lnTo>
                  <a:lnTo>
                    <a:pt x="111" y="86"/>
                  </a:lnTo>
                  <a:lnTo>
                    <a:pt x="109" y="87"/>
                  </a:lnTo>
                  <a:lnTo>
                    <a:pt x="99" y="85"/>
                  </a:lnTo>
                  <a:lnTo>
                    <a:pt x="97" y="88"/>
                  </a:lnTo>
                  <a:lnTo>
                    <a:pt x="93" y="88"/>
                  </a:lnTo>
                  <a:lnTo>
                    <a:pt x="80" y="83"/>
                  </a:lnTo>
                  <a:lnTo>
                    <a:pt x="71" y="83"/>
                  </a:lnTo>
                  <a:lnTo>
                    <a:pt x="38" y="82"/>
                  </a:lnTo>
                  <a:lnTo>
                    <a:pt x="33" y="84"/>
                  </a:lnTo>
                  <a:lnTo>
                    <a:pt x="27" y="84"/>
                  </a:lnTo>
                  <a:lnTo>
                    <a:pt x="17" y="87"/>
                  </a:lnTo>
                  <a:lnTo>
                    <a:pt x="14" y="71"/>
                  </a:lnTo>
                  <a:lnTo>
                    <a:pt x="31" y="72"/>
                  </a:lnTo>
                  <a:lnTo>
                    <a:pt x="35" y="69"/>
                  </a:lnTo>
                  <a:lnTo>
                    <a:pt x="39" y="69"/>
                  </a:lnTo>
                  <a:lnTo>
                    <a:pt x="45" y="64"/>
                  </a:lnTo>
                  <a:lnTo>
                    <a:pt x="53" y="68"/>
                  </a:lnTo>
                  <a:lnTo>
                    <a:pt x="61" y="69"/>
                  </a:lnTo>
                  <a:lnTo>
                    <a:pt x="69" y="64"/>
                  </a:lnTo>
                  <a:lnTo>
                    <a:pt x="65" y="58"/>
                  </a:lnTo>
                  <a:lnTo>
                    <a:pt x="59" y="61"/>
                  </a:lnTo>
                  <a:lnTo>
                    <a:pt x="54" y="61"/>
                  </a:lnTo>
                  <a:lnTo>
                    <a:pt x="47" y="56"/>
                  </a:lnTo>
                  <a:lnTo>
                    <a:pt x="41" y="56"/>
                  </a:lnTo>
                  <a:lnTo>
                    <a:pt x="37" y="61"/>
                  </a:lnTo>
                  <a:lnTo>
                    <a:pt x="17" y="62"/>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09" name="Freeform 174"/>
            <p:cNvSpPr>
              <a:spLocks/>
            </p:cNvSpPr>
            <p:nvPr/>
          </p:nvSpPr>
          <p:spPr bwMode="auto">
            <a:xfrm>
              <a:off x="8866187" y="4246563"/>
              <a:ext cx="28575" cy="19050"/>
            </a:xfrm>
            <a:custGeom>
              <a:avLst/>
              <a:gdLst>
                <a:gd name="T0" fmla="*/ 14 w 18"/>
                <a:gd name="T1" fmla="*/ 5 h 12"/>
                <a:gd name="T2" fmla="*/ 18 w 18"/>
                <a:gd name="T3" fmla="*/ 12 h 12"/>
                <a:gd name="T4" fmla="*/ 6 w 18"/>
                <a:gd name="T5" fmla="*/ 12 h 12"/>
                <a:gd name="T6" fmla="*/ 0 w 18"/>
                <a:gd name="T7" fmla="*/ 0 h 12"/>
                <a:gd name="T8" fmla="*/ 11 w 18"/>
                <a:gd name="T9" fmla="*/ 4 h 12"/>
                <a:gd name="T10" fmla="*/ 14 w 18"/>
                <a:gd name="T11" fmla="*/ 5 h 12"/>
              </a:gdLst>
              <a:ahLst/>
              <a:cxnLst>
                <a:cxn ang="0">
                  <a:pos x="T0" y="T1"/>
                </a:cxn>
                <a:cxn ang="0">
                  <a:pos x="T2" y="T3"/>
                </a:cxn>
                <a:cxn ang="0">
                  <a:pos x="T4" y="T5"/>
                </a:cxn>
                <a:cxn ang="0">
                  <a:pos x="T6" y="T7"/>
                </a:cxn>
                <a:cxn ang="0">
                  <a:pos x="T8" y="T9"/>
                </a:cxn>
                <a:cxn ang="0">
                  <a:pos x="T10" y="T11"/>
                </a:cxn>
              </a:cxnLst>
              <a:rect l="0" t="0" r="r" b="b"/>
              <a:pathLst>
                <a:path w="18" h="12">
                  <a:moveTo>
                    <a:pt x="14" y="5"/>
                  </a:moveTo>
                  <a:lnTo>
                    <a:pt x="18" y="12"/>
                  </a:lnTo>
                  <a:lnTo>
                    <a:pt x="6" y="12"/>
                  </a:lnTo>
                  <a:lnTo>
                    <a:pt x="0" y="0"/>
                  </a:lnTo>
                  <a:lnTo>
                    <a:pt x="11" y="4"/>
                  </a:lnTo>
                  <a:lnTo>
                    <a:pt x="14" y="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10" name="Freeform 175"/>
            <p:cNvSpPr>
              <a:spLocks/>
            </p:cNvSpPr>
            <p:nvPr/>
          </p:nvSpPr>
          <p:spPr bwMode="auto">
            <a:xfrm>
              <a:off x="8820150" y="4214813"/>
              <a:ext cx="34925" cy="20638"/>
            </a:xfrm>
            <a:custGeom>
              <a:avLst/>
              <a:gdLst>
                <a:gd name="T0" fmla="*/ 22 w 22"/>
                <a:gd name="T1" fmla="*/ 12 h 13"/>
                <a:gd name="T2" fmla="*/ 15 w 22"/>
                <a:gd name="T3" fmla="*/ 13 h 13"/>
                <a:gd name="T4" fmla="*/ 4 w 22"/>
                <a:gd name="T5" fmla="*/ 11 h 13"/>
                <a:gd name="T6" fmla="*/ 0 w 22"/>
                <a:gd name="T7" fmla="*/ 8 h 13"/>
                <a:gd name="T8" fmla="*/ 2 w 22"/>
                <a:gd name="T9" fmla="*/ 0 h 13"/>
                <a:gd name="T10" fmla="*/ 14 w 22"/>
                <a:gd name="T11" fmla="*/ 3 h 13"/>
                <a:gd name="T12" fmla="*/ 19 w 22"/>
                <a:gd name="T13" fmla="*/ 7 h 13"/>
                <a:gd name="T14" fmla="*/ 22 w 22"/>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3">
                  <a:moveTo>
                    <a:pt x="22" y="12"/>
                  </a:moveTo>
                  <a:lnTo>
                    <a:pt x="15" y="13"/>
                  </a:lnTo>
                  <a:lnTo>
                    <a:pt x="4" y="11"/>
                  </a:lnTo>
                  <a:lnTo>
                    <a:pt x="0" y="8"/>
                  </a:lnTo>
                  <a:lnTo>
                    <a:pt x="2" y="0"/>
                  </a:lnTo>
                  <a:lnTo>
                    <a:pt x="14" y="3"/>
                  </a:lnTo>
                  <a:lnTo>
                    <a:pt x="19" y="7"/>
                  </a:lnTo>
                  <a:lnTo>
                    <a:pt x="22" y="1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11" name="Freeform 176"/>
            <p:cNvSpPr>
              <a:spLocks/>
            </p:cNvSpPr>
            <p:nvPr/>
          </p:nvSpPr>
          <p:spPr bwMode="auto">
            <a:xfrm>
              <a:off x="8851900" y="4183063"/>
              <a:ext cx="26988" cy="49213"/>
            </a:xfrm>
            <a:custGeom>
              <a:avLst/>
              <a:gdLst>
                <a:gd name="T0" fmla="*/ 17 w 17"/>
                <a:gd name="T1" fmla="*/ 27 h 31"/>
                <a:gd name="T2" fmla="*/ 14 w 17"/>
                <a:gd name="T3" fmla="*/ 31 h 31"/>
                <a:gd name="T4" fmla="*/ 3 w 17"/>
                <a:gd name="T5" fmla="*/ 13 h 31"/>
                <a:gd name="T6" fmla="*/ 0 w 17"/>
                <a:gd name="T7" fmla="*/ 0 h 31"/>
                <a:gd name="T8" fmla="*/ 6 w 17"/>
                <a:gd name="T9" fmla="*/ 0 h 31"/>
                <a:gd name="T10" fmla="*/ 11 w 17"/>
                <a:gd name="T11" fmla="*/ 17 h 31"/>
                <a:gd name="T12" fmla="*/ 17 w 17"/>
                <a:gd name="T13" fmla="*/ 27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17" y="27"/>
                  </a:moveTo>
                  <a:lnTo>
                    <a:pt x="14" y="31"/>
                  </a:lnTo>
                  <a:lnTo>
                    <a:pt x="3" y="13"/>
                  </a:lnTo>
                  <a:lnTo>
                    <a:pt x="0" y="0"/>
                  </a:lnTo>
                  <a:lnTo>
                    <a:pt x="6" y="0"/>
                  </a:lnTo>
                  <a:lnTo>
                    <a:pt x="11" y="17"/>
                  </a:lnTo>
                  <a:lnTo>
                    <a:pt x="17" y="2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12" name="Freeform 177"/>
            <p:cNvSpPr>
              <a:spLocks/>
            </p:cNvSpPr>
            <p:nvPr/>
          </p:nvSpPr>
          <p:spPr bwMode="auto">
            <a:xfrm>
              <a:off x="8786812" y="4151313"/>
              <a:ext cx="46038" cy="39688"/>
            </a:xfrm>
            <a:custGeom>
              <a:avLst/>
              <a:gdLst>
                <a:gd name="T0" fmla="*/ 28 w 29"/>
                <a:gd name="T1" fmla="*/ 21 h 25"/>
                <a:gd name="T2" fmla="*/ 29 w 29"/>
                <a:gd name="T3" fmla="*/ 25 h 25"/>
                <a:gd name="T4" fmla="*/ 15 w 29"/>
                <a:gd name="T5" fmla="*/ 16 h 25"/>
                <a:gd name="T6" fmla="*/ 6 w 29"/>
                <a:gd name="T7" fmla="*/ 9 h 25"/>
                <a:gd name="T8" fmla="*/ 0 w 29"/>
                <a:gd name="T9" fmla="*/ 2 h 25"/>
                <a:gd name="T10" fmla="*/ 3 w 29"/>
                <a:gd name="T11" fmla="*/ 0 h 25"/>
                <a:gd name="T12" fmla="*/ 11 w 29"/>
                <a:gd name="T13" fmla="*/ 4 h 25"/>
                <a:gd name="T14" fmla="*/ 25 w 29"/>
                <a:gd name="T15" fmla="*/ 14 h 25"/>
                <a:gd name="T16" fmla="*/ 28 w 29"/>
                <a:gd name="T17"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5">
                  <a:moveTo>
                    <a:pt x="28" y="21"/>
                  </a:moveTo>
                  <a:lnTo>
                    <a:pt x="29" y="25"/>
                  </a:lnTo>
                  <a:lnTo>
                    <a:pt x="15" y="16"/>
                  </a:lnTo>
                  <a:lnTo>
                    <a:pt x="6" y="9"/>
                  </a:lnTo>
                  <a:lnTo>
                    <a:pt x="0" y="2"/>
                  </a:lnTo>
                  <a:lnTo>
                    <a:pt x="3" y="0"/>
                  </a:lnTo>
                  <a:lnTo>
                    <a:pt x="11" y="4"/>
                  </a:lnTo>
                  <a:lnTo>
                    <a:pt x="25" y="14"/>
                  </a:lnTo>
                  <a:lnTo>
                    <a:pt x="28" y="2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13" name="Freeform 178"/>
            <p:cNvSpPr>
              <a:spLocks/>
            </p:cNvSpPr>
            <p:nvPr/>
          </p:nvSpPr>
          <p:spPr bwMode="auto">
            <a:xfrm>
              <a:off x="8737600" y="4125913"/>
              <a:ext cx="28575" cy="26988"/>
            </a:xfrm>
            <a:custGeom>
              <a:avLst/>
              <a:gdLst>
                <a:gd name="T0" fmla="*/ 18 w 18"/>
                <a:gd name="T1" fmla="*/ 16 h 17"/>
                <a:gd name="T2" fmla="*/ 15 w 18"/>
                <a:gd name="T3" fmla="*/ 17 h 17"/>
                <a:gd name="T4" fmla="*/ 7 w 18"/>
                <a:gd name="T5" fmla="*/ 13 h 17"/>
                <a:gd name="T6" fmla="*/ 0 w 18"/>
                <a:gd name="T7" fmla="*/ 4 h 17"/>
                <a:gd name="T8" fmla="*/ 2 w 18"/>
                <a:gd name="T9" fmla="*/ 0 h 17"/>
                <a:gd name="T10" fmla="*/ 12 w 18"/>
                <a:gd name="T11" fmla="*/ 9 h 17"/>
                <a:gd name="T12" fmla="*/ 18 w 18"/>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8" y="16"/>
                  </a:moveTo>
                  <a:lnTo>
                    <a:pt x="15" y="17"/>
                  </a:lnTo>
                  <a:lnTo>
                    <a:pt x="7" y="13"/>
                  </a:lnTo>
                  <a:lnTo>
                    <a:pt x="0" y="4"/>
                  </a:lnTo>
                  <a:lnTo>
                    <a:pt x="2" y="0"/>
                  </a:lnTo>
                  <a:lnTo>
                    <a:pt x="12" y="9"/>
                  </a:lnTo>
                  <a:lnTo>
                    <a:pt x="18" y="16"/>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14" name="Freeform 179"/>
            <p:cNvSpPr>
              <a:spLocks/>
            </p:cNvSpPr>
            <p:nvPr/>
          </p:nvSpPr>
          <p:spPr bwMode="auto">
            <a:xfrm>
              <a:off x="3797300" y="3578225"/>
              <a:ext cx="87313" cy="107950"/>
            </a:xfrm>
            <a:custGeom>
              <a:avLst/>
              <a:gdLst>
                <a:gd name="T0" fmla="*/ 33 w 55"/>
                <a:gd name="T1" fmla="*/ 68 h 68"/>
                <a:gd name="T2" fmla="*/ 28 w 55"/>
                <a:gd name="T3" fmla="*/ 66 h 68"/>
                <a:gd name="T4" fmla="*/ 15 w 55"/>
                <a:gd name="T5" fmla="*/ 58 h 68"/>
                <a:gd name="T6" fmla="*/ 5 w 55"/>
                <a:gd name="T7" fmla="*/ 46 h 68"/>
                <a:gd name="T8" fmla="*/ 2 w 55"/>
                <a:gd name="T9" fmla="*/ 39 h 68"/>
                <a:gd name="T10" fmla="*/ 0 w 55"/>
                <a:gd name="T11" fmla="*/ 23 h 68"/>
                <a:gd name="T12" fmla="*/ 10 w 55"/>
                <a:gd name="T13" fmla="*/ 14 h 68"/>
                <a:gd name="T14" fmla="*/ 12 w 55"/>
                <a:gd name="T15" fmla="*/ 8 h 68"/>
                <a:gd name="T16" fmla="*/ 15 w 55"/>
                <a:gd name="T17" fmla="*/ 4 h 68"/>
                <a:gd name="T18" fmla="*/ 20 w 55"/>
                <a:gd name="T19" fmla="*/ 4 h 68"/>
                <a:gd name="T20" fmla="*/ 24 w 55"/>
                <a:gd name="T21" fmla="*/ 0 h 68"/>
                <a:gd name="T22" fmla="*/ 39 w 55"/>
                <a:gd name="T23" fmla="*/ 0 h 68"/>
                <a:gd name="T24" fmla="*/ 44 w 55"/>
                <a:gd name="T25" fmla="*/ 7 h 68"/>
                <a:gd name="T26" fmla="*/ 48 w 55"/>
                <a:gd name="T27" fmla="*/ 16 h 68"/>
                <a:gd name="T28" fmla="*/ 47 w 55"/>
                <a:gd name="T29" fmla="*/ 22 h 68"/>
                <a:gd name="T30" fmla="*/ 50 w 55"/>
                <a:gd name="T31" fmla="*/ 27 h 68"/>
                <a:gd name="T32" fmla="*/ 50 w 55"/>
                <a:gd name="T33" fmla="*/ 35 h 68"/>
                <a:gd name="T34" fmla="*/ 55 w 55"/>
                <a:gd name="T35" fmla="*/ 34 h 68"/>
                <a:gd name="T36" fmla="*/ 46 w 55"/>
                <a:gd name="T37" fmla="*/ 43 h 68"/>
                <a:gd name="T38" fmla="*/ 38 w 55"/>
                <a:gd name="T39" fmla="*/ 55 h 68"/>
                <a:gd name="T40" fmla="*/ 37 w 55"/>
                <a:gd name="T41" fmla="*/ 61 h 68"/>
                <a:gd name="T42" fmla="*/ 33 w 55"/>
                <a:gd name="T4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68">
                  <a:moveTo>
                    <a:pt x="33" y="68"/>
                  </a:moveTo>
                  <a:lnTo>
                    <a:pt x="28" y="66"/>
                  </a:lnTo>
                  <a:lnTo>
                    <a:pt x="15" y="58"/>
                  </a:lnTo>
                  <a:lnTo>
                    <a:pt x="5" y="46"/>
                  </a:lnTo>
                  <a:lnTo>
                    <a:pt x="2" y="39"/>
                  </a:lnTo>
                  <a:lnTo>
                    <a:pt x="0" y="23"/>
                  </a:lnTo>
                  <a:lnTo>
                    <a:pt x="10" y="14"/>
                  </a:lnTo>
                  <a:lnTo>
                    <a:pt x="12" y="8"/>
                  </a:lnTo>
                  <a:lnTo>
                    <a:pt x="15" y="4"/>
                  </a:lnTo>
                  <a:lnTo>
                    <a:pt x="20" y="4"/>
                  </a:lnTo>
                  <a:lnTo>
                    <a:pt x="24" y="0"/>
                  </a:lnTo>
                  <a:lnTo>
                    <a:pt x="39" y="0"/>
                  </a:lnTo>
                  <a:lnTo>
                    <a:pt x="44" y="7"/>
                  </a:lnTo>
                  <a:lnTo>
                    <a:pt x="48" y="16"/>
                  </a:lnTo>
                  <a:lnTo>
                    <a:pt x="47" y="22"/>
                  </a:lnTo>
                  <a:lnTo>
                    <a:pt x="50" y="27"/>
                  </a:lnTo>
                  <a:lnTo>
                    <a:pt x="50" y="35"/>
                  </a:lnTo>
                  <a:lnTo>
                    <a:pt x="55" y="34"/>
                  </a:lnTo>
                  <a:lnTo>
                    <a:pt x="46" y="43"/>
                  </a:lnTo>
                  <a:lnTo>
                    <a:pt x="38" y="55"/>
                  </a:lnTo>
                  <a:lnTo>
                    <a:pt x="37" y="61"/>
                  </a:lnTo>
                  <a:lnTo>
                    <a:pt x="33" y="68"/>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15" name="Freeform 180"/>
            <p:cNvSpPr>
              <a:spLocks/>
            </p:cNvSpPr>
            <p:nvPr/>
          </p:nvSpPr>
          <p:spPr bwMode="auto">
            <a:xfrm>
              <a:off x="1574800" y="3433762"/>
              <a:ext cx="69850" cy="41275"/>
            </a:xfrm>
            <a:custGeom>
              <a:avLst/>
              <a:gdLst>
                <a:gd name="T0" fmla="*/ 42 w 44"/>
                <a:gd name="T1" fmla="*/ 21 h 26"/>
                <a:gd name="T2" fmla="*/ 39 w 44"/>
                <a:gd name="T3" fmla="*/ 26 h 26"/>
                <a:gd name="T4" fmla="*/ 29 w 44"/>
                <a:gd name="T5" fmla="*/ 26 h 26"/>
                <a:gd name="T6" fmla="*/ 22 w 44"/>
                <a:gd name="T7" fmla="*/ 24 h 26"/>
                <a:gd name="T8" fmla="*/ 15 w 44"/>
                <a:gd name="T9" fmla="*/ 20 h 26"/>
                <a:gd name="T10" fmla="*/ 5 w 44"/>
                <a:gd name="T11" fmla="*/ 18 h 26"/>
                <a:gd name="T12" fmla="*/ 0 w 44"/>
                <a:gd name="T13" fmla="*/ 14 h 26"/>
                <a:gd name="T14" fmla="*/ 1 w 44"/>
                <a:gd name="T15" fmla="*/ 11 h 26"/>
                <a:gd name="T16" fmla="*/ 8 w 44"/>
                <a:gd name="T17" fmla="*/ 6 h 26"/>
                <a:gd name="T18" fmla="*/ 12 w 44"/>
                <a:gd name="T19" fmla="*/ 3 h 26"/>
                <a:gd name="T20" fmla="*/ 11 w 44"/>
                <a:gd name="T21" fmla="*/ 1 h 26"/>
                <a:gd name="T22" fmla="*/ 15 w 44"/>
                <a:gd name="T23" fmla="*/ 0 h 26"/>
                <a:gd name="T24" fmla="*/ 20 w 44"/>
                <a:gd name="T25" fmla="*/ 1 h 26"/>
                <a:gd name="T26" fmla="*/ 24 w 44"/>
                <a:gd name="T27" fmla="*/ 6 h 26"/>
                <a:gd name="T28" fmla="*/ 29 w 44"/>
                <a:gd name="T29" fmla="*/ 9 h 26"/>
                <a:gd name="T30" fmla="*/ 29 w 44"/>
                <a:gd name="T31" fmla="*/ 12 h 26"/>
                <a:gd name="T32" fmla="*/ 38 w 44"/>
                <a:gd name="T33" fmla="*/ 9 h 26"/>
                <a:gd name="T34" fmla="*/ 41 w 44"/>
                <a:gd name="T35" fmla="*/ 11 h 26"/>
                <a:gd name="T36" fmla="*/ 44 w 44"/>
                <a:gd name="T37" fmla="*/ 13 h 26"/>
                <a:gd name="T38" fmla="*/ 42 w 44"/>
                <a:gd name="T3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6">
                  <a:moveTo>
                    <a:pt x="42" y="21"/>
                  </a:moveTo>
                  <a:lnTo>
                    <a:pt x="39" y="26"/>
                  </a:lnTo>
                  <a:lnTo>
                    <a:pt x="29" y="26"/>
                  </a:lnTo>
                  <a:lnTo>
                    <a:pt x="22" y="24"/>
                  </a:lnTo>
                  <a:lnTo>
                    <a:pt x="15" y="20"/>
                  </a:lnTo>
                  <a:lnTo>
                    <a:pt x="5" y="18"/>
                  </a:lnTo>
                  <a:lnTo>
                    <a:pt x="0" y="14"/>
                  </a:lnTo>
                  <a:lnTo>
                    <a:pt x="1" y="11"/>
                  </a:lnTo>
                  <a:lnTo>
                    <a:pt x="8" y="6"/>
                  </a:lnTo>
                  <a:lnTo>
                    <a:pt x="12" y="3"/>
                  </a:lnTo>
                  <a:lnTo>
                    <a:pt x="11" y="1"/>
                  </a:lnTo>
                  <a:lnTo>
                    <a:pt x="15" y="0"/>
                  </a:lnTo>
                  <a:lnTo>
                    <a:pt x="20" y="1"/>
                  </a:lnTo>
                  <a:lnTo>
                    <a:pt x="24" y="6"/>
                  </a:lnTo>
                  <a:lnTo>
                    <a:pt x="29" y="9"/>
                  </a:lnTo>
                  <a:lnTo>
                    <a:pt x="29" y="12"/>
                  </a:lnTo>
                  <a:lnTo>
                    <a:pt x="38" y="9"/>
                  </a:lnTo>
                  <a:lnTo>
                    <a:pt x="41" y="11"/>
                  </a:lnTo>
                  <a:lnTo>
                    <a:pt x="44" y="13"/>
                  </a:lnTo>
                  <a:lnTo>
                    <a:pt x="42" y="21"/>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16" name="Freeform 181"/>
            <p:cNvSpPr>
              <a:spLocks/>
            </p:cNvSpPr>
            <p:nvPr/>
          </p:nvSpPr>
          <p:spPr bwMode="auto">
            <a:xfrm>
              <a:off x="5418137" y="3530600"/>
              <a:ext cx="185738" cy="114300"/>
            </a:xfrm>
            <a:custGeom>
              <a:avLst/>
              <a:gdLst>
                <a:gd name="T0" fmla="*/ 117 w 117"/>
                <a:gd name="T1" fmla="*/ 42 h 72"/>
                <a:gd name="T2" fmla="*/ 109 w 117"/>
                <a:gd name="T3" fmla="*/ 55 h 72"/>
                <a:gd name="T4" fmla="*/ 97 w 117"/>
                <a:gd name="T5" fmla="*/ 72 h 72"/>
                <a:gd name="T6" fmla="*/ 82 w 117"/>
                <a:gd name="T7" fmla="*/ 72 h 72"/>
                <a:gd name="T8" fmla="*/ 21 w 117"/>
                <a:gd name="T9" fmla="*/ 47 h 72"/>
                <a:gd name="T10" fmla="*/ 14 w 117"/>
                <a:gd name="T11" fmla="*/ 40 h 72"/>
                <a:gd name="T12" fmla="*/ 7 w 117"/>
                <a:gd name="T13" fmla="*/ 30 h 72"/>
                <a:gd name="T14" fmla="*/ 0 w 117"/>
                <a:gd name="T15" fmla="*/ 19 h 72"/>
                <a:gd name="T16" fmla="*/ 3 w 117"/>
                <a:gd name="T17" fmla="*/ 11 h 72"/>
                <a:gd name="T18" fmla="*/ 10 w 117"/>
                <a:gd name="T19" fmla="*/ 0 h 72"/>
                <a:gd name="T20" fmla="*/ 16 w 117"/>
                <a:gd name="T21" fmla="*/ 4 h 72"/>
                <a:gd name="T22" fmla="*/ 20 w 117"/>
                <a:gd name="T23" fmla="*/ 13 h 72"/>
                <a:gd name="T24" fmla="*/ 28 w 117"/>
                <a:gd name="T25" fmla="*/ 21 h 72"/>
                <a:gd name="T26" fmla="*/ 37 w 117"/>
                <a:gd name="T27" fmla="*/ 21 h 72"/>
                <a:gd name="T28" fmla="*/ 54 w 117"/>
                <a:gd name="T29" fmla="*/ 16 h 72"/>
                <a:gd name="T30" fmla="*/ 74 w 117"/>
                <a:gd name="T31" fmla="*/ 14 h 72"/>
                <a:gd name="T32" fmla="*/ 90 w 117"/>
                <a:gd name="T33" fmla="*/ 7 h 72"/>
                <a:gd name="T34" fmla="*/ 99 w 117"/>
                <a:gd name="T35" fmla="*/ 6 h 72"/>
                <a:gd name="T36" fmla="*/ 105 w 117"/>
                <a:gd name="T37" fmla="*/ 2 h 72"/>
                <a:gd name="T38" fmla="*/ 116 w 117"/>
                <a:gd name="T39" fmla="*/ 1 h 72"/>
                <a:gd name="T40" fmla="*/ 116 w 117"/>
                <a:gd name="T41" fmla="*/ 2 h 72"/>
                <a:gd name="T42" fmla="*/ 116 w 117"/>
                <a:gd name="T43" fmla="*/ 10 h 72"/>
                <a:gd name="T44" fmla="*/ 117 w 117"/>
                <a:gd name="T45" fmla="*/ 31 h 72"/>
                <a:gd name="T46" fmla="*/ 117 w 117"/>
                <a:gd name="T4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72">
                  <a:moveTo>
                    <a:pt x="117" y="42"/>
                  </a:moveTo>
                  <a:lnTo>
                    <a:pt x="109" y="55"/>
                  </a:lnTo>
                  <a:lnTo>
                    <a:pt x="97" y="72"/>
                  </a:lnTo>
                  <a:lnTo>
                    <a:pt x="82" y="72"/>
                  </a:lnTo>
                  <a:lnTo>
                    <a:pt x="21" y="47"/>
                  </a:lnTo>
                  <a:lnTo>
                    <a:pt x="14" y="40"/>
                  </a:lnTo>
                  <a:lnTo>
                    <a:pt x="7" y="30"/>
                  </a:lnTo>
                  <a:lnTo>
                    <a:pt x="0" y="19"/>
                  </a:lnTo>
                  <a:lnTo>
                    <a:pt x="3" y="11"/>
                  </a:lnTo>
                  <a:lnTo>
                    <a:pt x="10" y="0"/>
                  </a:lnTo>
                  <a:lnTo>
                    <a:pt x="16" y="4"/>
                  </a:lnTo>
                  <a:lnTo>
                    <a:pt x="20" y="13"/>
                  </a:lnTo>
                  <a:lnTo>
                    <a:pt x="28" y="21"/>
                  </a:lnTo>
                  <a:lnTo>
                    <a:pt x="37" y="21"/>
                  </a:lnTo>
                  <a:lnTo>
                    <a:pt x="54" y="16"/>
                  </a:lnTo>
                  <a:lnTo>
                    <a:pt x="74" y="14"/>
                  </a:lnTo>
                  <a:lnTo>
                    <a:pt x="90" y="7"/>
                  </a:lnTo>
                  <a:lnTo>
                    <a:pt x="99" y="6"/>
                  </a:lnTo>
                  <a:lnTo>
                    <a:pt x="105" y="2"/>
                  </a:lnTo>
                  <a:lnTo>
                    <a:pt x="116" y="1"/>
                  </a:lnTo>
                  <a:lnTo>
                    <a:pt x="116" y="2"/>
                  </a:lnTo>
                  <a:lnTo>
                    <a:pt x="116" y="10"/>
                  </a:lnTo>
                  <a:lnTo>
                    <a:pt x="117" y="31"/>
                  </a:lnTo>
                  <a:lnTo>
                    <a:pt x="117" y="4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17" name="Freeform 182"/>
            <p:cNvSpPr>
              <a:spLocks/>
            </p:cNvSpPr>
            <p:nvPr/>
          </p:nvSpPr>
          <p:spPr bwMode="auto">
            <a:xfrm>
              <a:off x="5376862" y="3513137"/>
              <a:ext cx="287338" cy="450850"/>
            </a:xfrm>
            <a:custGeom>
              <a:avLst/>
              <a:gdLst>
                <a:gd name="T0" fmla="*/ 156 w 181"/>
                <a:gd name="T1" fmla="*/ 9 h 284"/>
                <a:gd name="T2" fmla="*/ 166 w 181"/>
                <a:gd name="T3" fmla="*/ 7 h 284"/>
                <a:gd name="T4" fmla="*/ 174 w 181"/>
                <a:gd name="T5" fmla="*/ 0 h 284"/>
                <a:gd name="T6" fmla="*/ 181 w 181"/>
                <a:gd name="T7" fmla="*/ 0 h 284"/>
                <a:gd name="T8" fmla="*/ 181 w 181"/>
                <a:gd name="T9" fmla="*/ 5 h 284"/>
                <a:gd name="T10" fmla="*/ 180 w 181"/>
                <a:gd name="T11" fmla="*/ 18 h 284"/>
                <a:gd name="T12" fmla="*/ 181 w 181"/>
                <a:gd name="T13" fmla="*/ 28 h 284"/>
                <a:gd name="T14" fmla="*/ 177 w 181"/>
                <a:gd name="T15" fmla="*/ 36 h 284"/>
                <a:gd name="T16" fmla="*/ 173 w 181"/>
                <a:gd name="T17" fmla="*/ 58 h 284"/>
                <a:gd name="T18" fmla="*/ 165 w 181"/>
                <a:gd name="T19" fmla="*/ 81 h 284"/>
                <a:gd name="T20" fmla="*/ 154 w 181"/>
                <a:gd name="T21" fmla="*/ 108 h 284"/>
                <a:gd name="T22" fmla="*/ 139 w 181"/>
                <a:gd name="T23" fmla="*/ 139 h 284"/>
                <a:gd name="T24" fmla="*/ 124 w 181"/>
                <a:gd name="T25" fmla="*/ 162 h 284"/>
                <a:gd name="T26" fmla="*/ 103 w 181"/>
                <a:gd name="T27" fmla="*/ 190 h 284"/>
                <a:gd name="T28" fmla="*/ 85 w 181"/>
                <a:gd name="T29" fmla="*/ 207 h 284"/>
                <a:gd name="T30" fmla="*/ 57 w 181"/>
                <a:gd name="T31" fmla="*/ 228 h 284"/>
                <a:gd name="T32" fmla="*/ 40 w 181"/>
                <a:gd name="T33" fmla="*/ 243 h 284"/>
                <a:gd name="T34" fmla="*/ 20 w 181"/>
                <a:gd name="T35" fmla="*/ 269 h 284"/>
                <a:gd name="T36" fmla="*/ 15 w 181"/>
                <a:gd name="T37" fmla="*/ 280 h 284"/>
                <a:gd name="T38" fmla="*/ 11 w 181"/>
                <a:gd name="T39" fmla="*/ 284 h 284"/>
                <a:gd name="T40" fmla="*/ 1 w 181"/>
                <a:gd name="T41" fmla="*/ 267 h 284"/>
                <a:gd name="T42" fmla="*/ 0 w 181"/>
                <a:gd name="T43" fmla="*/ 191 h 284"/>
                <a:gd name="T44" fmla="*/ 16 w 181"/>
                <a:gd name="T45" fmla="*/ 168 h 284"/>
                <a:gd name="T46" fmla="*/ 21 w 181"/>
                <a:gd name="T47" fmla="*/ 161 h 284"/>
                <a:gd name="T48" fmla="*/ 33 w 181"/>
                <a:gd name="T49" fmla="*/ 161 h 284"/>
                <a:gd name="T50" fmla="*/ 49 w 181"/>
                <a:gd name="T51" fmla="*/ 146 h 284"/>
                <a:gd name="T52" fmla="*/ 73 w 181"/>
                <a:gd name="T53" fmla="*/ 146 h 284"/>
                <a:gd name="T54" fmla="*/ 123 w 181"/>
                <a:gd name="T55" fmla="*/ 83 h 284"/>
                <a:gd name="T56" fmla="*/ 135 w 181"/>
                <a:gd name="T57" fmla="*/ 66 h 284"/>
                <a:gd name="T58" fmla="*/ 143 w 181"/>
                <a:gd name="T59" fmla="*/ 53 h 284"/>
                <a:gd name="T60" fmla="*/ 143 w 181"/>
                <a:gd name="T61" fmla="*/ 42 h 284"/>
                <a:gd name="T62" fmla="*/ 142 w 181"/>
                <a:gd name="T63" fmla="*/ 21 h 284"/>
                <a:gd name="T64" fmla="*/ 142 w 181"/>
                <a:gd name="T65" fmla="*/ 13 h 284"/>
                <a:gd name="T66" fmla="*/ 142 w 181"/>
                <a:gd name="T67" fmla="*/ 12 h 284"/>
                <a:gd name="T68" fmla="*/ 148 w 181"/>
                <a:gd name="T69" fmla="*/ 12 h 284"/>
                <a:gd name="T70" fmla="*/ 156 w 181"/>
                <a:gd name="T71" fmla="*/ 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284">
                  <a:moveTo>
                    <a:pt x="156" y="9"/>
                  </a:moveTo>
                  <a:lnTo>
                    <a:pt x="166" y="7"/>
                  </a:lnTo>
                  <a:lnTo>
                    <a:pt x="174" y="0"/>
                  </a:lnTo>
                  <a:lnTo>
                    <a:pt x="181" y="0"/>
                  </a:lnTo>
                  <a:lnTo>
                    <a:pt x="181" y="5"/>
                  </a:lnTo>
                  <a:lnTo>
                    <a:pt x="180" y="18"/>
                  </a:lnTo>
                  <a:lnTo>
                    <a:pt x="181" y="28"/>
                  </a:lnTo>
                  <a:lnTo>
                    <a:pt x="177" y="36"/>
                  </a:lnTo>
                  <a:lnTo>
                    <a:pt x="173" y="58"/>
                  </a:lnTo>
                  <a:lnTo>
                    <a:pt x="165" y="81"/>
                  </a:lnTo>
                  <a:lnTo>
                    <a:pt x="154" y="108"/>
                  </a:lnTo>
                  <a:lnTo>
                    <a:pt x="139" y="139"/>
                  </a:lnTo>
                  <a:lnTo>
                    <a:pt x="124" y="162"/>
                  </a:lnTo>
                  <a:lnTo>
                    <a:pt x="103" y="190"/>
                  </a:lnTo>
                  <a:lnTo>
                    <a:pt x="85" y="207"/>
                  </a:lnTo>
                  <a:lnTo>
                    <a:pt x="57" y="228"/>
                  </a:lnTo>
                  <a:lnTo>
                    <a:pt x="40" y="243"/>
                  </a:lnTo>
                  <a:lnTo>
                    <a:pt x="20" y="269"/>
                  </a:lnTo>
                  <a:lnTo>
                    <a:pt x="15" y="280"/>
                  </a:lnTo>
                  <a:lnTo>
                    <a:pt x="11" y="284"/>
                  </a:lnTo>
                  <a:lnTo>
                    <a:pt x="1" y="267"/>
                  </a:lnTo>
                  <a:lnTo>
                    <a:pt x="0" y="191"/>
                  </a:lnTo>
                  <a:lnTo>
                    <a:pt x="16" y="168"/>
                  </a:lnTo>
                  <a:lnTo>
                    <a:pt x="21" y="161"/>
                  </a:lnTo>
                  <a:lnTo>
                    <a:pt x="33" y="161"/>
                  </a:lnTo>
                  <a:lnTo>
                    <a:pt x="49" y="146"/>
                  </a:lnTo>
                  <a:lnTo>
                    <a:pt x="73" y="146"/>
                  </a:lnTo>
                  <a:lnTo>
                    <a:pt x="123" y="83"/>
                  </a:lnTo>
                  <a:lnTo>
                    <a:pt x="135" y="66"/>
                  </a:lnTo>
                  <a:lnTo>
                    <a:pt x="143" y="53"/>
                  </a:lnTo>
                  <a:lnTo>
                    <a:pt x="143" y="42"/>
                  </a:lnTo>
                  <a:lnTo>
                    <a:pt x="142" y="21"/>
                  </a:lnTo>
                  <a:lnTo>
                    <a:pt x="142" y="13"/>
                  </a:lnTo>
                  <a:lnTo>
                    <a:pt x="142" y="12"/>
                  </a:lnTo>
                  <a:lnTo>
                    <a:pt x="148" y="12"/>
                  </a:lnTo>
                  <a:lnTo>
                    <a:pt x="156" y="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18" name="Freeform 183"/>
            <p:cNvSpPr>
              <a:spLocks/>
            </p:cNvSpPr>
            <p:nvPr/>
          </p:nvSpPr>
          <p:spPr bwMode="auto">
            <a:xfrm>
              <a:off x="4672012" y="2390775"/>
              <a:ext cx="117475" cy="127000"/>
            </a:xfrm>
            <a:custGeom>
              <a:avLst/>
              <a:gdLst>
                <a:gd name="T0" fmla="*/ 35 w 74"/>
                <a:gd name="T1" fmla="*/ 15 h 80"/>
                <a:gd name="T2" fmla="*/ 45 w 74"/>
                <a:gd name="T3" fmla="*/ 20 h 80"/>
                <a:gd name="T4" fmla="*/ 47 w 74"/>
                <a:gd name="T5" fmla="*/ 28 h 80"/>
                <a:gd name="T6" fmla="*/ 58 w 74"/>
                <a:gd name="T7" fmla="*/ 34 h 80"/>
                <a:gd name="T8" fmla="*/ 62 w 74"/>
                <a:gd name="T9" fmla="*/ 30 h 80"/>
                <a:gd name="T10" fmla="*/ 67 w 74"/>
                <a:gd name="T11" fmla="*/ 32 h 80"/>
                <a:gd name="T12" fmla="*/ 63 w 74"/>
                <a:gd name="T13" fmla="*/ 36 h 80"/>
                <a:gd name="T14" fmla="*/ 66 w 74"/>
                <a:gd name="T15" fmla="*/ 39 h 80"/>
                <a:gd name="T16" fmla="*/ 63 w 74"/>
                <a:gd name="T17" fmla="*/ 44 h 80"/>
                <a:gd name="T18" fmla="*/ 65 w 74"/>
                <a:gd name="T19" fmla="*/ 52 h 80"/>
                <a:gd name="T20" fmla="*/ 74 w 74"/>
                <a:gd name="T21" fmla="*/ 60 h 80"/>
                <a:gd name="T22" fmla="*/ 68 w 74"/>
                <a:gd name="T23" fmla="*/ 67 h 80"/>
                <a:gd name="T24" fmla="*/ 66 w 74"/>
                <a:gd name="T25" fmla="*/ 73 h 80"/>
                <a:gd name="T26" fmla="*/ 68 w 74"/>
                <a:gd name="T27" fmla="*/ 76 h 80"/>
                <a:gd name="T28" fmla="*/ 66 w 74"/>
                <a:gd name="T29" fmla="*/ 79 h 80"/>
                <a:gd name="T30" fmla="*/ 58 w 74"/>
                <a:gd name="T31" fmla="*/ 79 h 80"/>
                <a:gd name="T32" fmla="*/ 52 w 74"/>
                <a:gd name="T33" fmla="*/ 80 h 80"/>
                <a:gd name="T34" fmla="*/ 52 w 74"/>
                <a:gd name="T35" fmla="*/ 79 h 80"/>
                <a:gd name="T36" fmla="*/ 54 w 74"/>
                <a:gd name="T37" fmla="*/ 76 h 80"/>
                <a:gd name="T38" fmla="*/ 55 w 74"/>
                <a:gd name="T39" fmla="*/ 71 h 80"/>
                <a:gd name="T40" fmla="*/ 53 w 74"/>
                <a:gd name="T41" fmla="*/ 71 h 80"/>
                <a:gd name="T42" fmla="*/ 49 w 74"/>
                <a:gd name="T43" fmla="*/ 67 h 80"/>
                <a:gd name="T44" fmla="*/ 46 w 74"/>
                <a:gd name="T45" fmla="*/ 66 h 80"/>
                <a:gd name="T46" fmla="*/ 44 w 74"/>
                <a:gd name="T47" fmla="*/ 63 h 80"/>
                <a:gd name="T48" fmla="*/ 40 w 74"/>
                <a:gd name="T49" fmla="*/ 62 h 80"/>
                <a:gd name="T50" fmla="*/ 38 w 74"/>
                <a:gd name="T51" fmla="*/ 59 h 80"/>
                <a:gd name="T52" fmla="*/ 35 w 74"/>
                <a:gd name="T53" fmla="*/ 60 h 80"/>
                <a:gd name="T54" fmla="*/ 33 w 74"/>
                <a:gd name="T55" fmla="*/ 67 h 80"/>
                <a:gd name="T56" fmla="*/ 29 w 74"/>
                <a:gd name="T57" fmla="*/ 68 h 80"/>
                <a:gd name="T58" fmla="*/ 31 w 74"/>
                <a:gd name="T59" fmla="*/ 67 h 80"/>
                <a:gd name="T60" fmla="*/ 24 w 74"/>
                <a:gd name="T61" fmla="*/ 63 h 80"/>
                <a:gd name="T62" fmla="*/ 18 w 74"/>
                <a:gd name="T63" fmla="*/ 60 h 80"/>
                <a:gd name="T64" fmla="*/ 16 w 74"/>
                <a:gd name="T65" fmla="*/ 57 h 80"/>
                <a:gd name="T66" fmla="*/ 11 w 74"/>
                <a:gd name="T67" fmla="*/ 54 h 80"/>
                <a:gd name="T68" fmla="*/ 15 w 74"/>
                <a:gd name="T69" fmla="*/ 53 h 80"/>
                <a:gd name="T70" fmla="*/ 16 w 74"/>
                <a:gd name="T71" fmla="*/ 43 h 80"/>
                <a:gd name="T72" fmla="*/ 7 w 74"/>
                <a:gd name="T73" fmla="*/ 35 h 80"/>
                <a:gd name="T74" fmla="*/ 11 w 74"/>
                <a:gd name="T75" fmla="*/ 26 h 80"/>
                <a:gd name="T76" fmla="*/ 5 w 74"/>
                <a:gd name="T77" fmla="*/ 26 h 80"/>
                <a:gd name="T78" fmla="*/ 10 w 74"/>
                <a:gd name="T79" fmla="*/ 19 h 80"/>
                <a:gd name="T80" fmla="*/ 5 w 74"/>
                <a:gd name="T81" fmla="*/ 13 h 80"/>
                <a:gd name="T82" fmla="*/ 0 w 74"/>
                <a:gd name="T83" fmla="*/ 5 h 80"/>
                <a:gd name="T84" fmla="*/ 12 w 74"/>
                <a:gd name="T85" fmla="*/ 0 h 80"/>
                <a:gd name="T86" fmla="*/ 22 w 74"/>
                <a:gd name="T87" fmla="*/ 1 h 80"/>
                <a:gd name="T88" fmla="*/ 32 w 74"/>
                <a:gd name="T89" fmla="*/ 9 h 80"/>
                <a:gd name="T90" fmla="*/ 35 w 74"/>
                <a:gd name="T91"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80">
                  <a:moveTo>
                    <a:pt x="35" y="15"/>
                  </a:moveTo>
                  <a:lnTo>
                    <a:pt x="45" y="20"/>
                  </a:lnTo>
                  <a:lnTo>
                    <a:pt x="47" y="28"/>
                  </a:lnTo>
                  <a:lnTo>
                    <a:pt x="58" y="34"/>
                  </a:lnTo>
                  <a:lnTo>
                    <a:pt x="62" y="30"/>
                  </a:lnTo>
                  <a:lnTo>
                    <a:pt x="67" y="32"/>
                  </a:lnTo>
                  <a:lnTo>
                    <a:pt x="63" y="36"/>
                  </a:lnTo>
                  <a:lnTo>
                    <a:pt x="66" y="39"/>
                  </a:lnTo>
                  <a:lnTo>
                    <a:pt x="63" y="44"/>
                  </a:lnTo>
                  <a:lnTo>
                    <a:pt x="65" y="52"/>
                  </a:lnTo>
                  <a:lnTo>
                    <a:pt x="74" y="60"/>
                  </a:lnTo>
                  <a:lnTo>
                    <a:pt x="68" y="67"/>
                  </a:lnTo>
                  <a:lnTo>
                    <a:pt x="66" y="73"/>
                  </a:lnTo>
                  <a:lnTo>
                    <a:pt x="68" y="76"/>
                  </a:lnTo>
                  <a:lnTo>
                    <a:pt x="66" y="79"/>
                  </a:lnTo>
                  <a:lnTo>
                    <a:pt x="58" y="79"/>
                  </a:lnTo>
                  <a:lnTo>
                    <a:pt x="52" y="80"/>
                  </a:lnTo>
                  <a:lnTo>
                    <a:pt x="52" y="79"/>
                  </a:lnTo>
                  <a:lnTo>
                    <a:pt x="54" y="76"/>
                  </a:lnTo>
                  <a:lnTo>
                    <a:pt x="55" y="71"/>
                  </a:lnTo>
                  <a:lnTo>
                    <a:pt x="53" y="71"/>
                  </a:lnTo>
                  <a:lnTo>
                    <a:pt x="49" y="67"/>
                  </a:lnTo>
                  <a:lnTo>
                    <a:pt x="46" y="66"/>
                  </a:lnTo>
                  <a:lnTo>
                    <a:pt x="44" y="63"/>
                  </a:lnTo>
                  <a:lnTo>
                    <a:pt x="40" y="62"/>
                  </a:lnTo>
                  <a:lnTo>
                    <a:pt x="38" y="59"/>
                  </a:lnTo>
                  <a:lnTo>
                    <a:pt x="35" y="60"/>
                  </a:lnTo>
                  <a:lnTo>
                    <a:pt x="33" y="67"/>
                  </a:lnTo>
                  <a:lnTo>
                    <a:pt x="29" y="68"/>
                  </a:lnTo>
                  <a:lnTo>
                    <a:pt x="31" y="67"/>
                  </a:lnTo>
                  <a:lnTo>
                    <a:pt x="24" y="63"/>
                  </a:lnTo>
                  <a:lnTo>
                    <a:pt x="18" y="60"/>
                  </a:lnTo>
                  <a:lnTo>
                    <a:pt x="16" y="57"/>
                  </a:lnTo>
                  <a:lnTo>
                    <a:pt x="11" y="54"/>
                  </a:lnTo>
                  <a:lnTo>
                    <a:pt x="15" y="53"/>
                  </a:lnTo>
                  <a:lnTo>
                    <a:pt x="16" y="43"/>
                  </a:lnTo>
                  <a:lnTo>
                    <a:pt x="7" y="35"/>
                  </a:lnTo>
                  <a:lnTo>
                    <a:pt x="11" y="26"/>
                  </a:lnTo>
                  <a:lnTo>
                    <a:pt x="5" y="26"/>
                  </a:lnTo>
                  <a:lnTo>
                    <a:pt x="10" y="19"/>
                  </a:lnTo>
                  <a:lnTo>
                    <a:pt x="5" y="13"/>
                  </a:lnTo>
                  <a:lnTo>
                    <a:pt x="0" y="5"/>
                  </a:lnTo>
                  <a:lnTo>
                    <a:pt x="12" y="0"/>
                  </a:lnTo>
                  <a:lnTo>
                    <a:pt x="22" y="1"/>
                  </a:lnTo>
                  <a:lnTo>
                    <a:pt x="32" y="9"/>
                  </a:lnTo>
                  <a:lnTo>
                    <a:pt x="35" y="1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19" name="Freeform 184"/>
            <p:cNvSpPr>
              <a:spLocks/>
            </p:cNvSpPr>
            <p:nvPr/>
          </p:nvSpPr>
          <p:spPr bwMode="auto">
            <a:xfrm>
              <a:off x="2490787" y="3709988"/>
              <a:ext cx="119063" cy="139700"/>
            </a:xfrm>
            <a:custGeom>
              <a:avLst/>
              <a:gdLst>
                <a:gd name="T0" fmla="*/ 17 w 75"/>
                <a:gd name="T1" fmla="*/ 1 h 88"/>
                <a:gd name="T2" fmla="*/ 39 w 75"/>
                <a:gd name="T3" fmla="*/ 5 h 88"/>
                <a:gd name="T4" fmla="*/ 41 w 75"/>
                <a:gd name="T5" fmla="*/ 2 h 88"/>
                <a:gd name="T6" fmla="*/ 56 w 75"/>
                <a:gd name="T7" fmla="*/ 0 h 88"/>
                <a:gd name="T8" fmla="*/ 75 w 75"/>
                <a:gd name="T9" fmla="*/ 6 h 88"/>
                <a:gd name="T10" fmla="*/ 65 w 75"/>
                <a:gd name="T11" fmla="*/ 24 h 88"/>
                <a:gd name="T12" fmla="*/ 66 w 75"/>
                <a:gd name="T13" fmla="*/ 38 h 88"/>
                <a:gd name="T14" fmla="*/ 74 w 75"/>
                <a:gd name="T15" fmla="*/ 50 h 88"/>
                <a:gd name="T16" fmla="*/ 70 w 75"/>
                <a:gd name="T17" fmla="*/ 59 h 88"/>
                <a:gd name="T18" fmla="*/ 68 w 75"/>
                <a:gd name="T19" fmla="*/ 69 h 88"/>
                <a:gd name="T20" fmla="*/ 64 w 75"/>
                <a:gd name="T21" fmla="*/ 77 h 88"/>
                <a:gd name="T22" fmla="*/ 53 w 75"/>
                <a:gd name="T23" fmla="*/ 73 h 88"/>
                <a:gd name="T24" fmla="*/ 45 w 75"/>
                <a:gd name="T25" fmla="*/ 75 h 88"/>
                <a:gd name="T26" fmla="*/ 37 w 75"/>
                <a:gd name="T27" fmla="*/ 73 h 88"/>
                <a:gd name="T28" fmla="*/ 35 w 75"/>
                <a:gd name="T29" fmla="*/ 79 h 88"/>
                <a:gd name="T30" fmla="*/ 38 w 75"/>
                <a:gd name="T31" fmla="*/ 83 h 88"/>
                <a:gd name="T32" fmla="*/ 37 w 75"/>
                <a:gd name="T33" fmla="*/ 88 h 88"/>
                <a:gd name="T34" fmla="*/ 27 w 75"/>
                <a:gd name="T35" fmla="*/ 86 h 88"/>
                <a:gd name="T36" fmla="*/ 16 w 75"/>
                <a:gd name="T37" fmla="*/ 68 h 88"/>
                <a:gd name="T38" fmla="*/ 13 w 75"/>
                <a:gd name="T39" fmla="*/ 56 h 88"/>
                <a:gd name="T40" fmla="*/ 7 w 75"/>
                <a:gd name="T41" fmla="*/ 56 h 88"/>
                <a:gd name="T42" fmla="*/ 0 w 75"/>
                <a:gd name="T43" fmla="*/ 41 h 88"/>
                <a:gd name="T44" fmla="*/ 3 w 75"/>
                <a:gd name="T45" fmla="*/ 30 h 88"/>
                <a:gd name="T46" fmla="*/ 2 w 75"/>
                <a:gd name="T47" fmla="*/ 25 h 88"/>
                <a:gd name="T48" fmla="*/ 13 w 75"/>
                <a:gd name="T49" fmla="*/ 20 h 88"/>
                <a:gd name="T50" fmla="*/ 17 w 75"/>
                <a:gd name="T51" fmla="*/ 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88">
                  <a:moveTo>
                    <a:pt x="17" y="1"/>
                  </a:moveTo>
                  <a:lnTo>
                    <a:pt x="39" y="5"/>
                  </a:lnTo>
                  <a:lnTo>
                    <a:pt x="41" y="2"/>
                  </a:lnTo>
                  <a:lnTo>
                    <a:pt x="56" y="0"/>
                  </a:lnTo>
                  <a:lnTo>
                    <a:pt x="75" y="6"/>
                  </a:lnTo>
                  <a:lnTo>
                    <a:pt x="65" y="24"/>
                  </a:lnTo>
                  <a:lnTo>
                    <a:pt x="66" y="38"/>
                  </a:lnTo>
                  <a:lnTo>
                    <a:pt x="74" y="50"/>
                  </a:lnTo>
                  <a:lnTo>
                    <a:pt x="70" y="59"/>
                  </a:lnTo>
                  <a:lnTo>
                    <a:pt x="68" y="69"/>
                  </a:lnTo>
                  <a:lnTo>
                    <a:pt x="64" y="77"/>
                  </a:lnTo>
                  <a:lnTo>
                    <a:pt x="53" y="73"/>
                  </a:lnTo>
                  <a:lnTo>
                    <a:pt x="45" y="75"/>
                  </a:lnTo>
                  <a:lnTo>
                    <a:pt x="37" y="73"/>
                  </a:lnTo>
                  <a:lnTo>
                    <a:pt x="35" y="79"/>
                  </a:lnTo>
                  <a:lnTo>
                    <a:pt x="38" y="83"/>
                  </a:lnTo>
                  <a:lnTo>
                    <a:pt x="37" y="88"/>
                  </a:lnTo>
                  <a:lnTo>
                    <a:pt x="27" y="86"/>
                  </a:lnTo>
                  <a:lnTo>
                    <a:pt x="16" y="68"/>
                  </a:lnTo>
                  <a:lnTo>
                    <a:pt x="13" y="56"/>
                  </a:lnTo>
                  <a:lnTo>
                    <a:pt x="7" y="56"/>
                  </a:lnTo>
                  <a:lnTo>
                    <a:pt x="0" y="41"/>
                  </a:lnTo>
                  <a:lnTo>
                    <a:pt x="3" y="30"/>
                  </a:lnTo>
                  <a:lnTo>
                    <a:pt x="2" y="25"/>
                  </a:lnTo>
                  <a:lnTo>
                    <a:pt x="13" y="20"/>
                  </a:lnTo>
                  <a:lnTo>
                    <a:pt x="17" y="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20" name="Freeform 185"/>
            <p:cNvSpPr>
              <a:spLocks/>
            </p:cNvSpPr>
            <p:nvPr/>
          </p:nvSpPr>
          <p:spPr bwMode="auto">
            <a:xfrm>
              <a:off x="4614862" y="2281237"/>
              <a:ext cx="142875" cy="57150"/>
            </a:xfrm>
            <a:custGeom>
              <a:avLst/>
              <a:gdLst>
                <a:gd name="T0" fmla="*/ 29 w 90"/>
                <a:gd name="T1" fmla="*/ 1 h 36"/>
                <a:gd name="T2" fmla="*/ 30 w 90"/>
                <a:gd name="T3" fmla="*/ 3 h 36"/>
                <a:gd name="T4" fmla="*/ 37 w 90"/>
                <a:gd name="T5" fmla="*/ 0 h 36"/>
                <a:gd name="T6" fmla="*/ 45 w 90"/>
                <a:gd name="T7" fmla="*/ 7 h 36"/>
                <a:gd name="T8" fmla="*/ 54 w 90"/>
                <a:gd name="T9" fmla="*/ 3 h 36"/>
                <a:gd name="T10" fmla="*/ 62 w 90"/>
                <a:gd name="T11" fmla="*/ 4 h 36"/>
                <a:gd name="T12" fmla="*/ 74 w 90"/>
                <a:gd name="T13" fmla="*/ 2 h 36"/>
                <a:gd name="T14" fmla="*/ 90 w 90"/>
                <a:gd name="T15" fmla="*/ 10 h 36"/>
                <a:gd name="T16" fmla="*/ 86 w 90"/>
                <a:gd name="T17" fmla="*/ 15 h 36"/>
                <a:gd name="T18" fmla="*/ 84 w 90"/>
                <a:gd name="T19" fmla="*/ 23 h 36"/>
                <a:gd name="T20" fmla="*/ 81 w 90"/>
                <a:gd name="T21" fmla="*/ 25 h 36"/>
                <a:gd name="T22" fmla="*/ 63 w 90"/>
                <a:gd name="T23" fmla="*/ 19 h 36"/>
                <a:gd name="T24" fmla="*/ 57 w 90"/>
                <a:gd name="T25" fmla="*/ 20 h 36"/>
                <a:gd name="T26" fmla="*/ 54 w 90"/>
                <a:gd name="T27" fmla="*/ 25 h 36"/>
                <a:gd name="T28" fmla="*/ 47 w 90"/>
                <a:gd name="T29" fmla="*/ 27 h 36"/>
                <a:gd name="T30" fmla="*/ 45 w 90"/>
                <a:gd name="T31" fmla="*/ 26 h 36"/>
                <a:gd name="T32" fmla="*/ 37 w 90"/>
                <a:gd name="T33" fmla="*/ 29 h 36"/>
                <a:gd name="T34" fmla="*/ 31 w 90"/>
                <a:gd name="T35" fmla="*/ 30 h 36"/>
                <a:gd name="T36" fmla="*/ 30 w 90"/>
                <a:gd name="T37" fmla="*/ 34 h 36"/>
                <a:gd name="T38" fmla="*/ 17 w 90"/>
                <a:gd name="T39" fmla="*/ 36 h 36"/>
                <a:gd name="T40" fmla="*/ 11 w 90"/>
                <a:gd name="T41" fmla="*/ 34 h 36"/>
                <a:gd name="T42" fmla="*/ 2 w 90"/>
                <a:gd name="T43" fmla="*/ 29 h 36"/>
                <a:gd name="T44" fmla="*/ 0 w 90"/>
                <a:gd name="T45" fmla="*/ 22 h 36"/>
                <a:gd name="T46" fmla="*/ 1 w 90"/>
                <a:gd name="T47" fmla="*/ 19 h 36"/>
                <a:gd name="T48" fmla="*/ 2 w 90"/>
                <a:gd name="T49" fmla="*/ 15 h 36"/>
                <a:gd name="T50" fmla="*/ 10 w 90"/>
                <a:gd name="T51" fmla="*/ 15 h 36"/>
                <a:gd name="T52" fmla="*/ 15 w 90"/>
                <a:gd name="T53" fmla="*/ 13 h 36"/>
                <a:gd name="T54" fmla="*/ 15 w 90"/>
                <a:gd name="T55" fmla="*/ 11 h 36"/>
                <a:gd name="T56" fmla="*/ 18 w 90"/>
                <a:gd name="T57" fmla="*/ 10 h 36"/>
                <a:gd name="T58" fmla="*/ 19 w 90"/>
                <a:gd name="T59" fmla="*/ 6 h 36"/>
                <a:gd name="T60" fmla="*/ 22 w 90"/>
                <a:gd name="T61" fmla="*/ 5 h 36"/>
                <a:gd name="T62" fmla="*/ 25 w 90"/>
                <a:gd name="T63" fmla="*/ 1 h 36"/>
                <a:gd name="T64" fmla="*/ 29 w 90"/>
                <a:gd name="T6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36">
                  <a:moveTo>
                    <a:pt x="29" y="1"/>
                  </a:moveTo>
                  <a:lnTo>
                    <a:pt x="30" y="3"/>
                  </a:lnTo>
                  <a:lnTo>
                    <a:pt x="37" y="0"/>
                  </a:lnTo>
                  <a:lnTo>
                    <a:pt x="45" y="7"/>
                  </a:lnTo>
                  <a:lnTo>
                    <a:pt x="54" y="3"/>
                  </a:lnTo>
                  <a:lnTo>
                    <a:pt x="62" y="4"/>
                  </a:lnTo>
                  <a:lnTo>
                    <a:pt x="74" y="2"/>
                  </a:lnTo>
                  <a:lnTo>
                    <a:pt x="90" y="10"/>
                  </a:lnTo>
                  <a:lnTo>
                    <a:pt x="86" y="15"/>
                  </a:lnTo>
                  <a:lnTo>
                    <a:pt x="84" y="23"/>
                  </a:lnTo>
                  <a:lnTo>
                    <a:pt x="81" y="25"/>
                  </a:lnTo>
                  <a:lnTo>
                    <a:pt x="63" y="19"/>
                  </a:lnTo>
                  <a:lnTo>
                    <a:pt x="57" y="20"/>
                  </a:lnTo>
                  <a:lnTo>
                    <a:pt x="54" y="25"/>
                  </a:lnTo>
                  <a:lnTo>
                    <a:pt x="47" y="27"/>
                  </a:lnTo>
                  <a:lnTo>
                    <a:pt x="45" y="26"/>
                  </a:lnTo>
                  <a:lnTo>
                    <a:pt x="37" y="29"/>
                  </a:lnTo>
                  <a:lnTo>
                    <a:pt x="31" y="30"/>
                  </a:lnTo>
                  <a:lnTo>
                    <a:pt x="30" y="34"/>
                  </a:lnTo>
                  <a:lnTo>
                    <a:pt x="17" y="36"/>
                  </a:lnTo>
                  <a:lnTo>
                    <a:pt x="11" y="34"/>
                  </a:lnTo>
                  <a:lnTo>
                    <a:pt x="2" y="29"/>
                  </a:lnTo>
                  <a:lnTo>
                    <a:pt x="0" y="22"/>
                  </a:lnTo>
                  <a:lnTo>
                    <a:pt x="1" y="19"/>
                  </a:lnTo>
                  <a:lnTo>
                    <a:pt x="2" y="15"/>
                  </a:lnTo>
                  <a:lnTo>
                    <a:pt x="10" y="15"/>
                  </a:lnTo>
                  <a:lnTo>
                    <a:pt x="15" y="13"/>
                  </a:lnTo>
                  <a:lnTo>
                    <a:pt x="15" y="11"/>
                  </a:lnTo>
                  <a:lnTo>
                    <a:pt x="18" y="10"/>
                  </a:lnTo>
                  <a:lnTo>
                    <a:pt x="19" y="6"/>
                  </a:lnTo>
                  <a:lnTo>
                    <a:pt x="22" y="5"/>
                  </a:lnTo>
                  <a:lnTo>
                    <a:pt x="25" y="1"/>
                  </a:lnTo>
                  <a:lnTo>
                    <a:pt x="29" y="1"/>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21" name="Freeform 186"/>
            <p:cNvSpPr>
              <a:spLocks/>
            </p:cNvSpPr>
            <p:nvPr/>
          </p:nvSpPr>
          <p:spPr bwMode="auto">
            <a:xfrm>
              <a:off x="4538662" y="2368550"/>
              <a:ext cx="73025" cy="46038"/>
            </a:xfrm>
            <a:custGeom>
              <a:avLst/>
              <a:gdLst>
                <a:gd name="T0" fmla="*/ 1 w 46"/>
                <a:gd name="T1" fmla="*/ 7 h 29"/>
                <a:gd name="T2" fmla="*/ 15 w 46"/>
                <a:gd name="T3" fmla="*/ 9 h 29"/>
                <a:gd name="T4" fmla="*/ 22 w 46"/>
                <a:gd name="T5" fmla="*/ 4 h 29"/>
                <a:gd name="T6" fmla="*/ 37 w 46"/>
                <a:gd name="T7" fmla="*/ 3 h 29"/>
                <a:gd name="T8" fmla="*/ 39 w 46"/>
                <a:gd name="T9" fmla="*/ 0 h 29"/>
                <a:gd name="T10" fmla="*/ 42 w 46"/>
                <a:gd name="T11" fmla="*/ 0 h 29"/>
                <a:gd name="T12" fmla="*/ 46 w 46"/>
                <a:gd name="T13" fmla="*/ 7 h 29"/>
                <a:gd name="T14" fmla="*/ 33 w 46"/>
                <a:gd name="T15" fmla="*/ 12 h 29"/>
                <a:gd name="T16" fmla="*/ 32 w 46"/>
                <a:gd name="T17" fmla="*/ 21 h 29"/>
                <a:gd name="T18" fmla="*/ 27 w 46"/>
                <a:gd name="T19" fmla="*/ 23 h 29"/>
                <a:gd name="T20" fmla="*/ 27 w 46"/>
                <a:gd name="T21" fmla="*/ 29 h 29"/>
                <a:gd name="T22" fmla="*/ 21 w 46"/>
                <a:gd name="T23" fmla="*/ 28 h 29"/>
                <a:gd name="T24" fmla="*/ 15 w 46"/>
                <a:gd name="T25" fmla="*/ 25 h 29"/>
                <a:gd name="T26" fmla="*/ 12 w 46"/>
                <a:gd name="T27" fmla="*/ 28 h 29"/>
                <a:gd name="T28" fmla="*/ 1 w 46"/>
                <a:gd name="T29" fmla="*/ 28 h 29"/>
                <a:gd name="T30" fmla="*/ 4 w 46"/>
                <a:gd name="T31" fmla="*/ 26 h 29"/>
                <a:gd name="T32" fmla="*/ 0 w 46"/>
                <a:gd name="T33" fmla="*/ 17 h 29"/>
                <a:gd name="T34" fmla="*/ 1 w 46"/>
                <a:gd name="T3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29">
                  <a:moveTo>
                    <a:pt x="1" y="7"/>
                  </a:moveTo>
                  <a:lnTo>
                    <a:pt x="15" y="9"/>
                  </a:lnTo>
                  <a:lnTo>
                    <a:pt x="22" y="4"/>
                  </a:lnTo>
                  <a:lnTo>
                    <a:pt x="37" y="3"/>
                  </a:lnTo>
                  <a:lnTo>
                    <a:pt x="39" y="0"/>
                  </a:lnTo>
                  <a:lnTo>
                    <a:pt x="42" y="0"/>
                  </a:lnTo>
                  <a:lnTo>
                    <a:pt x="46" y="7"/>
                  </a:lnTo>
                  <a:lnTo>
                    <a:pt x="33" y="12"/>
                  </a:lnTo>
                  <a:lnTo>
                    <a:pt x="32" y="21"/>
                  </a:lnTo>
                  <a:lnTo>
                    <a:pt x="27" y="23"/>
                  </a:lnTo>
                  <a:lnTo>
                    <a:pt x="27" y="29"/>
                  </a:lnTo>
                  <a:lnTo>
                    <a:pt x="21" y="28"/>
                  </a:lnTo>
                  <a:lnTo>
                    <a:pt x="15" y="25"/>
                  </a:lnTo>
                  <a:lnTo>
                    <a:pt x="12" y="28"/>
                  </a:lnTo>
                  <a:lnTo>
                    <a:pt x="1" y="28"/>
                  </a:lnTo>
                  <a:lnTo>
                    <a:pt x="4" y="26"/>
                  </a:lnTo>
                  <a:lnTo>
                    <a:pt x="0" y="17"/>
                  </a:lnTo>
                  <a:lnTo>
                    <a:pt x="1" y="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22" name="Freeform 187"/>
            <p:cNvSpPr>
              <a:spLocks/>
            </p:cNvSpPr>
            <p:nvPr/>
          </p:nvSpPr>
          <p:spPr bwMode="auto">
            <a:xfrm>
              <a:off x="4441825" y="1685925"/>
              <a:ext cx="263525" cy="411163"/>
            </a:xfrm>
            <a:custGeom>
              <a:avLst/>
              <a:gdLst>
                <a:gd name="T0" fmla="*/ 144 w 166"/>
                <a:gd name="T1" fmla="*/ 61 h 259"/>
                <a:gd name="T2" fmla="*/ 132 w 166"/>
                <a:gd name="T3" fmla="*/ 73 h 259"/>
                <a:gd name="T4" fmla="*/ 137 w 166"/>
                <a:gd name="T5" fmla="*/ 84 h 259"/>
                <a:gd name="T6" fmla="*/ 117 w 166"/>
                <a:gd name="T7" fmla="*/ 100 h 259"/>
                <a:gd name="T8" fmla="*/ 92 w 166"/>
                <a:gd name="T9" fmla="*/ 116 h 259"/>
                <a:gd name="T10" fmla="*/ 85 w 166"/>
                <a:gd name="T11" fmla="*/ 142 h 259"/>
                <a:gd name="T12" fmla="*/ 97 w 166"/>
                <a:gd name="T13" fmla="*/ 156 h 259"/>
                <a:gd name="T14" fmla="*/ 112 w 166"/>
                <a:gd name="T15" fmla="*/ 166 h 259"/>
                <a:gd name="T16" fmla="*/ 102 w 166"/>
                <a:gd name="T17" fmla="*/ 188 h 259"/>
                <a:gd name="T18" fmla="*/ 87 w 166"/>
                <a:gd name="T19" fmla="*/ 193 h 259"/>
                <a:gd name="T20" fmla="*/ 85 w 166"/>
                <a:gd name="T21" fmla="*/ 226 h 259"/>
                <a:gd name="T22" fmla="*/ 78 w 166"/>
                <a:gd name="T23" fmla="*/ 244 h 259"/>
                <a:gd name="T24" fmla="*/ 59 w 166"/>
                <a:gd name="T25" fmla="*/ 242 h 259"/>
                <a:gd name="T26" fmla="*/ 52 w 166"/>
                <a:gd name="T27" fmla="*/ 258 h 259"/>
                <a:gd name="T28" fmla="*/ 35 w 166"/>
                <a:gd name="T29" fmla="*/ 259 h 259"/>
                <a:gd name="T30" fmla="*/ 28 w 166"/>
                <a:gd name="T31" fmla="*/ 240 h 259"/>
                <a:gd name="T32" fmla="*/ 14 w 166"/>
                <a:gd name="T33" fmla="*/ 218 h 259"/>
                <a:gd name="T34" fmla="*/ 0 w 166"/>
                <a:gd name="T35" fmla="*/ 190 h 259"/>
                <a:gd name="T36" fmla="*/ 6 w 166"/>
                <a:gd name="T37" fmla="*/ 179 h 259"/>
                <a:gd name="T38" fmla="*/ 17 w 166"/>
                <a:gd name="T39" fmla="*/ 166 h 259"/>
                <a:gd name="T40" fmla="*/ 20 w 166"/>
                <a:gd name="T41" fmla="*/ 143 h 259"/>
                <a:gd name="T42" fmla="*/ 10 w 166"/>
                <a:gd name="T43" fmla="*/ 134 h 259"/>
                <a:gd name="T44" fmla="*/ 6 w 166"/>
                <a:gd name="T45" fmla="*/ 109 h 259"/>
                <a:gd name="T46" fmla="*/ 14 w 166"/>
                <a:gd name="T47" fmla="*/ 91 h 259"/>
                <a:gd name="T48" fmla="*/ 28 w 166"/>
                <a:gd name="T49" fmla="*/ 91 h 259"/>
                <a:gd name="T50" fmla="*/ 32 w 166"/>
                <a:gd name="T51" fmla="*/ 84 h 259"/>
                <a:gd name="T52" fmla="*/ 26 w 166"/>
                <a:gd name="T53" fmla="*/ 78 h 259"/>
                <a:gd name="T54" fmla="*/ 45 w 166"/>
                <a:gd name="T55" fmla="*/ 52 h 259"/>
                <a:gd name="T56" fmla="*/ 56 w 166"/>
                <a:gd name="T57" fmla="*/ 32 h 259"/>
                <a:gd name="T58" fmla="*/ 63 w 166"/>
                <a:gd name="T59" fmla="*/ 19 h 259"/>
                <a:gd name="T60" fmla="*/ 76 w 166"/>
                <a:gd name="T61" fmla="*/ 19 h 259"/>
                <a:gd name="T62" fmla="*/ 78 w 166"/>
                <a:gd name="T63" fmla="*/ 9 h 259"/>
                <a:gd name="T64" fmla="*/ 103 w 166"/>
                <a:gd name="T65" fmla="*/ 12 h 259"/>
                <a:gd name="T66" fmla="*/ 103 w 166"/>
                <a:gd name="T67" fmla="*/ 1 h 259"/>
                <a:gd name="T68" fmla="*/ 111 w 166"/>
                <a:gd name="T69" fmla="*/ 0 h 259"/>
                <a:gd name="T70" fmla="*/ 131 w 166"/>
                <a:gd name="T71" fmla="*/ 9 h 259"/>
                <a:gd name="T72" fmla="*/ 154 w 166"/>
                <a:gd name="T73" fmla="*/ 21 h 259"/>
                <a:gd name="T74" fmla="*/ 160 w 166"/>
                <a:gd name="T75" fmla="*/ 48 h 259"/>
                <a:gd name="T76" fmla="*/ 166 w 166"/>
                <a:gd name="T77" fmla="*/ 55 h 259"/>
                <a:gd name="T78" fmla="*/ 144 w 166"/>
                <a:gd name="T79" fmla="*/ 6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259">
                  <a:moveTo>
                    <a:pt x="144" y="61"/>
                  </a:moveTo>
                  <a:lnTo>
                    <a:pt x="132" y="73"/>
                  </a:lnTo>
                  <a:lnTo>
                    <a:pt x="137" y="84"/>
                  </a:lnTo>
                  <a:lnTo>
                    <a:pt x="117" y="100"/>
                  </a:lnTo>
                  <a:lnTo>
                    <a:pt x="92" y="116"/>
                  </a:lnTo>
                  <a:lnTo>
                    <a:pt x="85" y="142"/>
                  </a:lnTo>
                  <a:lnTo>
                    <a:pt x="97" y="156"/>
                  </a:lnTo>
                  <a:lnTo>
                    <a:pt x="112" y="166"/>
                  </a:lnTo>
                  <a:lnTo>
                    <a:pt x="102" y="188"/>
                  </a:lnTo>
                  <a:lnTo>
                    <a:pt x="87" y="193"/>
                  </a:lnTo>
                  <a:lnTo>
                    <a:pt x="85" y="226"/>
                  </a:lnTo>
                  <a:lnTo>
                    <a:pt x="78" y="244"/>
                  </a:lnTo>
                  <a:lnTo>
                    <a:pt x="59" y="242"/>
                  </a:lnTo>
                  <a:lnTo>
                    <a:pt x="52" y="258"/>
                  </a:lnTo>
                  <a:lnTo>
                    <a:pt x="35" y="259"/>
                  </a:lnTo>
                  <a:lnTo>
                    <a:pt x="28" y="240"/>
                  </a:lnTo>
                  <a:lnTo>
                    <a:pt x="14" y="218"/>
                  </a:lnTo>
                  <a:lnTo>
                    <a:pt x="0" y="190"/>
                  </a:lnTo>
                  <a:lnTo>
                    <a:pt x="6" y="179"/>
                  </a:lnTo>
                  <a:lnTo>
                    <a:pt x="17" y="166"/>
                  </a:lnTo>
                  <a:lnTo>
                    <a:pt x="20" y="143"/>
                  </a:lnTo>
                  <a:lnTo>
                    <a:pt x="10" y="134"/>
                  </a:lnTo>
                  <a:lnTo>
                    <a:pt x="6" y="109"/>
                  </a:lnTo>
                  <a:lnTo>
                    <a:pt x="14" y="91"/>
                  </a:lnTo>
                  <a:lnTo>
                    <a:pt x="28" y="91"/>
                  </a:lnTo>
                  <a:lnTo>
                    <a:pt x="32" y="84"/>
                  </a:lnTo>
                  <a:lnTo>
                    <a:pt x="26" y="78"/>
                  </a:lnTo>
                  <a:lnTo>
                    <a:pt x="45" y="52"/>
                  </a:lnTo>
                  <a:lnTo>
                    <a:pt x="56" y="32"/>
                  </a:lnTo>
                  <a:lnTo>
                    <a:pt x="63" y="19"/>
                  </a:lnTo>
                  <a:lnTo>
                    <a:pt x="76" y="19"/>
                  </a:lnTo>
                  <a:lnTo>
                    <a:pt x="78" y="9"/>
                  </a:lnTo>
                  <a:lnTo>
                    <a:pt x="103" y="12"/>
                  </a:lnTo>
                  <a:lnTo>
                    <a:pt x="103" y="1"/>
                  </a:lnTo>
                  <a:lnTo>
                    <a:pt x="111" y="0"/>
                  </a:lnTo>
                  <a:lnTo>
                    <a:pt x="131" y="9"/>
                  </a:lnTo>
                  <a:lnTo>
                    <a:pt x="154" y="21"/>
                  </a:lnTo>
                  <a:lnTo>
                    <a:pt x="160" y="48"/>
                  </a:lnTo>
                  <a:lnTo>
                    <a:pt x="166" y="55"/>
                  </a:lnTo>
                  <a:lnTo>
                    <a:pt x="144" y="61"/>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23" name="Freeform 188"/>
            <p:cNvSpPr>
              <a:spLocks/>
            </p:cNvSpPr>
            <p:nvPr/>
          </p:nvSpPr>
          <p:spPr bwMode="auto">
            <a:xfrm>
              <a:off x="5048250" y="4754563"/>
              <a:ext cx="38100" cy="53975"/>
            </a:xfrm>
            <a:custGeom>
              <a:avLst/>
              <a:gdLst>
                <a:gd name="T0" fmla="*/ 24 w 24"/>
                <a:gd name="T1" fmla="*/ 23 h 34"/>
                <a:gd name="T2" fmla="*/ 20 w 24"/>
                <a:gd name="T3" fmla="*/ 32 h 34"/>
                <a:gd name="T4" fmla="*/ 10 w 24"/>
                <a:gd name="T5" fmla="*/ 34 h 34"/>
                <a:gd name="T6" fmla="*/ 0 w 24"/>
                <a:gd name="T7" fmla="*/ 23 h 34"/>
                <a:gd name="T8" fmla="*/ 0 w 24"/>
                <a:gd name="T9" fmla="*/ 16 h 34"/>
                <a:gd name="T10" fmla="*/ 6 w 24"/>
                <a:gd name="T11" fmla="*/ 8 h 34"/>
                <a:gd name="T12" fmla="*/ 8 w 24"/>
                <a:gd name="T13" fmla="*/ 2 h 34"/>
                <a:gd name="T14" fmla="*/ 13 w 24"/>
                <a:gd name="T15" fmla="*/ 0 h 34"/>
                <a:gd name="T16" fmla="*/ 22 w 24"/>
                <a:gd name="T17" fmla="*/ 4 h 34"/>
                <a:gd name="T18" fmla="*/ 24 w 24"/>
                <a:gd name="T19" fmla="*/ 14 h 34"/>
                <a:gd name="T20" fmla="*/ 24 w 24"/>
                <a:gd name="T2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4">
                  <a:moveTo>
                    <a:pt x="24" y="23"/>
                  </a:moveTo>
                  <a:lnTo>
                    <a:pt x="20" y="32"/>
                  </a:lnTo>
                  <a:lnTo>
                    <a:pt x="10" y="34"/>
                  </a:lnTo>
                  <a:lnTo>
                    <a:pt x="0" y="23"/>
                  </a:lnTo>
                  <a:lnTo>
                    <a:pt x="0" y="16"/>
                  </a:lnTo>
                  <a:lnTo>
                    <a:pt x="6" y="8"/>
                  </a:lnTo>
                  <a:lnTo>
                    <a:pt x="8" y="2"/>
                  </a:lnTo>
                  <a:lnTo>
                    <a:pt x="13" y="0"/>
                  </a:lnTo>
                  <a:lnTo>
                    <a:pt x="22" y="4"/>
                  </a:lnTo>
                  <a:lnTo>
                    <a:pt x="24" y="14"/>
                  </a:lnTo>
                  <a:lnTo>
                    <a:pt x="24" y="23"/>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24" name="Freeform 189"/>
            <p:cNvSpPr>
              <a:spLocks/>
            </p:cNvSpPr>
            <p:nvPr/>
          </p:nvSpPr>
          <p:spPr bwMode="auto">
            <a:xfrm>
              <a:off x="5165725" y="2682875"/>
              <a:ext cx="168275" cy="160338"/>
            </a:xfrm>
            <a:custGeom>
              <a:avLst/>
              <a:gdLst>
                <a:gd name="T0" fmla="*/ 56 w 106"/>
                <a:gd name="T1" fmla="*/ 79 h 101"/>
                <a:gd name="T2" fmla="*/ 24 w 106"/>
                <a:gd name="T3" fmla="*/ 101 h 101"/>
                <a:gd name="T4" fmla="*/ 4 w 106"/>
                <a:gd name="T5" fmla="*/ 93 h 101"/>
                <a:gd name="T6" fmla="*/ 3 w 106"/>
                <a:gd name="T7" fmla="*/ 93 h 101"/>
                <a:gd name="T8" fmla="*/ 5 w 106"/>
                <a:gd name="T9" fmla="*/ 90 h 101"/>
                <a:gd name="T10" fmla="*/ 4 w 106"/>
                <a:gd name="T11" fmla="*/ 81 h 101"/>
                <a:gd name="T12" fmla="*/ 7 w 106"/>
                <a:gd name="T13" fmla="*/ 70 h 101"/>
                <a:gd name="T14" fmla="*/ 16 w 106"/>
                <a:gd name="T15" fmla="*/ 62 h 101"/>
                <a:gd name="T16" fmla="*/ 12 w 106"/>
                <a:gd name="T17" fmla="*/ 54 h 101"/>
                <a:gd name="T18" fmla="*/ 4 w 106"/>
                <a:gd name="T19" fmla="*/ 53 h 101"/>
                <a:gd name="T20" fmla="*/ 0 w 106"/>
                <a:gd name="T21" fmla="*/ 37 h 101"/>
                <a:gd name="T22" fmla="*/ 4 w 106"/>
                <a:gd name="T23" fmla="*/ 29 h 101"/>
                <a:gd name="T24" fmla="*/ 8 w 106"/>
                <a:gd name="T25" fmla="*/ 24 h 101"/>
                <a:gd name="T26" fmla="*/ 12 w 106"/>
                <a:gd name="T27" fmla="*/ 20 h 101"/>
                <a:gd name="T28" fmla="*/ 11 w 106"/>
                <a:gd name="T29" fmla="*/ 8 h 101"/>
                <a:gd name="T30" fmla="*/ 17 w 106"/>
                <a:gd name="T31" fmla="*/ 12 h 101"/>
                <a:gd name="T32" fmla="*/ 36 w 106"/>
                <a:gd name="T33" fmla="*/ 6 h 101"/>
                <a:gd name="T34" fmla="*/ 45 w 106"/>
                <a:gd name="T35" fmla="*/ 10 h 101"/>
                <a:gd name="T36" fmla="*/ 59 w 106"/>
                <a:gd name="T37" fmla="*/ 10 h 101"/>
                <a:gd name="T38" fmla="*/ 78 w 106"/>
                <a:gd name="T39" fmla="*/ 3 h 101"/>
                <a:gd name="T40" fmla="*/ 87 w 106"/>
                <a:gd name="T41" fmla="*/ 3 h 101"/>
                <a:gd name="T42" fmla="*/ 106 w 106"/>
                <a:gd name="T43" fmla="*/ 0 h 101"/>
                <a:gd name="T44" fmla="*/ 99 w 106"/>
                <a:gd name="T45" fmla="*/ 13 h 101"/>
                <a:gd name="T46" fmla="*/ 91 w 106"/>
                <a:gd name="T47" fmla="*/ 18 h 101"/>
                <a:gd name="T48" fmla="*/ 94 w 106"/>
                <a:gd name="T49" fmla="*/ 33 h 101"/>
                <a:gd name="T50" fmla="*/ 91 w 106"/>
                <a:gd name="T51" fmla="*/ 58 h 101"/>
                <a:gd name="T52" fmla="*/ 56 w 106"/>
                <a:gd name="T53"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01">
                  <a:moveTo>
                    <a:pt x="56" y="79"/>
                  </a:moveTo>
                  <a:lnTo>
                    <a:pt x="24" y="101"/>
                  </a:lnTo>
                  <a:lnTo>
                    <a:pt x="4" y="93"/>
                  </a:lnTo>
                  <a:lnTo>
                    <a:pt x="3" y="93"/>
                  </a:lnTo>
                  <a:lnTo>
                    <a:pt x="5" y="90"/>
                  </a:lnTo>
                  <a:lnTo>
                    <a:pt x="4" y="81"/>
                  </a:lnTo>
                  <a:lnTo>
                    <a:pt x="7" y="70"/>
                  </a:lnTo>
                  <a:lnTo>
                    <a:pt x="16" y="62"/>
                  </a:lnTo>
                  <a:lnTo>
                    <a:pt x="12" y="54"/>
                  </a:lnTo>
                  <a:lnTo>
                    <a:pt x="4" y="53"/>
                  </a:lnTo>
                  <a:lnTo>
                    <a:pt x="0" y="37"/>
                  </a:lnTo>
                  <a:lnTo>
                    <a:pt x="4" y="29"/>
                  </a:lnTo>
                  <a:lnTo>
                    <a:pt x="8" y="24"/>
                  </a:lnTo>
                  <a:lnTo>
                    <a:pt x="12" y="20"/>
                  </a:lnTo>
                  <a:lnTo>
                    <a:pt x="11" y="8"/>
                  </a:lnTo>
                  <a:lnTo>
                    <a:pt x="17" y="12"/>
                  </a:lnTo>
                  <a:lnTo>
                    <a:pt x="36" y="6"/>
                  </a:lnTo>
                  <a:lnTo>
                    <a:pt x="45" y="10"/>
                  </a:lnTo>
                  <a:lnTo>
                    <a:pt x="59" y="10"/>
                  </a:lnTo>
                  <a:lnTo>
                    <a:pt x="78" y="3"/>
                  </a:lnTo>
                  <a:lnTo>
                    <a:pt x="87" y="3"/>
                  </a:lnTo>
                  <a:lnTo>
                    <a:pt x="106" y="0"/>
                  </a:lnTo>
                  <a:lnTo>
                    <a:pt x="99" y="13"/>
                  </a:lnTo>
                  <a:lnTo>
                    <a:pt x="91" y="18"/>
                  </a:lnTo>
                  <a:lnTo>
                    <a:pt x="94" y="33"/>
                  </a:lnTo>
                  <a:lnTo>
                    <a:pt x="91" y="58"/>
                  </a:lnTo>
                  <a:lnTo>
                    <a:pt x="56" y="79"/>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25" name="Freeform 190"/>
            <p:cNvSpPr>
              <a:spLocks/>
            </p:cNvSpPr>
            <p:nvPr/>
          </p:nvSpPr>
          <p:spPr bwMode="auto">
            <a:xfrm>
              <a:off x="4573587" y="3136900"/>
              <a:ext cx="298450" cy="527050"/>
            </a:xfrm>
            <a:custGeom>
              <a:avLst/>
              <a:gdLst>
                <a:gd name="T0" fmla="*/ 18 w 188"/>
                <a:gd name="T1" fmla="*/ 219 h 332"/>
                <a:gd name="T2" fmla="*/ 19 w 188"/>
                <a:gd name="T3" fmla="*/ 209 h 332"/>
                <a:gd name="T4" fmla="*/ 8 w 188"/>
                <a:gd name="T5" fmla="*/ 209 h 332"/>
                <a:gd name="T6" fmla="*/ 8 w 188"/>
                <a:gd name="T7" fmla="*/ 196 h 332"/>
                <a:gd name="T8" fmla="*/ 0 w 188"/>
                <a:gd name="T9" fmla="*/ 188 h 332"/>
                <a:gd name="T10" fmla="*/ 7 w 188"/>
                <a:gd name="T11" fmla="*/ 161 h 332"/>
                <a:gd name="T12" fmla="*/ 30 w 188"/>
                <a:gd name="T13" fmla="*/ 141 h 332"/>
                <a:gd name="T14" fmla="*/ 30 w 188"/>
                <a:gd name="T15" fmla="*/ 114 h 332"/>
                <a:gd name="T16" fmla="*/ 37 w 188"/>
                <a:gd name="T17" fmla="*/ 72 h 332"/>
                <a:gd name="T18" fmla="*/ 40 w 188"/>
                <a:gd name="T19" fmla="*/ 63 h 332"/>
                <a:gd name="T20" fmla="*/ 33 w 188"/>
                <a:gd name="T21" fmla="*/ 56 h 332"/>
                <a:gd name="T22" fmla="*/ 32 w 188"/>
                <a:gd name="T23" fmla="*/ 49 h 332"/>
                <a:gd name="T24" fmla="*/ 25 w 188"/>
                <a:gd name="T25" fmla="*/ 44 h 332"/>
                <a:gd name="T26" fmla="*/ 20 w 188"/>
                <a:gd name="T27" fmla="*/ 11 h 332"/>
                <a:gd name="T28" fmla="*/ 38 w 188"/>
                <a:gd name="T29" fmla="*/ 0 h 332"/>
                <a:gd name="T30" fmla="*/ 111 w 188"/>
                <a:gd name="T31" fmla="*/ 40 h 332"/>
                <a:gd name="T32" fmla="*/ 184 w 188"/>
                <a:gd name="T33" fmla="*/ 80 h 332"/>
                <a:gd name="T34" fmla="*/ 188 w 188"/>
                <a:gd name="T35" fmla="*/ 162 h 332"/>
                <a:gd name="T36" fmla="*/ 172 w 188"/>
                <a:gd name="T37" fmla="*/ 161 h 332"/>
                <a:gd name="T38" fmla="*/ 164 w 188"/>
                <a:gd name="T39" fmla="*/ 176 h 332"/>
                <a:gd name="T40" fmla="*/ 160 w 188"/>
                <a:gd name="T41" fmla="*/ 189 h 332"/>
                <a:gd name="T42" fmla="*/ 163 w 188"/>
                <a:gd name="T43" fmla="*/ 194 h 332"/>
                <a:gd name="T44" fmla="*/ 158 w 188"/>
                <a:gd name="T45" fmla="*/ 200 h 332"/>
                <a:gd name="T46" fmla="*/ 160 w 188"/>
                <a:gd name="T47" fmla="*/ 209 h 332"/>
                <a:gd name="T48" fmla="*/ 155 w 188"/>
                <a:gd name="T49" fmla="*/ 217 h 332"/>
                <a:gd name="T50" fmla="*/ 154 w 188"/>
                <a:gd name="T51" fmla="*/ 225 h 332"/>
                <a:gd name="T52" fmla="*/ 160 w 188"/>
                <a:gd name="T53" fmla="*/ 224 h 332"/>
                <a:gd name="T54" fmla="*/ 164 w 188"/>
                <a:gd name="T55" fmla="*/ 232 h 332"/>
                <a:gd name="T56" fmla="*/ 164 w 188"/>
                <a:gd name="T57" fmla="*/ 244 h 332"/>
                <a:gd name="T58" fmla="*/ 171 w 188"/>
                <a:gd name="T59" fmla="*/ 250 h 332"/>
                <a:gd name="T60" fmla="*/ 171 w 188"/>
                <a:gd name="T61" fmla="*/ 255 h 332"/>
                <a:gd name="T62" fmla="*/ 160 w 188"/>
                <a:gd name="T63" fmla="*/ 258 h 332"/>
                <a:gd name="T64" fmla="*/ 151 w 188"/>
                <a:gd name="T65" fmla="*/ 267 h 332"/>
                <a:gd name="T66" fmla="*/ 138 w 188"/>
                <a:gd name="T67" fmla="*/ 290 h 332"/>
                <a:gd name="T68" fmla="*/ 121 w 188"/>
                <a:gd name="T69" fmla="*/ 299 h 332"/>
                <a:gd name="T70" fmla="*/ 103 w 188"/>
                <a:gd name="T71" fmla="*/ 298 h 332"/>
                <a:gd name="T72" fmla="*/ 98 w 188"/>
                <a:gd name="T73" fmla="*/ 300 h 332"/>
                <a:gd name="T74" fmla="*/ 100 w 188"/>
                <a:gd name="T75" fmla="*/ 307 h 332"/>
                <a:gd name="T76" fmla="*/ 90 w 188"/>
                <a:gd name="T77" fmla="*/ 314 h 332"/>
                <a:gd name="T78" fmla="*/ 83 w 188"/>
                <a:gd name="T79" fmla="*/ 323 h 332"/>
                <a:gd name="T80" fmla="*/ 59 w 188"/>
                <a:gd name="T81" fmla="*/ 330 h 332"/>
                <a:gd name="T82" fmla="*/ 55 w 188"/>
                <a:gd name="T83" fmla="*/ 326 h 332"/>
                <a:gd name="T84" fmla="*/ 52 w 188"/>
                <a:gd name="T85" fmla="*/ 325 h 332"/>
                <a:gd name="T86" fmla="*/ 48 w 188"/>
                <a:gd name="T87" fmla="*/ 331 h 332"/>
                <a:gd name="T88" fmla="*/ 33 w 188"/>
                <a:gd name="T89" fmla="*/ 332 h 332"/>
                <a:gd name="T90" fmla="*/ 36 w 188"/>
                <a:gd name="T91" fmla="*/ 326 h 332"/>
                <a:gd name="T92" fmla="*/ 30 w 188"/>
                <a:gd name="T93" fmla="*/ 312 h 332"/>
                <a:gd name="T94" fmla="*/ 28 w 188"/>
                <a:gd name="T95" fmla="*/ 304 h 332"/>
                <a:gd name="T96" fmla="*/ 20 w 188"/>
                <a:gd name="T97" fmla="*/ 300 h 332"/>
                <a:gd name="T98" fmla="*/ 9 w 188"/>
                <a:gd name="T99" fmla="*/ 288 h 332"/>
                <a:gd name="T100" fmla="*/ 13 w 188"/>
                <a:gd name="T101" fmla="*/ 278 h 332"/>
                <a:gd name="T102" fmla="*/ 21 w 188"/>
                <a:gd name="T103" fmla="*/ 280 h 332"/>
                <a:gd name="T104" fmla="*/ 26 w 188"/>
                <a:gd name="T105" fmla="*/ 279 h 332"/>
                <a:gd name="T106" fmla="*/ 36 w 188"/>
                <a:gd name="T107" fmla="*/ 279 h 332"/>
                <a:gd name="T108" fmla="*/ 26 w 188"/>
                <a:gd name="T109" fmla="*/ 260 h 332"/>
                <a:gd name="T110" fmla="*/ 27 w 188"/>
                <a:gd name="T111" fmla="*/ 246 h 332"/>
                <a:gd name="T112" fmla="*/ 25 w 188"/>
                <a:gd name="T113" fmla="*/ 233 h 332"/>
                <a:gd name="T114" fmla="*/ 18 w 188"/>
                <a:gd name="T115"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332">
                  <a:moveTo>
                    <a:pt x="18" y="219"/>
                  </a:moveTo>
                  <a:lnTo>
                    <a:pt x="19" y="209"/>
                  </a:lnTo>
                  <a:lnTo>
                    <a:pt x="8" y="209"/>
                  </a:lnTo>
                  <a:lnTo>
                    <a:pt x="8" y="196"/>
                  </a:lnTo>
                  <a:lnTo>
                    <a:pt x="0" y="188"/>
                  </a:lnTo>
                  <a:lnTo>
                    <a:pt x="7" y="161"/>
                  </a:lnTo>
                  <a:lnTo>
                    <a:pt x="30" y="141"/>
                  </a:lnTo>
                  <a:lnTo>
                    <a:pt x="30" y="114"/>
                  </a:lnTo>
                  <a:lnTo>
                    <a:pt x="37" y="72"/>
                  </a:lnTo>
                  <a:lnTo>
                    <a:pt x="40" y="63"/>
                  </a:lnTo>
                  <a:lnTo>
                    <a:pt x="33" y="56"/>
                  </a:lnTo>
                  <a:lnTo>
                    <a:pt x="32" y="49"/>
                  </a:lnTo>
                  <a:lnTo>
                    <a:pt x="25" y="44"/>
                  </a:lnTo>
                  <a:lnTo>
                    <a:pt x="20" y="11"/>
                  </a:lnTo>
                  <a:lnTo>
                    <a:pt x="38" y="0"/>
                  </a:lnTo>
                  <a:lnTo>
                    <a:pt x="111" y="40"/>
                  </a:lnTo>
                  <a:lnTo>
                    <a:pt x="184" y="80"/>
                  </a:lnTo>
                  <a:lnTo>
                    <a:pt x="188" y="162"/>
                  </a:lnTo>
                  <a:lnTo>
                    <a:pt x="172" y="161"/>
                  </a:lnTo>
                  <a:lnTo>
                    <a:pt x="164" y="176"/>
                  </a:lnTo>
                  <a:lnTo>
                    <a:pt x="160" y="189"/>
                  </a:lnTo>
                  <a:lnTo>
                    <a:pt x="163" y="194"/>
                  </a:lnTo>
                  <a:lnTo>
                    <a:pt x="158" y="200"/>
                  </a:lnTo>
                  <a:lnTo>
                    <a:pt x="160" y="209"/>
                  </a:lnTo>
                  <a:lnTo>
                    <a:pt x="155" y="217"/>
                  </a:lnTo>
                  <a:lnTo>
                    <a:pt x="154" y="225"/>
                  </a:lnTo>
                  <a:lnTo>
                    <a:pt x="160" y="224"/>
                  </a:lnTo>
                  <a:lnTo>
                    <a:pt x="164" y="232"/>
                  </a:lnTo>
                  <a:lnTo>
                    <a:pt x="164" y="244"/>
                  </a:lnTo>
                  <a:lnTo>
                    <a:pt x="171" y="250"/>
                  </a:lnTo>
                  <a:lnTo>
                    <a:pt x="171" y="255"/>
                  </a:lnTo>
                  <a:lnTo>
                    <a:pt x="160" y="258"/>
                  </a:lnTo>
                  <a:lnTo>
                    <a:pt x="151" y="267"/>
                  </a:lnTo>
                  <a:lnTo>
                    <a:pt x="138" y="290"/>
                  </a:lnTo>
                  <a:lnTo>
                    <a:pt x="121" y="299"/>
                  </a:lnTo>
                  <a:lnTo>
                    <a:pt x="103" y="298"/>
                  </a:lnTo>
                  <a:lnTo>
                    <a:pt x="98" y="300"/>
                  </a:lnTo>
                  <a:lnTo>
                    <a:pt x="100" y="307"/>
                  </a:lnTo>
                  <a:lnTo>
                    <a:pt x="90" y="314"/>
                  </a:lnTo>
                  <a:lnTo>
                    <a:pt x="83" y="323"/>
                  </a:lnTo>
                  <a:lnTo>
                    <a:pt x="59" y="330"/>
                  </a:lnTo>
                  <a:lnTo>
                    <a:pt x="55" y="326"/>
                  </a:lnTo>
                  <a:lnTo>
                    <a:pt x="52" y="325"/>
                  </a:lnTo>
                  <a:lnTo>
                    <a:pt x="48" y="331"/>
                  </a:lnTo>
                  <a:lnTo>
                    <a:pt x="33" y="332"/>
                  </a:lnTo>
                  <a:lnTo>
                    <a:pt x="36" y="326"/>
                  </a:lnTo>
                  <a:lnTo>
                    <a:pt x="30" y="312"/>
                  </a:lnTo>
                  <a:lnTo>
                    <a:pt x="28" y="304"/>
                  </a:lnTo>
                  <a:lnTo>
                    <a:pt x="20" y="300"/>
                  </a:lnTo>
                  <a:lnTo>
                    <a:pt x="9" y="288"/>
                  </a:lnTo>
                  <a:lnTo>
                    <a:pt x="13" y="278"/>
                  </a:lnTo>
                  <a:lnTo>
                    <a:pt x="21" y="280"/>
                  </a:lnTo>
                  <a:lnTo>
                    <a:pt x="26" y="279"/>
                  </a:lnTo>
                  <a:lnTo>
                    <a:pt x="36" y="279"/>
                  </a:lnTo>
                  <a:lnTo>
                    <a:pt x="26" y="260"/>
                  </a:lnTo>
                  <a:lnTo>
                    <a:pt x="27" y="246"/>
                  </a:lnTo>
                  <a:lnTo>
                    <a:pt x="25" y="233"/>
                  </a:lnTo>
                  <a:lnTo>
                    <a:pt x="18" y="219"/>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26" name="Freeform 191"/>
            <p:cNvSpPr>
              <a:spLocks/>
            </p:cNvSpPr>
            <p:nvPr/>
          </p:nvSpPr>
          <p:spPr bwMode="auto">
            <a:xfrm>
              <a:off x="4179887" y="3544888"/>
              <a:ext cx="55563" cy="168275"/>
            </a:xfrm>
            <a:custGeom>
              <a:avLst/>
              <a:gdLst>
                <a:gd name="T0" fmla="*/ 35 w 35"/>
                <a:gd name="T1" fmla="*/ 102 h 106"/>
                <a:gd name="T2" fmla="*/ 21 w 35"/>
                <a:gd name="T3" fmla="*/ 106 h 106"/>
                <a:gd name="T4" fmla="*/ 17 w 35"/>
                <a:gd name="T5" fmla="*/ 99 h 106"/>
                <a:gd name="T6" fmla="*/ 12 w 35"/>
                <a:gd name="T7" fmla="*/ 86 h 106"/>
                <a:gd name="T8" fmla="*/ 10 w 35"/>
                <a:gd name="T9" fmla="*/ 75 h 106"/>
                <a:gd name="T10" fmla="*/ 14 w 35"/>
                <a:gd name="T11" fmla="*/ 57 h 106"/>
                <a:gd name="T12" fmla="*/ 10 w 35"/>
                <a:gd name="T13" fmla="*/ 49 h 106"/>
                <a:gd name="T14" fmla="*/ 8 w 35"/>
                <a:gd name="T15" fmla="*/ 33 h 106"/>
                <a:gd name="T16" fmla="*/ 8 w 35"/>
                <a:gd name="T17" fmla="*/ 18 h 106"/>
                <a:gd name="T18" fmla="*/ 0 w 35"/>
                <a:gd name="T19" fmla="*/ 7 h 106"/>
                <a:gd name="T20" fmla="*/ 2 w 35"/>
                <a:gd name="T21" fmla="*/ 0 h 106"/>
                <a:gd name="T22" fmla="*/ 18 w 35"/>
                <a:gd name="T23" fmla="*/ 1 h 106"/>
                <a:gd name="T24" fmla="*/ 15 w 35"/>
                <a:gd name="T25" fmla="*/ 12 h 106"/>
                <a:gd name="T26" fmla="*/ 21 w 35"/>
                <a:gd name="T27" fmla="*/ 18 h 106"/>
                <a:gd name="T28" fmla="*/ 27 w 35"/>
                <a:gd name="T29" fmla="*/ 25 h 106"/>
                <a:gd name="T30" fmla="*/ 28 w 35"/>
                <a:gd name="T31" fmla="*/ 36 h 106"/>
                <a:gd name="T32" fmla="*/ 32 w 35"/>
                <a:gd name="T33" fmla="*/ 40 h 106"/>
                <a:gd name="T34" fmla="*/ 31 w 35"/>
                <a:gd name="T35" fmla="*/ 88 h 106"/>
                <a:gd name="T36" fmla="*/ 35 w 35"/>
                <a:gd name="T37"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106">
                  <a:moveTo>
                    <a:pt x="35" y="102"/>
                  </a:moveTo>
                  <a:lnTo>
                    <a:pt x="21" y="106"/>
                  </a:lnTo>
                  <a:lnTo>
                    <a:pt x="17" y="99"/>
                  </a:lnTo>
                  <a:lnTo>
                    <a:pt x="12" y="86"/>
                  </a:lnTo>
                  <a:lnTo>
                    <a:pt x="10" y="75"/>
                  </a:lnTo>
                  <a:lnTo>
                    <a:pt x="14" y="57"/>
                  </a:lnTo>
                  <a:lnTo>
                    <a:pt x="10" y="49"/>
                  </a:lnTo>
                  <a:lnTo>
                    <a:pt x="8" y="33"/>
                  </a:lnTo>
                  <a:lnTo>
                    <a:pt x="8" y="18"/>
                  </a:lnTo>
                  <a:lnTo>
                    <a:pt x="0" y="7"/>
                  </a:lnTo>
                  <a:lnTo>
                    <a:pt x="2" y="0"/>
                  </a:lnTo>
                  <a:lnTo>
                    <a:pt x="18" y="1"/>
                  </a:lnTo>
                  <a:lnTo>
                    <a:pt x="15" y="12"/>
                  </a:lnTo>
                  <a:lnTo>
                    <a:pt x="21" y="18"/>
                  </a:lnTo>
                  <a:lnTo>
                    <a:pt x="27" y="25"/>
                  </a:lnTo>
                  <a:lnTo>
                    <a:pt x="28" y="36"/>
                  </a:lnTo>
                  <a:lnTo>
                    <a:pt x="32" y="40"/>
                  </a:lnTo>
                  <a:lnTo>
                    <a:pt x="31" y="88"/>
                  </a:lnTo>
                  <a:lnTo>
                    <a:pt x="35" y="102"/>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27" name="Freeform 192"/>
            <p:cNvSpPr>
              <a:spLocks/>
            </p:cNvSpPr>
            <p:nvPr/>
          </p:nvSpPr>
          <p:spPr bwMode="auto">
            <a:xfrm>
              <a:off x="6980237" y="3235325"/>
              <a:ext cx="252413" cy="485775"/>
            </a:xfrm>
            <a:custGeom>
              <a:avLst/>
              <a:gdLst>
                <a:gd name="T0" fmla="*/ 93 w 159"/>
                <a:gd name="T1" fmla="*/ 162 h 306"/>
                <a:gd name="T2" fmla="*/ 78 w 159"/>
                <a:gd name="T3" fmla="*/ 146 h 306"/>
                <a:gd name="T4" fmla="*/ 63 w 159"/>
                <a:gd name="T5" fmla="*/ 169 h 306"/>
                <a:gd name="T6" fmla="*/ 52 w 159"/>
                <a:gd name="T7" fmla="*/ 217 h 306"/>
                <a:gd name="T8" fmla="*/ 66 w 159"/>
                <a:gd name="T9" fmla="*/ 233 h 306"/>
                <a:gd name="T10" fmla="*/ 79 w 159"/>
                <a:gd name="T11" fmla="*/ 270 h 306"/>
                <a:gd name="T12" fmla="*/ 101 w 159"/>
                <a:gd name="T13" fmla="*/ 284 h 306"/>
                <a:gd name="T14" fmla="*/ 106 w 159"/>
                <a:gd name="T15" fmla="*/ 304 h 306"/>
                <a:gd name="T16" fmla="*/ 91 w 159"/>
                <a:gd name="T17" fmla="*/ 295 h 306"/>
                <a:gd name="T18" fmla="*/ 73 w 159"/>
                <a:gd name="T19" fmla="*/ 290 h 306"/>
                <a:gd name="T20" fmla="*/ 62 w 159"/>
                <a:gd name="T21" fmla="*/ 272 h 306"/>
                <a:gd name="T22" fmla="*/ 42 w 159"/>
                <a:gd name="T23" fmla="*/ 250 h 306"/>
                <a:gd name="T24" fmla="*/ 36 w 159"/>
                <a:gd name="T25" fmla="*/ 251 h 306"/>
                <a:gd name="T26" fmla="*/ 41 w 159"/>
                <a:gd name="T27" fmla="*/ 218 h 306"/>
                <a:gd name="T28" fmla="*/ 56 w 159"/>
                <a:gd name="T29" fmla="*/ 177 h 306"/>
                <a:gd name="T30" fmla="*/ 46 w 159"/>
                <a:gd name="T31" fmla="*/ 149 h 306"/>
                <a:gd name="T32" fmla="*/ 29 w 159"/>
                <a:gd name="T33" fmla="*/ 121 h 306"/>
                <a:gd name="T34" fmla="*/ 30 w 159"/>
                <a:gd name="T35" fmla="*/ 106 h 306"/>
                <a:gd name="T36" fmla="*/ 25 w 159"/>
                <a:gd name="T37" fmla="*/ 75 h 306"/>
                <a:gd name="T38" fmla="*/ 0 w 159"/>
                <a:gd name="T39" fmla="*/ 41 h 306"/>
                <a:gd name="T40" fmla="*/ 12 w 159"/>
                <a:gd name="T41" fmla="*/ 15 h 306"/>
                <a:gd name="T42" fmla="*/ 34 w 159"/>
                <a:gd name="T43" fmla="*/ 5 h 306"/>
                <a:gd name="T44" fmla="*/ 52 w 159"/>
                <a:gd name="T45" fmla="*/ 7 h 306"/>
                <a:gd name="T46" fmla="*/ 67 w 159"/>
                <a:gd name="T47" fmla="*/ 20 h 306"/>
                <a:gd name="T48" fmla="*/ 69 w 159"/>
                <a:gd name="T49" fmla="*/ 61 h 306"/>
                <a:gd name="T50" fmla="*/ 93 w 159"/>
                <a:gd name="T51" fmla="*/ 52 h 306"/>
                <a:gd name="T52" fmla="*/ 106 w 159"/>
                <a:gd name="T53" fmla="*/ 44 h 306"/>
                <a:gd name="T54" fmla="*/ 136 w 159"/>
                <a:gd name="T55" fmla="*/ 62 h 306"/>
                <a:gd name="T56" fmla="*/ 157 w 159"/>
                <a:gd name="T57" fmla="*/ 101 h 306"/>
                <a:gd name="T58" fmla="*/ 154 w 159"/>
                <a:gd name="T59" fmla="*/ 128 h 306"/>
                <a:gd name="T60" fmla="*/ 113 w 159"/>
                <a:gd name="T61" fmla="*/ 129 h 306"/>
                <a:gd name="T62" fmla="*/ 110 w 159"/>
                <a:gd name="T63" fmla="*/ 17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306">
                  <a:moveTo>
                    <a:pt x="110" y="171"/>
                  </a:moveTo>
                  <a:lnTo>
                    <a:pt x="93" y="162"/>
                  </a:lnTo>
                  <a:lnTo>
                    <a:pt x="78" y="162"/>
                  </a:lnTo>
                  <a:lnTo>
                    <a:pt x="78" y="146"/>
                  </a:lnTo>
                  <a:lnTo>
                    <a:pt x="62" y="146"/>
                  </a:lnTo>
                  <a:lnTo>
                    <a:pt x="63" y="169"/>
                  </a:lnTo>
                  <a:lnTo>
                    <a:pt x="56" y="199"/>
                  </a:lnTo>
                  <a:lnTo>
                    <a:pt x="52" y="217"/>
                  </a:lnTo>
                  <a:lnTo>
                    <a:pt x="54" y="233"/>
                  </a:lnTo>
                  <a:lnTo>
                    <a:pt x="66" y="233"/>
                  </a:lnTo>
                  <a:lnTo>
                    <a:pt x="75" y="252"/>
                  </a:lnTo>
                  <a:lnTo>
                    <a:pt x="79" y="270"/>
                  </a:lnTo>
                  <a:lnTo>
                    <a:pt x="90" y="282"/>
                  </a:lnTo>
                  <a:lnTo>
                    <a:pt x="101" y="284"/>
                  </a:lnTo>
                  <a:lnTo>
                    <a:pt x="111" y="295"/>
                  </a:lnTo>
                  <a:lnTo>
                    <a:pt x="106" y="304"/>
                  </a:lnTo>
                  <a:lnTo>
                    <a:pt x="93" y="306"/>
                  </a:lnTo>
                  <a:lnTo>
                    <a:pt x="91" y="295"/>
                  </a:lnTo>
                  <a:lnTo>
                    <a:pt x="76" y="286"/>
                  </a:lnTo>
                  <a:lnTo>
                    <a:pt x="73" y="290"/>
                  </a:lnTo>
                  <a:lnTo>
                    <a:pt x="66" y="282"/>
                  </a:lnTo>
                  <a:lnTo>
                    <a:pt x="62" y="272"/>
                  </a:lnTo>
                  <a:lnTo>
                    <a:pt x="51" y="260"/>
                  </a:lnTo>
                  <a:lnTo>
                    <a:pt x="42" y="250"/>
                  </a:lnTo>
                  <a:lnTo>
                    <a:pt x="40" y="263"/>
                  </a:lnTo>
                  <a:lnTo>
                    <a:pt x="36" y="251"/>
                  </a:lnTo>
                  <a:lnTo>
                    <a:pt x="37" y="238"/>
                  </a:lnTo>
                  <a:lnTo>
                    <a:pt x="41" y="218"/>
                  </a:lnTo>
                  <a:lnTo>
                    <a:pt x="48" y="197"/>
                  </a:lnTo>
                  <a:lnTo>
                    <a:pt x="56" y="177"/>
                  </a:lnTo>
                  <a:lnTo>
                    <a:pt x="47" y="158"/>
                  </a:lnTo>
                  <a:lnTo>
                    <a:pt x="46" y="149"/>
                  </a:lnTo>
                  <a:lnTo>
                    <a:pt x="43" y="137"/>
                  </a:lnTo>
                  <a:lnTo>
                    <a:pt x="29" y="121"/>
                  </a:lnTo>
                  <a:lnTo>
                    <a:pt x="24" y="110"/>
                  </a:lnTo>
                  <a:lnTo>
                    <a:pt x="30" y="106"/>
                  </a:lnTo>
                  <a:lnTo>
                    <a:pt x="34" y="88"/>
                  </a:lnTo>
                  <a:lnTo>
                    <a:pt x="25" y="75"/>
                  </a:lnTo>
                  <a:lnTo>
                    <a:pt x="11" y="60"/>
                  </a:lnTo>
                  <a:lnTo>
                    <a:pt x="0" y="41"/>
                  </a:lnTo>
                  <a:lnTo>
                    <a:pt x="7" y="37"/>
                  </a:lnTo>
                  <a:lnTo>
                    <a:pt x="12" y="15"/>
                  </a:lnTo>
                  <a:lnTo>
                    <a:pt x="25" y="14"/>
                  </a:lnTo>
                  <a:lnTo>
                    <a:pt x="34" y="5"/>
                  </a:lnTo>
                  <a:lnTo>
                    <a:pt x="43" y="0"/>
                  </a:lnTo>
                  <a:lnTo>
                    <a:pt x="52" y="7"/>
                  </a:lnTo>
                  <a:lnTo>
                    <a:pt x="55" y="19"/>
                  </a:lnTo>
                  <a:lnTo>
                    <a:pt x="67" y="20"/>
                  </a:lnTo>
                  <a:lnTo>
                    <a:pt x="66" y="42"/>
                  </a:lnTo>
                  <a:lnTo>
                    <a:pt x="69" y="61"/>
                  </a:lnTo>
                  <a:lnTo>
                    <a:pt x="87" y="48"/>
                  </a:lnTo>
                  <a:lnTo>
                    <a:pt x="93" y="52"/>
                  </a:lnTo>
                  <a:lnTo>
                    <a:pt x="103" y="51"/>
                  </a:lnTo>
                  <a:lnTo>
                    <a:pt x="106" y="44"/>
                  </a:lnTo>
                  <a:lnTo>
                    <a:pt x="120" y="45"/>
                  </a:lnTo>
                  <a:lnTo>
                    <a:pt x="136" y="62"/>
                  </a:lnTo>
                  <a:lnTo>
                    <a:pt x="140" y="83"/>
                  </a:lnTo>
                  <a:lnTo>
                    <a:pt x="157" y="101"/>
                  </a:lnTo>
                  <a:lnTo>
                    <a:pt x="159" y="119"/>
                  </a:lnTo>
                  <a:lnTo>
                    <a:pt x="154" y="128"/>
                  </a:lnTo>
                  <a:lnTo>
                    <a:pt x="136" y="125"/>
                  </a:lnTo>
                  <a:lnTo>
                    <a:pt x="113" y="129"/>
                  </a:lnTo>
                  <a:lnTo>
                    <a:pt x="103" y="146"/>
                  </a:lnTo>
                  <a:lnTo>
                    <a:pt x="110" y="171"/>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28" name="Freeform 193"/>
            <p:cNvSpPr>
              <a:spLocks/>
            </p:cNvSpPr>
            <p:nvPr/>
          </p:nvSpPr>
          <p:spPr bwMode="auto">
            <a:xfrm>
              <a:off x="6002337" y="2559050"/>
              <a:ext cx="219075" cy="139700"/>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29" name="Freeform 194"/>
            <p:cNvSpPr>
              <a:spLocks/>
            </p:cNvSpPr>
            <p:nvPr/>
          </p:nvSpPr>
          <p:spPr bwMode="auto">
            <a:xfrm>
              <a:off x="5580062" y="2501900"/>
              <a:ext cx="411163" cy="244475"/>
            </a:xfrm>
            <a:custGeom>
              <a:avLst/>
              <a:gdLst>
                <a:gd name="T0" fmla="*/ 176 w 259"/>
                <a:gd name="T1" fmla="*/ 146 h 154"/>
                <a:gd name="T2" fmla="*/ 170 w 259"/>
                <a:gd name="T3" fmla="*/ 129 h 154"/>
                <a:gd name="T4" fmla="*/ 157 w 259"/>
                <a:gd name="T5" fmla="*/ 128 h 154"/>
                <a:gd name="T6" fmla="*/ 134 w 259"/>
                <a:gd name="T7" fmla="*/ 110 h 154"/>
                <a:gd name="T8" fmla="*/ 120 w 259"/>
                <a:gd name="T9" fmla="*/ 107 h 154"/>
                <a:gd name="T10" fmla="*/ 99 w 259"/>
                <a:gd name="T11" fmla="*/ 97 h 154"/>
                <a:gd name="T12" fmla="*/ 86 w 259"/>
                <a:gd name="T13" fmla="*/ 95 h 154"/>
                <a:gd name="T14" fmla="*/ 79 w 259"/>
                <a:gd name="T15" fmla="*/ 99 h 154"/>
                <a:gd name="T16" fmla="*/ 68 w 259"/>
                <a:gd name="T17" fmla="*/ 98 h 154"/>
                <a:gd name="T18" fmla="*/ 58 w 259"/>
                <a:gd name="T19" fmla="*/ 110 h 154"/>
                <a:gd name="T20" fmla="*/ 44 w 259"/>
                <a:gd name="T21" fmla="*/ 114 h 154"/>
                <a:gd name="T22" fmla="*/ 38 w 259"/>
                <a:gd name="T23" fmla="*/ 100 h 154"/>
                <a:gd name="T24" fmla="*/ 36 w 259"/>
                <a:gd name="T25" fmla="*/ 78 h 154"/>
                <a:gd name="T26" fmla="*/ 21 w 259"/>
                <a:gd name="T27" fmla="*/ 71 h 154"/>
                <a:gd name="T28" fmla="*/ 23 w 259"/>
                <a:gd name="T29" fmla="*/ 57 h 154"/>
                <a:gd name="T30" fmla="*/ 11 w 259"/>
                <a:gd name="T31" fmla="*/ 56 h 154"/>
                <a:gd name="T32" fmla="*/ 11 w 259"/>
                <a:gd name="T33" fmla="*/ 38 h 154"/>
                <a:gd name="T34" fmla="*/ 28 w 259"/>
                <a:gd name="T35" fmla="*/ 43 h 154"/>
                <a:gd name="T36" fmla="*/ 41 w 259"/>
                <a:gd name="T37" fmla="*/ 37 h 154"/>
                <a:gd name="T38" fmla="*/ 27 w 259"/>
                <a:gd name="T39" fmla="*/ 25 h 154"/>
                <a:gd name="T40" fmla="*/ 19 w 259"/>
                <a:gd name="T41" fmla="*/ 13 h 154"/>
                <a:gd name="T42" fmla="*/ 7 w 259"/>
                <a:gd name="T43" fmla="*/ 18 h 154"/>
                <a:gd name="T44" fmla="*/ 8 w 259"/>
                <a:gd name="T45" fmla="*/ 33 h 154"/>
                <a:gd name="T46" fmla="*/ 0 w 259"/>
                <a:gd name="T47" fmla="*/ 20 h 154"/>
                <a:gd name="T48" fmla="*/ 6 w 259"/>
                <a:gd name="T49" fmla="*/ 13 h 154"/>
                <a:gd name="T50" fmla="*/ 24 w 259"/>
                <a:gd name="T51" fmla="*/ 9 h 154"/>
                <a:gd name="T52" fmla="*/ 37 w 259"/>
                <a:gd name="T53" fmla="*/ 14 h 154"/>
                <a:gd name="T54" fmla="*/ 52 w 259"/>
                <a:gd name="T55" fmla="*/ 30 h 154"/>
                <a:gd name="T56" fmla="*/ 61 w 259"/>
                <a:gd name="T57" fmla="*/ 29 h 154"/>
                <a:gd name="T58" fmla="*/ 80 w 259"/>
                <a:gd name="T59" fmla="*/ 29 h 154"/>
                <a:gd name="T60" fmla="*/ 74 w 259"/>
                <a:gd name="T61" fmla="*/ 19 h 154"/>
                <a:gd name="T62" fmla="*/ 87 w 259"/>
                <a:gd name="T63" fmla="*/ 12 h 154"/>
                <a:gd name="T64" fmla="*/ 98 w 259"/>
                <a:gd name="T65" fmla="*/ 0 h 154"/>
                <a:gd name="T66" fmla="*/ 123 w 259"/>
                <a:gd name="T67" fmla="*/ 11 h 154"/>
                <a:gd name="T68" fmla="*/ 129 w 259"/>
                <a:gd name="T69" fmla="*/ 27 h 154"/>
                <a:gd name="T70" fmla="*/ 137 w 259"/>
                <a:gd name="T71" fmla="*/ 31 h 154"/>
                <a:gd name="T72" fmla="*/ 155 w 259"/>
                <a:gd name="T73" fmla="*/ 30 h 154"/>
                <a:gd name="T74" fmla="*/ 161 w 259"/>
                <a:gd name="T75" fmla="*/ 34 h 154"/>
                <a:gd name="T76" fmla="*/ 175 w 259"/>
                <a:gd name="T77" fmla="*/ 55 h 154"/>
                <a:gd name="T78" fmla="*/ 198 w 259"/>
                <a:gd name="T79" fmla="*/ 69 h 154"/>
                <a:gd name="T80" fmla="*/ 211 w 259"/>
                <a:gd name="T81" fmla="*/ 79 h 154"/>
                <a:gd name="T82" fmla="*/ 231 w 259"/>
                <a:gd name="T83" fmla="*/ 89 h 154"/>
                <a:gd name="T84" fmla="*/ 256 w 259"/>
                <a:gd name="T85" fmla="*/ 98 h 154"/>
                <a:gd name="T86" fmla="*/ 259 w 259"/>
                <a:gd name="T87" fmla="*/ 111 h 154"/>
                <a:gd name="T88" fmla="*/ 254 w 259"/>
                <a:gd name="T89" fmla="*/ 110 h 154"/>
                <a:gd name="T90" fmla="*/ 244 w 259"/>
                <a:gd name="T91" fmla="*/ 105 h 154"/>
                <a:gd name="T92" fmla="*/ 243 w 259"/>
                <a:gd name="T93" fmla="*/ 112 h 154"/>
                <a:gd name="T94" fmla="*/ 230 w 259"/>
                <a:gd name="T95" fmla="*/ 116 h 154"/>
                <a:gd name="T96" fmla="*/ 230 w 259"/>
                <a:gd name="T97" fmla="*/ 133 h 154"/>
                <a:gd name="T98" fmla="*/ 222 w 259"/>
                <a:gd name="T99" fmla="*/ 139 h 154"/>
                <a:gd name="T100" fmla="*/ 209 w 259"/>
                <a:gd name="T101" fmla="*/ 142 h 154"/>
                <a:gd name="T102" fmla="*/ 207 w 259"/>
                <a:gd name="T103" fmla="*/ 151 h 154"/>
                <a:gd name="T104" fmla="*/ 195 w 259"/>
                <a:gd name="T105" fmla="*/ 154 h 154"/>
                <a:gd name="T106" fmla="*/ 176 w 259"/>
                <a:gd name="T107" fmla="*/ 1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9" h="154">
                  <a:moveTo>
                    <a:pt x="176" y="146"/>
                  </a:moveTo>
                  <a:lnTo>
                    <a:pt x="170" y="129"/>
                  </a:lnTo>
                  <a:lnTo>
                    <a:pt x="157" y="128"/>
                  </a:lnTo>
                  <a:lnTo>
                    <a:pt x="134" y="110"/>
                  </a:lnTo>
                  <a:lnTo>
                    <a:pt x="120" y="107"/>
                  </a:lnTo>
                  <a:lnTo>
                    <a:pt x="99" y="97"/>
                  </a:lnTo>
                  <a:lnTo>
                    <a:pt x="86" y="95"/>
                  </a:lnTo>
                  <a:lnTo>
                    <a:pt x="79" y="99"/>
                  </a:lnTo>
                  <a:lnTo>
                    <a:pt x="68" y="98"/>
                  </a:lnTo>
                  <a:lnTo>
                    <a:pt x="58" y="110"/>
                  </a:lnTo>
                  <a:lnTo>
                    <a:pt x="44" y="114"/>
                  </a:lnTo>
                  <a:lnTo>
                    <a:pt x="38" y="100"/>
                  </a:lnTo>
                  <a:lnTo>
                    <a:pt x="36" y="78"/>
                  </a:lnTo>
                  <a:lnTo>
                    <a:pt x="21" y="71"/>
                  </a:lnTo>
                  <a:lnTo>
                    <a:pt x="23" y="57"/>
                  </a:lnTo>
                  <a:lnTo>
                    <a:pt x="11" y="56"/>
                  </a:lnTo>
                  <a:lnTo>
                    <a:pt x="11" y="38"/>
                  </a:lnTo>
                  <a:lnTo>
                    <a:pt x="28" y="43"/>
                  </a:lnTo>
                  <a:lnTo>
                    <a:pt x="41" y="37"/>
                  </a:lnTo>
                  <a:lnTo>
                    <a:pt x="27" y="25"/>
                  </a:lnTo>
                  <a:lnTo>
                    <a:pt x="19" y="13"/>
                  </a:lnTo>
                  <a:lnTo>
                    <a:pt x="7" y="18"/>
                  </a:lnTo>
                  <a:lnTo>
                    <a:pt x="8" y="33"/>
                  </a:lnTo>
                  <a:lnTo>
                    <a:pt x="0" y="20"/>
                  </a:lnTo>
                  <a:lnTo>
                    <a:pt x="6" y="13"/>
                  </a:lnTo>
                  <a:lnTo>
                    <a:pt x="24" y="9"/>
                  </a:lnTo>
                  <a:lnTo>
                    <a:pt x="37" y="14"/>
                  </a:lnTo>
                  <a:lnTo>
                    <a:pt x="52" y="30"/>
                  </a:lnTo>
                  <a:lnTo>
                    <a:pt x="61" y="29"/>
                  </a:lnTo>
                  <a:lnTo>
                    <a:pt x="80" y="29"/>
                  </a:lnTo>
                  <a:lnTo>
                    <a:pt x="74" y="19"/>
                  </a:lnTo>
                  <a:lnTo>
                    <a:pt x="87" y="12"/>
                  </a:lnTo>
                  <a:lnTo>
                    <a:pt x="98" y="0"/>
                  </a:lnTo>
                  <a:lnTo>
                    <a:pt x="123" y="11"/>
                  </a:lnTo>
                  <a:lnTo>
                    <a:pt x="129" y="27"/>
                  </a:lnTo>
                  <a:lnTo>
                    <a:pt x="137" y="31"/>
                  </a:lnTo>
                  <a:lnTo>
                    <a:pt x="155" y="30"/>
                  </a:lnTo>
                  <a:lnTo>
                    <a:pt x="161" y="34"/>
                  </a:lnTo>
                  <a:lnTo>
                    <a:pt x="175" y="55"/>
                  </a:lnTo>
                  <a:lnTo>
                    <a:pt x="198" y="69"/>
                  </a:lnTo>
                  <a:lnTo>
                    <a:pt x="211" y="79"/>
                  </a:lnTo>
                  <a:lnTo>
                    <a:pt x="231" y="89"/>
                  </a:lnTo>
                  <a:lnTo>
                    <a:pt x="256" y="98"/>
                  </a:lnTo>
                  <a:lnTo>
                    <a:pt x="259" y="111"/>
                  </a:lnTo>
                  <a:lnTo>
                    <a:pt x="254" y="110"/>
                  </a:lnTo>
                  <a:lnTo>
                    <a:pt x="244" y="105"/>
                  </a:lnTo>
                  <a:lnTo>
                    <a:pt x="243" y="112"/>
                  </a:lnTo>
                  <a:lnTo>
                    <a:pt x="230" y="116"/>
                  </a:lnTo>
                  <a:lnTo>
                    <a:pt x="230" y="133"/>
                  </a:lnTo>
                  <a:lnTo>
                    <a:pt x="222" y="139"/>
                  </a:lnTo>
                  <a:lnTo>
                    <a:pt x="209" y="142"/>
                  </a:lnTo>
                  <a:lnTo>
                    <a:pt x="207" y="151"/>
                  </a:lnTo>
                  <a:lnTo>
                    <a:pt x="195" y="154"/>
                  </a:lnTo>
                  <a:lnTo>
                    <a:pt x="176" y="146"/>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30" name="Freeform 195"/>
            <p:cNvSpPr>
              <a:spLocks/>
            </p:cNvSpPr>
            <p:nvPr/>
          </p:nvSpPr>
          <p:spPr bwMode="auto">
            <a:xfrm>
              <a:off x="7815262" y="4181475"/>
              <a:ext cx="69850" cy="36513"/>
            </a:xfrm>
            <a:custGeom>
              <a:avLst/>
              <a:gdLst>
                <a:gd name="T0" fmla="*/ 0 w 44"/>
                <a:gd name="T1" fmla="*/ 13 h 23"/>
                <a:gd name="T2" fmla="*/ 2 w 44"/>
                <a:gd name="T3" fmla="*/ 8 h 23"/>
                <a:gd name="T4" fmla="*/ 19 w 44"/>
                <a:gd name="T5" fmla="*/ 4 h 23"/>
                <a:gd name="T6" fmla="*/ 32 w 44"/>
                <a:gd name="T7" fmla="*/ 3 h 23"/>
                <a:gd name="T8" fmla="*/ 37 w 44"/>
                <a:gd name="T9" fmla="*/ 0 h 23"/>
                <a:gd name="T10" fmla="*/ 44 w 44"/>
                <a:gd name="T11" fmla="*/ 3 h 23"/>
                <a:gd name="T12" fmla="*/ 37 w 44"/>
                <a:gd name="T13" fmla="*/ 9 h 23"/>
                <a:gd name="T14" fmla="*/ 17 w 44"/>
                <a:gd name="T15" fmla="*/ 18 h 23"/>
                <a:gd name="T16" fmla="*/ 1 w 44"/>
                <a:gd name="T17" fmla="*/ 23 h 23"/>
                <a:gd name="T18" fmla="*/ 1 w 44"/>
                <a:gd name="T19" fmla="*/ 17 h 23"/>
                <a:gd name="T20" fmla="*/ 0 w 44"/>
                <a:gd name="T2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3">
                  <a:moveTo>
                    <a:pt x="0" y="13"/>
                  </a:moveTo>
                  <a:lnTo>
                    <a:pt x="2" y="8"/>
                  </a:lnTo>
                  <a:lnTo>
                    <a:pt x="19" y="4"/>
                  </a:lnTo>
                  <a:lnTo>
                    <a:pt x="32" y="3"/>
                  </a:lnTo>
                  <a:lnTo>
                    <a:pt x="37" y="0"/>
                  </a:lnTo>
                  <a:lnTo>
                    <a:pt x="44" y="3"/>
                  </a:lnTo>
                  <a:lnTo>
                    <a:pt x="37" y="9"/>
                  </a:lnTo>
                  <a:lnTo>
                    <a:pt x="17" y="18"/>
                  </a:lnTo>
                  <a:lnTo>
                    <a:pt x="1" y="23"/>
                  </a:lnTo>
                  <a:lnTo>
                    <a:pt x="1" y="17"/>
                  </a:lnTo>
                  <a:lnTo>
                    <a:pt x="0" y="13"/>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31" name="Freeform 196"/>
            <p:cNvSpPr>
              <a:spLocks/>
            </p:cNvSpPr>
            <p:nvPr/>
          </p:nvSpPr>
          <p:spPr bwMode="auto">
            <a:xfrm>
              <a:off x="2382837" y="3549650"/>
              <a:ext cx="31750" cy="30163"/>
            </a:xfrm>
            <a:custGeom>
              <a:avLst/>
              <a:gdLst>
                <a:gd name="T0" fmla="*/ 6 w 20"/>
                <a:gd name="T1" fmla="*/ 3 h 19"/>
                <a:gd name="T2" fmla="*/ 16 w 20"/>
                <a:gd name="T3" fmla="*/ 0 h 19"/>
                <a:gd name="T4" fmla="*/ 20 w 20"/>
                <a:gd name="T5" fmla="*/ 1 h 19"/>
                <a:gd name="T6" fmla="*/ 19 w 20"/>
                <a:gd name="T7" fmla="*/ 16 h 19"/>
                <a:gd name="T8" fmla="*/ 3 w 20"/>
                <a:gd name="T9" fmla="*/ 19 h 19"/>
                <a:gd name="T10" fmla="*/ 0 w 20"/>
                <a:gd name="T11" fmla="*/ 17 h 19"/>
                <a:gd name="T12" fmla="*/ 6 w 20"/>
                <a:gd name="T13" fmla="*/ 11 h 19"/>
                <a:gd name="T14" fmla="*/ 6 w 20"/>
                <a:gd name="T15" fmla="*/ 3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9">
                  <a:moveTo>
                    <a:pt x="6" y="3"/>
                  </a:moveTo>
                  <a:lnTo>
                    <a:pt x="16" y="0"/>
                  </a:lnTo>
                  <a:lnTo>
                    <a:pt x="20" y="1"/>
                  </a:lnTo>
                  <a:lnTo>
                    <a:pt x="19" y="16"/>
                  </a:lnTo>
                  <a:lnTo>
                    <a:pt x="3" y="19"/>
                  </a:lnTo>
                  <a:lnTo>
                    <a:pt x="0" y="17"/>
                  </a:lnTo>
                  <a:lnTo>
                    <a:pt x="6" y="11"/>
                  </a:lnTo>
                  <a:lnTo>
                    <a:pt x="6" y="3"/>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32" name="Freeform 197"/>
            <p:cNvSpPr>
              <a:spLocks/>
            </p:cNvSpPr>
            <p:nvPr/>
          </p:nvSpPr>
          <p:spPr bwMode="auto">
            <a:xfrm>
              <a:off x="4389437" y="2678112"/>
              <a:ext cx="111125" cy="231775"/>
            </a:xfrm>
            <a:custGeom>
              <a:avLst/>
              <a:gdLst>
                <a:gd name="T0" fmla="*/ 36 w 70"/>
                <a:gd name="T1" fmla="*/ 146 h 146"/>
                <a:gd name="T2" fmla="*/ 28 w 70"/>
                <a:gd name="T3" fmla="*/ 109 h 146"/>
                <a:gd name="T4" fmla="*/ 17 w 70"/>
                <a:gd name="T5" fmla="*/ 100 h 146"/>
                <a:gd name="T6" fmla="*/ 17 w 70"/>
                <a:gd name="T7" fmla="*/ 95 h 146"/>
                <a:gd name="T8" fmla="*/ 2 w 70"/>
                <a:gd name="T9" fmla="*/ 83 h 146"/>
                <a:gd name="T10" fmla="*/ 0 w 70"/>
                <a:gd name="T11" fmla="*/ 67 h 146"/>
                <a:gd name="T12" fmla="*/ 10 w 70"/>
                <a:gd name="T13" fmla="*/ 56 h 146"/>
                <a:gd name="T14" fmla="*/ 14 w 70"/>
                <a:gd name="T15" fmla="*/ 39 h 146"/>
                <a:gd name="T16" fmla="*/ 11 w 70"/>
                <a:gd name="T17" fmla="*/ 19 h 146"/>
                <a:gd name="T18" fmla="*/ 14 w 70"/>
                <a:gd name="T19" fmla="*/ 8 h 146"/>
                <a:gd name="T20" fmla="*/ 32 w 70"/>
                <a:gd name="T21" fmla="*/ 0 h 146"/>
                <a:gd name="T22" fmla="*/ 44 w 70"/>
                <a:gd name="T23" fmla="*/ 3 h 146"/>
                <a:gd name="T24" fmla="*/ 44 w 70"/>
                <a:gd name="T25" fmla="*/ 13 h 146"/>
                <a:gd name="T26" fmla="*/ 59 w 70"/>
                <a:gd name="T27" fmla="*/ 6 h 146"/>
                <a:gd name="T28" fmla="*/ 60 w 70"/>
                <a:gd name="T29" fmla="*/ 9 h 146"/>
                <a:gd name="T30" fmla="*/ 52 w 70"/>
                <a:gd name="T31" fmla="*/ 19 h 146"/>
                <a:gd name="T32" fmla="*/ 52 w 70"/>
                <a:gd name="T33" fmla="*/ 29 h 146"/>
                <a:gd name="T34" fmla="*/ 58 w 70"/>
                <a:gd name="T35" fmla="*/ 34 h 146"/>
                <a:gd name="T36" fmla="*/ 56 w 70"/>
                <a:gd name="T37" fmla="*/ 52 h 146"/>
                <a:gd name="T38" fmla="*/ 45 w 70"/>
                <a:gd name="T39" fmla="*/ 63 h 146"/>
                <a:gd name="T40" fmla="*/ 49 w 70"/>
                <a:gd name="T41" fmla="*/ 74 h 146"/>
                <a:gd name="T42" fmla="*/ 58 w 70"/>
                <a:gd name="T43" fmla="*/ 74 h 146"/>
                <a:gd name="T44" fmla="*/ 63 w 70"/>
                <a:gd name="T45" fmla="*/ 84 h 146"/>
                <a:gd name="T46" fmla="*/ 70 w 70"/>
                <a:gd name="T47" fmla="*/ 87 h 146"/>
                <a:gd name="T48" fmla="*/ 69 w 70"/>
                <a:gd name="T49" fmla="*/ 103 h 146"/>
                <a:gd name="T50" fmla="*/ 61 w 70"/>
                <a:gd name="T51" fmla="*/ 109 h 146"/>
                <a:gd name="T52" fmla="*/ 56 w 70"/>
                <a:gd name="T53" fmla="*/ 116 h 146"/>
                <a:gd name="T54" fmla="*/ 44 w 70"/>
                <a:gd name="T55" fmla="*/ 124 h 146"/>
                <a:gd name="T56" fmla="*/ 46 w 70"/>
                <a:gd name="T57" fmla="*/ 132 h 146"/>
                <a:gd name="T58" fmla="*/ 45 w 70"/>
                <a:gd name="T59" fmla="*/ 141 h 146"/>
                <a:gd name="T60" fmla="*/ 36 w 70"/>
                <a:gd name="T6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 h="146">
                  <a:moveTo>
                    <a:pt x="36" y="146"/>
                  </a:moveTo>
                  <a:lnTo>
                    <a:pt x="28" y="109"/>
                  </a:lnTo>
                  <a:lnTo>
                    <a:pt x="17" y="100"/>
                  </a:lnTo>
                  <a:lnTo>
                    <a:pt x="17" y="95"/>
                  </a:lnTo>
                  <a:lnTo>
                    <a:pt x="2" y="83"/>
                  </a:lnTo>
                  <a:lnTo>
                    <a:pt x="0" y="67"/>
                  </a:lnTo>
                  <a:lnTo>
                    <a:pt x="10" y="56"/>
                  </a:lnTo>
                  <a:lnTo>
                    <a:pt x="14" y="39"/>
                  </a:lnTo>
                  <a:lnTo>
                    <a:pt x="11" y="19"/>
                  </a:lnTo>
                  <a:lnTo>
                    <a:pt x="14" y="8"/>
                  </a:lnTo>
                  <a:lnTo>
                    <a:pt x="32" y="0"/>
                  </a:lnTo>
                  <a:lnTo>
                    <a:pt x="44" y="3"/>
                  </a:lnTo>
                  <a:lnTo>
                    <a:pt x="44" y="13"/>
                  </a:lnTo>
                  <a:lnTo>
                    <a:pt x="59" y="6"/>
                  </a:lnTo>
                  <a:lnTo>
                    <a:pt x="60" y="9"/>
                  </a:lnTo>
                  <a:lnTo>
                    <a:pt x="52" y="19"/>
                  </a:lnTo>
                  <a:lnTo>
                    <a:pt x="52" y="29"/>
                  </a:lnTo>
                  <a:lnTo>
                    <a:pt x="58" y="34"/>
                  </a:lnTo>
                  <a:lnTo>
                    <a:pt x="56" y="52"/>
                  </a:lnTo>
                  <a:lnTo>
                    <a:pt x="45" y="63"/>
                  </a:lnTo>
                  <a:lnTo>
                    <a:pt x="49" y="74"/>
                  </a:lnTo>
                  <a:lnTo>
                    <a:pt x="58" y="74"/>
                  </a:lnTo>
                  <a:lnTo>
                    <a:pt x="63" y="84"/>
                  </a:lnTo>
                  <a:lnTo>
                    <a:pt x="70" y="87"/>
                  </a:lnTo>
                  <a:lnTo>
                    <a:pt x="69" y="103"/>
                  </a:lnTo>
                  <a:lnTo>
                    <a:pt x="61" y="109"/>
                  </a:lnTo>
                  <a:lnTo>
                    <a:pt x="56" y="116"/>
                  </a:lnTo>
                  <a:lnTo>
                    <a:pt x="44" y="124"/>
                  </a:lnTo>
                  <a:lnTo>
                    <a:pt x="46" y="132"/>
                  </a:lnTo>
                  <a:lnTo>
                    <a:pt x="45" y="141"/>
                  </a:lnTo>
                  <a:lnTo>
                    <a:pt x="36" y="146"/>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33" name="Freeform 198"/>
            <p:cNvSpPr>
              <a:spLocks/>
            </p:cNvSpPr>
            <p:nvPr/>
          </p:nvSpPr>
          <p:spPr bwMode="auto">
            <a:xfrm>
              <a:off x="4886325" y="2524125"/>
              <a:ext cx="514350" cy="204788"/>
            </a:xfrm>
            <a:custGeom>
              <a:avLst/>
              <a:gdLst>
                <a:gd name="T0" fmla="*/ 177 w 324"/>
                <a:gd name="T1" fmla="*/ 15 h 129"/>
                <a:gd name="T2" fmla="*/ 202 w 324"/>
                <a:gd name="T3" fmla="*/ 23 h 129"/>
                <a:gd name="T4" fmla="*/ 222 w 324"/>
                <a:gd name="T5" fmla="*/ 20 h 129"/>
                <a:gd name="T6" fmla="*/ 236 w 324"/>
                <a:gd name="T7" fmla="*/ 22 h 129"/>
                <a:gd name="T8" fmla="*/ 254 w 324"/>
                <a:gd name="T9" fmla="*/ 11 h 129"/>
                <a:gd name="T10" fmla="*/ 272 w 324"/>
                <a:gd name="T11" fmla="*/ 10 h 129"/>
                <a:gd name="T12" fmla="*/ 290 w 324"/>
                <a:gd name="T13" fmla="*/ 20 h 129"/>
                <a:gd name="T14" fmla="*/ 294 w 324"/>
                <a:gd name="T15" fmla="*/ 27 h 129"/>
                <a:gd name="T16" fmla="*/ 294 w 324"/>
                <a:gd name="T17" fmla="*/ 37 h 129"/>
                <a:gd name="T18" fmla="*/ 308 w 324"/>
                <a:gd name="T19" fmla="*/ 42 h 129"/>
                <a:gd name="T20" fmla="*/ 316 w 324"/>
                <a:gd name="T21" fmla="*/ 48 h 129"/>
                <a:gd name="T22" fmla="*/ 305 w 324"/>
                <a:gd name="T23" fmla="*/ 54 h 129"/>
                <a:gd name="T24" fmla="*/ 314 w 324"/>
                <a:gd name="T25" fmla="*/ 78 h 129"/>
                <a:gd name="T26" fmla="*/ 312 w 324"/>
                <a:gd name="T27" fmla="*/ 84 h 129"/>
                <a:gd name="T28" fmla="*/ 324 w 324"/>
                <a:gd name="T29" fmla="*/ 101 h 129"/>
                <a:gd name="T30" fmla="*/ 316 w 324"/>
                <a:gd name="T31" fmla="*/ 104 h 129"/>
                <a:gd name="T32" fmla="*/ 310 w 324"/>
                <a:gd name="T33" fmla="*/ 99 h 129"/>
                <a:gd name="T34" fmla="*/ 289 w 324"/>
                <a:gd name="T35" fmla="*/ 96 h 129"/>
                <a:gd name="T36" fmla="*/ 282 w 324"/>
                <a:gd name="T37" fmla="*/ 100 h 129"/>
                <a:gd name="T38" fmla="*/ 263 w 324"/>
                <a:gd name="T39" fmla="*/ 103 h 129"/>
                <a:gd name="T40" fmla="*/ 254 w 324"/>
                <a:gd name="T41" fmla="*/ 103 h 129"/>
                <a:gd name="T42" fmla="*/ 235 w 324"/>
                <a:gd name="T43" fmla="*/ 110 h 129"/>
                <a:gd name="T44" fmla="*/ 221 w 324"/>
                <a:gd name="T45" fmla="*/ 110 h 129"/>
                <a:gd name="T46" fmla="*/ 212 w 324"/>
                <a:gd name="T47" fmla="*/ 106 h 129"/>
                <a:gd name="T48" fmla="*/ 193 w 324"/>
                <a:gd name="T49" fmla="*/ 112 h 129"/>
                <a:gd name="T50" fmla="*/ 187 w 324"/>
                <a:gd name="T51" fmla="*/ 108 h 129"/>
                <a:gd name="T52" fmla="*/ 188 w 324"/>
                <a:gd name="T53" fmla="*/ 120 h 129"/>
                <a:gd name="T54" fmla="*/ 184 w 324"/>
                <a:gd name="T55" fmla="*/ 124 h 129"/>
                <a:gd name="T56" fmla="*/ 180 w 324"/>
                <a:gd name="T57" fmla="*/ 129 h 129"/>
                <a:gd name="T58" fmla="*/ 172 w 324"/>
                <a:gd name="T59" fmla="*/ 119 h 129"/>
                <a:gd name="T60" fmla="*/ 178 w 324"/>
                <a:gd name="T61" fmla="*/ 112 h 129"/>
                <a:gd name="T62" fmla="*/ 167 w 324"/>
                <a:gd name="T63" fmla="*/ 113 h 129"/>
                <a:gd name="T64" fmla="*/ 153 w 324"/>
                <a:gd name="T65" fmla="*/ 109 h 129"/>
                <a:gd name="T66" fmla="*/ 142 w 324"/>
                <a:gd name="T67" fmla="*/ 120 h 129"/>
                <a:gd name="T68" fmla="*/ 116 w 324"/>
                <a:gd name="T69" fmla="*/ 123 h 129"/>
                <a:gd name="T70" fmla="*/ 101 w 324"/>
                <a:gd name="T71" fmla="*/ 112 h 129"/>
                <a:gd name="T72" fmla="*/ 82 w 324"/>
                <a:gd name="T73" fmla="*/ 111 h 129"/>
                <a:gd name="T74" fmla="*/ 80 w 324"/>
                <a:gd name="T75" fmla="*/ 120 h 129"/>
                <a:gd name="T76" fmla="*/ 68 w 324"/>
                <a:gd name="T77" fmla="*/ 122 h 129"/>
                <a:gd name="T78" fmla="*/ 50 w 324"/>
                <a:gd name="T79" fmla="*/ 111 h 129"/>
                <a:gd name="T80" fmla="*/ 31 w 324"/>
                <a:gd name="T81" fmla="*/ 111 h 129"/>
                <a:gd name="T82" fmla="*/ 19 w 324"/>
                <a:gd name="T83" fmla="*/ 91 h 129"/>
                <a:gd name="T84" fmla="*/ 6 w 324"/>
                <a:gd name="T85" fmla="*/ 79 h 129"/>
                <a:gd name="T86" fmla="*/ 12 w 324"/>
                <a:gd name="T87" fmla="*/ 63 h 129"/>
                <a:gd name="T88" fmla="*/ 0 w 324"/>
                <a:gd name="T89" fmla="*/ 53 h 129"/>
                <a:gd name="T90" fmla="*/ 17 w 324"/>
                <a:gd name="T91" fmla="*/ 34 h 129"/>
                <a:gd name="T92" fmla="*/ 43 w 324"/>
                <a:gd name="T93" fmla="*/ 33 h 129"/>
                <a:gd name="T94" fmla="*/ 48 w 324"/>
                <a:gd name="T95" fmla="*/ 17 h 129"/>
                <a:gd name="T96" fmla="*/ 81 w 324"/>
                <a:gd name="T97" fmla="*/ 20 h 129"/>
                <a:gd name="T98" fmla="*/ 99 w 324"/>
                <a:gd name="T99" fmla="*/ 7 h 129"/>
                <a:gd name="T100" fmla="*/ 118 w 324"/>
                <a:gd name="T101" fmla="*/ 1 h 129"/>
                <a:gd name="T102" fmla="*/ 145 w 324"/>
                <a:gd name="T103" fmla="*/ 0 h 129"/>
                <a:gd name="T104" fmla="*/ 177 w 324"/>
                <a:gd name="T105"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4" h="129">
                  <a:moveTo>
                    <a:pt x="177" y="15"/>
                  </a:moveTo>
                  <a:lnTo>
                    <a:pt x="202" y="23"/>
                  </a:lnTo>
                  <a:lnTo>
                    <a:pt x="222" y="20"/>
                  </a:lnTo>
                  <a:lnTo>
                    <a:pt x="236" y="22"/>
                  </a:lnTo>
                  <a:lnTo>
                    <a:pt x="254" y="11"/>
                  </a:lnTo>
                  <a:lnTo>
                    <a:pt x="272" y="10"/>
                  </a:lnTo>
                  <a:lnTo>
                    <a:pt x="290" y="20"/>
                  </a:lnTo>
                  <a:lnTo>
                    <a:pt x="294" y="27"/>
                  </a:lnTo>
                  <a:lnTo>
                    <a:pt x="294" y="37"/>
                  </a:lnTo>
                  <a:lnTo>
                    <a:pt x="308" y="42"/>
                  </a:lnTo>
                  <a:lnTo>
                    <a:pt x="316" y="48"/>
                  </a:lnTo>
                  <a:lnTo>
                    <a:pt x="305" y="54"/>
                  </a:lnTo>
                  <a:lnTo>
                    <a:pt x="314" y="78"/>
                  </a:lnTo>
                  <a:lnTo>
                    <a:pt x="312" y="84"/>
                  </a:lnTo>
                  <a:lnTo>
                    <a:pt x="324" y="101"/>
                  </a:lnTo>
                  <a:lnTo>
                    <a:pt x="316" y="104"/>
                  </a:lnTo>
                  <a:lnTo>
                    <a:pt x="310" y="99"/>
                  </a:lnTo>
                  <a:lnTo>
                    <a:pt x="289" y="96"/>
                  </a:lnTo>
                  <a:lnTo>
                    <a:pt x="282" y="100"/>
                  </a:lnTo>
                  <a:lnTo>
                    <a:pt x="263" y="103"/>
                  </a:lnTo>
                  <a:lnTo>
                    <a:pt x="254" y="103"/>
                  </a:lnTo>
                  <a:lnTo>
                    <a:pt x="235" y="110"/>
                  </a:lnTo>
                  <a:lnTo>
                    <a:pt x="221" y="110"/>
                  </a:lnTo>
                  <a:lnTo>
                    <a:pt x="212" y="106"/>
                  </a:lnTo>
                  <a:lnTo>
                    <a:pt x="193" y="112"/>
                  </a:lnTo>
                  <a:lnTo>
                    <a:pt x="187" y="108"/>
                  </a:lnTo>
                  <a:lnTo>
                    <a:pt x="188" y="120"/>
                  </a:lnTo>
                  <a:lnTo>
                    <a:pt x="184" y="124"/>
                  </a:lnTo>
                  <a:lnTo>
                    <a:pt x="180" y="129"/>
                  </a:lnTo>
                  <a:lnTo>
                    <a:pt x="172" y="119"/>
                  </a:lnTo>
                  <a:lnTo>
                    <a:pt x="178" y="112"/>
                  </a:lnTo>
                  <a:lnTo>
                    <a:pt x="167" y="113"/>
                  </a:lnTo>
                  <a:lnTo>
                    <a:pt x="153" y="109"/>
                  </a:lnTo>
                  <a:lnTo>
                    <a:pt x="142" y="120"/>
                  </a:lnTo>
                  <a:lnTo>
                    <a:pt x="116" y="123"/>
                  </a:lnTo>
                  <a:lnTo>
                    <a:pt x="101" y="112"/>
                  </a:lnTo>
                  <a:lnTo>
                    <a:pt x="82" y="111"/>
                  </a:lnTo>
                  <a:lnTo>
                    <a:pt x="80" y="120"/>
                  </a:lnTo>
                  <a:lnTo>
                    <a:pt x="68" y="122"/>
                  </a:lnTo>
                  <a:lnTo>
                    <a:pt x="50" y="111"/>
                  </a:lnTo>
                  <a:lnTo>
                    <a:pt x="31" y="111"/>
                  </a:lnTo>
                  <a:lnTo>
                    <a:pt x="19" y="91"/>
                  </a:lnTo>
                  <a:lnTo>
                    <a:pt x="6" y="79"/>
                  </a:lnTo>
                  <a:lnTo>
                    <a:pt x="12" y="63"/>
                  </a:lnTo>
                  <a:lnTo>
                    <a:pt x="0" y="53"/>
                  </a:lnTo>
                  <a:lnTo>
                    <a:pt x="17" y="34"/>
                  </a:lnTo>
                  <a:lnTo>
                    <a:pt x="43" y="33"/>
                  </a:lnTo>
                  <a:lnTo>
                    <a:pt x="48" y="17"/>
                  </a:lnTo>
                  <a:lnTo>
                    <a:pt x="81" y="20"/>
                  </a:lnTo>
                  <a:lnTo>
                    <a:pt x="99" y="7"/>
                  </a:lnTo>
                  <a:lnTo>
                    <a:pt x="118" y="1"/>
                  </a:lnTo>
                  <a:lnTo>
                    <a:pt x="145" y="0"/>
                  </a:lnTo>
                  <a:lnTo>
                    <a:pt x="177" y="15"/>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34" name="Freeform 199"/>
            <p:cNvSpPr>
              <a:spLocks/>
            </p:cNvSpPr>
            <p:nvPr/>
          </p:nvSpPr>
          <p:spPr bwMode="auto">
            <a:xfrm>
              <a:off x="4876800" y="2520950"/>
              <a:ext cx="79375" cy="65088"/>
            </a:xfrm>
            <a:custGeom>
              <a:avLst/>
              <a:gdLst>
                <a:gd name="T0" fmla="*/ 21 w 50"/>
                <a:gd name="T1" fmla="*/ 30 h 41"/>
                <a:gd name="T2" fmla="*/ 8 w 50"/>
                <a:gd name="T3" fmla="*/ 41 h 41"/>
                <a:gd name="T4" fmla="*/ 2 w 50"/>
                <a:gd name="T5" fmla="*/ 32 h 41"/>
                <a:gd name="T6" fmla="*/ 2 w 50"/>
                <a:gd name="T7" fmla="*/ 27 h 41"/>
                <a:gd name="T8" fmla="*/ 5 w 50"/>
                <a:gd name="T9" fmla="*/ 25 h 41"/>
                <a:gd name="T10" fmla="*/ 9 w 50"/>
                <a:gd name="T11" fmla="*/ 12 h 41"/>
                <a:gd name="T12" fmla="*/ 0 w 50"/>
                <a:gd name="T13" fmla="*/ 7 h 41"/>
                <a:gd name="T14" fmla="*/ 17 w 50"/>
                <a:gd name="T15" fmla="*/ 0 h 41"/>
                <a:gd name="T16" fmla="*/ 32 w 50"/>
                <a:gd name="T17" fmla="*/ 3 h 41"/>
                <a:gd name="T18" fmla="*/ 35 w 50"/>
                <a:gd name="T19" fmla="*/ 11 h 41"/>
                <a:gd name="T20" fmla="*/ 50 w 50"/>
                <a:gd name="T21" fmla="*/ 18 h 41"/>
                <a:gd name="T22" fmla="*/ 47 w 50"/>
                <a:gd name="T23" fmla="*/ 23 h 41"/>
                <a:gd name="T24" fmla="*/ 28 w 50"/>
                <a:gd name="T25" fmla="*/ 24 h 41"/>
                <a:gd name="T26" fmla="*/ 21 w 50"/>
                <a:gd name="T2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41">
                  <a:moveTo>
                    <a:pt x="21" y="30"/>
                  </a:moveTo>
                  <a:lnTo>
                    <a:pt x="8" y="41"/>
                  </a:lnTo>
                  <a:lnTo>
                    <a:pt x="2" y="32"/>
                  </a:lnTo>
                  <a:lnTo>
                    <a:pt x="2" y="27"/>
                  </a:lnTo>
                  <a:lnTo>
                    <a:pt x="5" y="25"/>
                  </a:lnTo>
                  <a:lnTo>
                    <a:pt x="9" y="12"/>
                  </a:lnTo>
                  <a:lnTo>
                    <a:pt x="0" y="7"/>
                  </a:lnTo>
                  <a:lnTo>
                    <a:pt x="17" y="0"/>
                  </a:lnTo>
                  <a:lnTo>
                    <a:pt x="32" y="3"/>
                  </a:lnTo>
                  <a:lnTo>
                    <a:pt x="35" y="11"/>
                  </a:lnTo>
                  <a:lnTo>
                    <a:pt x="50" y="18"/>
                  </a:lnTo>
                  <a:lnTo>
                    <a:pt x="47" y="23"/>
                  </a:lnTo>
                  <a:lnTo>
                    <a:pt x="28" y="24"/>
                  </a:lnTo>
                  <a:lnTo>
                    <a:pt x="21" y="3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35" name="Freeform 200"/>
            <p:cNvSpPr>
              <a:spLocks/>
            </p:cNvSpPr>
            <p:nvPr/>
          </p:nvSpPr>
          <p:spPr bwMode="auto">
            <a:xfrm>
              <a:off x="7599362" y="3074987"/>
              <a:ext cx="39688" cy="109538"/>
            </a:xfrm>
            <a:custGeom>
              <a:avLst/>
              <a:gdLst>
                <a:gd name="T0" fmla="*/ 25 w 25"/>
                <a:gd name="T1" fmla="*/ 19 h 69"/>
                <a:gd name="T2" fmla="*/ 22 w 25"/>
                <a:gd name="T3" fmla="*/ 52 h 69"/>
                <a:gd name="T4" fmla="*/ 19 w 25"/>
                <a:gd name="T5" fmla="*/ 69 h 69"/>
                <a:gd name="T6" fmla="*/ 5 w 25"/>
                <a:gd name="T7" fmla="*/ 51 h 69"/>
                <a:gd name="T8" fmla="*/ 0 w 25"/>
                <a:gd name="T9" fmla="*/ 36 h 69"/>
                <a:gd name="T10" fmla="*/ 5 w 25"/>
                <a:gd name="T11" fmla="*/ 16 h 69"/>
                <a:gd name="T12" fmla="*/ 15 w 25"/>
                <a:gd name="T13" fmla="*/ 0 h 69"/>
                <a:gd name="T14" fmla="*/ 25 w 25"/>
                <a:gd name="T15" fmla="*/ 6 h 69"/>
                <a:gd name="T16" fmla="*/ 25 w 25"/>
                <a:gd name="T17"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9">
                  <a:moveTo>
                    <a:pt x="25" y="19"/>
                  </a:moveTo>
                  <a:lnTo>
                    <a:pt x="22" y="52"/>
                  </a:lnTo>
                  <a:lnTo>
                    <a:pt x="19" y="69"/>
                  </a:lnTo>
                  <a:lnTo>
                    <a:pt x="5" y="51"/>
                  </a:lnTo>
                  <a:lnTo>
                    <a:pt x="0" y="36"/>
                  </a:lnTo>
                  <a:lnTo>
                    <a:pt x="5" y="16"/>
                  </a:lnTo>
                  <a:lnTo>
                    <a:pt x="15" y="0"/>
                  </a:lnTo>
                  <a:lnTo>
                    <a:pt x="25" y="6"/>
                  </a:lnTo>
                  <a:lnTo>
                    <a:pt x="25" y="19"/>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36" name="Freeform 201"/>
            <p:cNvSpPr>
              <a:spLocks/>
            </p:cNvSpPr>
            <p:nvPr/>
          </p:nvSpPr>
          <p:spPr bwMode="auto">
            <a:xfrm>
              <a:off x="5037137" y="3940175"/>
              <a:ext cx="315913" cy="355600"/>
            </a:xfrm>
            <a:custGeom>
              <a:avLst/>
              <a:gdLst>
                <a:gd name="T0" fmla="*/ 84 w 199"/>
                <a:gd name="T1" fmla="*/ 0 h 224"/>
                <a:gd name="T2" fmla="*/ 87 w 199"/>
                <a:gd name="T3" fmla="*/ 2 h 224"/>
                <a:gd name="T4" fmla="*/ 154 w 199"/>
                <a:gd name="T5" fmla="*/ 45 h 224"/>
                <a:gd name="T6" fmla="*/ 155 w 199"/>
                <a:gd name="T7" fmla="*/ 57 h 224"/>
                <a:gd name="T8" fmla="*/ 181 w 199"/>
                <a:gd name="T9" fmla="*/ 78 h 224"/>
                <a:gd name="T10" fmla="*/ 172 w 199"/>
                <a:gd name="T11" fmla="*/ 103 h 224"/>
                <a:gd name="T12" fmla="*/ 173 w 199"/>
                <a:gd name="T13" fmla="*/ 115 h 224"/>
                <a:gd name="T14" fmla="*/ 184 w 199"/>
                <a:gd name="T15" fmla="*/ 123 h 224"/>
                <a:gd name="T16" fmla="*/ 185 w 199"/>
                <a:gd name="T17" fmla="*/ 128 h 224"/>
                <a:gd name="T18" fmla="*/ 180 w 199"/>
                <a:gd name="T19" fmla="*/ 141 h 224"/>
                <a:gd name="T20" fmla="*/ 181 w 199"/>
                <a:gd name="T21" fmla="*/ 147 h 224"/>
                <a:gd name="T22" fmla="*/ 179 w 199"/>
                <a:gd name="T23" fmla="*/ 157 h 224"/>
                <a:gd name="T24" fmla="*/ 185 w 199"/>
                <a:gd name="T25" fmla="*/ 170 h 224"/>
                <a:gd name="T26" fmla="*/ 192 w 199"/>
                <a:gd name="T27" fmla="*/ 190 h 224"/>
                <a:gd name="T28" fmla="*/ 199 w 199"/>
                <a:gd name="T29" fmla="*/ 195 h 224"/>
                <a:gd name="T30" fmla="*/ 184 w 199"/>
                <a:gd name="T31" fmla="*/ 207 h 224"/>
                <a:gd name="T32" fmla="*/ 164 w 199"/>
                <a:gd name="T33" fmla="*/ 215 h 224"/>
                <a:gd name="T34" fmla="*/ 153 w 199"/>
                <a:gd name="T35" fmla="*/ 215 h 224"/>
                <a:gd name="T36" fmla="*/ 146 w 199"/>
                <a:gd name="T37" fmla="*/ 221 h 224"/>
                <a:gd name="T38" fmla="*/ 133 w 199"/>
                <a:gd name="T39" fmla="*/ 221 h 224"/>
                <a:gd name="T40" fmla="*/ 128 w 199"/>
                <a:gd name="T41" fmla="*/ 224 h 224"/>
                <a:gd name="T42" fmla="*/ 107 w 199"/>
                <a:gd name="T43" fmla="*/ 218 h 224"/>
                <a:gd name="T44" fmla="*/ 93 w 199"/>
                <a:gd name="T45" fmla="*/ 220 h 224"/>
                <a:gd name="T46" fmla="*/ 89 w 199"/>
                <a:gd name="T47" fmla="*/ 192 h 224"/>
                <a:gd name="T48" fmla="*/ 82 w 199"/>
                <a:gd name="T49" fmla="*/ 182 h 224"/>
                <a:gd name="T50" fmla="*/ 79 w 199"/>
                <a:gd name="T51" fmla="*/ 176 h 224"/>
                <a:gd name="T52" fmla="*/ 61 w 199"/>
                <a:gd name="T53" fmla="*/ 172 h 224"/>
                <a:gd name="T54" fmla="*/ 51 w 199"/>
                <a:gd name="T55" fmla="*/ 166 h 224"/>
                <a:gd name="T56" fmla="*/ 39 w 199"/>
                <a:gd name="T57" fmla="*/ 163 h 224"/>
                <a:gd name="T58" fmla="*/ 32 w 199"/>
                <a:gd name="T59" fmla="*/ 159 h 224"/>
                <a:gd name="T60" fmla="*/ 25 w 199"/>
                <a:gd name="T61" fmla="*/ 154 h 224"/>
                <a:gd name="T62" fmla="*/ 15 w 199"/>
                <a:gd name="T63" fmla="*/ 127 h 224"/>
                <a:gd name="T64" fmla="*/ 5 w 199"/>
                <a:gd name="T65" fmla="*/ 116 h 224"/>
                <a:gd name="T66" fmla="*/ 1 w 199"/>
                <a:gd name="T67" fmla="*/ 104 h 224"/>
                <a:gd name="T68" fmla="*/ 3 w 199"/>
                <a:gd name="T69" fmla="*/ 93 h 224"/>
                <a:gd name="T70" fmla="*/ 0 w 199"/>
                <a:gd name="T71" fmla="*/ 74 h 224"/>
                <a:gd name="T72" fmla="*/ 7 w 199"/>
                <a:gd name="T73" fmla="*/ 73 h 224"/>
                <a:gd name="T74" fmla="*/ 14 w 199"/>
                <a:gd name="T75" fmla="*/ 65 h 224"/>
                <a:gd name="T76" fmla="*/ 22 w 199"/>
                <a:gd name="T77" fmla="*/ 54 h 224"/>
                <a:gd name="T78" fmla="*/ 26 w 199"/>
                <a:gd name="T79" fmla="*/ 50 h 224"/>
                <a:gd name="T80" fmla="*/ 26 w 199"/>
                <a:gd name="T81" fmla="*/ 43 h 224"/>
                <a:gd name="T82" fmla="*/ 22 w 199"/>
                <a:gd name="T83" fmla="*/ 39 h 224"/>
                <a:gd name="T84" fmla="*/ 21 w 199"/>
                <a:gd name="T85" fmla="*/ 31 h 224"/>
                <a:gd name="T86" fmla="*/ 26 w 199"/>
                <a:gd name="T87" fmla="*/ 28 h 224"/>
                <a:gd name="T88" fmla="*/ 28 w 199"/>
                <a:gd name="T89" fmla="*/ 16 h 224"/>
                <a:gd name="T90" fmla="*/ 20 w 199"/>
                <a:gd name="T91" fmla="*/ 4 h 224"/>
                <a:gd name="T92" fmla="*/ 27 w 199"/>
                <a:gd name="T93" fmla="*/ 2 h 224"/>
                <a:gd name="T94" fmla="*/ 47 w 199"/>
                <a:gd name="T95" fmla="*/ 2 h 224"/>
                <a:gd name="T96" fmla="*/ 84 w 199"/>
                <a:gd name="T9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24">
                  <a:moveTo>
                    <a:pt x="84" y="0"/>
                  </a:moveTo>
                  <a:lnTo>
                    <a:pt x="87" y="2"/>
                  </a:lnTo>
                  <a:lnTo>
                    <a:pt x="154" y="45"/>
                  </a:lnTo>
                  <a:lnTo>
                    <a:pt x="155" y="57"/>
                  </a:lnTo>
                  <a:lnTo>
                    <a:pt x="181" y="78"/>
                  </a:lnTo>
                  <a:lnTo>
                    <a:pt x="172" y="103"/>
                  </a:lnTo>
                  <a:lnTo>
                    <a:pt x="173" y="115"/>
                  </a:lnTo>
                  <a:lnTo>
                    <a:pt x="184" y="123"/>
                  </a:lnTo>
                  <a:lnTo>
                    <a:pt x="185" y="128"/>
                  </a:lnTo>
                  <a:lnTo>
                    <a:pt x="180" y="141"/>
                  </a:lnTo>
                  <a:lnTo>
                    <a:pt x="181" y="147"/>
                  </a:lnTo>
                  <a:lnTo>
                    <a:pt x="179" y="157"/>
                  </a:lnTo>
                  <a:lnTo>
                    <a:pt x="185" y="170"/>
                  </a:lnTo>
                  <a:lnTo>
                    <a:pt x="192" y="190"/>
                  </a:lnTo>
                  <a:lnTo>
                    <a:pt x="199" y="195"/>
                  </a:lnTo>
                  <a:lnTo>
                    <a:pt x="184" y="207"/>
                  </a:lnTo>
                  <a:lnTo>
                    <a:pt x="164" y="215"/>
                  </a:lnTo>
                  <a:lnTo>
                    <a:pt x="153" y="215"/>
                  </a:lnTo>
                  <a:lnTo>
                    <a:pt x="146" y="221"/>
                  </a:lnTo>
                  <a:lnTo>
                    <a:pt x="133" y="221"/>
                  </a:lnTo>
                  <a:lnTo>
                    <a:pt x="128" y="224"/>
                  </a:lnTo>
                  <a:lnTo>
                    <a:pt x="107" y="218"/>
                  </a:lnTo>
                  <a:lnTo>
                    <a:pt x="93" y="220"/>
                  </a:lnTo>
                  <a:lnTo>
                    <a:pt x="89" y="192"/>
                  </a:lnTo>
                  <a:lnTo>
                    <a:pt x="82" y="182"/>
                  </a:lnTo>
                  <a:lnTo>
                    <a:pt x="79" y="176"/>
                  </a:lnTo>
                  <a:lnTo>
                    <a:pt x="61" y="172"/>
                  </a:lnTo>
                  <a:lnTo>
                    <a:pt x="51" y="166"/>
                  </a:lnTo>
                  <a:lnTo>
                    <a:pt x="39" y="163"/>
                  </a:lnTo>
                  <a:lnTo>
                    <a:pt x="32" y="159"/>
                  </a:lnTo>
                  <a:lnTo>
                    <a:pt x="25" y="154"/>
                  </a:lnTo>
                  <a:lnTo>
                    <a:pt x="15" y="127"/>
                  </a:lnTo>
                  <a:lnTo>
                    <a:pt x="5" y="116"/>
                  </a:lnTo>
                  <a:lnTo>
                    <a:pt x="1" y="104"/>
                  </a:lnTo>
                  <a:lnTo>
                    <a:pt x="3" y="93"/>
                  </a:lnTo>
                  <a:lnTo>
                    <a:pt x="0" y="74"/>
                  </a:lnTo>
                  <a:lnTo>
                    <a:pt x="7" y="73"/>
                  </a:lnTo>
                  <a:lnTo>
                    <a:pt x="14" y="65"/>
                  </a:lnTo>
                  <a:lnTo>
                    <a:pt x="22" y="54"/>
                  </a:lnTo>
                  <a:lnTo>
                    <a:pt x="26" y="50"/>
                  </a:lnTo>
                  <a:lnTo>
                    <a:pt x="26" y="43"/>
                  </a:lnTo>
                  <a:lnTo>
                    <a:pt x="22" y="39"/>
                  </a:lnTo>
                  <a:lnTo>
                    <a:pt x="21" y="31"/>
                  </a:lnTo>
                  <a:lnTo>
                    <a:pt x="26" y="28"/>
                  </a:lnTo>
                  <a:lnTo>
                    <a:pt x="28" y="16"/>
                  </a:lnTo>
                  <a:lnTo>
                    <a:pt x="20" y="4"/>
                  </a:lnTo>
                  <a:lnTo>
                    <a:pt x="27" y="2"/>
                  </a:lnTo>
                  <a:lnTo>
                    <a:pt x="47" y="2"/>
                  </a:lnTo>
                  <a:lnTo>
                    <a:pt x="84" y="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37" name="Freeform 202"/>
            <p:cNvSpPr>
              <a:spLocks/>
            </p:cNvSpPr>
            <p:nvPr/>
          </p:nvSpPr>
          <p:spPr bwMode="auto">
            <a:xfrm>
              <a:off x="5045075" y="3768725"/>
              <a:ext cx="158750" cy="187325"/>
            </a:xfrm>
            <a:custGeom>
              <a:avLst/>
              <a:gdLst>
                <a:gd name="T0" fmla="*/ 42 w 100"/>
                <a:gd name="T1" fmla="*/ 110 h 118"/>
                <a:gd name="T2" fmla="*/ 22 w 100"/>
                <a:gd name="T3" fmla="*/ 110 h 118"/>
                <a:gd name="T4" fmla="*/ 15 w 100"/>
                <a:gd name="T5" fmla="*/ 112 h 118"/>
                <a:gd name="T6" fmla="*/ 4 w 100"/>
                <a:gd name="T7" fmla="*/ 118 h 118"/>
                <a:gd name="T8" fmla="*/ 0 w 100"/>
                <a:gd name="T9" fmla="*/ 116 h 118"/>
                <a:gd name="T10" fmla="*/ 0 w 100"/>
                <a:gd name="T11" fmla="*/ 101 h 118"/>
                <a:gd name="T12" fmla="*/ 4 w 100"/>
                <a:gd name="T13" fmla="*/ 93 h 118"/>
                <a:gd name="T14" fmla="*/ 5 w 100"/>
                <a:gd name="T15" fmla="*/ 76 h 118"/>
                <a:gd name="T16" fmla="*/ 9 w 100"/>
                <a:gd name="T17" fmla="*/ 66 h 118"/>
                <a:gd name="T18" fmla="*/ 16 w 100"/>
                <a:gd name="T19" fmla="*/ 56 h 118"/>
                <a:gd name="T20" fmla="*/ 23 w 100"/>
                <a:gd name="T21" fmla="*/ 50 h 118"/>
                <a:gd name="T22" fmla="*/ 29 w 100"/>
                <a:gd name="T23" fmla="*/ 43 h 118"/>
                <a:gd name="T24" fmla="*/ 22 w 100"/>
                <a:gd name="T25" fmla="*/ 40 h 118"/>
                <a:gd name="T26" fmla="*/ 23 w 100"/>
                <a:gd name="T27" fmla="*/ 16 h 118"/>
                <a:gd name="T28" fmla="*/ 30 w 100"/>
                <a:gd name="T29" fmla="*/ 10 h 118"/>
                <a:gd name="T30" fmla="*/ 42 w 100"/>
                <a:gd name="T31" fmla="*/ 14 h 118"/>
                <a:gd name="T32" fmla="*/ 57 w 100"/>
                <a:gd name="T33" fmla="*/ 10 h 118"/>
                <a:gd name="T34" fmla="*/ 69 w 100"/>
                <a:gd name="T35" fmla="*/ 10 h 118"/>
                <a:gd name="T36" fmla="*/ 81 w 100"/>
                <a:gd name="T37" fmla="*/ 0 h 118"/>
                <a:gd name="T38" fmla="*/ 90 w 100"/>
                <a:gd name="T39" fmla="*/ 15 h 118"/>
                <a:gd name="T40" fmla="*/ 92 w 100"/>
                <a:gd name="T41" fmla="*/ 25 h 118"/>
                <a:gd name="T42" fmla="*/ 100 w 100"/>
                <a:gd name="T43" fmla="*/ 49 h 118"/>
                <a:gd name="T44" fmla="*/ 93 w 100"/>
                <a:gd name="T45" fmla="*/ 64 h 118"/>
                <a:gd name="T46" fmla="*/ 84 w 100"/>
                <a:gd name="T47" fmla="*/ 78 h 118"/>
                <a:gd name="T48" fmla="*/ 79 w 100"/>
                <a:gd name="T49" fmla="*/ 86 h 118"/>
                <a:gd name="T50" fmla="*/ 79 w 100"/>
                <a:gd name="T51" fmla="*/ 108 h 118"/>
                <a:gd name="T52" fmla="*/ 42 w 100"/>
                <a:gd name="T53" fmla="*/ 1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118">
                  <a:moveTo>
                    <a:pt x="42" y="110"/>
                  </a:moveTo>
                  <a:lnTo>
                    <a:pt x="22" y="110"/>
                  </a:lnTo>
                  <a:lnTo>
                    <a:pt x="15" y="112"/>
                  </a:lnTo>
                  <a:lnTo>
                    <a:pt x="4" y="118"/>
                  </a:lnTo>
                  <a:lnTo>
                    <a:pt x="0" y="116"/>
                  </a:lnTo>
                  <a:lnTo>
                    <a:pt x="0" y="101"/>
                  </a:lnTo>
                  <a:lnTo>
                    <a:pt x="4" y="93"/>
                  </a:lnTo>
                  <a:lnTo>
                    <a:pt x="5" y="76"/>
                  </a:lnTo>
                  <a:lnTo>
                    <a:pt x="9" y="66"/>
                  </a:lnTo>
                  <a:lnTo>
                    <a:pt x="16" y="56"/>
                  </a:lnTo>
                  <a:lnTo>
                    <a:pt x="23" y="50"/>
                  </a:lnTo>
                  <a:lnTo>
                    <a:pt x="29" y="43"/>
                  </a:lnTo>
                  <a:lnTo>
                    <a:pt x="22" y="40"/>
                  </a:lnTo>
                  <a:lnTo>
                    <a:pt x="23" y="16"/>
                  </a:lnTo>
                  <a:lnTo>
                    <a:pt x="30" y="10"/>
                  </a:lnTo>
                  <a:lnTo>
                    <a:pt x="42" y="14"/>
                  </a:lnTo>
                  <a:lnTo>
                    <a:pt x="57" y="10"/>
                  </a:lnTo>
                  <a:lnTo>
                    <a:pt x="69" y="10"/>
                  </a:lnTo>
                  <a:lnTo>
                    <a:pt x="81" y="0"/>
                  </a:lnTo>
                  <a:lnTo>
                    <a:pt x="90" y="15"/>
                  </a:lnTo>
                  <a:lnTo>
                    <a:pt x="92" y="25"/>
                  </a:lnTo>
                  <a:lnTo>
                    <a:pt x="100" y="49"/>
                  </a:lnTo>
                  <a:lnTo>
                    <a:pt x="93" y="64"/>
                  </a:lnTo>
                  <a:lnTo>
                    <a:pt x="84" y="78"/>
                  </a:lnTo>
                  <a:lnTo>
                    <a:pt x="79" y="86"/>
                  </a:lnTo>
                  <a:lnTo>
                    <a:pt x="79" y="108"/>
                  </a:lnTo>
                  <a:lnTo>
                    <a:pt x="42" y="11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38" name="Freeform 203"/>
            <p:cNvSpPr>
              <a:spLocks/>
            </p:cNvSpPr>
            <p:nvPr/>
          </p:nvSpPr>
          <p:spPr bwMode="auto">
            <a:xfrm>
              <a:off x="4748212" y="2192337"/>
              <a:ext cx="457200" cy="257175"/>
            </a:xfrm>
            <a:custGeom>
              <a:avLst/>
              <a:gdLst>
                <a:gd name="T0" fmla="*/ 149 w 288"/>
                <a:gd name="T1" fmla="*/ 6 h 162"/>
                <a:gd name="T2" fmla="*/ 157 w 288"/>
                <a:gd name="T3" fmla="*/ 2 h 162"/>
                <a:gd name="T4" fmla="*/ 186 w 288"/>
                <a:gd name="T5" fmla="*/ 11 h 162"/>
                <a:gd name="T6" fmla="*/ 185 w 288"/>
                <a:gd name="T7" fmla="*/ 22 h 162"/>
                <a:gd name="T8" fmla="*/ 205 w 288"/>
                <a:gd name="T9" fmla="*/ 31 h 162"/>
                <a:gd name="T10" fmla="*/ 227 w 288"/>
                <a:gd name="T11" fmla="*/ 42 h 162"/>
                <a:gd name="T12" fmla="*/ 251 w 288"/>
                <a:gd name="T13" fmla="*/ 49 h 162"/>
                <a:gd name="T14" fmla="*/ 285 w 288"/>
                <a:gd name="T15" fmla="*/ 55 h 162"/>
                <a:gd name="T16" fmla="*/ 282 w 288"/>
                <a:gd name="T17" fmla="*/ 72 h 162"/>
                <a:gd name="T18" fmla="*/ 287 w 288"/>
                <a:gd name="T19" fmla="*/ 89 h 162"/>
                <a:gd name="T20" fmla="*/ 264 w 288"/>
                <a:gd name="T21" fmla="*/ 97 h 162"/>
                <a:gd name="T22" fmla="*/ 253 w 288"/>
                <a:gd name="T23" fmla="*/ 107 h 162"/>
                <a:gd name="T24" fmla="*/ 228 w 288"/>
                <a:gd name="T25" fmla="*/ 115 h 162"/>
                <a:gd name="T26" fmla="*/ 218 w 288"/>
                <a:gd name="T27" fmla="*/ 135 h 162"/>
                <a:gd name="T28" fmla="*/ 244 w 288"/>
                <a:gd name="T29" fmla="*/ 139 h 162"/>
                <a:gd name="T30" fmla="*/ 224 w 288"/>
                <a:gd name="T31" fmla="*/ 150 h 162"/>
                <a:gd name="T32" fmla="*/ 194 w 288"/>
                <a:gd name="T33" fmla="*/ 158 h 162"/>
                <a:gd name="T34" fmla="*/ 177 w 288"/>
                <a:gd name="T35" fmla="*/ 142 h 162"/>
                <a:gd name="T36" fmla="*/ 194 w 288"/>
                <a:gd name="T37" fmla="*/ 131 h 162"/>
                <a:gd name="T38" fmla="*/ 162 w 288"/>
                <a:gd name="T39" fmla="*/ 121 h 162"/>
                <a:gd name="T40" fmla="*/ 145 w 288"/>
                <a:gd name="T41" fmla="*/ 116 h 162"/>
                <a:gd name="T42" fmla="*/ 130 w 288"/>
                <a:gd name="T43" fmla="*/ 143 h 162"/>
                <a:gd name="T44" fmla="*/ 115 w 288"/>
                <a:gd name="T45" fmla="*/ 142 h 162"/>
                <a:gd name="T46" fmla="*/ 111 w 288"/>
                <a:gd name="T47" fmla="*/ 137 h 162"/>
                <a:gd name="T48" fmla="*/ 117 w 288"/>
                <a:gd name="T49" fmla="*/ 123 h 162"/>
                <a:gd name="T50" fmla="*/ 118 w 288"/>
                <a:gd name="T51" fmla="*/ 118 h 162"/>
                <a:gd name="T52" fmla="*/ 130 w 288"/>
                <a:gd name="T53" fmla="*/ 121 h 162"/>
                <a:gd name="T54" fmla="*/ 131 w 288"/>
                <a:gd name="T55" fmla="*/ 118 h 162"/>
                <a:gd name="T56" fmla="*/ 125 w 288"/>
                <a:gd name="T57" fmla="*/ 109 h 162"/>
                <a:gd name="T58" fmla="*/ 115 w 288"/>
                <a:gd name="T59" fmla="*/ 98 h 162"/>
                <a:gd name="T60" fmla="*/ 107 w 288"/>
                <a:gd name="T61" fmla="*/ 85 h 162"/>
                <a:gd name="T62" fmla="*/ 87 w 288"/>
                <a:gd name="T63" fmla="*/ 78 h 162"/>
                <a:gd name="T64" fmla="*/ 74 w 288"/>
                <a:gd name="T65" fmla="*/ 83 h 162"/>
                <a:gd name="T66" fmla="*/ 63 w 288"/>
                <a:gd name="T67" fmla="*/ 88 h 162"/>
                <a:gd name="T68" fmla="*/ 46 w 288"/>
                <a:gd name="T69" fmla="*/ 93 h 162"/>
                <a:gd name="T70" fmla="*/ 28 w 288"/>
                <a:gd name="T71" fmla="*/ 88 h 162"/>
                <a:gd name="T72" fmla="*/ 11 w 288"/>
                <a:gd name="T73" fmla="*/ 90 h 162"/>
                <a:gd name="T74" fmla="*/ 0 w 288"/>
                <a:gd name="T75" fmla="*/ 79 h 162"/>
                <a:gd name="T76" fmla="*/ 6 w 288"/>
                <a:gd name="T77" fmla="*/ 66 h 162"/>
                <a:gd name="T78" fmla="*/ 4 w 288"/>
                <a:gd name="T79" fmla="*/ 58 h 162"/>
                <a:gd name="T80" fmla="*/ 24 w 288"/>
                <a:gd name="T81" fmla="*/ 39 h 162"/>
                <a:gd name="T82" fmla="*/ 15 w 288"/>
                <a:gd name="T83" fmla="*/ 15 h 162"/>
                <a:gd name="T84" fmla="*/ 30 w 288"/>
                <a:gd name="T85" fmla="*/ 9 h 162"/>
                <a:gd name="T86" fmla="*/ 58 w 288"/>
                <a:gd name="T87" fmla="*/ 10 h 162"/>
                <a:gd name="T88" fmla="*/ 89 w 288"/>
                <a:gd name="T89" fmla="*/ 15 h 162"/>
                <a:gd name="T90" fmla="*/ 101 w 288"/>
                <a:gd name="T91" fmla="*/ 15 h 162"/>
                <a:gd name="T92" fmla="*/ 120 w 288"/>
                <a:gd name="T93" fmla="*/ 19 h 162"/>
                <a:gd name="T94" fmla="*/ 126 w 288"/>
                <a:gd name="T95" fmla="*/ 10 h 162"/>
                <a:gd name="T96" fmla="*/ 143 w 288"/>
                <a:gd name="T97" fmla="*/ 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162">
                  <a:moveTo>
                    <a:pt x="143" y="5"/>
                  </a:moveTo>
                  <a:lnTo>
                    <a:pt x="149" y="6"/>
                  </a:lnTo>
                  <a:lnTo>
                    <a:pt x="152" y="1"/>
                  </a:lnTo>
                  <a:lnTo>
                    <a:pt x="157" y="2"/>
                  </a:lnTo>
                  <a:lnTo>
                    <a:pt x="173" y="0"/>
                  </a:lnTo>
                  <a:lnTo>
                    <a:pt x="186" y="11"/>
                  </a:lnTo>
                  <a:lnTo>
                    <a:pt x="182" y="15"/>
                  </a:lnTo>
                  <a:lnTo>
                    <a:pt x="185" y="22"/>
                  </a:lnTo>
                  <a:lnTo>
                    <a:pt x="198" y="23"/>
                  </a:lnTo>
                  <a:lnTo>
                    <a:pt x="205" y="31"/>
                  </a:lnTo>
                  <a:lnTo>
                    <a:pt x="206" y="35"/>
                  </a:lnTo>
                  <a:lnTo>
                    <a:pt x="227" y="42"/>
                  </a:lnTo>
                  <a:lnTo>
                    <a:pt x="239" y="39"/>
                  </a:lnTo>
                  <a:lnTo>
                    <a:pt x="251" y="49"/>
                  </a:lnTo>
                  <a:lnTo>
                    <a:pt x="260" y="49"/>
                  </a:lnTo>
                  <a:lnTo>
                    <a:pt x="285" y="55"/>
                  </a:lnTo>
                  <a:lnTo>
                    <a:pt x="286" y="61"/>
                  </a:lnTo>
                  <a:lnTo>
                    <a:pt x="282" y="72"/>
                  </a:lnTo>
                  <a:lnTo>
                    <a:pt x="288" y="83"/>
                  </a:lnTo>
                  <a:lnTo>
                    <a:pt x="287" y="89"/>
                  </a:lnTo>
                  <a:lnTo>
                    <a:pt x="271" y="91"/>
                  </a:lnTo>
                  <a:lnTo>
                    <a:pt x="264" y="97"/>
                  </a:lnTo>
                  <a:lnTo>
                    <a:pt x="265" y="106"/>
                  </a:lnTo>
                  <a:lnTo>
                    <a:pt x="253" y="107"/>
                  </a:lnTo>
                  <a:lnTo>
                    <a:pt x="243" y="114"/>
                  </a:lnTo>
                  <a:lnTo>
                    <a:pt x="228" y="115"/>
                  </a:lnTo>
                  <a:lnTo>
                    <a:pt x="215" y="123"/>
                  </a:lnTo>
                  <a:lnTo>
                    <a:pt x="218" y="135"/>
                  </a:lnTo>
                  <a:lnTo>
                    <a:pt x="227" y="140"/>
                  </a:lnTo>
                  <a:lnTo>
                    <a:pt x="244" y="139"/>
                  </a:lnTo>
                  <a:lnTo>
                    <a:pt x="242" y="146"/>
                  </a:lnTo>
                  <a:lnTo>
                    <a:pt x="224" y="150"/>
                  </a:lnTo>
                  <a:lnTo>
                    <a:pt x="204" y="162"/>
                  </a:lnTo>
                  <a:lnTo>
                    <a:pt x="194" y="158"/>
                  </a:lnTo>
                  <a:lnTo>
                    <a:pt x="196" y="148"/>
                  </a:lnTo>
                  <a:lnTo>
                    <a:pt x="177" y="142"/>
                  </a:lnTo>
                  <a:lnTo>
                    <a:pt x="179" y="138"/>
                  </a:lnTo>
                  <a:lnTo>
                    <a:pt x="194" y="131"/>
                  </a:lnTo>
                  <a:lnTo>
                    <a:pt x="189" y="127"/>
                  </a:lnTo>
                  <a:lnTo>
                    <a:pt x="162" y="121"/>
                  </a:lnTo>
                  <a:lnTo>
                    <a:pt x="160" y="114"/>
                  </a:lnTo>
                  <a:lnTo>
                    <a:pt x="145" y="116"/>
                  </a:lnTo>
                  <a:lnTo>
                    <a:pt x="141" y="128"/>
                  </a:lnTo>
                  <a:lnTo>
                    <a:pt x="130" y="143"/>
                  </a:lnTo>
                  <a:lnTo>
                    <a:pt x="123" y="139"/>
                  </a:lnTo>
                  <a:lnTo>
                    <a:pt x="115" y="142"/>
                  </a:lnTo>
                  <a:lnTo>
                    <a:pt x="107" y="139"/>
                  </a:lnTo>
                  <a:lnTo>
                    <a:pt x="111" y="137"/>
                  </a:lnTo>
                  <a:lnTo>
                    <a:pt x="113" y="130"/>
                  </a:lnTo>
                  <a:lnTo>
                    <a:pt x="117" y="123"/>
                  </a:lnTo>
                  <a:lnTo>
                    <a:pt x="115" y="119"/>
                  </a:lnTo>
                  <a:lnTo>
                    <a:pt x="118" y="118"/>
                  </a:lnTo>
                  <a:lnTo>
                    <a:pt x="120" y="120"/>
                  </a:lnTo>
                  <a:lnTo>
                    <a:pt x="130" y="121"/>
                  </a:lnTo>
                  <a:lnTo>
                    <a:pt x="134" y="120"/>
                  </a:lnTo>
                  <a:lnTo>
                    <a:pt x="131" y="118"/>
                  </a:lnTo>
                  <a:lnTo>
                    <a:pt x="131" y="115"/>
                  </a:lnTo>
                  <a:lnTo>
                    <a:pt x="125" y="109"/>
                  </a:lnTo>
                  <a:lnTo>
                    <a:pt x="121" y="101"/>
                  </a:lnTo>
                  <a:lnTo>
                    <a:pt x="115" y="98"/>
                  </a:lnTo>
                  <a:lnTo>
                    <a:pt x="115" y="90"/>
                  </a:lnTo>
                  <a:lnTo>
                    <a:pt x="107" y="85"/>
                  </a:lnTo>
                  <a:lnTo>
                    <a:pt x="100" y="84"/>
                  </a:lnTo>
                  <a:lnTo>
                    <a:pt x="87" y="78"/>
                  </a:lnTo>
                  <a:lnTo>
                    <a:pt x="77" y="80"/>
                  </a:lnTo>
                  <a:lnTo>
                    <a:pt x="74" y="83"/>
                  </a:lnTo>
                  <a:lnTo>
                    <a:pt x="67" y="83"/>
                  </a:lnTo>
                  <a:lnTo>
                    <a:pt x="63" y="88"/>
                  </a:lnTo>
                  <a:lnTo>
                    <a:pt x="52" y="90"/>
                  </a:lnTo>
                  <a:lnTo>
                    <a:pt x="46" y="93"/>
                  </a:lnTo>
                  <a:lnTo>
                    <a:pt x="38" y="88"/>
                  </a:lnTo>
                  <a:lnTo>
                    <a:pt x="28" y="88"/>
                  </a:lnTo>
                  <a:lnTo>
                    <a:pt x="18" y="86"/>
                  </a:lnTo>
                  <a:lnTo>
                    <a:pt x="11" y="90"/>
                  </a:lnTo>
                  <a:lnTo>
                    <a:pt x="9" y="84"/>
                  </a:lnTo>
                  <a:lnTo>
                    <a:pt x="0" y="79"/>
                  </a:lnTo>
                  <a:lnTo>
                    <a:pt x="2" y="71"/>
                  </a:lnTo>
                  <a:lnTo>
                    <a:pt x="6" y="66"/>
                  </a:lnTo>
                  <a:lnTo>
                    <a:pt x="9" y="67"/>
                  </a:lnTo>
                  <a:lnTo>
                    <a:pt x="4" y="58"/>
                  </a:lnTo>
                  <a:lnTo>
                    <a:pt x="17" y="41"/>
                  </a:lnTo>
                  <a:lnTo>
                    <a:pt x="24" y="39"/>
                  </a:lnTo>
                  <a:lnTo>
                    <a:pt x="25" y="33"/>
                  </a:lnTo>
                  <a:lnTo>
                    <a:pt x="15" y="15"/>
                  </a:lnTo>
                  <a:lnTo>
                    <a:pt x="22" y="14"/>
                  </a:lnTo>
                  <a:lnTo>
                    <a:pt x="30" y="9"/>
                  </a:lnTo>
                  <a:lnTo>
                    <a:pt x="42" y="8"/>
                  </a:lnTo>
                  <a:lnTo>
                    <a:pt x="58" y="10"/>
                  </a:lnTo>
                  <a:lnTo>
                    <a:pt x="77" y="15"/>
                  </a:lnTo>
                  <a:lnTo>
                    <a:pt x="89" y="15"/>
                  </a:lnTo>
                  <a:lnTo>
                    <a:pt x="95" y="18"/>
                  </a:lnTo>
                  <a:lnTo>
                    <a:pt x="101" y="15"/>
                  </a:lnTo>
                  <a:lnTo>
                    <a:pt x="106" y="19"/>
                  </a:lnTo>
                  <a:lnTo>
                    <a:pt x="120" y="19"/>
                  </a:lnTo>
                  <a:lnTo>
                    <a:pt x="126" y="20"/>
                  </a:lnTo>
                  <a:lnTo>
                    <a:pt x="126" y="10"/>
                  </a:lnTo>
                  <a:lnTo>
                    <a:pt x="130" y="6"/>
                  </a:lnTo>
                  <a:lnTo>
                    <a:pt x="143" y="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39" name="Freeform 204"/>
            <p:cNvSpPr>
              <a:spLocks/>
            </p:cNvSpPr>
            <p:nvPr/>
          </p:nvSpPr>
          <p:spPr bwMode="auto">
            <a:xfrm>
              <a:off x="2566987" y="4902200"/>
              <a:ext cx="142875" cy="158750"/>
            </a:xfrm>
            <a:custGeom>
              <a:avLst/>
              <a:gdLst>
                <a:gd name="T0" fmla="*/ 3 w 90"/>
                <a:gd name="T1" fmla="*/ 2 h 100"/>
                <a:gd name="T2" fmla="*/ 14 w 90"/>
                <a:gd name="T3" fmla="*/ 0 h 100"/>
                <a:gd name="T4" fmla="*/ 35 w 90"/>
                <a:gd name="T5" fmla="*/ 16 h 100"/>
                <a:gd name="T6" fmla="*/ 41 w 90"/>
                <a:gd name="T7" fmla="*/ 15 h 100"/>
                <a:gd name="T8" fmla="*/ 61 w 90"/>
                <a:gd name="T9" fmla="*/ 29 h 100"/>
                <a:gd name="T10" fmla="*/ 77 w 90"/>
                <a:gd name="T11" fmla="*/ 40 h 100"/>
                <a:gd name="T12" fmla="*/ 89 w 90"/>
                <a:gd name="T13" fmla="*/ 54 h 100"/>
                <a:gd name="T14" fmla="*/ 83 w 90"/>
                <a:gd name="T15" fmla="*/ 64 h 100"/>
                <a:gd name="T16" fmla="*/ 90 w 90"/>
                <a:gd name="T17" fmla="*/ 76 h 100"/>
                <a:gd name="T18" fmla="*/ 84 w 90"/>
                <a:gd name="T19" fmla="*/ 89 h 100"/>
                <a:gd name="T20" fmla="*/ 67 w 90"/>
                <a:gd name="T21" fmla="*/ 100 h 100"/>
                <a:gd name="T22" fmla="*/ 53 w 90"/>
                <a:gd name="T23" fmla="*/ 96 h 100"/>
                <a:gd name="T24" fmla="*/ 44 w 90"/>
                <a:gd name="T25" fmla="*/ 98 h 100"/>
                <a:gd name="T26" fmla="*/ 27 w 90"/>
                <a:gd name="T27" fmla="*/ 89 h 100"/>
                <a:gd name="T28" fmla="*/ 15 w 90"/>
                <a:gd name="T29" fmla="*/ 90 h 100"/>
                <a:gd name="T30" fmla="*/ 2 w 90"/>
                <a:gd name="T31" fmla="*/ 79 h 100"/>
                <a:gd name="T32" fmla="*/ 1 w 90"/>
                <a:gd name="T33" fmla="*/ 65 h 100"/>
                <a:gd name="T34" fmla="*/ 4 w 90"/>
                <a:gd name="T35" fmla="*/ 61 h 100"/>
                <a:gd name="T36" fmla="*/ 0 w 90"/>
                <a:gd name="T37" fmla="*/ 40 h 100"/>
                <a:gd name="T38" fmla="*/ 2 w 90"/>
                <a:gd name="T39" fmla="*/ 19 h 100"/>
                <a:gd name="T40" fmla="*/ 3 w 90"/>
                <a:gd name="T41"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00">
                  <a:moveTo>
                    <a:pt x="3" y="2"/>
                  </a:moveTo>
                  <a:lnTo>
                    <a:pt x="14" y="0"/>
                  </a:lnTo>
                  <a:lnTo>
                    <a:pt x="35" y="16"/>
                  </a:lnTo>
                  <a:lnTo>
                    <a:pt x="41" y="15"/>
                  </a:lnTo>
                  <a:lnTo>
                    <a:pt x="61" y="29"/>
                  </a:lnTo>
                  <a:lnTo>
                    <a:pt x="77" y="40"/>
                  </a:lnTo>
                  <a:lnTo>
                    <a:pt x="89" y="54"/>
                  </a:lnTo>
                  <a:lnTo>
                    <a:pt x="83" y="64"/>
                  </a:lnTo>
                  <a:lnTo>
                    <a:pt x="90" y="76"/>
                  </a:lnTo>
                  <a:lnTo>
                    <a:pt x="84" y="89"/>
                  </a:lnTo>
                  <a:lnTo>
                    <a:pt x="67" y="100"/>
                  </a:lnTo>
                  <a:lnTo>
                    <a:pt x="53" y="96"/>
                  </a:lnTo>
                  <a:lnTo>
                    <a:pt x="44" y="98"/>
                  </a:lnTo>
                  <a:lnTo>
                    <a:pt x="27" y="89"/>
                  </a:lnTo>
                  <a:lnTo>
                    <a:pt x="15" y="90"/>
                  </a:lnTo>
                  <a:lnTo>
                    <a:pt x="2" y="79"/>
                  </a:lnTo>
                  <a:lnTo>
                    <a:pt x="1" y="65"/>
                  </a:lnTo>
                  <a:lnTo>
                    <a:pt x="4" y="61"/>
                  </a:lnTo>
                  <a:lnTo>
                    <a:pt x="0" y="40"/>
                  </a:lnTo>
                  <a:lnTo>
                    <a:pt x="2" y="19"/>
                  </a:lnTo>
                  <a:lnTo>
                    <a:pt x="3" y="2"/>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40" name="Freeform 205"/>
            <p:cNvSpPr>
              <a:spLocks/>
            </p:cNvSpPr>
            <p:nvPr/>
          </p:nvSpPr>
          <p:spPr bwMode="auto">
            <a:xfrm>
              <a:off x="474662" y="2014537"/>
              <a:ext cx="76200" cy="39688"/>
            </a:xfrm>
            <a:custGeom>
              <a:avLst/>
              <a:gdLst>
                <a:gd name="T0" fmla="*/ 25 w 48"/>
                <a:gd name="T1" fmla="*/ 17 h 25"/>
                <a:gd name="T2" fmla="*/ 3 w 48"/>
                <a:gd name="T3" fmla="*/ 25 h 25"/>
                <a:gd name="T4" fmla="*/ 0 w 48"/>
                <a:gd name="T5" fmla="*/ 19 h 25"/>
                <a:gd name="T6" fmla="*/ 7 w 48"/>
                <a:gd name="T7" fmla="*/ 10 h 25"/>
                <a:gd name="T8" fmla="*/ 28 w 48"/>
                <a:gd name="T9" fmla="*/ 3 h 25"/>
                <a:gd name="T10" fmla="*/ 40 w 48"/>
                <a:gd name="T11" fmla="*/ 0 h 25"/>
                <a:gd name="T12" fmla="*/ 48 w 48"/>
                <a:gd name="T13" fmla="*/ 2 h 25"/>
                <a:gd name="T14" fmla="*/ 48 w 48"/>
                <a:gd name="T15" fmla="*/ 8 h 25"/>
                <a:gd name="T16" fmla="*/ 25 w 48"/>
                <a:gd name="T17"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5">
                  <a:moveTo>
                    <a:pt x="25" y="17"/>
                  </a:moveTo>
                  <a:lnTo>
                    <a:pt x="3" y="25"/>
                  </a:lnTo>
                  <a:lnTo>
                    <a:pt x="0" y="19"/>
                  </a:lnTo>
                  <a:lnTo>
                    <a:pt x="7" y="10"/>
                  </a:lnTo>
                  <a:lnTo>
                    <a:pt x="28" y="3"/>
                  </a:lnTo>
                  <a:lnTo>
                    <a:pt x="40" y="0"/>
                  </a:lnTo>
                  <a:lnTo>
                    <a:pt x="48" y="2"/>
                  </a:lnTo>
                  <a:lnTo>
                    <a:pt x="48" y="8"/>
                  </a:lnTo>
                  <a:lnTo>
                    <a:pt x="25" y="1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41" name="Freeform 207"/>
            <p:cNvSpPr>
              <a:spLocks/>
            </p:cNvSpPr>
            <p:nvPr/>
          </p:nvSpPr>
          <p:spPr bwMode="auto">
            <a:xfrm>
              <a:off x="280987" y="1941512"/>
              <a:ext cx="44450" cy="19050"/>
            </a:xfrm>
            <a:custGeom>
              <a:avLst/>
              <a:gdLst>
                <a:gd name="T0" fmla="*/ 21 w 28"/>
                <a:gd name="T1" fmla="*/ 9 h 12"/>
                <a:gd name="T2" fmla="*/ 8 w 28"/>
                <a:gd name="T3" fmla="*/ 12 h 12"/>
                <a:gd name="T4" fmla="*/ 3 w 28"/>
                <a:gd name="T5" fmla="*/ 8 h 12"/>
                <a:gd name="T6" fmla="*/ 0 w 28"/>
                <a:gd name="T7" fmla="*/ 3 h 12"/>
                <a:gd name="T8" fmla="*/ 19 w 28"/>
                <a:gd name="T9" fmla="*/ 0 h 12"/>
                <a:gd name="T10" fmla="*/ 28 w 28"/>
                <a:gd name="T11" fmla="*/ 1 h 12"/>
                <a:gd name="T12" fmla="*/ 21 w 28"/>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28" h="12">
                  <a:moveTo>
                    <a:pt x="21" y="9"/>
                  </a:moveTo>
                  <a:lnTo>
                    <a:pt x="8" y="12"/>
                  </a:lnTo>
                  <a:lnTo>
                    <a:pt x="3" y="8"/>
                  </a:lnTo>
                  <a:lnTo>
                    <a:pt x="0" y="3"/>
                  </a:lnTo>
                  <a:lnTo>
                    <a:pt x="19" y="0"/>
                  </a:lnTo>
                  <a:lnTo>
                    <a:pt x="28" y="1"/>
                  </a:lnTo>
                  <a:lnTo>
                    <a:pt x="21" y="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42" name="Freeform 208"/>
            <p:cNvSpPr>
              <a:spLocks/>
            </p:cNvSpPr>
            <p:nvPr/>
          </p:nvSpPr>
          <p:spPr bwMode="auto">
            <a:xfrm>
              <a:off x="307975" y="1838325"/>
              <a:ext cx="65088" cy="23813"/>
            </a:xfrm>
            <a:custGeom>
              <a:avLst/>
              <a:gdLst>
                <a:gd name="T0" fmla="*/ 10 w 41"/>
                <a:gd name="T1" fmla="*/ 0 h 15"/>
                <a:gd name="T2" fmla="*/ 14 w 41"/>
                <a:gd name="T3" fmla="*/ 4 h 15"/>
                <a:gd name="T4" fmla="*/ 26 w 41"/>
                <a:gd name="T5" fmla="*/ 2 h 15"/>
                <a:gd name="T6" fmla="*/ 30 w 41"/>
                <a:gd name="T7" fmla="*/ 7 h 15"/>
                <a:gd name="T8" fmla="*/ 41 w 41"/>
                <a:gd name="T9" fmla="*/ 9 h 15"/>
                <a:gd name="T10" fmla="*/ 37 w 41"/>
                <a:gd name="T11" fmla="*/ 11 h 15"/>
                <a:gd name="T12" fmla="*/ 21 w 41"/>
                <a:gd name="T13" fmla="*/ 15 h 15"/>
                <a:gd name="T14" fmla="*/ 16 w 41"/>
                <a:gd name="T15" fmla="*/ 11 h 15"/>
                <a:gd name="T16" fmla="*/ 15 w 41"/>
                <a:gd name="T17" fmla="*/ 8 h 15"/>
                <a:gd name="T18" fmla="*/ 1 w 41"/>
                <a:gd name="T19" fmla="*/ 9 h 15"/>
                <a:gd name="T20" fmla="*/ 0 w 41"/>
                <a:gd name="T21" fmla="*/ 7 h 15"/>
                <a:gd name="T22" fmla="*/ 10 w 41"/>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5">
                  <a:moveTo>
                    <a:pt x="10" y="0"/>
                  </a:moveTo>
                  <a:lnTo>
                    <a:pt x="14" y="4"/>
                  </a:lnTo>
                  <a:lnTo>
                    <a:pt x="26" y="2"/>
                  </a:lnTo>
                  <a:lnTo>
                    <a:pt x="30" y="7"/>
                  </a:lnTo>
                  <a:lnTo>
                    <a:pt x="41" y="9"/>
                  </a:lnTo>
                  <a:lnTo>
                    <a:pt x="37" y="11"/>
                  </a:lnTo>
                  <a:lnTo>
                    <a:pt x="21" y="15"/>
                  </a:lnTo>
                  <a:lnTo>
                    <a:pt x="16" y="11"/>
                  </a:lnTo>
                  <a:lnTo>
                    <a:pt x="15" y="8"/>
                  </a:lnTo>
                  <a:lnTo>
                    <a:pt x="1" y="9"/>
                  </a:lnTo>
                  <a:lnTo>
                    <a:pt x="0" y="7"/>
                  </a:lnTo>
                  <a:lnTo>
                    <a:pt x="10" y="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43" name="Freeform 209"/>
            <p:cNvSpPr>
              <a:spLocks/>
            </p:cNvSpPr>
            <p:nvPr/>
          </p:nvSpPr>
          <p:spPr bwMode="auto">
            <a:xfrm>
              <a:off x="141287" y="1624012"/>
              <a:ext cx="1082675" cy="503238"/>
            </a:xfrm>
            <a:custGeom>
              <a:avLst/>
              <a:gdLst>
                <a:gd name="T0" fmla="*/ 542 w 682"/>
                <a:gd name="T1" fmla="*/ 8 h 317"/>
                <a:gd name="T2" fmla="*/ 572 w 682"/>
                <a:gd name="T3" fmla="*/ 16 h 317"/>
                <a:gd name="T4" fmla="*/ 630 w 682"/>
                <a:gd name="T5" fmla="*/ 21 h 317"/>
                <a:gd name="T6" fmla="*/ 671 w 682"/>
                <a:gd name="T7" fmla="*/ 26 h 317"/>
                <a:gd name="T8" fmla="*/ 598 w 682"/>
                <a:gd name="T9" fmla="*/ 94 h 317"/>
                <a:gd name="T10" fmla="*/ 501 w 682"/>
                <a:gd name="T11" fmla="*/ 207 h 317"/>
                <a:gd name="T12" fmla="*/ 529 w 682"/>
                <a:gd name="T13" fmla="*/ 217 h 317"/>
                <a:gd name="T14" fmla="*/ 550 w 682"/>
                <a:gd name="T15" fmla="*/ 229 h 317"/>
                <a:gd name="T16" fmla="*/ 547 w 682"/>
                <a:gd name="T17" fmla="*/ 274 h 317"/>
                <a:gd name="T18" fmla="*/ 536 w 682"/>
                <a:gd name="T19" fmla="*/ 309 h 317"/>
                <a:gd name="T20" fmla="*/ 536 w 682"/>
                <a:gd name="T21" fmla="*/ 278 h 317"/>
                <a:gd name="T22" fmla="*/ 526 w 682"/>
                <a:gd name="T23" fmla="*/ 242 h 317"/>
                <a:gd name="T24" fmla="*/ 480 w 682"/>
                <a:gd name="T25" fmla="*/ 216 h 317"/>
                <a:gd name="T26" fmla="*/ 429 w 682"/>
                <a:gd name="T27" fmla="*/ 207 h 317"/>
                <a:gd name="T28" fmla="*/ 380 w 682"/>
                <a:gd name="T29" fmla="*/ 194 h 317"/>
                <a:gd name="T30" fmla="*/ 338 w 682"/>
                <a:gd name="T31" fmla="*/ 213 h 317"/>
                <a:gd name="T32" fmla="*/ 307 w 682"/>
                <a:gd name="T33" fmla="*/ 212 h 317"/>
                <a:gd name="T34" fmla="*/ 358 w 682"/>
                <a:gd name="T35" fmla="*/ 183 h 317"/>
                <a:gd name="T36" fmla="*/ 267 w 682"/>
                <a:gd name="T37" fmla="*/ 220 h 317"/>
                <a:gd name="T38" fmla="*/ 213 w 682"/>
                <a:gd name="T39" fmla="*/ 251 h 317"/>
                <a:gd name="T40" fmla="*/ 145 w 682"/>
                <a:gd name="T41" fmla="*/ 276 h 317"/>
                <a:gd name="T42" fmla="*/ 95 w 682"/>
                <a:gd name="T43" fmla="*/ 292 h 317"/>
                <a:gd name="T44" fmla="*/ 32 w 682"/>
                <a:gd name="T45" fmla="*/ 311 h 317"/>
                <a:gd name="T46" fmla="*/ 28 w 682"/>
                <a:gd name="T47" fmla="*/ 304 h 317"/>
                <a:gd name="T48" fmla="*/ 98 w 682"/>
                <a:gd name="T49" fmla="*/ 285 h 317"/>
                <a:gd name="T50" fmla="*/ 155 w 682"/>
                <a:gd name="T51" fmla="*/ 261 h 317"/>
                <a:gd name="T52" fmla="*/ 213 w 682"/>
                <a:gd name="T53" fmla="*/ 228 h 317"/>
                <a:gd name="T54" fmla="*/ 172 w 682"/>
                <a:gd name="T55" fmla="*/ 238 h 317"/>
                <a:gd name="T56" fmla="*/ 167 w 682"/>
                <a:gd name="T57" fmla="*/ 225 h 317"/>
                <a:gd name="T58" fmla="*/ 146 w 682"/>
                <a:gd name="T59" fmla="*/ 221 h 317"/>
                <a:gd name="T60" fmla="*/ 132 w 682"/>
                <a:gd name="T61" fmla="*/ 211 h 317"/>
                <a:gd name="T62" fmla="*/ 139 w 682"/>
                <a:gd name="T63" fmla="*/ 186 h 317"/>
                <a:gd name="T64" fmla="*/ 183 w 682"/>
                <a:gd name="T65" fmla="*/ 157 h 317"/>
                <a:gd name="T66" fmla="*/ 220 w 682"/>
                <a:gd name="T67" fmla="*/ 149 h 317"/>
                <a:gd name="T68" fmla="*/ 270 w 682"/>
                <a:gd name="T69" fmla="*/ 136 h 317"/>
                <a:gd name="T70" fmla="*/ 295 w 682"/>
                <a:gd name="T71" fmla="*/ 117 h 317"/>
                <a:gd name="T72" fmla="*/ 256 w 682"/>
                <a:gd name="T73" fmla="*/ 125 h 317"/>
                <a:gd name="T74" fmla="*/ 213 w 682"/>
                <a:gd name="T75" fmla="*/ 119 h 317"/>
                <a:gd name="T76" fmla="*/ 246 w 682"/>
                <a:gd name="T77" fmla="*/ 93 h 317"/>
                <a:gd name="T78" fmla="*/ 286 w 682"/>
                <a:gd name="T79" fmla="*/ 93 h 317"/>
                <a:gd name="T80" fmla="*/ 313 w 682"/>
                <a:gd name="T81" fmla="*/ 74 h 317"/>
                <a:gd name="T82" fmla="*/ 305 w 682"/>
                <a:gd name="T83" fmla="*/ 52 h 317"/>
                <a:gd name="T84" fmla="*/ 380 w 682"/>
                <a:gd name="T85" fmla="*/ 34 h 317"/>
                <a:gd name="T86" fmla="*/ 439 w 682"/>
                <a:gd name="T87" fmla="*/ 16 h 317"/>
                <a:gd name="T88" fmla="*/ 519 w 682"/>
                <a:gd name="T8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2" h="317">
                  <a:moveTo>
                    <a:pt x="533" y="4"/>
                  </a:moveTo>
                  <a:lnTo>
                    <a:pt x="531" y="12"/>
                  </a:lnTo>
                  <a:lnTo>
                    <a:pt x="542" y="8"/>
                  </a:lnTo>
                  <a:lnTo>
                    <a:pt x="562" y="9"/>
                  </a:lnTo>
                  <a:lnTo>
                    <a:pt x="556" y="13"/>
                  </a:lnTo>
                  <a:lnTo>
                    <a:pt x="572" y="16"/>
                  </a:lnTo>
                  <a:lnTo>
                    <a:pt x="587" y="14"/>
                  </a:lnTo>
                  <a:lnTo>
                    <a:pt x="607" y="20"/>
                  </a:lnTo>
                  <a:lnTo>
                    <a:pt x="630" y="21"/>
                  </a:lnTo>
                  <a:lnTo>
                    <a:pt x="637" y="23"/>
                  </a:lnTo>
                  <a:lnTo>
                    <a:pt x="658" y="21"/>
                  </a:lnTo>
                  <a:lnTo>
                    <a:pt x="671" y="26"/>
                  </a:lnTo>
                  <a:lnTo>
                    <a:pt x="682" y="28"/>
                  </a:lnTo>
                  <a:lnTo>
                    <a:pt x="682" y="28"/>
                  </a:lnTo>
                  <a:lnTo>
                    <a:pt x="598" y="94"/>
                  </a:lnTo>
                  <a:lnTo>
                    <a:pt x="478" y="201"/>
                  </a:lnTo>
                  <a:lnTo>
                    <a:pt x="492" y="202"/>
                  </a:lnTo>
                  <a:lnTo>
                    <a:pt x="501" y="207"/>
                  </a:lnTo>
                  <a:lnTo>
                    <a:pt x="503" y="215"/>
                  </a:lnTo>
                  <a:lnTo>
                    <a:pt x="503" y="228"/>
                  </a:lnTo>
                  <a:lnTo>
                    <a:pt x="529" y="217"/>
                  </a:lnTo>
                  <a:lnTo>
                    <a:pt x="549" y="211"/>
                  </a:lnTo>
                  <a:lnTo>
                    <a:pt x="548" y="221"/>
                  </a:lnTo>
                  <a:lnTo>
                    <a:pt x="550" y="229"/>
                  </a:lnTo>
                  <a:lnTo>
                    <a:pt x="555" y="238"/>
                  </a:lnTo>
                  <a:lnTo>
                    <a:pt x="552" y="252"/>
                  </a:lnTo>
                  <a:lnTo>
                    <a:pt x="547" y="274"/>
                  </a:lnTo>
                  <a:lnTo>
                    <a:pt x="562" y="287"/>
                  </a:lnTo>
                  <a:lnTo>
                    <a:pt x="552" y="299"/>
                  </a:lnTo>
                  <a:lnTo>
                    <a:pt x="536" y="309"/>
                  </a:lnTo>
                  <a:lnTo>
                    <a:pt x="533" y="301"/>
                  </a:lnTo>
                  <a:lnTo>
                    <a:pt x="525" y="295"/>
                  </a:lnTo>
                  <a:lnTo>
                    <a:pt x="536" y="278"/>
                  </a:lnTo>
                  <a:lnTo>
                    <a:pt x="530" y="262"/>
                  </a:lnTo>
                  <a:lnTo>
                    <a:pt x="539" y="244"/>
                  </a:lnTo>
                  <a:lnTo>
                    <a:pt x="526" y="242"/>
                  </a:lnTo>
                  <a:lnTo>
                    <a:pt x="503" y="242"/>
                  </a:lnTo>
                  <a:lnTo>
                    <a:pt x="491" y="236"/>
                  </a:lnTo>
                  <a:lnTo>
                    <a:pt x="480" y="216"/>
                  </a:lnTo>
                  <a:lnTo>
                    <a:pt x="470" y="212"/>
                  </a:lnTo>
                  <a:lnTo>
                    <a:pt x="451" y="205"/>
                  </a:lnTo>
                  <a:lnTo>
                    <a:pt x="429" y="207"/>
                  </a:lnTo>
                  <a:lnTo>
                    <a:pt x="409" y="198"/>
                  </a:lnTo>
                  <a:lnTo>
                    <a:pt x="401" y="190"/>
                  </a:lnTo>
                  <a:lnTo>
                    <a:pt x="380" y="194"/>
                  </a:lnTo>
                  <a:lnTo>
                    <a:pt x="369" y="207"/>
                  </a:lnTo>
                  <a:lnTo>
                    <a:pt x="359" y="209"/>
                  </a:lnTo>
                  <a:lnTo>
                    <a:pt x="338" y="213"/>
                  </a:lnTo>
                  <a:lnTo>
                    <a:pt x="318" y="219"/>
                  </a:lnTo>
                  <a:lnTo>
                    <a:pt x="297" y="223"/>
                  </a:lnTo>
                  <a:lnTo>
                    <a:pt x="307" y="212"/>
                  </a:lnTo>
                  <a:lnTo>
                    <a:pt x="335" y="193"/>
                  </a:lnTo>
                  <a:lnTo>
                    <a:pt x="357" y="187"/>
                  </a:lnTo>
                  <a:lnTo>
                    <a:pt x="358" y="183"/>
                  </a:lnTo>
                  <a:lnTo>
                    <a:pt x="328" y="193"/>
                  </a:lnTo>
                  <a:lnTo>
                    <a:pt x="303" y="206"/>
                  </a:lnTo>
                  <a:lnTo>
                    <a:pt x="267" y="220"/>
                  </a:lnTo>
                  <a:lnTo>
                    <a:pt x="267" y="229"/>
                  </a:lnTo>
                  <a:lnTo>
                    <a:pt x="238" y="243"/>
                  </a:lnTo>
                  <a:lnTo>
                    <a:pt x="213" y="251"/>
                  </a:lnTo>
                  <a:lnTo>
                    <a:pt x="192" y="257"/>
                  </a:lnTo>
                  <a:lnTo>
                    <a:pt x="179" y="266"/>
                  </a:lnTo>
                  <a:lnTo>
                    <a:pt x="145" y="276"/>
                  </a:lnTo>
                  <a:lnTo>
                    <a:pt x="130" y="285"/>
                  </a:lnTo>
                  <a:lnTo>
                    <a:pt x="104" y="294"/>
                  </a:lnTo>
                  <a:lnTo>
                    <a:pt x="95" y="292"/>
                  </a:lnTo>
                  <a:lnTo>
                    <a:pt x="75" y="298"/>
                  </a:lnTo>
                  <a:lnTo>
                    <a:pt x="52" y="304"/>
                  </a:lnTo>
                  <a:lnTo>
                    <a:pt x="32" y="311"/>
                  </a:lnTo>
                  <a:lnTo>
                    <a:pt x="0" y="317"/>
                  </a:lnTo>
                  <a:lnTo>
                    <a:pt x="1" y="313"/>
                  </a:lnTo>
                  <a:lnTo>
                    <a:pt x="28" y="304"/>
                  </a:lnTo>
                  <a:lnTo>
                    <a:pt x="49" y="298"/>
                  </a:lnTo>
                  <a:lnTo>
                    <a:pt x="77" y="287"/>
                  </a:lnTo>
                  <a:lnTo>
                    <a:pt x="98" y="285"/>
                  </a:lnTo>
                  <a:lnTo>
                    <a:pt x="114" y="277"/>
                  </a:lnTo>
                  <a:lnTo>
                    <a:pt x="148" y="265"/>
                  </a:lnTo>
                  <a:lnTo>
                    <a:pt x="155" y="261"/>
                  </a:lnTo>
                  <a:lnTo>
                    <a:pt x="174" y="254"/>
                  </a:lnTo>
                  <a:lnTo>
                    <a:pt x="192" y="239"/>
                  </a:lnTo>
                  <a:lnTo>
                    <a:pt x="213" y="228"/>
                  </a:lnTo>
                  <a:lnTo>
                    <a:pt x="189" y="234"/>
                  </a:lnTo>
                  <a:lnTo>
                    <a:pt x="188" y="231"/>
                  </a:lnTo>
                  <a:lnTo>
                    <a:pt x="172" y="238"/>
                  </a:lnTo>
                  <a:lnTo>
                    <a:pt x="173" y="228"/>
                  </a:lnTo>
                  <a:lnTo>
                    <a:pt x="161" y="235"/>
                  </a:lnTo>
                  <a:lnTo>
                    <a:pt x="167" y="225"/>
                  </a:lnTo>
                  <a:lnTo>
                    <a:pt x="143" y="233"/>
                  </a:lnTo>
                  <a:lnTo>
                    <a:pt x="134" y="233"/>
                  </a:lnTo>
                  <a:lnTo>
                    <a:pt x="146" y="221"/>
                  </a:lnTo>
                  <a:lnTo>
                    <a:pt x="157" y="214"/>
                  </a:lnTo>
                  <a:lnTo>
                    <a:pt x="156" y="207"/>
                  </a:lnTo>
                  <a:lnTo>
                    <a:pt x="132" y="211"/>
                  </a:lnTo>
                  <a:lnTo>
                    <a:pt x="131" y="202"/>
                  </a:lnTo>
                  <a:lnTo>
                    <a:pt x="126" y="197"/>
                  </a:lnTo>
                  <a:lnTo>
                    <a:pt x="139" y="186"/>
                  </a:lnTo>
                  <a:lnTo>
                    <a:pt x="138" y="178"/>
                  </a:lnTo>
                  <a:lnTo>
                    <a:pt x="158" y="167"/>
                  </a:lnTo>
                  <a:lnTo>
                    <a:pt x="183" y="157"/>
                  </a:lnTo>
                  <a:lnTo>
                    <a:pt x="201" y="147"/>
                  </a:lnTo>
                  <a:lnTo>
                    <a:pt x="214" y="146"/>
                  </a:lnTo>
                  <a:lnTo>
                    <a:pt x="220" y="149"/>
                  </a:lnTo>
                  <a:lnTo>
                    <a:pt x="243" y="140"/>
                  </a:lnTo>
                  <a:lnTo>
                    <a:pt x="252" y="142"/>
                  </a:lnTo>
                  <a:lnTo>
                    <a:pt x="270" y="136"/>
                  </a:lnTo>
                  <a:lnTo>
                    <a:pt x="279" y="127"/>
                  </a:lnTo>
                  <a:lnTo>
                    <a:pt x="275" y="124"/>
                  </a:lnTo>
                  <a:lnTo>
                    <a:pt x="295" y="117"/>
                  </a:lnTo>
                  <a:lnTo>
                    <a:pt x="286" y="117"/>
                  </a:lnTo>
                  <a:lnTo>
                    <a:pt x="266" y="121"/>
                  </a:lnTo>
                  <a:lnTo>
                    <a:pt x="256" y="125"/>
                  </a:lnTo>
                  <a:lnTo>
                    <a:pt x="251" y="121"/>
                  </a:lnTo>
                  <a:lnTo>
                    <a:pt x="228" y="123"/>
                  </a:lnTo>
                  <a:lnTo>
                    <a:pt x="213" y="119"/>
                  </a:lnTo>
                  <a:lnTo>
                    <a:pt x="218" y="111"/>
                  </a:lnTo>
                  <a:lnTo>
                    <a:pt x="215" y="101"/>
                  </a:lnTo>
                  <a:lnTo>
                    <a:pt x="246" y="93"/>
                  </a:lnTo>
                  <a:lnTo>
                    <a:pt x="289" y="84"/>
                  </a:lnTo>
                  <a:lnTo>
                    <a:pt x="300" y="84"/>
                  </a:lnTo>
                  <a:lnTo>
                    <a:pt x="286" y="93"/>
                  </a:lnTo>
                  <a:lnTo>
                    <a:pt x="316" y="92"/>
                  </a:lnTo>
                  <a:lnTo>
                    <a:pt x="320" y="81"/>
                  </a:lnTo>
                  <a:lnTo>
                    <a:pt x="313" y="74"/>
                  </a:lnTo>
                  <a:lnTo>
                    <a:pt x="317" y="65"/>
                  </a:lnTo>
                  <a:lnTo>
                    <a:pt x="315" y="58"/>
                  </a:lnTo>
                  <a:lnTo>
                    <a:pt x="305" y="52"/>
                  </a:lnTo>
                  <a:lnTo>
                    <a:pt x="327" y="43"/>
                  </a:lnTo>
                  <a:lnTo>
                    <a:pt x="351" y="42"/>
                  </a:lnTo>
                  <a:lnTo>
                    <a:pt x="380" y="34"/>
                  </a:lnTo>
                  <a:lnTo>
                    <a:pt x="397" y="26"/>
                  </a:lnTo>
                  <a:lnTo>
                    <a:pt x="423" y="18"/>
                  </a:lnTo>
                  <a:lnTo>
                    <a:pt x="439" y="16"/>
                  </a:lnTo>
                  <a:lnTo>
                    <a:pt x="475" y="8"/>
                  </a:lnTo>
                  <a:lnTo>
                    <a:pt x="485" y="9"/>
                  </a:lnTo>
                  <a:lnTo>
                    <a:pt x="519" y="0"/>
                  </a:lnTo>
                  <a:lnTo>
                    <a:pt x="533" y="4"/>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44" name="Freeform 210"/>
            <p:cNvSpPr>
              <a:spLocks/>
            </p:cNvSpPr>
            <p:nvPr/>
          </p:nvSpPr>
          <p:spPr bwMode="auto">
            <a:xfrm>
              <a:off x="841375" y="2286000"/>
              <a:ext cx="1589088" cy="795338"/>
            </a:xfrm>
            <a:custGeom>
              <a:avLst/>
              <a:gdLst>
                <a:gd name="T0" fmla="*/ 595 w 1001"/>
                <a:gd name="T1" fmla="*/ 16 h 501"/>
                <a:gd name="T2" fmla="*/ 655 w 1001"/>
                <a:gd name="T3" fmla="*/ 28 h 501"/>
                <a:gd name="T4" fmla="*/ 701 w 1001"/>
                <a:gd name="T5" fmla="*/ 38 h 501"/>
                <a:gd name="T6" fmla="*/ 724 w 1001"/>
                <a:gd name="T7" fmla="*/ 58 h 501"/>
                <a:gd name="T8" fmla="*/ 729 w 1001"/>
                <a:gd name="T9" fmla="*/ 64 h 501"/>
                <a:gd name="T10" fmla="*/ 733 w 1001"/>
                <a:gd name="T11" fmla="*/ 73 h 501"/>
                <a:gd name="T12" fmla="*/ 730 w 1001"/>
                <a:gd name="T13" fmla="*/ 131 h 501"/>
                <a:gd name="T14" fmla="*/ 712 w 1001"/>
                <a:gd name="T15" fmla="*/ 155 h 501"/>
                <a:gd name="T16" fmla="*/ 762 w 1001"/>
                <a:gd name="T17" fmla="*/ 144 h 501"/>
                <a:gd name="T18" fmla="*/ 788 w 1001"/>
                <a:gd name="T19" fmla="*/ 121 h 501"/>
                <a:gd name="T20" fmla="*/ 836 w 1001"/>
                <a:gd name="T21" fmla="*/ 110 h 501"/>
                <a:gd name="T22" fmla="*/ 896 w 1001"/>
                <a:gd name="T23" fmla="*/ 90 h 501"/>
                <a:gd name="T24" fmla="*/ 943 w 1001"/>
                <a:gd name="T25" fmla="*/ 80 h 501"/>
                <a:gd name="T26" fmla="*/ 984 w 1001"/>
                <a:gd name="T27" fmla="*/ 45 h 501"/>
                <a:gd name="T28" fmla="*/ 999 w 1001"/>
                <a:gd name="T29" fmla="*/ 87 h 501"/>
                <a:gd name="T30" fmla="*/ 940 w 1001"/>
                <a:gd name="T31" fmla="*/ 117 h 501"/>
                <a:gd name="T32" fmla="*/ 922 w 1001"/>
                <a:gd name="T33" fmla="*/ 155 h 501"/>
                <a:gd name="T34" fmla="*/ 930 w 1001"/>
                <a:gd name="T35" fmla="*/ 159 h 501"/>
                <a:gd name="T36" fmla="*/ 888 w 1001"/>
                <a:gd name="T37" fmla="*/ 166 h 501"/>
                <a:gd name="T38" fmla="*/ 892 w 1001"/>
                <a:gd name="T39" fmla="*/ 173 h 501"/>
                <a:gd name="T40" fmla="*/ 850 w 1001"/>
                <a:gd name="T41" fmla="*/ 183 h 501"/>
                <a:gd name="T42" fmla="*/ 830 w 1001"/>
                <a:gd name="T43" fmla="*/ 209 h 501"/>
                <a:gd name="T44" fmla="*/ 826 w 1001"/>
                <a:gd name="T45" fmla="*/ 217 h 501"/>
                <a:gd name="T46" fmla="*/ 801 w 1001"/>
                <a:gd name="T47" fmla="*/ 249 h 501"/>
                <a:gd name="T48" fmla="*/ 801 w 1001"/>
                <a:gd name="T49" fmla="*/ 219 h 501"/>
                <a:gd name="T50" fmla="*/ 796 w 1001"/>
                <a:gd name="T51" fmla="*/ 255 h 501"/>
                <a:gd name="T52" fmla="*/ 782 w 1001"/>
                <a:gd name="T53" fmla="*/ 300 h 501"/>
                <a:gd name="T54" fmla="*/ 729 w 1001"/>
                <a:gd name="T55" fmla="*/ 327 h 501"/>
                <a:gd name="T56" fmla="*/ 679 w 1001"/>
                <a:gd name="T57" fmla="*/ 369 h 501"/>
                <a:gd name="T58" fmla="*/ 680 w 1001"/>
                <a:gd name="T59" fmla="*/ 431 h 501"/>
                <a:gd name="T60" fmla="*/ 676 w 1001"/>
                <a:gd name="T61" fmla="*/ 486 h 501"/>
                <a:gd name="T62" fmla="*/ 654 w 1001"/>
                <a:gd name="T63" fmla="*/ 490 h 501"/>
                <a:gd name="T64" fmla="*/ 636 w 1001"/>
                <a:gd name="T65" fmla="*/ 443 h 501"/>
                <a:gd name="T66" fmla="*/ 624 w 1001"/>
                <a:gd name="T67" fmla="*/ 397 h 501"/>
                <a:gd name="T68" fmla="*/ 585 w 1001"/>
                <a:gd name="T69" fmla="*/ 391 h 501"/>
                <a:gd name="T70" fmla="*/ 528 w 1001"/>
                <a:gd name="T71" fmla="*/ 396 h 501"/>
                <a:gd name="T72" fmla="*/ 526 w 1001"/>
                <a:gd name="T73" fmla="*/ 417 h 501"/>
                <a:gd name="T74" fmla="*/ 489 w 1001"/>
                <a:gd name="T75" fmla="*/ 406 h 501"/>
                <a:gd name="T76" fmla="*/ 434 w 1001"/>
                <a:gd name="T77" fmla="*/ 410 h 501"/>
                <a:gd name="T78" fmla="*/ 376 w 1001"/>
                <a:gd name="T79" fmla="*/ 454 h 501"/>
                <a:gd name="T80" fmla="*/ 366 w 1001"/>
                <a:gd name="T81" fmla="*/ 486 h 501"/>
                <a:gd name="T82" fmla="*/ 339 w 1001"/>
                <a:gd name="T83" fmla="*/ 450 h 501"/>
                <a:gd name="T84" fmla="*/ 313 w 1001"/>
                <a:gd name="T85" fmla="*/ 404 h 501"/>
                <a:gd name="T86" fmla="*/ 262 w 1001"/>
                <a:gd name="T87" fmla="*/ 408 h 501"/>
                <a:gd name="T88" fmla="*/ 244 w 1001"/>
                <a:gd name="T89" fmla="*/ 370 h 501"/>
                <a:gd name="T90" fmla="*/ 193 w 1001"/>
                <a:gd name="T91" fmla="*/ 371 h 501"/>
                <a:gd name="T92" fmla="*/ 102 w 1001"/>
                <a:gd name="T93" fmla="*/ 343 h 501"/>
                <a:gd name="T94" fmla="*/ 53 w 1001"/>
                <a:gd name="T95" fmla="*/ 324 h 501"/>
                <a:gd name="T96" fmla="*/ 33 w 1001"/>
                <a:gd name="T97" fmla="*/ 309 h 501"/>
                <a:gd name="T98" fmla="*/ 8 w 1001"/>
                <a:gd name="T99" fmla="*/ 272 h 501"/>
                <a:gd name="T100" fmla="*/ 0 w 1001"/>
                <a:gd name="T101" fmla="*/ 214 h 501"/>
                <a:gd name="T102" fmla="*/ 23 w 1001"/>
                <a:gd name="T103" fmla="*/ 151 h 501"/>
                <a:gd name="T104" fmla="*/ 69 w 1001"/>
                <a:gd name="T105" fmla="*/ 79 h 501"/>
                <a:gd name="T106" fmla="*/ 94 w 1001"/>
                <a:gd name="T107" fmla="*/ 21 h 501"/>
                <a:gd name="T108" fmla="*/ 124 w 1001"/>
                <a:gd name="T109" fmla="*/ 25 h 501"/>
                <a:gd name="T110" fmla="*/ 239 w 1001"/>
                <a:gd name="T111" fmla="*/ 8 h 501"/>
                <a:gd name="T112" fmla="*/ 432 w 1001"/>
                <a:gd name="T113" fmla="*/ 8 h 501"/>
                <a:gd name="T114" fmla="*/ 579 w 1001"/>
                <a:gd name="T115"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1" h="501">
                  <a:moveTo>
                    <a:pt x="584" y="0"/>
                  </a:moveTo>
                  <a:lnTo>
                    <a:pt x="582" y="11"/>
                  </a:lnTo>
                  <a:lnTo>
                    <a:pt x="585" y="15"/>
                  </a:lnTo>
                  <a:lnTo>
                    <a:pt x="595" y="16"/>
                  </a:lnTo>
                  <a:lnTo>
                    <a:pt x="610" y="19"/>
                  </a:lnTo>
                  <a:lnTo>
                    <a:pt x="623" y="26"/>
                  </a:lnTo>
                  <a:lnTo>
                    <a:pt x="637" y="23"/>
                  </a:lnTo>
                  <a:lnTo>
                    <a:pt x="655" y="28"/>
                  </a:lnTo>
                  <a:lnTo>
                    <a:pt x="660" y="28"/>
                  </a:lnTo>
                  <a:lnTo>
                    <a:pt x="677" y="22"/>
                  </a:lnTo>
                  <a:lnTo>
                    <a:pt x="689" y="30"/>
                  </a:lnTo>
                  <a:lnTo>
                    <a:pt x="701" y="38"/>
                  </a:lnTo>
                  <a:lnTo>
                    <a:pt x="711" y="44"/>
                  </a:lnTo>
                  <a:lnTo>
                    <a:pt x="721" y="51"/>
                  </a:lnTo>
                  <a:lnTo>
                    <a:pt x="721" y="56"/>
                  </a:lnTo>
                  <a:lnTo>
                    <a:pt x="724" y="58"/>
                  </a:lnTo>
                  <a:lnTo>
                    <a:pt x="722" y="60"/>
                  </a:lnTo>
                  <a:lnTo>
                    <a:pt x="726" y="61"/>
                  </a:lnTo>
                  <a:lnTo>
                    <a:pt x="730" y="59"/>
                  </a:lnTo>
                  <a:lnTo>
                    <a:pt x="729" y="64"/>
                  </a:lnTo>
                  <a:lnTo>
                    <a:pt x="731" y="67"/>
                  </a:lnTo>
                  <a:lnTo>
                    <a:pt x="735" y="67"/>
                  </a:lnTo>
                  <a:lnTo>
                    <a:pt x="737" y="69"/>
                  </a:lnTo>
                  <a:lnTo>
                    <a:pt x="733" y="73"/>
                  </a:lnTo>
                  <a:lnTo>
                    <a:pt x="747" y="83"/>
                  </a:lnTo>
                  <a:lnTo>
                    <a:pt x="743" y="101"/>
                  </a:lnTo>
                  <a:lnTo>
                    <a:pt x="739" y="119"/>
                  </a:lnTo>
                  <a:lnTo>
                    <a:pt x="730" y="131"/>
                  </a:lnTo>
                  <a:lnTo>
                    <a:pt x="718" y="142"/>
                  </a:lnTo>
                  <a:lnTo>
                    <a:pt x="712" y="150"/>
                  </a:lnTo>
                  <a:lnTo>
                    <a:pt x="711" y="152"/>
                  </a:lnTo>
                  <a:lnTo>
                    <a:pt x="712" y="155"/>
                  </a:lnTo>
                  <a:lnTo>
                    <a:pt x="716" y="158"/>
                  </a:lnTo>
                  <a:lnTo>
                    <a:pt x="720" y="158"/>
                  </a:lnTo>
                  <a:lnTo>
                    <a:pt x="744" y="147"/>
                  </a:lnTo>
                  <a:lnTo>
                    <a:pt x="762" y="144"/>
                  </a:lnTo>
                  <a:lnTo>
                    <a:pt x="788" y="133"/>
                  </a:lnTo>
                  <a:lnTo>
                    <a:pt x="789" y="132"/>
                  </a:lnTo>
                  <a:lnTo>
                    <a:pt x="789" y="125"/>
                  </a:lnTo>
                  <a:lnTo>
                    <a:pt x="788" y="121"/>
                  </a:lnTo>
                  <a:lnTo>
                    <a:pt x="797" y="118"/>
                  </a:lnTo>
                  <a:lnTo>
                    <a:pt x="813" y="118"/>
                  </a:lnTo>
                  <a:lnTo>
                    <a:pt x="828" y="118"/>
                  </a:lnTo>
                  <a:lnTo>
                    <a:pt x="836" y="110"/>
                  </a:lnTo>
                  <a:lnTo>
                    <a:pt x="839" y="108"/>
                  </a:lnTo>
                  <a:lnTo>
                    <a:pt x="862" y="93"/>
                  </a:lnTo>
                  <a:lnTo>
                    <a:pt x="870" y="90"/>
                  </a:lnTo>
                  <a:lnTo>
                    <a:pt x="896" y="90"/>
                  </a:lnTo>
                  <a:lnTo>
                    <a:pt x="926" y="90"/>
                  </a:lnTo>
                  <a:lnTo>
                    <a:pt x="929" y="84"/>
                  </a:lnTo>
                  <a:lnTo>
                    <a:pt x="935" y="83"/>
                  </a:lnTo>
                  <a:lnTo>
                    <a:pt x="943" y="80"/>
                  </a:lnTo>
                  <a:lnTo>
                    <a:pt x="952" y="71"/>
                  </a:lnTo>
                  <a:lnTo>
                    <a:pt x="962" y="55"/>
                  </a:lnTo>
                  <a:lnTo>
                    <a:pt x="980" y="40"/>
                  </a:lnTo>
                  <a:lnTo>
                    <a:pt x="984" y="45"/>
                  </a:lnTo>
                  <a:lnTo>
                    <a:pt x="996" y="42"/>
                  </a:lnTo>
                  <a:lnTo>
                    <a:pt x="1001" y="48"/>
                  </a:lnTo>
                  <a:lnTo>
                    <a:pt x="992" y="75"/>
                  </a:lnTo>
                  <a:lnTo>
                    <a:pt x="999" y="87"/>
                  </a:lnTo>
                  <a:lnTo>
                    <a:pt x="999" y="94"/>
                  </a:lnTo>
                  <a:lnTo>
                    <a:pt x="979" y="103"/>
                  </a:lnTo>
                  <a:lnTo>
                    <a:pt x="959" y="111"/>
                  </a:lnTo>
                  <a:lnTo>
                    <a:pt x="940" y="117"/>
                  </a:lnTo>
                  <a:lnTo>
                    <a:pt x="927" y="129"/>
                  </a:lnTo>
                  <a:lnTo>
                    <a:pt x="923" y="133"/>
                  </a:lnTo>
                  <a:lnTo>
                    <a:pt x="920" y="144"/>
                  </a:lnTo>
                  <a:lnTo>
                    <a:pt x="922" y="155"/>
                  </a:lnTo>
                  <a:lnTo>
                    <a:pt x="929" y="156"/>
                  </a:lnTo>
                  <a:lnTo>
                    <a:pt x="929" y="148"/>
                  </a:lnTo>
                  <a:lnTo>
                    <a:pt x="933" y="153"/>
                  </a:lnTo>
                  <a:lnTo>
                    <a:pt x="930" y="159"/>
                  </a:lnTo>
                  <a:lnTo>
                    <a:pt x="917" y="162"/>
                  </a:lnTo>
                  <a:lnTo>
                    <a:pt x="909" y="162"/>
                  </a:lnTo>
                  <a:lnTo>
                    <a:pt x="896" y="165"/>
                  </a:lnTo>
                  <a:lnTo>
                    <a:pt x="888" y="166"/>
                  </a:lnTo>
                  <a:lnTo>
                    <a:pt x="878" y="167"/>
                  </a:lnTo>
                  <a:lnTo>
                    <a:pt x="862" y="173"/>
                  </a:lnTo>
                  <a:lnTo>
                    <a:pt x="888" y="169"/>
                  </a:lnTo>
                  <a:lnTo>
                    <a:pt x="892" y="173"/>
                  </a:lnTo>
                  <a:lnTo>
                    <a:pt x="867" y="179"/>
                  </a:lnTo>
                  <a:lnTo>
                    <a:pt x="856" y="179"/>
                  </a:lnTo>
                  <a:lnTo>
                    <a:pt x="857" y="177"/>
                  </a:lnTo>
                  <a:lnTo>
                    <a:pt x="850" y="183"/>
                  </a:lnTo>
                  <a:lnTo>
                    <a:pt x="855" y="183"/>
                  </a:lnTo>
                  <a:lnTo>
                    <a:pt x="847" y="198"/>
                  </a:lnTo>
                  <a:lnTo>
                    <a:pt x="830" y="214"/>
                  </a:lnTo>
                  <a:lnTo>
                    <a:pt x="830" y="209"/>
                  </a:lnTo>
                  <a:lnTo>
                    <a:pt x="827" y="208"/>
                  </a:lnTo>
                  <a:lnTo>
                    <a:pt x="823" y="203"/>
                  </a:lnTo>
                  <a:lnTo>
                    <a:pt x="823" y="214"/>
                  </a:lnTo>
                  <a:lnTo>
                    <a:pt x="826" y="217"/>
                  </a:lnTo>
                  <a:lnTo>
                    <a:pt x="824" y="225"/>
                  </a:lnTo>
                  <a:lnTo>
                    <a:pt x="817" y="233"/>
                  </a:lnTo>
                  <a:lnTo>
                    <a:pt x="802" y="250"/>
                  </a:lnTo>
                  <a:lnTo>
                    <a:pt x="801" y="249"/>
                  </a:lnTo>
                  <a:lnTo>
                    <a:pt x="810" y="235"/>
                  </a:lnTo>
                  <a:lnTo>
                    <a:pt x="804" y="227"/>
                  </a:lnTo>
                  <a:lnTo>
                    <a:pt x="807" y="210"/>
                  </a:lnTo>
                  <a:lnTo>
                    <a:pt x="801" y="219"/>
                  </a:lnTo>
                  <a:lnTo>
                    <a:pt x="801" y="232"/>
                  </a:lnTo>
                  <a:lnTo>
                    <a:pt x="791" y="229"/>
                  </a:lnTo>
                  <a:lnTo>
                    <a:pt x="800" y="235"/>
                  </a:lnTo>
                  <a:lnTo>
                    <a:pt x="796" y="255"/>
                  </a:lnTo>
                  <a:lnTo>
                    <a:pt x="800" y="256"/>
                  </a:lnTo>
                  <a:lnTo>
                    <a:pt x="800" y="264"/>
                  </a:lnTo>
                  <a:lnTo>
                    <a:pt x="797" y="284"/>
                  </a:lnTo>
                  <a:lnTo>
                    <a:pt x="782" y="300"/>
                  </a:lnTo>
                  <a:lnTo>
                    <a:pt x="763" y="306"/>
                  </a:lnTo>
                  <a:lnTo>
                    <a:pt x="748" y="318"/>
                  </a:lnTo>
                  <a:lnTo>
                    <a:pt x="739" y="319"/>
                  </a:lnTo>
                  <a:lnTo>
                    <a:pt x="729" y="327"/>
                  </a:lnTo>
                  <a:lnTo>
                    <a:pt x="725" y="334"/>
                  </a:lnTo>
                  <a:lnTo>
                    <a:pt x="702" y="347"/>
                  </a:lnTo>
                  <a:lnTo>
                    <a:pt x="690" y="357"/>
                  </a:lnTo>
                  <a:lnTo>
                    <a:pt x="679" y="369"/>
                  </a:lnTo>
                  <a:lnTo>
                    <a:pt x="673" y="384"/>
                  </a:lnTo>
                  <a:lnTo>
                    <a:pt x="673" y="398"/>
                  </a:lnTo>
                  <a:lnTo>
                    <a:pt x="675" y="416"/>
                  </a:lnTo>
                  <a:lnTo>
                    <a:pt x="680" y="431"/>
                  </a:lnTo>
                  <a:lnTo>
                    <a:pt x="678" y="440"/>
                  </a:lnTo>
                  <a:lnTo>
                    <a:pt x="682" y="464"/>
                  </a:lnTo>
                  <a:lnTo>
                    <a:pt x="679" y="478"/>
                  </a:lnTo>
                  <a:lnTo>
                    <a:pt x="676" y="486"/>
                  </a:lnTo>
                  <a:lnTo>
                    <a:pt x="670" y="499"/>
                  </a:lnTo>
                  <a:lnTo>
                    <a:pt x="664" y="501"/>
                  </a:lnTo>
                  <a:lnTo>
                    <a:pt x="656" y="499"/>
                  </a:lnTo>
                  <a:lnTo>
                    <a:pt x="654" y="490"/>
                  </a:lnTo>
                  <a:lnTo>
                    <a:pt x="648" y="485"/>
                  </a:lnTo>
                  <a:lnTo>
                    <a:pt x="642" y="467"/>
                  </a:lnTo>
                  <a:lnTo>
                    <a:pt x="637" y="451"/>
                  </a:lnTo>
                  <a:lnTo>
                    <a:pt x="636" y="443"/>
                  </a:lnTo>
                  <a:lnTo>
                    <a:pt x="643" y="429"/>
                  </a:lnTo>
                  <a:lnTo>
                    <a:pt x="640" y="418"/>
                  </a:lnTo>
                  <a:lnTo>
                    <a:pt x="630" y="401"/>
                  </a:lnTo>
                  <a:lnTo>
                    <a:pt x="624" y="397"/>
                  </a:lnTo>
                  <a:lnTo>
                    <a:pt x="604" y="407"/>
                  </a:lnTo>
                  <a:lnTo>
                    <a:pt x="601" y="406"/>
                  </a:lnTo>
                  <a:lnTo>
                    <a:pt x="595" y="396"/>
                  </a:lnTo>
                  <a:lnTo>
                    <a:pt x="585" y="391"/>
                  </a:lnTo>
                  <a:lnTo>
                    <a:pt x="564" y="394"/>
                  </a:lnTo>
                  <a:lnTo>
                    <a:pt x="549" y="391"/>
                  </a:lnTo>
                  <a:lnTo>
                    <a:pt x="536" y="393"/>
                  </a:lnTo>
                  <a:lnTo>
                    <a:pt x="528" y="396"/>
                  </a:lnTo>
                  <a:lnTo>
                    <a:pt x="529" y="401"/>
                  </a:lnTo>
                  <a:lnTo>
                    <a:pt x="527" y="410"/>
                  </a:lnTo>
                  <a:lnTo>
                    <a:pt x="530" y="414"/>
                  </a:lnTo>
                  <a:lnTo>
                    <a:pt x="526" y="417"/>
                  </a:lnTo>
                  <a:lnTo>
                    <a:pt x="520" y="414"/>
                  </a:lnTo>
                  <a:lnTo>
                    <a:pt x="512" y="417"/>
                  </a:lnTo>
                  <a:lnTo>
                    <a:pt x="500" y="417"/>
                  </a:lnTo>
                  <a:lnTo>
                    <a:pt x="489" y="406"/>
                  </a:lnTo>
                  <a:lnTo>
                    <a:pt x="473" y="408"/>
                  </a:lnTo>
                  <a:lnTo>
                    <a:pt x="462" y="404"/>
                  </a:lnTo>
                  <a:lnTo>
                    <a:pt x="450" y="405"/>
                  </a:lnTo>
                  <a:lnTo>
                    <a:pt x="434" y="410"/>
                  </a:lnTo>
                  <a:lnTo>
                    <a:pt x="415" y="426"/>
                  </a:lnTo>
                  <a:lnTo>
                    <a:pt x="395" y="434"/>
                  </a:lnTo>
                  <a:lnTo>
                    <a:pt x="383" y="444"/>
                  </a:lnTo>
                  <a:lnTo>
                    <a:pt x="376" y="454"/>
                  </a:lnTo>
                  <a:lnTo>
                    <a:pt x="373" y="468"/>
                  </a:lnTo>
                  <a:lnTo>
                    <a:pt x="372" y="478"/>
                  </a:lnTo>
                  <a:lnTo>
                    <a:pt x="374" y="485"/>
                  </a:lnTo>
                  <a:lnTo>
                    <a:pt x="366" y="486"/>
                  </a:lnTo>
                  <a:lnTo>
                    <a:pt x="355" y="481"/>
                  </a:lnTo>
                  <a:lnTo>
                    <a:pt x="342" y="475"/>
                  </a:lnTo>
                  <a:lnTo>
                    <a:pt x="340" y="465"/>
                  </a:lnTo>
                  <a:lnTo>
                    <a:pt x="339" y="450"/>
                  </a:lnTo>
                  <a:lnTo>
                    <a:pt x="332" y="438"/>
                  </a:lnTo>
                  <a:lnTo>
                    <a:pt x="328" y="426"/>
                  </a:lnTo>
                  <a:lnTo>
                    <a:pt x="323" y="412"/>
                  </a:lnTo>
                  <a:lnTo>
                    <a:pt x="313" y="404"/>
                  </a:lnTo>
                  <a:lnTo>
                    <a:pt x="299" y="404"/>
                  </a:lnTo>
                  <a:lnTo>
                    <a:pt x="283" y="421"/>
                  </a:lnTo>
                  <a:lnTo>
                    <a:pt x="270" y="414"/>
                  </a:lnTo>
                  <a:lnTo>
                    <a:pt x="262" y="408"/>
                  </a:lnTo>
                  <a:lnTo>
                    <a:pt x="261" y="397"/>
                  </a:lnTo>
                  <a:lnTo>
                    <a:pt x="259" y="386"/>
                  </a:lnTo>
                  <a:lnTo>
                    <a:pt x="251" y="377"/>
                  </a:lnTo>
                  <a:lnTo>
                    <a:pt x="244" y="370"/>
                  </a:lnTo>
                  <a:lnTo>
                    <a:pt x="240" y="363"/>
                  </a:lnTo>
                  <a:lnTo>
                    <a:pt x="209" y="363"/>
                  </a:lnTo>
                  <a:lnTo>
                    <a:pt x="207" y="371"/>
                  </a:lnTo>
                  <a:lnTo>
                    <a:pt x="193" y="371"/>
                  </a:lnTo>
                  <a:lnTo>
                    <a:pt x="158" y="372"/>
                  </a:lnTo>
                  <a:lnTo>
                    <a:pt x="123" y="357"/>
                  </a:lnTo>
                  <a:lnTo>
                    <a:pt x="100" y="347"/>
                  </a:lnTo>
                  <a:lnTo>
                    <a:pt x="102" y="343"/>
                  </a:lnTo>
                  <a:lnTo>
                    <a:pt x="80" y="345"/>
                  </a:lnTo>
                  <a:lnTo>
                    <a:pt x="59" y="347"/>
                  </a:lnTo>
                  <a:lnTo>
                    <a:pt x="60" y="336"/>
                  </a:lnTo>
                  <a:lnTo>
                    <a:pt x="53" y="324"/>
                  </a:lnTo>
                  <a:lnTo>
                    <a:pt x="46" y="322"/>
                  </a:lnTo>
                  <a:lnTo>
                    <a:pt x="46" y="316"/>
                  </a:lnTo>
                  <a:lnTo>
                    <a:pt x="37" y="315"/>
                  </a:lnTo>
                  <a:lnTo>
                    <a:pt x="33" y="309"/>
                  </a:lnTo>
                  <a:lnTo>
                    <a:pt x="18" y="307"/>
                  </a:lnTo>
                  <a:lnTo>
                    <a:pt x="14" y="304"/>
                  </a:lnTo>
                  <a:lnTo>
                    <a:pt x="17" y="292"/>
                  </a:lnTo>
                  <a:lnTo>
                    <a:pt x="8" y="272"/>
                  </a:lnTo>
                  <a:lnTo>
                    <a:pt x="7" y="243"/>
                  </a:lnTo>
                  <a:lnTo>
                    <a:pt x="9" y="238"/>
                  </a:lnTo>
                  <a:lnTo>
                    <a:pt x="5" y="231"/>
                  </a:lnTo>
                  <a:lnTo>
                    <a:pt x="0" y="214"/>
                  </a:lnTo>
                  <a:lnTo>
                    <a:pt x="5" y="197"/>
                  </a:lnTo>
                  <a:lnTo>
                    <a:pt x="2" y="186"/>
                  </a:lnTo>
                  <a:lnTo>
                    <a:pt x="14" y="169"/>
                  </a:lnTo>
                  <a:lnTo>
                    <a:pt x="23" y="151"/>
                  </a:lnTo>
                  <a:lnTo>
                    <a:pt x="26" y="135"/>
                  </a:lnTo>
                  <a:lnTo>
                    <a:pt x="43" y="116"/>
                  </a:lnTo>
                  <a:lnTo>
                    <a:pt x="56" y="98"/>
                  </a:lnTo>
                  <a:lnTo>
                    <a:pt x="69" y="79"/>
                  </a:lnTo>
                  <a:lnTo>
                    <a:pt x="82" y="52"/>
                  </a:lnTo>
                  <a:lnTo>
                    <a:pt x="88" y="34"/>
                  </a:lnTo>
                  <a:lnTo>
                    <a:pt x="89" y="25"/>
                  </a:lnTo>
                  <a:lnTo>
                    <a:pt x="94" y="21"/>
                  </a:lnTo>
                  <a:lnTo>
                    <a:pt x="113" y="28"/>
                  </a:lnTo>
                  <a:lnTo>
                    <a:pt x="109" y="47"/>
                  </a:lnTo>
                  <a:lnTo>
                    <a:pt x="117" y="41"/>
                  </a:lnTo>
                  <a:lnTo>
                    <a:pt x="124" y="25"/>
                  </a:lnTo>
                  <a:lnTo>
                    <a:pt x="130" y="8"/>
                  </a:lnTo>
                  <a:lnTo>
                    <a:pt x="175" y="8"/>
                  </a:lnTo>
                  <a:lnTo>
                    <a:pt x="223" y="8"/>
                  </a:lnTo>
                  <a:lnTo>
                    <a:pt x="239" y="8"/>
                  </a:lnTo>
                  <a:lnTo>
                    <a:pt x="288" y="8"/>
                  </a:lnTo>
                  <a:lnTo>
                    <a:pt x="335" y="8"/>
                  </a:lnTo>
                  <a:lnTo>
                    <a:pt x="384" y="8"/>
                  </a:lnTo>
                  <a:lnTo>
                    <a:pt x="432" y="8"/>
                  </a:lnTo>
                  <a:lnTo>
                    <a:pt x="487" y="8"/>
                  </a:lnTo>
                  <a:lnTo>
                    <a:pt x="541" y="8"/>
                  </a:lnTo>
                  <a:lnTo>
                    <a:pt x="575" y="8"/>
                  </a:lnTo>
                  <a:lnTo>
                    <a:pt x="579" y="0"/>
                  </a:lnTo>
                  <a:lnTo>
                    <a:pt x="584" y="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45" name="Freeform 211"/>
            <p:cNvSpPr>
              <a:spLocks/>
            </p:cNvSpPr>
            <p:nvPr/>
          </p:nvSpPr>
          <p:spPr bwMode="auto">
            <a:xfrm>
              <a:off x="5645150" y="2409825"/>
              <a:ext cx="492125" cy="274638"/>
            </a:xfrm>
            <a:custGeom>
              <a:avLst/>
              <a:gdLst>
                <a:gd name="T0" fmla="*/ 218 w 310"/>
                <a:gd name="T1" fmla="*/ 169 h 173"/>
                <a:gd name="T2" fmla="*/ 215 w 310"/>
                <a:gd name="T3" fmla="*/ 156 h 173"/>
                <a:gd name="T4" fmla="*/ 190 w 310"/>
                <a:gd name="T5" fmla="*/ 147 h 173"/>
                <a:gd name="T6" fmla="*/ 170 w 310"/>
                <a:gd name="T7" fmla="*/ 137 h 173"/>
                <a:gd name="T8" fmla="*/ 157 w 310"/>
                <a:gd name="T9" fmla="*/ 127 h 173"/>
                <a:gd name="T10" fmla="*/ 134 w 310"/>
                <a:gd name="T11" fmla="*/ 113 h 173"/>
                <a:gd name="T12" fmla="*/ 120 w 310"/>
                <a:gd name="T13" fmla="*/ 92 h 173"/>
                <a:gd name="T14" fmla="*/ 114 w 310"/>
                <a:gd name="T15" fmla="*/ 88 h 173"/>
                <a:gd name="T16" fmla="*/ 96 w 310"/>
                <a:gd name="T17" fmla="*/ 89 h 173"/>
                <a:gd name="T18" fmla="*/ 88 w 310"/>
                <a:gd name="T19" fmla="*/ 85 h 173"/>
                <a:gd name="T20" fmla="*/ 82 w 310"/>
                <a:gd name="T21" fmla="*/ 69 h 173"/>
                <a:gd name="T22" fmla="*/ 57 w 310"/>
                <a:gd name="T23" fmla="*/ 58 h 173"/>
                <a:gd name="T24" fmla="*/ 46 w 310"/>
                <a:gd name="T25" fmla="*/ 70 h 173"/>
                <a:gd name="T26" fmla="*/ 33 w 310"/>
                <a:gd name="T27" fmla="*/ 77 h 173"/>
                <a:gd name="T28" fmla="*/ 39 w 310"/>
                <a:gd name="T29" fmla="*/ 87 h 173"/>
                <a:gd name="T30" fmla="*/ 20 w 310"/>
                <a:gd name="T31" fmla="*/ 87 h 173"/>
                <a:gd name="T32" fmla="*/ 0 w 310"/>
                <a:gd name="T33" fmla="*/ 12 h 173"/>
                <a:gd name="T34" fmla="*/ 39 w 310"/>
                <a:gd name="T35" fmla="*/ 0 h 173"/>
                <a:gd name="T36" fmla="*/ 43 w 310"/>
                <a:gd name="T37" fmla="*/ 2 h 173"/>
                <a:gd name="T38" fmla="*/ 73 w 310"/>
                <a:gd name="T39" fmla="*/ 16 h 173"/>
                <a:gd name="T40" fmla="*/ 88 w 310"/>
                <a:gd name="T41" fmla="*/ 24 h 173"/>
                <a:gd name="T42" fmla="*/ 109 w 310"/>
                <a:gd name="T43" fmla="*/ 42 h 173"/>
                <a:gd name="T44" fmla="*/ 128 w 310"/>
                <a:gd name="T45" fmla="*/ 39 h 173"/>
                <a:gd name="T46" fmla="*/ 156 w 310"/>
                <a:gd name="T47" fmla="*/ 38 h 173"/>
                <a:gd name="T48" fmla="*/ 180 w 310"/>
                <a:gd name="T49" fmla="*/ 53 h 173"/>
                <a:gd name="T50" fmla="*/ 185 w 310"/>
                <a:gd name="T51" fmla="*/ 73 h 173"/>
                <a:gd name="T52" fmla="*/ 193 w 310"/>
                <a:gd name="T53" fmla="*/ 74 h 173"/>
                <a:gd name="T54" fmla="*/ 201 w 310"/>
                <a:gd name="T55" fmla="*/ 90 h 173"/>
                <a:gd name="T56" fmla="*/ 223 w 310"/>
                <a:gd name="T57" fmla="*/ 91 h 173"/>
                <a:gd name="T58" fmla="*/ 230 w 310"/>
                <a:gd name="T59" fmla="*/ 101 h 173"/>
                <a:gd name="T60" fmla="*/ 236 w 310"/>
                <a:gd name="T61" fmla="*/ 101 h 173"/>
                <a:gd name="T62" fmla="*/ 240 w 310"/>
                <a:gd name="T63" fmla="*/ 86 h 173"/>
                <a:gd name="T64" fmla="*/ 257 w 310"/>
                <a:gd name="T65" fmla="*/ 72 h 173"/>
                <a:gd name="T66" fmla="*/ 266 w 310"/>
                <a:gd name="T67" fmla="*/ 68 h 173"/>
                <a:gd name="T68" fmla="*/ 271 w 310"/>
                <a:gd name="T69" fmla="*/ 70 h 173"/>
                <a:gd name="T70" fmla="*/ 261 w 310"/>
                <a:gd name="T71" fmla="*/ 83 h 173"/>
                <a:gd name="T72" fmla="*/ 276 w 310"/>
                <a:gd name="T73" fmla="*/ 91 h 173"/>
                <a:gd name="T74" fmla="*/ 286 w 310"/>
                <a:gd name="T75" fmla="*/ 86 h 173"/>
                <a:gd name="T76" fmla="*/ 310 w 310"/>
                <a:gd name="T77" fmla="*/ 96 h 173"/>
                <a:gd name="T78" fmla="*/ 292 w 310"/>
                <a:gd name="T79" fmla="*/ 111 h 173"/>
                <a:gd name="T80" fmla="*/ 279 w 310"/>
                <a:gd name="T81" fmla="*/ 109 h 173"/>
                <a:gd name="T82" fmla="*/ 272 w 310"/>
                <a:gd name="T83" fmla="*/ 110 h 173"/>
                <a:gd name="T84" fmla="*/ 268 w 310"/>
                <a:gd name="T85" fmla="*/ 104 h 173"/>
                <a:gd name="T86" fmla="*/ 269 w 310"/>
                <a:gd name="T87" fmla="*/ 94 h 173"/>
                <a:gd name="T88" fmla="*/ 248 w 310"/>
                <a:gd name="T89" fmla="*/ 99 h 173"/>
                <a:gd name="T90" fmla="*/ 246 w 310"/>
                <a:gd name="T91" fmla="*/ 113 h 173"/>
                <a:gd name="T92" fmla="*/ 241 w 310"/>
                <a:gd name="T93" fmla="*/ 124 h 173"/>
                <a:gd name="T94" fmla="*/ 227 w 310"/>
                <a:gd name="T95" fmla="*/ 123 h 173"/>
                <a:gd name="T96" fmla="*/ 225 w 310"/>
                <a:gd name="T97" fmla="*/ 132 h 173"/>
                <a:gd name="T98" fmla="*/ 238 w 310"/>
                <a:gd name="T99" fmla="*/ 137 h 173"/>
                <a:gd name="T100" fmla="*/ 246 w 310"/>
                <a:gd name="T101" fmla="*/ 152 h 173"/>
                <a:gd name="T102" fmla="*/ 241 w 310"/>
                <a:gd name="T103" fmla="*/ 173 h 173"/>
                <a:gd name="T104" fmla="*/ 228 w 310"/>
                <a:gd name="T105" fmla="*/ 169 h 173"/>
                <a:gd name="T106" fmla="*/ 218 w 310"/>
                <a:gd name="T107"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173">
                  <a:moveTo>
                    <a:pt x="218" y="169"/>
                  </a:moveTo>
                  <a:lnTo>
                    <a:pt x="215" y="156"/>
                  </a:lnTo>
                  <a:lnTo>
                    <a:pt x="190" y="147"/>
                  </a:lnTo>
                  <a:lnTo>
                    <a:pt x="170" y="137"/>
                  </a:lnTo>
                  <a:lnTo>
                    <a:pt x="157" y="127"/>
                  </a:lnTo>
                  <a:lnTo>
                    <a:pt x="134" y="113"/>
                  </a:lnTo>
                  <a:lnTo>
                    <a:pt x="120" y="92"/>
                  </a:lnTo>
                  <a:lnTo>
                    <a:pt x="114" y="88"/>
                  </a:lnTo>
                  <a:lnTo>
                    <a:pt x="96" y="89"/>
                  </a:lnTo>
                  <a:lnTo>
                    <a:pt x="88" y="85"/>
                  </a:lnTo>
                  <a:lnTo>
                    <a:pt x="82" y="69"/>
                  </a:lnTo>
                  <a:lnTo>
                    <a:pt x="57" y="58"/>
                  </a:lnTo>
                  <a:lnTo>
                    <a:pt x="46" y="70"/>
                  </a:lnTo>
                  <a:lnTo>
                    <a:pt x="33" y="77"/>
                  </a:lnTo>
                  <a:lnTo>
                    <a:pt x="39" y="87"/>
                  </a:lnTo>
                  <a:lnTo>
                    <a:pt x="20" y="87"/>
                  </a:lnTo>
                  <a:lnTo>
                    <a:pt x="0" y="12"/>
                  </a:lnTo>
                  <a:lnTo>
                    <a:pt x="39" y="0"/>
                  </a:lnTo>
                  <a:lnTo>
                    <a:pt x="43" y="2"/>
                  </a:lnTo>
                  <a:lnTo>
                    <a:pt x="73" y="16"/>
                  </a:lnTo>
                  <a:lnTo>
                    <a:pt x="88" y="24"/>
                  </a:lnTo>
                  <a:lnTo>
                    <a:pt x="109" y="42"/>
                  </a:lnTo>
                  <a:lnTo>
                    <a:pt x="128" y="39"/>
                  </a:lnTo>
                  <a:lnTo>
                    <a:pt x="156" y="38"/>
                  </a:lnTo>
                  <a:lnTo>
                    <a:pt x="180" y="53"/>
                  </a:lnTo>
                  <a:lnTo>
                    <a:pt x="185" y="73"/>
                  </a:lnTo>
                  <a:lnTo>
                    <a:pt x="193" y="74"/>
                  </a:lnTo>
                  <a:lnTo>
                    <a:pt x="201" y="90"/>
                  </a:lnTo>
                  <a:lnTo>
                    <a:pt x="223" y="91"/>
                  </a:lnTo>
                  <a:lnTo>
                    <a:pt x="230" y="101"/>
                  </a:lnTo>
                  <a:lnTo>
                    <a:pt x="236" y="101"/>
                  </a:lnTo>
                  <a:lnTo>
                    <a:pt x="240" y="86"/>
                  </a:lnTo>
                  <a:lnTo>
                    <a:pt x="257" y="72"/>
                  </a:lnTo>
                  <a:lnTo>
                    <a:pt x="266" y="68"/>
                  </a:lnTo>
                  <a:lnTo>
                    <a:pt x="271" y="70"/>
                  </a:lnTo>
                  <a:lnTo>
                    <a:pt x="261" y="83"/>
                  </a:lnTo>
                  <a:lnTo>
                    <a:pt x="276" y="91"/>
                  </a:lnTo>
                  <a:lnTo>
                    <a:pt x="286" y="86"/>
                  </a:lnTo>
                  <a:lnTo>
                    <a:pt x="310" y="96"/>
                  </a:lnTo>
                  <a:lnTo>
                    <a:pt x="292" y="111"/>
                  </a:lnTo>
                  <a:lnTo>
                    <a:pt x="279" y="109"/>
                  </a:lnTo>
                  <a:lnTo>
                    <a:pt x="272" y="110"/>
                  </a:lnTo>
                  <a:lnTo>
                    <a:pt x="268" y="104"/>
                  </a:lnTo>
                  <a:lnTo>
                    <a:pt x="269" y="94"/>
                  </a:lnTo>
                  <a:lnTo>
                    <a:pt x="248" y="99"/>
                  </a:lnTo>
                  <a:lnTo>
                    <a:pt x="246" y="113"/>
                  </a:lnTo>
                  <a:lnTo>
                    <a:pt x="241" y="124"/>
                  </a:lnTo>
                  <a:lnTo>
                    <a:pt x="227" y="123"/>
                  </a:lnTo>
                  <a:lnTo>
                    <a:pt x="225" y="132"/>
                  </a:lnTo>
                  <a:lnTo>
                    <a:pt x="238" y="137"/>
                  </a:lnTo>
                  <a:lnTo>
                    <a:pt x="246" y="152"/>
                  </a:lnTo>
                  <a:lnTo>
                    <a:pt x="241" y="173"/>
                  </a:lnTo>
                  <a:lnTo>
                    <a:pt x="228" y="169"/>
                  </a:lnTo>
                  <a:lnTo>
                    <a:pt x="218" y="169"/>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46" name="Freeform 212"/>
            <p:cNvSpPr>
              <a:spLocks/>
            </p:cNvSpPr>
            <p:nvPr/>
          </p:nvSpPr>
          <p:spPr bwMode="auto">
            <a:xfrm>
              <a:off x="2051050" y="3508375"/>
              <a:ext cx="393700" cy="376238"/>
            </a:xfrm>
            <a:custGeom>
              <a:avLst/>
              <a:gdLst>
                <a:gd name="T0" fmla="*/ 39 w 248"/>
                <a:gd name="T1" fmla="*/ 13 h 237"/>
                <a:gd name="T2" fmla="*/ 33 w 248"/>
                <a:gd name="T3" fmla="*/ 24 h 237"/>
                <a:gd name="T4" fmla="*/ 23 w 248"/>
                <a:gd name="T5" fmla="*/ 47 h 237"/>
                <a:gd name="T6" fmla="*/ 38 w 248"/>
                <a:gd name="T7" fmla="*/ 62 h 237"/>
                <a:gd name="T8" fmla="*/ 37 w 248"/>
                <a:gd name="T9" fmla="*/ 40 h 237"/>
                <a:gd name="T10" fmla="*/ 61 w 248"/>
                <a:gd name="T11" fmla="*/ 16 h 237"/>
                <a:gd name="T12" fmla="*/ 65 w 248"/>
                <a:gd name="T13" fmla="*/ 0 h 237"/>
                <a:gd name="T14" fmla="*/ 84 w 248"/>
                <a:gd name="T15" fmla="*/ 15 h 237"/>
                <a:gd name="T16" fmla="*/ 95 w 248"/>
                <a:gd name="T17" fmla="*/ 33 h 237"/>
                <a:gd name="T18" fmla="*/ 131 w 248"/>
                <a:gd name="T19" fmla="*/ 31 h 237"/>
                <a:gd name="T20" fmla="*/ 155 w 248"/>
                <a:gd name="T21" fmla="*/ 43 h 237"/>
                <a:gd name="T22" fmla="*/ 166 w 248"/>
                <a:gd name="T23" fmla="*/ 31 h 237"/>
                <a:gd name="T24" fmla="*/ 211 w 248"/>
                <a:gd name="T25" fmla="*/ 30 h 237"/>
                <a:gd name="T26" fmla="*/ 201 w 248"/>
                <a:gd name="T27" fmla="*/ 46 h 237"/>
                <a:gd name="T28" fmla="*/ 229 w 248"/>
                <a:gd name="T29" fmla="*/ 58 h 237"/>
                <a:gd name="T30" fmla="*/ 241 w 248"/>
                <a:gd name="T31" fmla="*/ 74 h 237"/>
                <a:gd name="T32" fmla="*/ 233 w 248"/>
                <a:gd name="T33" fmla="*/ 91 h 237"/>
                <a:gd name="T34" fmla="*/ 237 w 248"/>
                <a:gd name="T35" fmla="*/ 106 h 237"/>
                <a:gd name="T36" fmla="*/ 221 w 248"/>
                <a:gd name="T37" fmla="*/ 113 h 237"/>
                <a:gd name="T38" fmla="*/ 216 w 248"/>
                <a:gd name="T39" fmla="*/ 129 h 237"/>
                <a:gd name="T40" fmla="*/ 230 w 248"/>
                <a:gd name="T41" fmla="*/ 150 h 237"/>
                <a:gd name="T42" fmla="*/ 202 w 248"/>
                <a:gd name="T43" fmla="*/ 166 h 237"/>
                <a:gd name="T44" fmla="*/ 184 w 248"/>
                <a:gd name="T45" fmla="*/ 174 h 237"/>
                <a:gd name="T46" fmla="*/ 156 w 248"/>
                <a:gd name="T47" fmla="*/ 166 h 237"/>
                <a:gd name="T48" fmla="*/ 160 w 248"/>
                <a:gd name="T49" fmla="*/ 173 h 237"/>
                <a:gd name="T50" fmla="*/ 162 w 248"/>
                <a:gd name="T51" fmla="*/ 201 h 237"/>
                <a:gd name="T52" fmla="*/ 178 w 248"/>
                <a:gd name="T53" fmla="*/ 207 h 237"/>
                <a:gd name="T54" fmla="*/ 163 w 248"/>
                <a:gd name="T55" fmla="*/ 221 h 237"/>
                <a:gd name="T56" fmla="*/ 142 w 248"/>
                <a:gd name="T57" fmla="*/ 230 h 237"/>
                <a:gd name="T58" fmla="*/ 124 w 248"/>
                <a:gd name="T59" fmla="*/ 237 h 237"/>
                <a:gd name="T60" fmla="*/ 108 w 248"/>
                <a:gd name="T61" fmla="*/ 206 h 237"/>
                <a:gd name="T62" fmla="*/ 97 w 248"/>
                <a:gd name="T63" fmla="*/ 194 h 237"/>
                <a:gd name="T64" fmla="*/ 106 w 248"/>
                <a:gd name="T65" fmla="*/ 179 h 237"/>
                <a:gd name="T66" fmla="*/ 97 w 248"/>
                <a:gd name="T67" fmla="*/ 159 h 237"/>
                <a:gd name="T68" fmla="*/ 103 w 248"/>
                <a:gd name="T69" fmla="*/ 137 h 237"/>
                <a:gd name="T70" fmla="*/ 101 w 248"/>
                <a:gd name="T71" fmla="*/ 122 h 237"/>
                <a:gd name="T72" fmla="*/ 77 w 248"/>
                <a:gd name="T73" fmla="*/ 123 h 237"/>
                <a:gd name="T74" fmla="*/ 57 w 248"/>
                <a:gd name="T75" fmla="*/ 108 h 237"/>
                <a:gd name="T76" fmla="*/ 23 w 248"/>
                <a:gd name="T77" fmla="*/ 107 h 237"/>
                <a:gd name="T78" fmla="*/ 14 w 248"/>
                <a:gd name="T79" fmla="*/ 98 h 237"/>
                <a:gd name="T80" fmla="*/ 16 w 248"/>
                <a:gd name="T81" fmla="*/ 86 h 237"/>
                <a:gd name="T82" fmla="*/ 11 w 248"/>
                <a:gd name="T83" fmla="*/ 73 h 237"/>
                <a:gd name="T84" fmla="*/ 0 w 248"/>
                <a:gd name="T85" fmla="*/ 62 h 237"/>
                <a:gd name="T86" fmla="*/ 9 w 248"/>
                <a:gd name="T87" fmla="*/ 35 h 237"/>
                <a:gd name="T88" fmla="*/ 22 w 248"/>
                <a:gd name="T89" fmla="*/ 22 h 237"/>
                <a:gd name="T90" fmla="*/ 40 w 248"/>
                <a:gd name="T91" fmla="*/ 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 h="237">
                  <a:moveTo>
                    <a:pt x="40" y="8"/>
                  </a:moveTo>
                  <a:lnTo>
                    <a:pt x="39" y="13"/>
                  </a:lnTo>
                  <a:lnTo>
                    <a:pt x="28" y="15"/>
                  </a:lnTo>
                  <a:lnTo>
                    <a:pt x="33" y="24"/>
                  </a:lnTo>
                  <a:lnTo>
                    <a:pt x="32" y="35"/>
                  </a:lnTo>
                  <a:lnTo>
                    <a:pt x="23" y="47"/>
                  </a:lnTo>
                  <a:lnTo>
                    <a:pt x="29" y="64"/>
                  </a:lnTo>
                  <a:lnTo>
                    <a:pt x="38" y="62"/>
                  </a:lnTo>
                  <a:lnTo>
                    <a:pt x="42" y="48"/>
                  </a:lnTo>
                  <a:lnTo>
                    <a:pt x="37" y="40"/>
                  </a:lnTo>
                  <a:lnTo>
                    <a:pt x="37" y="24"/>
                  </a:lnTo>
                  <a:lnTo>
                    <a:pt x="61" y="16"/>
                  </a:lnTo>
                  <a:lnTo>
                    <a:pt x="59" y="6"/>
                  </a:lnTo>
                  <a:lnTo>
                    <a:pt x="65" y="0"/>
                  </a:lnTo>
                  <a:lnTo>
                    <a:pt x="71" y="14"/>
                  </a:lnTo>
                  <a:lnTo>
                    <a:pt x="84" y="15"/>
                  </a:lnTo>
                  <a:lnTo>
                    <a:pt x="95" y="26"/>
                  </a:lnTo>
                  <a:lnTo>
                    <a:pt x="95" y="33"/>
                  </a:lnTo>
                  <a:lnTo>
                    <a:pt x="112" y="33"/>
                  </a:lnTo>
                  <a:lnTo>
                    <a:pt x="131" y="31"/>
                  </a:lnTo>
                  <a:lnTo>
                    <a:pt x="141" y="41"/>
                  </a:lnTo>
                  <a:lnTo>
                    <a:pt x="155" y="43"/>
                  </a:lnTo>
                  <a:lnTo>
                    <a:pt x="166" y="37"/>
                  </a:lnTo>
                  <a:lnTo>
                    <a:pt x="166" y="31"/>
                  </a:lnTo>
                  <a:lnTo>
                    <a:pt x="189" y="30"/>
                  </a:lnTo>
                  <a:lnTo>
                    <a:pt x="211" y="30"/>
                  </a:lnTo>
                  <a:lnTo>
                    <a:pt x="195" y="36"/>
                  </a:lnTo>
                  <a:lnTo>
                    <a:pt x="201" y="46"/>
                  </a:lnTo>
                  <a:lnTo>
                    <a:pt x="215" y="47"/>
                  </a:lnTo>
                  <a:lnTo>
                    <a:pt x="229" y="58"/>
                  </a:lnTo>
                  <a:lnTo>
                    <a:pt x="231" y="74"/>
                  </a:lnTo>
                  <a:lnTo>
                    <a:pt x="241" y="74"/>
                  </a:lnTo>
                  <a:lnTo>
                    <a:pt x="248" y="79"/>
                  </a:lnTo>
                  <a:lnTo>
                    <a:pt x="233" y="91"/>
                  </a:lnTo>
                  <a:lnTo>
                    <a:pt x="231" y="98"/>
                  </a:lnTo>
                  <a:lnTo>
                    <a:pt x="237" y="106"/>
                  </a:lnTo>
                  <a:lnTo>
                    <a:pt x="232" y="110"/>
                  </a:lnTo>
                  <a:lnTo>
                    <a:pt x="221" y="113"/>
                  </a:lnTo>
                  <a:lnTo>
                    <a:pt x="221" y="123"/>
                  </a:lnTo>
                  <a:lnTo>
                    <a:pt x="216" y="129"/>
                  </a:lnTo>
                  <a:lnTo>
                    <a:pt x="228" y="144"/>
                  </a:lnTo>
                  <a:lnTo>
                    <a:pt x="230" y="150"/>
                  </a:lnTo>
                  <a:lnTo>
                    <a:pt x="223" y="158"/>
                  </a:lnTo>
                  <a:lnTo>
                    <a:pt x="202" y="166"/>
                  </a:lnTo>
                  <a:lnTo>
                    <a:pt x="189" y="169"/>
                  </a:lnTo>
                  <a:lnTo>
                    <a:pt x="184" y="174"/>
                  </a:lnTo>
                  <a:lnTo>
                    <a:pt x="169" y="169"/>
                  </a:lnTo>
                  <a:lnTo>
                    <a:pt x="156" y="166"/>
                  </a:lnTo>
                  <a:lnTo>
                    <a:pt x="152" y="168"/>
                  </a:lnTo>
                  <a:lnTo>
                    <a:pt x="160" y="173"/>
                  </a:lnTo>
                  <a:lnTo>
                    <a:pt x="159" y="187"/>
                  </a:lnTo>
                  <a:lnTo>
                    <a:pt x="162" y="201"/>
                  </a:lnTo>
                  <a:lnTo>
                    <a:pt x="177" y="202"/>
                  </a:lnTo>
                  <a:lnTo>
                    <a:pt x="178" y="207"/>
                  </a:lnTo>
                  <a:lnTo>
                    <a:pt x="165" y="213"/>
                  </a:lnTo>
                  <a:lnTo>
                    <a:pt x="163" y="221"/>
                  </a:lnTo>
                  <a:lnTo>
                    <a:pt x="155" y="225"/>
                  </a:lnTo>
                  <a:lnTo>
                    <a:pt x="142" y="230"/>
                  </a:lnTo>
                  <a:lnTo>
                    <a:pt x="138" y="236"/>
                  </a:lnTo>
                  <a:lnTo>
                    <a:pt x="124" y="237"/>
                  </a:lnTo>
                  <a:lnTo>
                    <a:pt x="114" y="226"/>
                  </a:lnTo>
                  <a:lnTo>
                    <a:pt x="108" y="206"/>
                  </a:lnTo>
                  <a:lnTo>
                    <a:pt x="103" y="198"/>
                  </a:lnTo>
                  <a:lnTo>
                    <a:pt x="97" y="194"/>
                  </a:lnTo>
                  <a:lnTo>
                    <a:pt x="106" y="183"/>
                  </a:lnTo>
                  <a:lnTo>
                    <a:pt x="106" y="179"/>
                  </a:lnTo>
                  <a:lnTo>
                    <a:pt x="101" y="173"/>
                  </a:lnTo>
                  <a:lnTo>
                    <a:pt x="97" y="159"/>
                  </a:lnTo>
                  <a:lnTo>
                    <a:pt x="99" y="144"/>
                  </a:lnTo>
                  <a:lnTo>
                    <a:pt x="103" y="137"/>
                  </a:lnTo>
                  <a:lnTo>
                    <a:pt x="107" y="126"/>
                  </a:lnTo>
                  <a:lnTo>
                    <a:pt x="101" y="122"/>
                  </a:lnTo>
                  <a:lnTo>
                    <a:pt x="90" y="125"/>
                  </a:lnTo>
                  <a:lnTo>
                    <a:pt x="77" y="123"/>
                  </a:lnTo>
                  <a:lnTo>
                    <a:pt x="69" y="126"/>
                  </a:lnTo>
                  <a:lnTo>
                    <a:pt x="57" y="108"/>
                  </a:lnTo>
                  <a:lnTo>
                    <a:pt x="47" y="105"/>
                  </a:lnTo>
                  <a:lnTo>
                    <a:pt x="23" y="107"/>
                  </a:lnTo>
                  <a:lnTo>
                    <a:pt x="19" y="100"/>
                  </a:lnTo>
                  <a:lnTo>
                    <a:pt x="14" y="98"/>
                  </a:lnTo>
                  <a:lnTo>
                    <a:pt x="14" y="94"/>
                  </a:lnTo>
                  <a:lnTo>
                    <a:pt x="16" y="86"/>
                  </a:lnTo>
                  <a:lnTo>
                    <a:pt x="15" y="78"/>
                  </a:lnTo>
                  <a:lnTo>
                    <a:pt x="11" y="73"/>
                  </a:lnTo>
                  <a:lnTo>
                    <a:pt x="9" y="64"/>
                  </a:lnTo>
                  <a:lnTo>
                    <a:pt x="0" y="62"/>
                  </a:lnTo>
                  <a:lnTo>
                    <a:pt x="6" y="50"/>
                  </a:lnTo>
                  <a:lnTo>
                    <a:pt x="9" y="35"/>
                  </a:lnTo>
                  <a:lnTo>
                    <a:pt x="15" y="28"/>
                  </a:lnTo>
                  <a:lnTo>
                    <a:pt x="22" y="22"/>
                  </a:lnTo>
                  <a:lnTo>
                    <a:pt x="28" y="11"/>
                  </a:lnTo>
                  <a:lnTo>
                    <a:pt x="40" y="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47" name="Freeform 213"/>
            <p:cNvSpPr>
              <a:spLocks/>
            </p:cNvSpPr>
            <p:nvPr/>
          </p:nvSpPr>
          <p:spPr bwMode="auto">
            <a:xfrm>
              <a:off x="7096125" y="3138487"/>
              <a:ext cx="252413" cy="487363"/>
            </a:xfrm>
            <a:custGeom>
              <a:avLst/>
              <a:gdLst>
                <a:gd name="T0" fmla="*/ 109 w 159"/>
                <a:gd name="T1" fmla="*/ 38 h 307"/>
                <a:gd name="T2" fmla="*/ 88 w 159"/>
                <a:gd name="T3" fmla="*/ 55 h 307"/>
                <a:gd name="T4" fmla="*/ 77 w 159"/>
                <a:gd name="T5" fmla="*/ 75 h 307"/>
                <a:gd name="T6" fmla="*/ 75 w 159"/>
                <a:gd name="T7" fmla="*/ 90 h 307"/>
                <a:gd name="T8" fmla="*/ 92 w 159"/>
                <a:gd name="T9" fmla="*/ 111 h 307"/>
                <a:gd name="T10" fmla="*/ 113 w 159"/>
                <a:gd name="T11" fmla="*/ 139 h 307"/>
                <a:gd name="T12" fmla="*/ 131 w 159"/>
                <a:gd name="T13" fmla="*/ 151 h 307"/>
                <a:gd name="T14" fmla="*/ 145 w 159"/>
                <a:gd name="T15" fmla="*/ 168 h 307"/>
                <a:gd name="T16" fmla="*/ 158 w 159"/>
                <a:gd name="T17" fmla="*/ 206 h 307"/>
                <a:gd name="T18" fmla="*/ 159 w 159"/>
                <a:gd name="T19" fmla="*/ 243 h 307"/>
                <a:gd name="T20" fmla="*/ 145 w 159"/>
                <a:gd name="T21" fmla="*/ 257 h 307"/>
                <a:gd name="T22" fmla="*/ 125 w 159"/>
                <a:gd name="T23" fmla="*/ 270 h 307"/>
                <a:gd name="T24" fmla="*/ 112 w 159"/>
                <a:gd name="T25" fmla="*/ 287 h 307"/>
                <a:gd name="T26" fmla="*/ 90 w 159"/>
                <a:gd name="T27" fmla="*/ 307 h 307"/>
                <a:gd name="T28" fmla="*/ 83 w 159"/>
                <a:gd name="T29" fmla="*/ 294 h 307"/>
                <a:gd name="T30" fmla="*/ 87 w 159"/>
                <a:gd name="T31" fmla="*/ 279 h 307"/>
                <a:gd name="T32" fmla="*/ 72 w 159"/>
                <a:gd name="T33" fmla="*/ 268 h 307"/>
                <a:gd name="T34" fmla="*/ 88 w 159"/>
                <a:gd name="T35" fmla="*/ 259 h 307"/>
                <a:gd name="T36" fmla="*/ 107 w 159"/>
                <a:gd name="T37" fmla="*/ 258 h 307"/>
                <a:gd name="T38" fmla="*/ 98 w 159"/>
                <a:gd name="T39" fmla="*/ 245 h 307"/>
                <a:gd name="T40" fmla="*/ 127 w 159"/>
                <a:gd name="T41" fmla="*/ 229 h 307"/>
                <a:gd name="T42" fmla="*/ 126 w 159"/>
                <a:gd name="T43" fmla="*/ 204 h 307"/>
                <a:gd name="T44" fmla="*/ 120 w 159"/>
                <a:gd name="T45" fmla="*/ 190 h 307"/>
                <a:gd name="T46" fmla="*/ 121 w 159"/>
                <a:gd name="T47" fmla="*/ 170 h 307"/>
                <a:gd name="T48" fmla="*/ 115 w 159"/>
                <a:gd name="T49" fmla="*/ 155 h 307"/>
                <a:gd name="T50" fmla="*/ 99 w 159"/>
                <a:gd name="T51" fmla="*/ 141 h 307"/>
                <a:gd name="T52" fmla="*/ 85 w 159"/>
                <a:gd name="T53" fmla="*/ 122 h 307"/>
                <a:gd name="T54" fmla="*/ 66 w 159"/>
                <a:gd name="T55" fmla="*/ 98 h 307"/>
                <a:gd name="T56" fmla="*/ 42 w 159"/>
                <a:gd name="T57" fmla="*/ 85 h 307"/>
                <a:gd name="T58" fmla="*/ 46 w 159"/>
                <a:gd name="T59" fmla="*/ 78 h 307"/>
                <a:gd name="T60" fmla="*/ 57 w 159"/>
                <a:gd name="T61" fmla="*/ 72 h 307"/>
                <a:gd name="T62" fmla="*/ 47 w 159"/>
                <a:gd name="T63" fmla="*/ 54 h 307"/>
                <a:gd name="T64" fmla="*/ 25 w 159"/>
                <a:gd name="T65" fmla="*/ 54 h 307"/>
                <a:gd name="T66" fmla="*/ 13 w 159"/>
                <a:gd name="T67" fmla="*/ 35 h 307"/>
                <a:gd name="T68" fmla="*/ 0 w 159"/>
                <a:gd name="T69" fmla="*/ 19 h 307"/>
                <a:gd name="T70" fmla="*/ 8 w 159"/>
                <a:gd name="T71" fmla="*/ 14 h 307"/>
                <a:gd name="T72" fmla="*/ 23 w 159"/>
                <a:gd name="T73" fmla="*/ 14 h 307"/>
                <a:gd name="T74" fmla="*/ 39 w 159"/>
                <a:gd name="T75" fmla="*/ 11 h 307"/>
                <a:gd name="T76" fmla="*/ 53 w 159"/>
                <a:gd name="T77" fmla="*/ 0 h 307"/>
                <a:gd name="T78" fmla="*/ 63 w 159"/>
                <a:gd name="T79" fmla="*/ 8 h 307"/>
                <a:gd name="T80" fmla="*/ 80 w 159"/>
                <a:gd name="T81" fmla="*/ 12 h 307"/>
                <a:gd name="T82" fmla="*/ 79 w 159"/>
                <a:gd name="T83" fmla="*/ 24 h 307"/>
                <a:gd name="T84" fmla="*/ 90 w 159"/>
                <a:gd name="T85" fmla="*/ 32 h 307"/>
                <a:gd name="T86" fmla="*/ 109 w 159"/>
                <a:gd name="T87" fmla="*/ 3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9" h="307">
                  <a:moveTo>
                    <a:pt x="109" y="38"/>
                  </a:moveTo>
                  <a:lnTo>
                    <a:pt x="88" y="55"/>
                  </a:lnTo>
                  <a:lnTo>
                    <a:pt x="77" y="75"/>
                  </a:lnTo>
                  <a:lnTo>
                    <a:pt x="75" y="90"/>
                  </a:lnTo>
                  <a:lnTo>
                    <a:pt x="92" y="111"/>
                  </a:lnTo>
                  <a:lnTo>
                    <a:pt x="113" y="139"/>
                  </a:lnTo>
                  <a:lnTo>
                    <a:pt x="131" y="151"/>
                  </a:lnTo>
                  <a:lnTo>
                    <a:pt x="145" y="168"/>
                  </a:lnTo>
                  <a:lnTo>
                    <a:pt x="158" y="206"/>
                  </a:lnTo>
                  <a:lnTo>
                    <a:pt x="159" y="243"/>
                  </a:lnTo>
                  <a:lnTo>
                    <a:pt x="145" y="257"/>
                  </a:lnTo>
                  <a:lnTo>
                    <a:pt x="125" y="270"/>
                  </a:lnTo>
                  <a:lnTo>
                    <a:pt x="112" y="287"/>
                  </a:lnTo>
                  <a:lnTo>
                    <a:pt x="90" y="307"/>
                  </a:lnTo>
                  <a:lnTo>
                    <a:pt x="83" y="294"/>
                  </a:lnTo>
                  <a:lnTo>
                    <a:pt x="87" y="279"/>
                  </a:lnTo>
                  <a:lnTo>
                    <a:pt x="72" y="268"/>
                  </a:lnTo>
                  <a:lnTo>
                    <a:pt x="88" y="259"/>
                  </a:lnTo>
                  <a:lnTo>
                    <a:pt x="107" y="258"/>
                  </a:lnTo>
                  <a:lnTo>
                    <a:pt x="98" y="245"/>
                  </a:lnTo>
                  <a:lnTo>
                    <a:pt x="127" y="229"/>
                  </a:lnTo>
                  <a:lnTo>
                    <a:pt x="126" y="204"/>
                  </a:lnTo>
                  <a:lnTo>
                    <a:pt x="120" y="190"/>
                  </a:lnTo>
                  <a:lnTo>
                    <a:pt x="121" y="170"/>
                  </a:lnTo>
                  <a:lnTo>
                    <a:pt x="115" y="155"/>
                  </a:lnTo>
                  <a:lnTo>
                    <a:pt x="99" y="141"/>
                  </a:lnTo>
                  <a:lnTo>
                    <a:pt x="85" y="122"/>
                  </a:lnTo>
                  <a:lnTo>
                    <a:pt x="66" y="98"/>
                  </a:lnTo>
                  <a:lnTo>
                    <a:pt x="42" y="85"/>
                  </a:lnTo>
                  <a:lnTo>
                    <a:pt x="46" y="78"/>
                  </a:lnTo>
                  <a:lnTo>
                    <a:pt x="57" y="72"/>
                  </a:lnTo>
                  <a:lnTo>
                    <a:pt x="47" y="54"/>
                  </a:lnTo>
                  <a:lnTo>
                    <a:pt x="25" y="54"/>
                  </a:lnTo>
                  <a:lnTo>
                    <a:pt x="13" y="35"/>
                  </a:lnTo>
                  <a:lnTo>
                    <a:pt x="0" y="19"/>
                  </a:lnTo>
                  <a:lnTo>
                    <a:pt x="8" y="14"/>
                  </a:lnTo>
                  <a:lnTo>
                    <a:pt x="23" y="14"/>
                  </a:lnTo>
                  <a:lnTo>
                    <a:pt x="39" y="11"/>
                  </a:lnTo>
                  <a:lnTo>
                    <a:pt x="53" y="0"/>
                  </a:lnTo>
                  <a:lnTo>
                    <a:pt x="63" y="8"/>
                  </a:lnTo>
                  <a:lnTo>
                    <a:pt x="80" y="12"/>
                  </a:lnTo>
                  <a:lnTo>
                    <a:pt x="79" y="24"/>
                  </a:lnTo>
                  <a:lnTo>
                    <a:pt x="90" y="32"/>
                  </a:lnTo>
                  <a:lnTo>
                    <a:pt x="109" y="3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48" name="Freeform 214"/>
            <p:cNvSpPr>
              <a:spLocks/>
            </p:cNvSpPr>
            <p:nvPr/>
          </p:nvSpPr>
          <p:spPr bwMode="auto">
            <a:xfrm>
              <a:off x="9004300" y="4433888"/>
              <a:ext cx="15875" cy="22225"/>
            </a:xfrm>
            <a:custGeom>
              <a:avLst/>
              <a:gdLst>
                <a:gd name="T0" fmla="*/ 10 w 10"/>
                <a:gd name="T1" fmla="*/ 12 h 14"/>
                <a:gd name="T2" fmla="*/ 3 w 10"/>
                <a:gd name="T3" fmla="*/ 14 h 14"/>
                <a:gd name="T4" fmla="*/ 0 w 10"/>
                <a:gd name="T5" fmla="*/ 5 h 14"/>
                <a:gd name="T6" fmla="*/ 1 w 10"/>
                <a:gd name="T7" fmla="*/ 0 h 14"/>
                <a:gd name="T8" fmla="*/ 10 w 10"/>
                <a:gd name="T9" fmla="*/ 12 h 14"/>
              </a:gdLst>
              <a:ahLst/>
              <a:cxnLst>
                <a:cxn ang="0">
                  <a:pos x="T0" y="T1"/>
                </a:cxn>
                <a:cxn ang="0">
                  <a:pos x="T2" y="T3"/>
                </a:cxn>
                <a:cxn ang="0">
                  <a:pos x="T4" y="T5"/>
                </a:cxn>
                <a:cxn ang="0">
                  <a:pos x="T6" y="T7"/>
                </a:cxn>
                <a:cxn ang="0">
                  <a:pos x="T8" y="T9"/>
                </a:cxn>
              </a:cxnLst>
              <a:rect l="0" t="0" r="r" b="b"/>
              <a:pathLst>
                <a:path w="10" h="14">
                  <a:moveTo>
                    <a:pt x="10" y="12"/>
                  </a:moveTo>
                  <a:lnTo>
                    <a:pt x="3" y="14"/>
                  </a:lnTo>
                  <a:lnTo>
                    <a:pt x="0" y="5"/>
                  </a:lnTo>
                  <a:lnTo>
                    <a:pt x="1" y="0"/>
                  </a:lnTo>
                  <a:lnTo>
                    <a:pt x="10" y="12"/>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49" name="Freeform 215"/>
            <p:cNvSpPr>
              <a:spLocks/>
            </p:cNvSpPr>
            <p:nvPr/>
          </p:nvSpPr>
          <p:spPr bwMode="auto">
            <a:xfrm>
              <a:off x="8993188" y="4391025"/>
              <a:ext cx="15875" cy="36513"/>
            </a:xfrm>
            <a:custGeom>
              <a:avLst/>
              <a:gdLst>
                <a:gd name="T0" fmla="*/ 10 w 10"/>
                <a:gd name="T1" fmla="*/ 7 h 23"/>
                <a:gd name="T2" fmla="*/ 10 w 10"/>
                <a:gd name="T3" fmla="*/ 23 h 23"/>
                <a:gd name="T4" fmla="*/ 6 w 10"/>
                <a:gd name="T5" fmla="*/ 21 h 23"/>
                <a:gd name="T6" fmla="*/ 1 w 10"/>
                <a:gd name="T7" fmla="*/ 22 h 23"/>
                <a:gd name="T8" fmla="*/ 0 w 10"/>
                <a:gd name="T9" fmla="*/ 16 h 23"/>
                <a:gd name="T10" fmla="*/ 3 w 10"/>
                <a:gd name="T11" fmla="*/ 0 h 23"/>
                <a:gd name="T12" fmla="*/ 10 w 10"/>
                <a:gd name="T13" fmla="*/ 7 h 23"/>
              </a:gdLst>
              <a:ahLst/>
              <a:cxnLst>
                <a:cxn ang="0">
                  <a:pos x="T0" y="T1"/>
                </a:cxn>
                <a:cxn ang="0">
                  <a:pos x="T2" y="T3"/>
                </a:cxn>
                <a:cxn ang="0">
                  <a:pos x="T4" y="T5"/>
                </a:cxn>
                <a:cxn ang="0">
                  <a:pos x="T6" y="T7"/>
                </a:cxn>
                <a:cxn ang="0">
                  <a:pos x="T8" y="T9"/>
                </a:cxn>
                <a:cxn ang="0">
                  <a:pos x="T10" y="T11"/>
                </a:cxn>
                <a:cxn ang="0">
                  <a:pos x="T12" y="T13"/>
                </a:cxn>
              </a:cxnLst>
              <a:rect l="0" t="0" r="r" b="b"/>
              <a:pathLst>
                <a:path w="10" h="23">
                  <a:moveTo>
                    <a:pt x="10" y="7"/>
                  </a:moveTo>
                  <a:lnTo>
                    <a:pt x="10" y="23"/>
                  </a:lnTo>
                  <a:lnTo>
                    <a:pt x="6" y="21"/>
                  </a:lnTo>
                  <a:lnTo>
                    <a:pt x="1" y="22"/>
                  </a:lnTo>
                  <a:lnTo>
                    <a:pt x="0" y="16"/>
                  </a:lnTo>
                  <a:lnTo>
                    <a:pt x="3" y="0"/>
                  </a:lnTo>
                  <a:lnTo>
                    <a:pt x="10" y="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50" name="Freeform 216"/>
            <p:cNvSpPr>
              <a:spLocks/>
            </p:cNvSpPr>
            <p:nvPr/>
          </p:nvSpPr>
          <p:spPr bwMode="auto">
            <a:xfrm>
              <a:off x="5411788" y="3282950"/>
              <a:ext cx="300038" cy="211138"/>
            </a:xfrm>
            <a:custGeom>
              <a:avLst/>
              <a:gdLst>
                <a:gd name="T0" fmla="*/ 189 w 189"/>
                <a:gd name="T1" fmla="*/ 49 h 133"/>
                <a:gd name="T2" fmla="*/ 177 w 189"/>
                <a:gd name="T3" fmla="*/ 54 h 133"/>
                <a:gd name="T4" fmla="*/ 174 w 189"/>
                <a:gd name="T5" fmla="*/ 63 h 133"/>
                <a:gd name="T6" fmla="*/ 174 w 189"/>
                <a:gd name="T7" fmla="*/ 70 h 133"/>
                <a:gd name="T8" fmla="*/ 156 w 189"/>
                <a:gd name="T9" fmla="*/ 79 h 133"/>
                <a:gd name="T10" fmla="*/ 128 w 189"/>
                <a:gd name="T11" fmla="*/ 89 h 133"/>
                <a:gd name="T12" fmla="*/ 112 w 189"/>
                <a:gd name="T13" fmla="*/ 103 h 133"/>
                <a:gd name="T14" fmla="*/ 104 w 189"/>
                <a:gd name="T15" fmla="*/ 105 h 133"/>
                <a:gd name="T16" fmla="*/ 99 w 189"/>
                <a:gd name="T17" fmla="*/ 103 h 133"/>
                <a:gd name="T18" fmla="*/ 89 w 189"/>
                <a:gd name="T19" fmla="*/ 112 h 133"/>
                <a:gd name="T20" fmla="*/ 77 w 189"/>
                <a:gd name="T21" fmla="*/ 116 h 133"/>
                <a:gd name="T22" fmla="*/ 62 w 189"/>
                <a:gd name="T23" fmla="*/ 117 h 133"/>
                <a:gd name="T24" fmla="*/ 57 w 189"/>
                <a:gd name="T25" fmla="*/ 118 h 133"/>
                <a:gd name="T26" fmla="*/ 53 w 189"/>
                <a:gd name="T27" fmla="*/ 124 h 133"/>
                <a:gd name="T28" fmla="*/ 49 w 189"/>
                <a:gd name="T29" fmla="*/ 125 h 133"/>
                <a:gd name="T30" fmla="*/ 46 w 189"/>
                <a:gd name="T31" fmla="*/ 131 h 133"/>
                <a:gd name="T32" fmla="*/ 37 w 189"/>
                <a:gd name="T33" fmla="*/ 130 h 133"/>
                <a:gd name="T34" fmla="*/ 32 w 189"/>
                <a:gd name="T35" fmla="*/ 133 h 133"/>
                <a:gd name="T36" fmla="*/ 19 w 189"/>
                <a:gd name="T37" fmla="*/ 132 h 133"/>
                <a:gd name="T38" fmla="*/ 14 w 189"/>
                <a:gd name="T39" fmla="*/ 120 h 133"/>
                <a:gd name="T40" fmla="*/ 14 w 189"/>
                <a:gd name="T41" fmla="*/ 108 h 133"/>
                <a:gd name="T42" fmla="*/ 10 w 189"/>
                <a:gd name="T43" fmla="*/ 102 h 133"/>
                <a:gd name="T44" fmla="*/ 6 w 189"/>
                <a:gd name="T45" fmla="*/ 87 h 133"/>
                <a:gd name="T46" fmla="*/ 0 w 189"/>
                <a:gd name="T47" fmla="*/ 78 h 133"/>
                <a:gd name="T48" fmla="*/ 4 w 189"/>
                <a:gd name="T49" fmla="*/ 77 h 133"/>
                <a:gd name="T50" fmla="*/ 2 w 189"/>
                <a:gd name="T51" fmla="*/ 68 h 133"/>
                <a:gd name="T52" fmla="*/ 4 w 189"/>
                <a:gd name="T53" fmla="*/ 64 h 133"/>
                <a:gd name="T54" fmla="*/ 2 w 189"/>
                <a:gd name="T55" fmla="*/ 55 h 133"/>
                <a:gd name="T56" fmla="*/ 10 w 189"/>
                <a:gd name="T57" fmla="*/ 48 h 133"/>
                <a:gd name="T58" fmla="*/ 8 w 189"/>
                <a:gd name="T59" fmla="*/ 39 h 133"/>
                <a:gd name="T60" fmla="*/ 12 w 189"/>
                <a:gd name="T61" fmla="*/ 29 h 133"/>
                <a:gd name="T62" fmla="*/ 20 w 189"/>
                <a:gd name="T63" fmla="*/ 35 h 133"/>
                <a:gd name="T64" fmla="*/ 24 w 189"/>
                <a:gd name="T65" fmla="*/ 33 h 133"/>
                <a:gd name="T66" fmla="*/ 45 w 189"/>
                <a:gd name="T67" fmla="*/ 32 h 133"/>
                <a:gd name="T68" fmla="*/ 49 w 189"/>
                <a:gd name="T69" fmla="*/ 34 h 133"/>
                <a:gd name="T70" fmla="*/ 66 w 189"/>
                <a:gd name="T71" fmla="*/ 36 h 133"/>
                <a:gd name="T72" fmla="*/ 73 w 189"/>
                <a:gd name="T73" fmla="*/ 35 h 133"/>
                <a:gd name="T74" fmla="*/ 78 w 189"/>
                <a:gd name="T75" fmla="*/ 42 h 133"/>
                <a:gd name="T76" fmla="*/ 86 w 189"/>
                <a:gd name="T77" fmla="*/ 39 h 133"/>
                <a:gd name="T78" fmla="*/ 98 w 189"/>
                <a:gd name="T79" fmla="*/ 17 h 133"/>
                <a:gd name="T80" fmla="*/ 114 w 189"/>
                <a:gd name="T81" fmla="*/ 8 h 133"/>
                <a:gd name="T82" fmla="*/ 166 w 189"/>
                <a:gd name="T83" fmla="*/ 0 h 133"/>
                <a:gd name="T84" fmla="*/ 182 w 189"/>
                <a:gd name="T85" fmla="*/ 34 h 133"/>
                <a:gd name="T86" fmla="*/ 189 w 189"/>
                <a:gd name="T87" fmla="*/ 4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33">
                  <a:moveTo>
                    <a:pt x="189" y="49"/>
                  </a:moveTo>
                  <a:lnTo>
                    <a:pt x="177" y="54"/>
                  </a:lnTo>
                  <a:lnTo>
                    <a:pt x="174" y="63"/>
                  </a:lnTo>
                  <a:lnTo>
                    <a:pt x="174" y="70"/>
                  </a:lnTo>
                  <a:lnTo>
                    <a:pt x="156" y="79"/>
                  </a:lnTo>
                  <a:lnTo>
                    <a:pt x="128" y="89"/>
                  </a:lnTo>
                  <a:lnTo>
                    <a:pt x="112" y="103"/>
                  </a:lnTo>
                  <a:lnTo>
                    <a:pt x="104" y="105"/>
                  </a:lnTo>
                  <a:lnTo>
                    <a:pt x="99" y="103"/>
                  </a:lnTo>
                  <a:lnTo>
                    <a:pt x="89" y="112"/>
                  </a:lnTo>
                  <a:lnTo>
                    <a:pt x="77" y="116"/>
                  </a:lnTo>
                  <a:lnTo>
                    <a:pt x="62" y="117"/>
                  </a:lnTo>
                  <a:lnTo>
                    <a:pt x="57" y="118"/>
                  </a:lnTo>
                  <a:lnTo>
                    <a:pt x="53" y="124"/>
                  </a:lnTo>
                  <a:lnTo>
                    <a:pt x="49" y="125"/>
                  </a:lnTo>
                  <a:lnTo>
                    <a:pt x="46" y="131"/>
                  </a:lnTo>
                  <a:lnTo>
                    <a:pt x="37" y="130"/>
                  </a:lnTo>
                  <a:lnTo>
                    <a:pt x="32" y="133"/>
                  </a:lnTo>
                  <a:lnTo>
                    <a:pt x="19" y="132"/>
                  </a:lnTo>
                  <a:lnTo>
                    <a:pt x="14" y="120"/>
                  </a:lnTo>
                  <a:lnTo>
                    <a:pt x="14" y="108"/>
                  </a:lnTo>
                  <a:lnTo>
                    <a:pt x="10" y="102"/>
                  </a:lnTo>
                  <a:lnTo>
                    <a:pt x="6" y="87"/>
                  </a:lnTo>
                  <a:lnTo>
                    <a:pt x="0" y="78"/>
                  </a:lnTo>
                  <a:lnTo>
                    <a:pt x="4" y="77"/>
                  </a:lnTo>
                  <a:lnTo>
                    <a:pt x="2" y="68"/>
                  </a:lnTo>
                  <a:lnTo>
                    <a:pt x="4" y="64"/>
                  </a:lnTo>
                  <a:lnTo>
                    <a:pt x="2" y="55"/>
                  </a:lnTo>
                  <a:lnTo>
                    <a:pt x="10" y="48"/>
                  </a:lnTo>
                  <a:lnTo>
                    <a:pt x="8" y="39"/>
                  </a:lnTo>
                  <a:lnTo>
                    <a:pt x="12" y="29"/>
                  </a:lnTo>
                  <a:lnTo>
                    <a:pt x="20" y="35"/>
                  </a:lnTo>
                  <a:lnTo>
                    <a:pt x="24" y="33"/>
                  </a:lnTo>
                  <a:lnTo>
                    <a:pt x="45" y="32"/>
                  </a:lnTo>
                  <a:lnTo>
                    <a:pt x="49" y="34"/>
                  </a:lnTo>
                  <a:lnTo>
                    <a:pt x="66" y="36"/>
                  </a:lnTo>
                  <a:lnTo>
                    <a:pt x="73" y="35"/>
                  </a:lnTo>
                  <a:lnTo>
                    <a:pt x="78" y="42"/>
                  </a:lnTo>
                  <a:lnTo>
                    <a:pt x="86" y="39"/>
                  </a:lnTo>
                  <a:lnTo>
                    <a:pt x="98" y="17"/>
                  </a:lnTo>
                  <a:lnTo>
                    <a:pt x="114" y="8"/>
                  </a:lnTo>
                  <a:lnTo>
                    <a:pt x="166" y="0"/>
                  </a:lnTo>
                  <a:lnTo>
                    <a:pt x="182" y="34"/>
                  </a:lnTo>
                  <a:lnTo>
                    <a:pt x="189" y="49"/>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51" name="Freeform 217"/>
            <p:cNvSpPr>
              <a:spLocks/>
            </p:cNvSpPr>
            <p:nvPr/>
          </p:nvSpPr>
          <p:spPr bwMode="auto">
            <a:xfrm>
              <a:off x="4640263" y="4637088"/>
              <a:ext cx="468313" cy="419100"/>
            </a:xfrm>
            <a:custGeom>
              <a:avLst/>
              <a:gdLst>
                <a:gd name="T0" fmla="*/ 264 w 295"/>
                <a:gd name="T1" fmla="*/ 152 h 264"/>
                <a:gd name="T2" fmla="*/ 250 w 295"/>
                <a:gd name="T3" fmla="*/ 173 h 264"/>
                <a:gd name="T4" fmla="*/ 217 w 295"/>
                <a:gd name="T5" fmla="*/ 210 h 264"/>
                <a:gd name="T6" fmla="*/ 190 w 295"/>
                <a:gd name="T7" fmla="*/ 232 h 264"/>
                <a:gd name="T8" fmla="*/ 162 w 295"/>
                <a:gd name="T9" fmla="*/ 241 h 264"/>
                <a:gd name="T10" fmla="*/ 149 w 295"/>
                <a:gd name="T11" fmla="*/ 243 h 264"/>
                <a:gd name="T12" fmla="*/ 121 w 295"/>
                <a:gd name="T13" fmla="*/ 243 h 264"/>
                <a:gd name="T14" fmla="*/ 104 w 295"/>
                <a:gd name="T15" fmla="*/ 245 h 264"/>
                <a:gd name="T16" fmla="*/ 70 w 295"/>
                <a:gd name="T17" fmla="*/ 256 h 264"/>
                <a:gd name="T18" fmla="*/ 51 w 295"/>
                <a:gd name="T19" fmla="*/ 264 h 264"/>
                <a:gd name="T20" fmla="*/ 38 w 295"/>
                <a:gd name="T21" fmla="*/ 257 h 264"/>
                <a:gd name="T22" fmla="*/ 30 w 295"/>
                <a:gd name="T23" fmla="*/ 250 h 264"/>
                <a:gd name="T24" fmla="*/ 29 w 295"/>
                <a:gd name="T25" fmla="*/ 232 h 264"/>
                <a:gd name="T26" fmla="*/ 30 w 295"/>
                <a:gd name="T27" fmla="*/ 215 h 264"/>
                <a:gd name="T28" fmla="*/ 20 w 295"/>
                <a:gd name="T29" fmla="*/ 180 h 264"/>
                <a:gd name="T30" fmla="*/ 12 w 295"/>
                <a:gd name="T31" fmla="*/ 162 h 264"/>
                <a:gd name="T32" fmla="*/ 9 w 295"/>
                <a:gd name="T33" fmla="*/ 125 h 264"/>
                <a:gd name="T34" fmla="*/ 19 w 295"/>
                <a:gd name="T35" fmla="*/ 139 h 264"/>
                <a:gd name="T36" fmla="*/ 38 w 295"/>
                <a:gd name="T37" fmla="*/ 145 h 264"/>
                <a:gd name="T38" fmla="*/ 63 w 295"/>
                <a:gd name="T39" fmla="*/ 133 h 264"/>
                <a:gd name="T40" fmla="*/ 71 w 295"/>
                <a:gd name="T41" fmla="*/ 59 h 264"/>
                <a:gd name="T42" fmla="*/ 79 w 295"/>
                <a:gd name="T43" fmla="*/ 91 h 264"/>
                <a:gd name="T44" fmla="*/ 95 w 295"/>
                <a:gd name="T45" fmla="*/ 97 h 264"/>
                <a:gd name="T46" fmla="*/ 113 w 295"/>
                <a:gd name="T47" fmla="*/ 81 h 264"/>
                <a:gd name="T48" fmla="*/ 127 w 295"/>
                <a:gd name="T49" fmla="*/ 66 h 264"/>
                <a:gd name="T50" fmla="*/ 143 w 295"/>
                <a:gd name="T51" fmla="*/ 75 h 264"/>
                <a:gd name="T52" fmla="*/ 169 w 295"/>
                <a:gd name="T53" fmla="*/ 71 h 264"/>
                <a:gd name="T54" fmla="*/ 175 w 295"/>
                <a:gd name="T55" fmla="*/ 54 h 264"/>
                <a:gd name="T56" fmla="*/ 191 w 295"/>
                <a:gd name="T57" fmla="*/ 45 h 264"/>
                <a:gd name="T58" fmla="*/ 214 w 295"/>
                <a:gd name="T59" fmla="*/ 16 h 264"/>
                <a:gd name="T60" fmla="*/ 248 w 295"/>
                <a:gd name="T61" fmla="*/ 1 h 264"/>
                <a:gd name="T62" fmla="*/ 262 w 295"/>
                <a:gd name="T63" fmla="*/ 2 h 264"/>
                <a:gd name="T64" fmla="*/ 279 w 295"/>
                <a:gd name="T65" fmla="*/ 33 h 264"/>
                <a:gd name="T66" fmla="*/ 278 w 295"/>
                <a:gd name="T67" fmla="*/ 71 h 264"/>
                <a:gd name="T68" fmla="*/ 270 w 295"/>
                <a:gd name="T69" fmla="*/ 74 h 264"/>
                <a:gd name="T70" fmla="*/ 263 w 295"/>
                <a:gd name="T71" fmla="*/ 82 h 264"/>
                <a:gd name="T72" fmla="*/ 257 w 295"/>
                <a:gd name="T73" fmla="*/ 97 h 264"/>
                <a:gd name="T74" fmla="*/ 277 w 295"/>
                <a:gd name="T75" fmla="*/ 106 h 264"/>
                <a:gd name="T76" fmla="*/ 295 w 295"/>
                <a:gd name="T77" fmla="*/ 97 h 264"/>
                <a:gd name="T78" fmla="*/ 286 w 295"/>
                <a:gd name="T79" fmla="*/ 129 h 264"/>
                <a:gd name="T80" fmla="*/ 268 w 295"/>
                <a:gd name="T81" fmla="*/ 14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5" h="264">
                  <a:moveTo>
                    <a:pt x="268" y="149"/>
                  </a:moveTo>
                  <a:lnTo>
                    <a:pt x="264" y="152"/>
                  </a:lnTo>
                  <a:lnTo>
                    <a:pt x="256" y="163"/>
                  </a:lnTo>
                  <a:lnTo>
                    <a:pt x="250" y="173"/>
                  </a:lnTo>
                  <a:lnTo>
                    <a:pt x="239" y="188"/>
                  </a:lnTo>
                  <a:lnTo>
                    <a:pt x="217" y="210"/>
                  </a:lnTo>
                  <a:lnTo>
                    <a:pt x="204" y="222"/>
                  </a:lnTo>
                  <a:lnTo>
                    <a:pt x="190" y="232"/>
                  </a:lnTo>
                  <a:lnTo>
                    <a:pt x="171" y="240"/>
                  </a:lnTo>
                  <a:lnTo>
                    <a:pt x="162" y="241"/>
                  </a:lnTo>
                  <a:lnTo>
                    <a:pt x="159" y="246"/>
                  </a:lnTo>
                  <a:lnTo>
                    <a:pt x="149" y="243"/>
                  </a:lnTo>
                  <a:lnTo>
                    <a:pt x="140" y="247"/>
                  </a:lnTo>
                  <a:lnTo>
                    <a:pt x="121" y="243"/>
                  </a:lnTo>
                  <a:lnTo>
                    <a:pt x="111" y="246"/>
                  </a:lnTo>
                  <a:lnTo>
                    <a:pt x="104" y="245"/>
                  </a:lnTo>
                  <a:lnTo>
                    <a:pt x="85" y="253"/>
                  </a:lnTo>
                  <a:lnTo>
                    <a:pt x="70" y="256"/>
                  </a:lnTo>
                  <a:lnTo>
                    <a:pt x="59" y="264"/>
                  </a:lnTo>
                  <a:lnTo>
                    <a:pt x="51" y="264"/>
                  </a:lnTo>
                  <a:lnTo>
                    <a:pt x="44" y="257"/>
                  </a:lnTo>
                  <a:lnTo>
                    <a:pt x="38" y="257"/>
                  </a:lnTo>
                  <a:lnTo>
                    <a:pt x="31" y="247"/>
                  </a:lnTo>
                  <a:lnTo>
                    <a:pt x="30" y="250"/>
                  </a:lnTo>
                  <a:lnTo>
                    <a:pt x="28" y="245"/>
                  </a:lnTo>
                  <a:lnTo>
                    <a:pt x="29" y="232"/>
                  </a:lnTo>
                  <a:lnTo>
                    <a:pt x="24" y="219"/>
                  </a:lnTo>
                  <a:lnTo>
                    <a:pt x="30" y="215"/>
                  </a:lnTo>
                  <a:lnTo>
                    <a:pt x="30" y="199"/>
                  </a:lnTo>
                  <a:lnTo>
                    <a:pt x="20" y="180"/>
                  </a:lnTo>
                  <a:lnTo>
                    <a:pt x="12" y="162"/>
                  </a:lnTo>
                  <a:lnTo>
                    <a:pt x="12" y="162"/>
                  </a:lnTo>
                  <a:lnTo>
                    <a:pt x="0" y="135"/>
                  </a:lnTo>
                  <a:lnTo>
                    <a:pt x="9" y="125"/>
                  </a:lnTo>
                  <a:lnTo>
                    <a:pt x="16" y="131"/>
                  </a:lnTo>
                  <a:lnTo>
                    <a:pt x="19" y="139"/>
                  </a:lnTo>
                  <a:lnTo>
                    <a:pt x="27" y="141"/>
                  </a:lnTo>
                  <a:lnTo>
                    <a:pt x="38" y="145"/>
                  </a:lnTo>
                  <a:lnTo>
                    <a:pt x="47" y="143"/>
                  </a:lnTo>
                  <a:lnTo>
                    <a:pt x="63" y="133"/>
                  </a:lnTo>
                  <a:lnTo>
                    <a:pt x="67" y="56"/>
                  </a:lnTo>
                  <a:lnTo>
                    <a:pt x="71" y="59"/>
                  </a:lnTo>
                  <a:lnTo>
                    <a:pt x="81" y="79"/>
                  </a:lnTo>
                  <a:lnTo>
                    <a:pt x="79" y="91"/>
                  </a:lnTo>
                  <a:lnTo>
                    <a:pt x="83" y="99"/>
                  </a:lnTo>
                  <a:lnTo>
                    <a:pt x="95" y="97"/>
                  </a:lnTo>
                  <a:lnTo>
                    <a:pt x="105" y="87"/>
                  </a:lnTo>
                  <a:lnTo>
                    <a:pt x="113" y="81"/>
                  </a:lnTo>
                  <a:lnTo>
                    <a:pt x="118" y="71"/>
                  </a:lnTo>
                  <a:lnTo>
                    <a:pt x="127" y="66"/>
                  </a:lnTo>
                  <a:lnTo>
                    <a:pt x="135" y="69"/>
                  </a:lnTo>
                  <a:lnTo>
                    <a:pt x="143" y="75"/>
                  </a:lnTo>
                  <a:lnTo>
                    <a:pt x="157" y="76"/>
                  </a:lnTo>
                  <a:lnTo>
                    <a:pt x="169" y="71"/>
                  </a:lnTo>
                  <a:lnTo>
                    <a:pt x="171" y="64"/>
                  </a:lnTo>
                  <a:lnTo>
                    <a:pt x="175" y="54"/>
                  </a:lnTo>
                  <a:lnTo>
                    <a:pt x="185" y="53"/>
                  </a:lnTo>
                  <a:lnTo>
                    <a:pt x="191" y="45"/>
                  </a:lnTo>
                  <a:lnTo>
                    <a:pt x="197" y="31"/>
                  </a:lnTo>
                  <a:lnTo>
                    <a:pt x="214" y="16"/>
                  </a:lnTo>
                  <a:lnTo>
                    <a:pt x="240" y="0"/>
                  </a:lnTo>
                  <a:lnTo>
                    <a:pt x="248" y="1"/>
                  </a:lnTo>
                  <a:lnTo>
                    <a:pt x="256" y="4"/>
                  </a:lnTo>
                  <a:lnTo>
                    <a:pt x="262" y="2"/>
                  </a:lnTo>
                  <a:lnTo>
                    <a:pt x="272" y="4"/>
                  </a:lnTo>
                  <a:lnTo>
                    <a:pt x="279" y="33"/>
                  </a:lnTo>
                  <a:lnTo>
                    <a:pt x="282" y="48"/>
                  </a:lnTo>
                  <a:lnTo>
                    <a:pt x="278" y="71"/>
                  </a:lnTo>
                  <a:lnTo>
                    <a:pt x="279" y="78"/>
                  </a:lnTo>
                  <a:lnTo>
                    <a:pt x="270" y="74"/>
                  </a:lnTo>
                  <a:lnTo>
                    <a:pt x="265" y="76"/>
                  </a:lnTo>
                  <a:lnTo>
                    <a:pt x="263" y="82"/>
                  </a:lnTo>
                  <a:lnTo>
                    <a:pt x="257" y="90"/>
                  </a:lnTo>
                  <a:lnTo>
                    <a:pt x="257" y="97"/>
                  </a:lnTo>
                  <a:lnTo>
                    <a:pt x="267" y="108"/>
                  </a:lnTo>
                  <a:lnTo>
                    <a:pt x="277" y="106"/>
                  </a:lnTo>
                  <a:lnTo>
                    <a:pt x="281" y="97"/>
                  </a:lnTo>
                  <a:lnTo>
                    <a:pt x="295" y="97"/>
                  </a:lnTo>
                  <a:lnTo>
                    <a:pt x="289" y="112"/>
                  </a:lnTo>
                  <a:lnTo>
                    <a:pt x="286" y="129"/>
                  </a:lnTo>
                  <a:lnTo>
                    <a:pt x="281" y="139"/>
                  </a:lnTo>
                  <a:lnTo>
                    <a:pt x="268" y="149"/>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52" name="Freeform 218"/>
            <p:cNvSpPr>
              <a:spLocks/>
            </p:cNvSpPr>
            <p:nvPr/>
          </p:nvSpPr>
          <p:spPr bwMode="auto">
            <a:xfrm>
              <a:off x="4937125" y="4854575"/>
              <a:ext cx="66675" cy="65088"/>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53" name="Freeform 219"/>
            <p:cNvSpPr>
              <a:spLocks/>
            </p:cNvSpPr>
            <p:nvPr/>
          </p:nvSpPr>
          <p:spPr bwMode="auto">
            <a:xfrm>
              <a:off x="4813300" y="4181475"/>
              <a:ext cx="341313" cy="320675"/>
            </a:xfrm>
            <a:custGeom>
              <a:avLst/>
              <a:gdLst>
                <a:gd name="T0" fmla="*/ 202 w 215"/>
                <a:gd name="T1" fmla="*/ 20 h 202"/>
                <a:gd name="T2" fmla="*/ 211 w 215"/>
                <a:gd name="T3" fmla="*/ 30 h 202"/>
                <a:gd name="T4" fmla="*/ 215 w 215"/>
                <a:gd name="T5" fmla="*/ 47 h 202"/>
                <a:gd name="T6" fmla="*/ 211 w 215"/>
                <a:gd name="T7" fmla="*/ 53 h 202"/>
                <a:gd name="T8" fmla="*/ 207 w 215"/>
                <a:gd name="T9" fmla="*/ 70 h 202"/>
                <a:gd name="T10" fmla="*/ 210 w 215"/>
                <a:gd name="T11" fmla="*/ 87 h 202"/>
                <a:gd name="T12" fmla="*/ 204 w 215"/>
                <a:gd name="T13" fmla="*/ 94 h 202"/>
                <a:gd name="T14" fmla="*/ 198 w 215"/>
                <a:gd name="T15" fmla="*/ 113 h 202"/>
                <a:gd name="T16" fmla="*/ 208 w 215"/>
                <a:gd name="T17" fmla="*/ 119 h 202"/>
                <a:gd name="T18" fmla="*/ 152 w 215"/>
                <a:gd name="T19" fmla="*/ 136 h 202"/>
                <a:gd name="T20" fmla="*/ 153 w 215"/>
                <a:gd name="T21" fmla="*/ 151 h 202"/>
                <a:gd name="T22" fmla="*/ 139 w 215"/>
                <a:gd name="T23" fmla="*/ 154 h 202"/>
                <a:gd name="T24" fmla="*/ 128 w 215"/>
                <a:gd name="T25" fmla="*/ 162 h 202"/>
                <a:gd name="T26" fmla="*/ 126 w 215"/>
                <a:gd name="T27" fmla="*/ 169 h 202"/>
                <a:gd name="T28" fmla="*/ 119 w 215"/>
                <a:gd name="T29" fmla="*/ 171 h 202"/>
                <a:gd name="T30" fmla="*/ 103 w 215"/>
                <a:gd name="T31" fmla="*/ 188 h 202"/>
                <a:gd name="T32" fmla="*/ 92 w 215"/>
                <a:gd name="T33" fmla="*/ 201 h 202"/>
                <a:gd name="T34" fmla="*/ 86 w 215"/>
                <a:gd name="T35" fmla="*/ 202 h 202"/>
                <a:gd name="T36" fmla="*/ 80 w 215"/>
                <a:gd name="T37" fmla="*/ 199 h 202"/>
                <a:gd name="T38" fmla="*/ 60 w 215"/>
                <a:gd name="T39" fmla="*/ 197 h 202"/>
                <a:gd name="T40" fmla="*/ 57 w 215"/>
                <a:gd name="T41" fmla="*/ 195 h 202"/>
                <a:gd name="T42" fmla="*/ 57 w 215"/>
                <a:gd name="T43" fmla="*/ 194 h 202"/>
                <a:gd name="T44" fmla="*/ 50 w 215"/>
                <a:gd name="T45" fmla="*/ 189 h 202"/>
                <a:gd name="T46" fmla="*/ 38 w 215"/>
                <a:gd name="T47" fmla="*/ 188 h 202"/>
                <a:gd name="T48" fmla="*/ 23 w 215"/>
                <a:gd name="T49" fmla="*/ 193 h 202"/>
                <a:gd name="T50" fmla="*/ 12 w 215"/>
                <a:gd name="T51" fmla="*/ 180 h 202"/>
                <a:gd name="T52" fmla="*/ 0 w 215"/>
                <a:gd name="T53" fmla="*/ 163 h 202"/>
                <a:gd name="T54" fmla="*/ 2 w 215"/>
                <a:gd name="T55" fmla="*/ 96 h 202"/>
                <a:gd name="T56" fmla="*/ 41 w 215"/>
                <a:gd name="T57" fmla="*/ 97 h 202"/>
                <a:gd name="T58" fmla="*/ 39 w 215"/>
                <a:gd name="T59" fmla="*/ 90 h 202"/>
                <a:gd name="T60" fmla="*/ 42 w 215"/>
                <a:gd name="T61" fmla="*/ 82 h 202"/>
                <a:gd name="T62" fmla="*/ 39 w 215"/>
                <a:gd name="T63" fmla="*/ 72 h 202"/>
                <a:gd name="T64" fmla="*/ 41 w 215"/>
                <a:gd name="T65" fmla="*/ 62 h 202"/>
                <a:gd name="T66" fmla="*/ 40 w 215"/>
                <a:gd name="T67" fmla="*/ 55 h 202"/>
                <a:gd name="T68" fmla="*/ 46 w 215"/>
                <a:gd name="T69" fmla="*/ 56 h 202"/>
                <a:gd name="T70" fmla="*/ 47 w 215"/>
                <a:gd name="T71" fmla="*/ 63 h 202"/>
                <a:gd name="T72" fmla="*/ 55 w 215"/>
                <a:gd name="T73" fmla="*/ 62 h 202"/>
                <a:gd name="T74" fmla="*/ 67 w 215"/>
                <a:gd name="T75" fmla="*/ 64 h 202"/>
                <a:gd name="T76" fmla="*/ 73 w 215"/>
                <a:gd name="T77" fmla="*/ 73 h 202"/>
                <a:gd name="T78" fmla="*/ 87 w 215"/>
                <a:gd name="T79" fmla="*/ 76 h 202"/>
                <a:gd name="T80" fmla="*/ 99 w 215"/>
                <a:gd name="T81" fmla="*/ 70 h 202"/>
                <a:gd name="T82" fmla="*/ 102 w 215"/>
                <a:gd name="T83" fmla="*/ 81 h 202"/>
                <a:gd name="T84" fmla="*/ 116 w 215"/>
                <a:gd name="T85" fmla="*/ 83 h 202"/>
                <a:gd name="T86" fmla="*/ 123 w 215"/>
                <a:gd name="T87" fmla="*/ 92 h 202"/>
                <a:gd name="T88" fmla="*/ 130 w 215"/>
                <a:gd name="T89" fmla="*/ 104 h 202"/>
                <a:gd name="T90" fmla="*/ 144 w 215"/>
                <a:gd name="T91" fmla="*/ 104 h 202"/>
                <a:gd name="T92" fmla="*/ 143 w 215"/>
                <a:gd name="T93" fmla="*/ 82 h 202"/>
                <a:gd name="T94" fmla="*/ 138 w 215"/>
                <a:gd name="T95" fmla="*/ 85 h 202"/>
                <a:gd name="T96" fmla="*/ 126 w 215"/>
                <a:gd name="T97" fmla="*/ 77 h 202"/>
                <a:gd name="T98" fmla="*/ 121 w 215"/>
                <a:gd name="T99" fmla="*/ 73 h 202"/>
                <a:gd name="T100" fmla="*/ 123 w 215"/>
                <a:gd name="T101" fmla="*/ 53 h 202"/>
                <a:gd name="T102" fmla="*/ 127 w 215"/>
                <a:gd name="T103" fmla="*/ 28 h 202"/>
                <a:gd name="T104" fmla="*/ 123 w 215"/>
                <a:gd name="T105" fmla="*/ 19 h 202"/>
                <a:gd name="T106" fmla="*/ 129 w 215"/>
                <a:gd name="T107" fmla="*/ 6 h 202"/>
                <a:gd name="T108" fmla="*/ 134 w 215"/>
                <a:gd name="T109" fmla="*/ 3 h 202"/>
                <a:gd name="T110" fmla="*/ 158 w 215"/>
                <a:gd name="T111" fmla="*/ 0 h 202"/>
                <a:gd name="T112" fmla="*/ 166 w 215"/>
                <a:gd name="T113" fmla="*/ 2 h 202"/>
                <a:gd name="T114" fmla="*/ 173 w 215"/>
                <a:gd name="T115" fmla="*/ 7 h 202"/>
                <a:gd name="T116" fmla="*/ 180 w 215"/>
                <a:gd name="T117" fmla="*/ 11 h 202"/>
                <a:gd name="T118" fmla="*/ 192 w 215"/>
                <a:gd name="T119" fmla="*/ 14 h 202"/>
                <a:gd name="T120" fmla="*/ 202 w 215"/>
                <a:gd name="T121" fmla="*/ 2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5" h="202">
                  <a:moveTo>
                    <a:pt x="202" y="20"/>
                  </a:moveTo>
                  <a:lnTo>
                    <a:pt x="211" y="30"/>
                  </a:lnTo>
                  <a:lnTo>
                    <a:pt x="215" y="47"/>
                  </a:lnTo>
                  <a:lnTo>
                    <a:pt x="211" y="53"/>
                  </a:lnTo>
                  <a:lnTo>
                    <a:pt x="207" y="70"/>
                  </a:lnTo>
                  <a:lnTo>
                    <a:pt x="210" y="87"/>
                  </a:lnTo>
                  <a:lnTo>
                    <a:pt x="204" y="94"/>
                  </a:lnTo>
                  <a:lnTo>
                    <a:pt x="198" y="113"/>
                  </a:lnTo>
                  <a:lnTo>
                    <a:pt x="208" y="119"/>
                  </a:lnTo>
                  <a:lnTo>
                    <a:pt x="152" y="136"/>
                  </a:lnTo>
                  <a:lnTo>
                    <a:pt x="153" y="151"/>
                  </a:lnTo>
                  <a:lnTo>
                    <a:pt x="139" y="154"/>
                  </a:lnTo>
                  <a:lnTo>
                    <a:pt x="128" y="162"/>
                  </a:lnTo>
                  <a:lnTo>
                    <a:pt x="126" y="169"/>
                  </a:lnTo>
                  <a:lnTo>
                    <a:pt x="119" y="171"/>
                  </a:lnTo>
                  <a:lnTo>
                    <a:pt x="103" y="188"/>
                  </a:lnTo>
                  <a:lnTo>
                    <a:pt x="92" y="201"/>
                  </a:lnTo>
                  <a:lnTo>
                    <a:pt x="86" y="202"/>
                  </a:lnTo>
                  <a:lnTo>
                    <a:pt x="80" y="199"/>
                  </a:lnTo>
                  <a:lnTo>
                    <a:pt x="60" y="197"/>
                  </a:lnTo>
                  <a:lnTo>
                    <a:pt x="57" y="195"/>
                  </a:lnTo>
                  <a:lnTo>
                    <a:pt x="57" y="194"/>
                  </a:lnTo>
                  <a:lnTo>
                    <a:pt x="50" y="189"/>
                  </a:lnTo>
                  <a:lnTo>
                    <a:pt x="38" y="188"/>
                  </a:lnTo>
                  <a:lnTo>
                    <a:pt x="23" y="193"/>
                  </a:lnTo>
                  <a:lnTo>
                    <a:pt x="12" y="180"/>
                  </a:lnTo>
                  <a:lnTo>
                    <a:pt x="0" y="163"/>
                  </a:lnTo>
                  <a:lnTo>
                    <a:pt x="2" y="96"/>
                  </a:lnTo>
                  <a:lnTo>
                    <a:pt x="41" y="97"/>
                  </a:lnTo>
                  <a:lnTo>
                    <a:pt x="39" y="90"/>
                  </a:lnTo>
                  <a:lnTo>
                    <a:pt x="42" y="82"/>
                  </a:lnTo>
                  <a:lnTo>
                    <a:pt x="39" y="72"/>
                  </a:lnTo>
                  <a:lnTo>
                    <a:pt x="41" y="62"/>
                  </a:lnTo>
                  <a:lnTo>
                    <a:pt x="40" y="55"/>
                  </a:lnTo>
                  <a:lnTo>
                    <a:pt x="46" y="56"/>
                  </a:lnTo>
                  <a:lnTo>
                    <a:pt x="47" y="63"/>
                  </a:lnTo>
                  <a:lnTo>
                    <a:pt x="55" y="62"/>
                  </a:lnTo>
                  <a:lnTo>
                    <a:pt x="67" y="64"/>
                  </a:lnTo>
                  <a:lnTo>
                    <a:pt x="73" y="73"/>
                  </a:lnTo>
                  <a:lnTo>
                    <a:pt x="87" y="76"/>
                  </a:lnTo>
                  <a:lnTo>
                    <a:pt x="99" y="70"/>
                  </a:lnTo>
                  <a:lnTo>
                    <a:pt x="102" y="81"/>
                  </a:lnTo>
                  <a:lnTo>
                    <a:pt x="116" y="83"/>
                  </a:lnTo>
                  <a:lnTo>
                    <a:pt x="123" y="92"/>
                  </a:lnTo>
                  <a:lnTo>
                    <a:pt x="130" y="104"/>
                  </a:lnTo>
                  <a:lnTo>
                    <a:pt x="144" y="104"/>
                  </a:lnTo>
                  <a:lnTo>
                    <a:pt x="143" y="82"/>
                  </a:lnTo>
                  <a:lnTo>
                    <a:pt x="138" y="85"/>
                  </a:lnTo>
                  <a:lnTo>
                    <a:pt x="126" y="77"/>
                  </a:lnTo>
                  <a:lnTo>
                    <a:pt x="121" y="73"/>
                  </a:lnTo>
                  <a:lnTo>
                    <a:pt x="123" y="53"/>
                  </a:lnTo>
                  <a:lnTo>
                    <a:pt x="127" y="28"/>
                  </a:lnTo>
                  <a:lnTo>
                    <a:pt x="123" y="19"/>
                  </a:lnTo>
                  <a:lnTo>
                    <a:pt x="129" y="6"/>
                  </a:lnTo>
                  <a:lnTo>
                    <a:pt x="134" y="3"/>
                  </a:lnTo>
                  <a:lnTo>
                    <a:pt x="158" y="0"/>
                  </a:lnTo>
                  <a:lnTo>
                    <a:pt x="166" y="2"/>
                  </a:lnTo>
                  <a:lnTo>
                    <a:pt x="173" y="7"/>
                  </a:lnTo>
                  <a:lnTo>
                    <a:pt x="180" y="11"/>
                  </a:lnTo>
                  <a:lnTo>
                    <a:pt x="192" y="14"/>
                  </a:lnTo>
                  <a:lnTo>
                    <a:pt x="202" y="2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54" name="Freeform 220"/>
            <p:cNvSpPr>
              <a:spLocks/>
            </p:cNvSpPr>
            <p:nvPr/>
          </p:nvSpPr>
          <p:spPr bwMode="auto">
            <a:xfrm>
              <a:off x="4908550" y="4421188"/>
              <a:ext cx="220663" cy="222250"/>
            </a:xfrm>
            <a:custGeom>
              <a:avLst/>
              <a:gdLst>
                <a:gd name="T0" fmla="*/ 103 w 139"/>
                <a:gd name="T1" fmla="*/ 140 h 140"/>
                <a:gd name="T2" fmla="*/ 93 w 139"/>
                <a:gd name="T3" fmla="*/ 138 h 140"/>
                <a:gd name="T4" fmla="*/ 87 w 139"/>
                <a:gd name="T5" fmla="*/ 140 h 140"/>
                <a:gd name="T6" fmla="*/ 79 w 139"/>
                <a:gd name="T7" fmla="*/ 137 h 140"/>
                <a:gd name="T8" fmla="*/ 71 w 139"/>
                <a:gd name="T9" fmla="*/ 136 h 140"/>
                <a:gd name="T10" fmla="*/ 60 w 139"/>
                <a:gd name="T11" fmla="*/ 127 h 140"/>
                <a:gd name="T12" fmla="*/ 47 w 139"/>
                <a:gd name="T13" fmla="*/ 124 h 140"/>
                <a:gd name="T14" fmla="*/ 42 w 139"/>
                <a:gd name="T15" fmla="*/ 111 h 140"/>
                <a:gd name="T16" fmla="*/ 42 w 139"/>
                <a:gd name="T17" fmla="*/ 103 h 140"/>
                <a:gd name="T18" fmla="*/ 35 w 139"/>
                <a:gd name="T19" fmla="*/ 101 h 140"/>
                <a:gd name="T20" fmla="*/ 15 w 139"/>
                <a:gd name="T21" fmla="*/ 78 h 140"/>
                <a:gd name="T22" fmla="*/ 10 w 139"/>
                <a:gd name="T23" fmla="*/ 66 h 140"/>
                <a:gd name="T24" fmla="*/ 6 w 139"/>
                <a:gd name="T25" fmla="*/ 63 h 140"/>
                <a:gd name="T26" fmla="*/ 0 w 139"/>
                <a:gd name="T27" fmla="*/ 46 h 140"/>
                <a:gd name="T28" fmla="*/ 20 w 139"/>
                <a:gd name="T29" fmla="*/ 48 h 140"/>
                <a:gd name="T30" fmla="*/ 26 w 139"/>
                <a:gd name="T31" fmla="*/ 51 h 140"/>
                <a:gd name="T32" fmla="*/ 32 w 139"/>
                <a:gd name="T33" fmla="*/ 50 h 140"/>
                <a:gd name="T34" fmla="*/ 43 w 139"/>
                <a:gd name="T35" fmla="*/ 37 h 140"/>
                <a:gd name="T36" fmla="*/ 59 w 139"/>
                <a:gd name="T37" fmla="*/ 20 h 140"/>
                <a:gd name="T38" fmla="*/ 66 w 139"/>
                <a:gd name="T39" fmla="*/ 18 h 140"/>
                <a:gd name="T40" fmla="*/ 68 w 139"/>
                <a:gd name="T41" fmla="*/ 11 h 140"/>
                <a:gd name="T42" fmla="*/ 79 w 139"/>
                <a:gd name="T43" fmla="*/ 3 h 140"/>
                <a:gd name="T44" fmla="*/ 93 w 139"/>
                <a:gd name="T45" fmla="*/ 0 h 140"/>
                <a:gd name="T46" fmla="*/ 94 w 139"/>
                <a:gd name="T47" fmla="*/ 7 h 140"/>
                <a:gd name="T48" fmla="*/ 109 w 139"/>
                <a:gd name="T49" fmla="*/ 7 h 140"/>
                <a:gd name="T50" fmla="*/ 117 w 139"/>
                <a:gd name="T51" fmla="*/ 11 h 140"/>
                <a:gd name="T52" fmla="*/ 121 w 139"/>
                <a:gd name="T53" fmla="*/ 16 h 140"/>
                <a:gd name="T54" fmla="*/ 130 w 139"/>
                <a:gd name="T55" fmla="*/ 18 h 140"/>
                <a:gd name="T56" fmla="*/ 139 w 139"/>
                <a:gd name="T57" fmla="*/ 25 h 140"/>
                <a:gd name="T58" fmla="*/ 138 w 139"/>
                <a:gd name="T59" fmla="*/ 51 h 140"/>
                <a:gd name="T60" fmla="*/ 133 w 139"/>
                <a:gd name="T61" fmla="*/ 65 h 140"/>
                <a:gd name="T62" fmla="*/ 132 w 139"/>
                <a:gd name="T63" fmla="*/ 81 h 140"/>
                <a:gd name="T64" fmla="*/ 134 w 139"/>
                <a:gd name="T65" fmla="*/ 87 h 140"/>
                <a:gd name="T66" fmla="*/ 131 w 139"/>
                <a:gd name="T67" fmla="*/ 99 h 140"/>
                <a:gd name="T68" fmla="*/ 129 w 139"/>
                <a:gd name="T69" fmla="*/ 101 h 140"/>
                <a:gd name="T70" fmla="*/ 123 w 139"/>
                <a:gd name="T71" fmla="*/ 116 h 140"/>
                <a:gd name="T72" fmla="*/ 103 w 139"/>
                <a:gd name="T73"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 h="140">
                  <a:moveTo>
                    <a:pt x="103" y="140"/>
                  </a:moveTo>
                  <a:lnTo>
                    <a:pt x="93" y="138"/>
                  </a:lnTo>
                  <a:lnTo>
                    <a:pt x="87" y="140"/>
                  </a:lnTo>
                  <a:lnTo>
                    <a:pt x="79" y="137"/>
                  </a:lnTo>
                  <a:lnTo>
                    <a:pt x="71" y="136"/>
                  </a:lnTo>
                  <a:lnTo>
                    <a:pt x="60" y="127"/>
                  </a:lnTo>
                  <a:lnTo>
                    <a:pt x="47" y="124"/>
                  </a:lnTo>
                  <a:lnTo>
                    <a:pt x="42" y="111"/>
                  </a:lnTo>
                  <a:lnTo>
                    <a:pt x="42" y="103"/>
                  </a:lnTo>
                  <a:lnTo>
                    <a:pt x="35" y="101"/>
                  </a:lnTo>
                  <a:lnTo>
                    <a:pt x="15" y="78"/>
                  </a:lnTo>
                  <a:lnTo>
                    <a:pt x="10" y="66"/>
                  </a:lnTo>
                  <a:lnTo>
                    <a:pt x="6" y="63"/>
                  </a:lnTo>
                  <a:lnTo>
                    <a:pt x="0" y="46"/>
                  </a:lnTo>
                  <a:lnTo>
                    <a:pt x="20" y="48"/>
                  </a:lnTo>
                  <a:lnTo>
                    <a:pt x="26" y="51"/>
                  </a:lnTo>
                  <a:lnTo>
                    <a:pt x="32" y="50"/>
                  </a:lnTo>
                  <a:lnTo>
                    <a:pt x="43" y="37"/>
                  </a:lnTo>
                  <a:lnTo>
                    <a:pt x="59" y="20"/>
                  </a:lnTo>
                  <a:lnTo>
                    <a:pt x="66" y="18"/>
                  </a:lnTo>
                  <a:lnTo>
                    <a:pt x="68" y="11"/>
                  </a:lnTo>
                  <a:lnTo>
                    <a:pt x="79" y="3"/>
                  </a:lnTo>
                  <a:lnTo>
                    <a:pt x="93" y="0"/>
                  </a:lnTo>
                  <a:lnTo>
                    <a:pt x="94" y="7"/>
                  </a:lnTo>
                  <a:lnTo>
                    <a:pt x="109" y="7"/>
                  </a:lnTo>
                  <a:lnTo>
                    <a:pt x="117" y="11"/>
                  </a:lnTo>
                  <a:lnTo>
                    <a:pt x="121" y="16"/>
                  </a:lnTo>
                  <a:lnTo>
                    <a:pt x="130" y="18"/>
                  </a:lnTo>
                  <a:lnTo>
                    <a:pt x="139" y="25"/>
                  </a:lnTo>
                  <a:lnTo>
                    <a:pt x="138" y="51"/>
                  </a:lnTo>
                  <a:lnTo>
                    <a:pt x="133" y="65"/>
                  </a:lnTo>
                  <a:lnTo>
                    <a:pt x="132" y="81"/>
                  </a:lnTo>
                  <a:lnTo>
                    <a:pt x="134" y="87"/>
                  </a:lnTo>
                  <a:lnTo>
                    <a:pt x="131" y="99"/>
                  </a:lnTo>
                  <a:lnTo>
                    <a:pt x="129" y="101"/>
                  </a:lnTo>
                  <a:lnTo>
                    <a:pt x="123" y="116"/>
                  </a:lnTo>
                  <a:lnTo>
                    <a:pt x="103" y="140"/>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55" name="Freeform 221"/>
            <p:cNvSpPr>
              <a:spLocks/>
            </p:cNvSpPr>
            <p:nvPr/>
          </p:nvSpPr>
          <p:spPr bwMode="auto">
            <a:xfrm>
              <a:off x="4786313" y="1465262"/>
              <a:ext cx="3484563" cy="1089025"/>
            </a:xfrm>
            <a:custGeom>
              <a:avLst/>
              <a:gdLst>
                <a:gd name="T0" fmla="*/ 751 w 2195"/>
                <a:gd name="T1" fmla="*/ 25 h 686"/>
                <a:gd name="T2" fmla="*/ 649 w 2195"/>
                <a:gd name="T3" fmla="*/ 59 h 686"/>
                <a:gd name="T4" fmla="*/ 594 w 2195"/>
                <a:gd name="T5" fmla="*/ 101 h 686"/>
                <a:gd name="T6" fmla="*/ 603 w 2195"/>
                <a:gd name="T7" fmla="*/ 140 h 686"/>
                <a:gd name="T8" fmla="*/ 600 w 2195"/>
                <a:gd name="T9" fmla="*/ 189 h 686"/>
                <a:gd name="T10" fmla="*/ 541 w 2195"/>
                <a:gd name="T11" fmla="*/ 77 h 686"/>
                <a:gd name="T12" fmla="*/ 524 w 2195"/>
                <a:gd name="T13" fmla="*/ 135 h 686"/>
                <a:gd name="T14" fmla="*/ 434 w 2195"/>
                <a:gd name="T15" fmla="*/ 142 h 686"/>
                <a:gd name="T16" fmla="*/ 337 w 2195"/>
                <a:gd name="T17" fmla="*/ 143 h 686"/>
                <a:gd name="T18" fmla="*/ 241 w 2195"/>
                <a:gd name="T19" fmla="*/ 154 h 686"/>
                <a:gd name="T20" fmla="*/ 172 w 2195"/>
                <a:gd name="T21" fmla="*/ 204 h 686"/>
                <a:gd name="T22" fmla="*/ 111 w 2195"/>
                <a:gd name="T23" fmla="*/ 223 h 686"/>
                <a:gd name="T24" fmla="*/ 177 w 2195"/>
                <a:gd name="T25" fmla="*/ 168 h 686"/>
                <a:gd name="T26" fmla="*/ 1 w 2195"/>
                <a:gd name="T27" fmla="*/ 152 h 686"/>
                <a:gd name="T28" fmla="*/ 67 w 2195"/>
                <a:gd name="T29" fmla="*/ 262 h 686"/>
                <a:gd name="T30" fmla="*/ 30 w 2195"/>
                <a:gd name="T31" fmla="*/ 356 h 686"/>
                <a:gd name="T32" fmla="*/ 95 w 2195"/>
                <a:gd name="T33" fmla="*/ 403 h 686"/>
                <a:gd name="T34" fmla="*/ 111 w 2195"/>
                <a:gd name="T35" fmla="*/ 441 h 686"/>
                <a:gd name="T36" fmla="*/ 161 w 2195"/>
                <a:gd name="T37" fmla="*/ 469 h 686"/>
                <a:gd name="T38" fmla="*/ 227 w 2195"/>
                <a:gd name="T39" fmla="*/ 507 h 686"/>
                <a:gd name="T40" fmla="*/ 240 w 2195"/>
                <a:gd name="T41" fmla="*/ 555 h 686"/>
                <a:gd name="T42" fmla="*/ 239 w 2195"/>
                <a:gd name="T43" fmla="*/ 614 h 686"/>
                <a:gd name="T44" fmla="*/ 363 w 2195"/>
                <a:gd name="T45" fmla="*/ 654 h 686"/>
                <a:gd name="T46" fmla="*/ 434 w 2195"/>
                <a:gd name="T47" fmla="*/ 672 h 686"/>
                <a:gd name="T48" fmla="*/ 412 w 2195"/>
                <a:gd name="T49" fmla="*/ 564 h 686"/>
                <a:gd name="T50" fmla="*/ 394 w 2195"/>
                <a:gd name="T51" fmla="*/ 493 h 686"/>
                <a:gd name="T52" fmla="*/ 571 w 2195"/>
                <a:gd name="T53" fmla="*/ 488 h 686"/>
                <a:gd name="T54" fmla="*/ 571 w 2195"/>
                <a:gd name="T55" fmla="*/ 425 h 686"/>
                <a:gd name="T56" fmla="*/ 758 w 2195"/>
                <a:gd name="T57" fmla="*/ 424 h 686"/>
                <a:gd name="T58" fmla="*/ 920 w 2195"/>
                <a:gd name="T59" fmla="*/ 489 h 686"/>
                <a:gd name="T60" fmla="*/ 1027 w 2195"/>
                <a:gd name="T61" fmla="*/ 519 h 686"/>
                <a:gd name="T62" fmla="*/ 1175 w 2195"/>
                <a:gd name="T63" fmla="*/ 510 h 686"/>
                <a:gd name="T64" fmla="*/ 1273 w 2195"/>
                <a:gd name="T65" fmla="*/ 503 h 686"/>
                <a:gd name="T66" fmla="*/ 1408 w 2195"/>
                <a:gd name="T67" fmla="*/ 518 h 686"/>
                <a:gd name="T68" fmla="*/ 1516 w 2195"/>
                <a:gd name="T69" fmla="*/ 493 h 686"/>
                <a:gd name="T70" fmla="*/ 1570 w 2195"/>
                <a:gd name="T71" fmla="*/ 441 h 686"/>
                <a:gd name="T72" fmla="*/ 1742 w 2195"/>
                <a:gd name="T73" fmla="*/ 550 h 686"/>
                <a:gd name="T74" fmla="*/ 1789 w 2195"/>
                <a:gd name="T75" fmla="*/ 600 h 686"/>
                <a:gd name="T76" fmla="*/ 1821 w 2195"/>
                <a:gd name="T77" fmla="*/ 642 h 686"/>
                <a:gd name="T78" fmla="*/ 1879 w 2195"/>
                <a:gd name="T79" fmla="*/ 536 h 686"/>
                <a:gd name="T80" fmla="*/ 1746 w 2195"/>
                <a:gd name="T81" fmla="*/ 425 h 686"/>
                <a:gd name="T82" fmla="*/ 1855 w 2195"/>
                <a:gd name="T83" fmla="*/ 317 h 686"/>
                <a:gd name="T84" fmla="*/ 1972 w 2195"/>
                <a:gd name="T85" fmla="*/ 275 h 686"/>
                <a:gd name="T86" fmla="*/ 1981 w 2195"/>
                <a:gd name="T87" fmla="*/ 358 h 686"/>
                <a:gd name="T88" fmla="*/ 2115 w 2195"/>
                <a:gd name="T89" fmla="*/ 441 h 686"/>
                <a:gd name="T90" fmla="*/ 2041 w 2195"/>
                <a:gd name="T91" fmla="*/ 341 h 686"/>
                <a:gd name="T92" fmla="*/ 2121 w 2195"/>
                <a:gd name="T93" fmla="*/ 301 h 686"/>
                <a:gd name="T94" fmla="*/ 2165 w 2195"/>
                <a:gd name="T95" fmla="*/ 245 h 686"/>
                <a:gd name="T96" fmla="*/ 2127 w 2195"/>
                <a:gd name="T97" fmla="*/ 194 h 686"/>
                <a:gd name="T98" fmla="*/ 2155 w 2195"/>
                <a:gd name="T99" fmla="*/ 143 h 686"/>
                <a:gd name="T100" fmla="*/ 2081 w 2195"/>
                <a:gd name="T101" fmla="*/ 119 h 686"/>
                <a:gd name="T102" fmla="*/ 1867 w 2195"/>
                <a:gd name="T103" fmla="*/ 130 h 686"/>
                <a:gd name="T104" fmla="*/ 1729 w 2195"/>
                <a:gd name="T105" fmla="*/ 128 h 686"/>
                <a:gd name="T106" fmla="*/ 1395 w 2195"/>
                <a:gd name="T107" fmla="*/ 82 h 686"/>
                <a:gd name="T108" fmla="*/ 1301 w 2195"/>
                <a:gd name="T109" fmla="*/ 103 h 686"/>
                <a:gd name="T110" fmla="*/ 1124 w 2195"/>
                <a:gd name="T111" fmla="*/ 71 h 686"/>
                <a:gd name="T112" fmla="*/ 983 w 2195"/>
                <a:gd name="T113" fmla="*/ 54 h 686"/>
                <a:gd name="T114" fmla="*/ 913 w 2195"/>
                <a:gd name="T115" fmla="*/ 1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95" h="686">
                  <a:moveTo>
                    <a:pt x="856" y="0"/>
                  </a:moveTo>
                  <a:lnTo>
                    <a:pt x="836" y="6"/>
                  </a:lnTo>
                  <a:lnTo>
                    <a:pt x="832" y="12"/>
                  </a:lnTo>
                  <a:lnTo>
                    <a:pt x="836" y="19"/>
                  </a:lnTo>
                  <a:lnTo>
                    <a:pt x="813" y="18"/>
                  </a:lnTo>
                  <a:lnTo>
                    <a:pt x="795" y="27"/>
                  </a:lnTo>
                  <a:lnTo>
                    <a:pt x="781" y="23"/>
                  </a:lnTo>
                  <a:lnTo>
                    <a:pt x="751" y="25"/>
                  </a:lnTo>
                  <a:lnTo>
                    <a:pt x="752" y="29"/>
                  </a:lnTo>
                  <a:lnTo>
                    <a:pt x="721" y="31"/>
                  </a:lnTo>
                  <a:lnTo>
                    <a:pt x="705" y="39"/>
                  </a:lnTo>
                  <a:lnTo>
                    <a:pt x="692" y="39"/>
                  </a:lnTo>
                  <a:lnTo>
                    <a:pt x="687" y="49"/>
                  </a:lnTo>
                  <a:lnTo>
                    <a:pt x="705" y="58"/>
                  </a:lnTo>
                  <a:lnTo>
                    <a:pt x="680" y="60"/>
                  </a:lnTo>
                  <a:lnTo>
                    <a:pt x="649" y="59"/>
                  </a:lnTo>
                  <a:lnTo>
                    <a:pt x="630" y="62"/>
                  </a:lnTo>
                  <a:lnTo>
                    <a:pt x="646" y="80"/>
                  </a:lnTo>
                  <a:lnTo>
                    <a:pt x="669" y="93"/>
                  </a:lnTo>
                  <a:lnTo>
                    <a:pt x="637" y="84"/>
                  </a:lnTo>
                  <a:lnTo>
                    <a:pt x="611" y="85"/>
                  </a:lnTo>
                  <a:lnTo>
                    <a:pt x="595" y="91"/>
                  </a:lnTo>
                  <a:lnTo>
                    <a:pt x="610" y="104"/>
                  </a:lnTo>
                  <a:lnTo>
                    <a:pt x="594" y="101"/>
                  </a:lnTo>
                  <a:lnTo>
                    <a:pt x="587" y="84"/>
                  </a:lnTo>
                  <a:lnTo>
                    <a:pt x="573" y="75"/>
                  </a:lnTo>
                  <a:lnTo>
                    <a:pt x="567" y="76"/>
                  </a:lnTo>
                  <a:lnTo>
                    <a:pt x="579" y="87"/>
                  </a:lnTo>
                  <a:lnTo>
                    <a:pt x="564" y="99"/>
                  </a:lnTo>
                  <a:lnTo>
                    <a:pt x="591" y="112"/>
                  </a:lnTo>
                  <a:lnTo>
                    <a:pt x="593" y="130"/>
                  </a:lnTo>
                  <a:lnTo>
                    <a:pt x="603" y="140"/>
                  </a:lnTo>
                  <a:lnTo>
                    <a:pt x="618" y="141"/>
                  </a:lnTo>
                  <a:lnTo>
                    <a:pt x="620" y="152"/>
                  </a:lnTo>
                  <a:lnTo>
                    <a:pt x="635" y="162"/>
                  </a:lnTo>
                  <a:lnTo>
                    <a:pt x="629" y="171"/>
                  </a:lnTo>
                  <a:lnTo>
                    <a:pt x="631" y="180"/>
                  </a:lnTo>
                  <a:lnTo>
                    <a:pt x="619" y="185"/>
                  </a:lnTo>
                  <a:lnTo>
                    <a:pt x="617" y="191"/>
                  </a:lnTo>
                  <a:lnTo>
                    <a:pt x="600" y="189"/>
                  </a:lnTo>
                  <a:lnTo>
                    <a:pt x="611" y="163"/>
                  </a:lnTo>
                  <a:lnTo>
                    <a:pt x="608" y="151"/>
                  </a:lnTo>
                  <a:lnTo>
                    <a:pt x="586" y="141"/>
                  </a:lnTo>
                  <a:lnTo>
                    <a:pt x="573" y="117"/>
                  </a:lnTo>
                  <a:lnTo>
                    <a:pt x="560" y="105"/>
                  </a:lnTo>
                  <a:lnTo>
                    <a:pt x="549" y="99"/>
                  </a:lnTo>
                  <a:lnTo>
                    <a:pt x="551" y="86"/>
                  </a:lnTo>
                  <a:lnTo>
                    <a:pt x="541" y="77"/>
                  </a:lnTo>
                  <a:lnTo>
                    <a:pt x="505" y="72"/>
                  </a:lnTo>
                  <a:lnTo>
                    <a:pt x="498" y="75"/>
                  </a:lnTo>
                  <a:lnTo>
                    <a:pt x="500" y="91"/>
                  </a:lnTo>
                  <a:lnTo>
                    <a:pt x="486" y="106"/>
                  </a:lnTo>
                  <a:lnTo>
                    <a:pt x="490" y="111"/>
                  </a:lnTo>
                  <a:lnTo>
                    <a:pt x="506" y="124"/>
                  </a:lnTo>
                  <a:lnTo>
                    <a:pt x="507" y="133"/>
                  </a:lnTo>
                  <a:lnTo>
                    <a:pt x="524" y="135"/>
                  </a:lnTo>
                  <a:lnTo>
                    <a:pt x="526" y="138"/>
                  </a:lnTo>
                  <a:lnTo>
                    <a:pt x="546" y="148"/>
                  </a:lnTo>
                  <a:lnTo>
                    <a:pt x="543" y="157"/>
                  </a:lnTo>
                  <a:lnTo>
                    <a:pt x="482" y="137"/>
                  </a:lnTo>
                  <a:lnTo>
                    <a:pt x="460" y="131"/>
                  </a:lnTo>
                  <a:lnTo>
                    <a:pt x="418" y="126"/>
                  </a:lnTo>
                  <a:lnTo>
                    <a:pt x="414" y="132"/>
                  </a:lnTo>
                  <a:lnTo>
                    <a:pt x="434" y="142"/>
                  </a:lnTo>
                  <a:lnTo>
                    <a:pt x="425" y="153"/>
                  </a:lnTo>
                  <a:lnTo>
                    <a:pt x="404" y="143"/>
                  </a:lnTo>
                  <a:lnTo>
                    <a:pt x="388" y="150"/>
                  </a:lnTo>
                  <a:lnTo>
                    <a:pt x="363" y="151"/>
                  </a:lnTo>
                  <a:lnTo>
                    <a:pt x="357" y="157"/>
                  </a:lnTo>
                  <a:lnTo>
                    <a:pt x="339" y="155"/>
                  </a:lnTo>
                  <a:lnTo>
                    <a:pt x="347" y="144"/>
                  </a:lnTo>
                  <a:lnTo>
                    <a:pt x="337" y="143"/>
                  </a:lnTo>
                  <a:lnTo>
                    <a:pt x="297" y="159"/>
                  </a:lnTo>
                  <a:lnTo>
                    <a:pt x="272" y="167"/>
                  </a:lnTo>
                  <a:lnTo>
                    <a:pt x="274" y="178"/>
                  </a:lnTo>
                  <a:lnTo>
                    <a:pt x="255" y="183"/>
                  </a:lnTo>
                  <a:lnTo>
                    <a:pt x="241" y="176"/>
                  </a:lnTo>
                  <a:lnTo>
                    <a:pt x="237" y="166"/>
                  </a:lnTo>
                  <a:lnTo>
                    <a:pt x="253" y="164"/>
                  </a:lnTo>
                  <a:lnTo>
                    <a:pt x="241" y="154"/>
                  </a:lnTo>
                  <a:lnTo>
                    <a:pt x="202" y="148"/>
                  </a:lnTo>
                  <a:lnTo>
                    <a:pt x="216" y="159"/>
                  </a:lnTo>
                  <a:lnTo>
                    <a:pt x="214" y="170"/>
                  </a:lnTo>
                  <a:lnTo>
                    <a:pt x="229" y="181"/>
                  </a:lnTo>
                  <a:lnTo>
                    <a:pt x="226" y="193"/>
                  </a:lnTo>
                  <a:lnTo>
                    <a:pt x="210" y="187"/>
                  </a:lnTo>
                  <a:lnTo>
                    <a:pt x="197" y="186"/>
                  </a:lnTo>
                  <a:lnTo>
                    <a:pt x="172" y="204"/>
                  </a:lnTo>
                  <a:lnTo>
                    <a:pt x="186" y="217"/>
                  </a:lnTo>
                  <a:lnTo>
                    <a:pt x="175" y="222"/>
                  </a:lnTo>
                  <a:lnTo>
                    <a:pt x="138" y="210"/>
                  </a:lnTo>
                  <a:lnTo>
                    <a:pt x="131" y="217"/>
                  </a:lnTo>
                  <a:lnTo>
                    <a:pt x="142" y="225"/>
                  </a:lnTo>
                  <a:lnTo>
                    <a:pt x="143" y="234"/>
                  </a:lnTo>
                  <a:lnTo>
                    <a:pt x="130" y="229"/>
                  </a:lnTo>
                  <a:lnTo>
                    <a:pt x="111" y="223"/>
                  </a:lnTo>
                  <a:lnTo>
                    <a:pt x="104" y="205"/>
                  </a:lnTo>
                  <a:lnTo>
                    <a:pt x="101" y="196"/>
                  </a:lnTo>
                  <a:lnTo>
                    <a:pt x="74" y="183"/>
                  </a:lnTo>
                  <a:lnTo>
                    <a:pt x="84" y="181"/>
                  </a:lnTo>
                  <a:lnTo>
                    <a:pt x="149" y="194"/>
                  </a:lnTo>
                  <a:lnTo>
                    <a:pt x="170" y="190"/>
                  </a:lnTo>
                  <a:lnTo>
                    <a:pt x="182" y="180"/>
                  </a:lnTo>
                  <a:lnTo>
                    <a:pt x="177" y="168"/>
                  </a:lnTo>
                  <a:lnTo>
                    <a:pt x="163" y="160"/>
                  </a:lnTo>
                  <a:lnTo>
                    <a:pt x="106" y="140"/>
                  </a:lnTo>
                  <a:lnTo>
                    <a:pt x="68" y="135"/>
                  </a:lnTo>
                  <a:lnTo>
                    <a:pt x="43" y="125"/>
                  </a:lnTo>
                  <a:lnTo>
                    <a:pt x="31" y="131"/>
                  </a:lnTo>
                  <a:lnTo>
                    <a:pt x="10" y="138"/>
                  </a:lnTo>
                  <a:lnTo>
                    <a:pt x="0" y="140"/>
                  </a:lnTo>
                  <a:lnTo>
                    <a:pt x="1" y="152"/>
                  </a:lnTo>
                  <a:lnTo>
                    <a:pt x="25" y="164"/>
                  </a:lnTo>
                  <a:lnTo>
                    <a:pt x="16" y="177"/>
                  </a:lnTo>
                  <a:lnTo>
                    <a:pt x="38" y="198"/>
                  </a:lnTo>
                  <a:lnTo>
                    <a:pt x="32" y="213"/>
                  </a:lnTo>
                  <a:lnTo>
                    <a:pt x="48" y="228"/>
                  </a:lnTo>
                  <a:lnTo>
                    <a:pt x="45" y="240"/>
                  </a:lnTo>
                  <a:lnTo>
                    <a:pt x="70" y="253"/>
                  </a:lnTo>
                  <a:lnTo>
                    <a:pt x="67" y="262"/>
                  </a:lnTo>
                  <a:lnTo>
                    <a:pt x="56" y="273"/>
                  </a:lnTo>
                  <a:lnTo>
                    <a:pt x="30" y="297"/>
                  </a:lnTo>
                  <a:lnTo>
                    <a:pt x="47" y="306"/>
                  </a:lnTo>
                  <a:lnTo>
                    <a:pt x="33" y="317"/>
                  </a:lnTo>
                  <a:lnTo>
                    <a:pt x="36" y="321"/>
                  </a:lnTo>
                  <a:lnTo>
                    <a:pt x="28" y="332"/>
                  </a:lnTo>
                  <a:lnTo>
                    <a:pt x="35" y="350"/>
                  </a:lnTo>
                  <a:lnTo>
                    <a:pt x="30" y="356"/>
                  </a:lnTo>
                  <a:lnTo>
                    <a:pt x="38" y="361"/>
                  </a:lnTo>
                  <a:lnTo>
                    <a:pt x="41" y="370"/>
                  </a:lnTo>
                  <a:lnTo>
                    <a:pt x="48" y="382"/>
                  </a:lnTo>
                  <a:lnTo>
                    <a:pt x="65" y="386"/>
                  </a:lnTo>
                  <a:lnTo>
                    <a:pt x="68" y="392"/>
                  </a:lnTo>
                  <a:lnTo>
                    <a:pt x="76" y="389"/>
                  </a:lnTo>
                  <a:lnTo>
                    <a:pt x="92" y="394"/>
                  </a:lnTo>
                  <a:lnTo>
                    <a:pt x="95" y="403"/>
                  </a:lnTo>
                  <a:lnTo>
                    <a:pt x="93" y="408"/>
                  </a:lnTo>
                  <a:lnTo>
                    <a:pt x="105" y="422"/>
                  </a:lnTo>
                  <a:lnTo>
                    <a:pt x="112" y="425"/>
                  </a:lnTo>
                  <a:lnTo>
                    <a:pt x="112" y="429"/>
                  </a:lnTo>
                  <a:lnTo>
                    <a:pt x="123" y="432"/>
                  </a:lnTo>
                  <a:lnTo>
                    <a:pt x="129" y="438"/>
                  </a:lnTo>
                  <a:lnTo>
                    <a:pt x="123" y="442"/>
                  </a:lnTo>
                  <a:lnTo>
                    <a:pt x="111" y="441"/>
                  </a:lnTo>
                  <a:lnTo>
                    <a:pt x="108" y="443"/>
                  </a:lnTo>
                  <a:lnTo>
                    <a:pt x="113" y="450"/>
                  </a:lnTo>
                  <a:lnTo>
                    <a:pt x="119" y="463"/>
                  </a:lnTo>
                  <a:lnTo>
                    <a:pt x="125" y="463"/>
                  </a:lnTo>
                  <a:lnTo>
                    <a:pt x="128" y="459"/>
                  </a:lnTo>
                  <a:lnTo>
                    <a:pt x="133" y="460"/>
                  </a:lnTo>
                  <a:lnTo>
                    <a:pt x="149" y="458"/>
                  </a:lnTo>
                  <a:lnTo>
                    <a:pt x="161" y="469"/>
                  </a:lnTo>
                  <a:lnTo>
                    <a:pt x="158" y="474"/>
                  </a:lnTo>
                  <a:lnTo>
                    <a:pt x="161" y="480"/>
                  </a:lnTo>
                  <a:lnTo>
                    <a:pt x="174" y="481"/>
                  </a:lnTo>
                  <a:lnTo>
                    <a:pt x="181" y="489"/>
                  </a:lnTo>
                  <a:lnTo>
                    <a:pt x="182" y="493"/>
                  </a:lnTo>
                  <a:lnTo>
                    <a:pt x="203" y="500"/>
                  </a:lnTo>
                  <a:lnTo>
                    <a:pt x="215" y="497"/>
                  </a:lnTo>
                  <a:lnTo>
                    <a:pt x="227" y="507"/>
                  </a:lnTo>
                  <a:lnTo>
                    <a:pt x="236" y="507"/>
                  </a:lnTo>
                  <a:lnTo>
                    <a:pt x="261" y="513"/>
                  </a:lnTo>
                  <a:lnTo>
                    <a:pt x="262" y="519"/>
                  </a:lnTo>
                  <a:lnTo>
                    <a:pt x="258" y="530"/>
                  </a:lnTo>
                  <a:lnTo>
                    <a:pt x="264" y="541"/>
                  </a:lnTo>
                  <a:lnTo>
                    <a:pt x="263" y="547"/>
                  </a:lnTo>
                  <a:lnTo>
                    <a:pt x="248" y="549"/>
                  </a:lnTo>
                  <a:lnTo>
                    <a:pt x="240" y="555"/>
                  </a:lnTo>
                  <a:lnTo>
                    <a:pt x="241" y="564"/>
                  </a:lnTo>
                  <a:lnTo>
                    <a:pt x="255" y="560"/>
                  </a:lnTo>
                  <a:lnTo>
                    <a:pt x="257" y="565"/>
                  </a:lnTo>
                  <a:lnTo>
                    <a:pt x="234" y="573"/>
                  </a:lnTo>
                  <a:lnTo>
                    <a:pt x="245" y="581"/>
                  </a:lnTo>
                  <a:lnTo>
                    <a:pt x="234" y="598"/>
                  </a:lnTo>
                  <a:lnTo>
                    <a:pt x="223" y="602"/>
                  </a:lnTo>
                  <a:lnTo>
                    <a:pt x="239" y="614"/>
                  </a:lnTo>
                  <a:lnTo>
                    <a:pt x="259" y="621"/>
                  </a:lnTo>
                  <a:lnTo>
                    <a:pt x="284" y="639"/>
                  </a:lnTo>
                  <a:lnTo>
                    <a:pt x="285" y="636"/>
                  </a:lnTo>
                  <a:lnTo>
                    <a:pt x="300" y="640"/>
                  </a:lnTo>
                  <a:lnTo>
                    <a:pt x="325" y="643"/>
                  </a:lnTo>
                  <a:lnTo>
                    <a:pt x="350" y="653"/>
                  </a:lnTo>
                  <a:lnTo>
                    <a:pt x="353" y="657"/>
                  </a:lnTo>
                  <a:lnTo>
                    <a:pt x="363" y="654"/>
                  </a:lnTo>
                  <a:lnTo>
                    <a:pt x="379" y="658"/>
                  </a:lnTo>
                  <a:lnTo>
                    <a:pt x="386" y="666"/>
                  </a:lnTo>
                  <a:lnTo>
                    <a:pt x="398" y="671"/>
                  </a:lnTo>
                  <a:lnTo>
                    <a:pt x="402" y="672"/>
                  </a:lnTo>
                  <a:lnTo>
                    <a:pt x="416" y="684"/>
                  </a:lnTo>
                  <a:lnTo>
                    <a:pt x="424" y="686"/>
                  </a:lnTo>
                  <a:lnTo>
                    <a:pt x="426" y="680"/>
                  </a:lnTo>
                  <a:lnTo>
                    <a:pt x="434" y="672"/>
                  </a:lnTo>
                  <a:lnTo>
                    <a:pt x="411" y="648"/>
                  </a:lnTo>
                  <a:lnTo>
                    <a:pt x="410" y="634"/>
                  </a:lnTo>
                  <a:lnTo>
                    <a:pt x="391" y="615"/>
                  </a:lnTo>
                  <a:lnTo>
                    <a:pt x="402" y="594"/>
                  </a:lnTo>
                  <a:lnTo>
                    <a:pt x="417" y="590"/>
                  </a:lnTo>
                  <a:lnTo>
                    <a:pt x="422" y="578"/>
                  </a:lnTo>
                  <a:lnTo>
                    <a:pt x="413" y="575"/>
                  </a:lnTo>
                  <a:lnTo>
                    <a:pt x="412" y="564"/>
                  </a:lnTo>
                  <a:lnTo>
                    <a:pt x="398" y="551"/>
                  </a:lnTo>
                  <a:lnTo>
                    <a:pt x="386" y="551"/>
                  </a:lnTo>
                  <a:lnTo>
                    <a:pt x="369" y="537"/>
                  </a:lnTo>
                  <a:lnTo>
                    <a:pt x="375" y="522"/>
                  </a:lnTo>
                  <a:lnTo>
                    <a:pt x="369" y="518"/>
                  </a:lnTo>
                  <a:lnTo>
                    <a:pt x="376" y="496"/>
                  </a:lnTo>
                  <a:lnTo>
                    <a:pt x="396" y="507"/>
                  </a:lnTo>
                  <a:lnTo>
                    <a:pt x="394" y="493"/>
                  </a:lnTo>
                  <a:lnTo>
                    <a:pt x="420" y="471"/>
                  </a:lnTo>
                  <a:lnTo>
                    <a:pt x="445" y="470"/>
                  </a:lnTo>
                  <a:lnTo>
                    <a:pt x="484" y="484"/>
                  </a:lnTo>
                  <a:lnTo>
                    <a:pt x="505" y="492"/>
                  </a:lnTo>
                  <a:lnTo>
                    <a:pt x="519" y="484"/>
                  </a:lnTo>
                  <a:lnTo>
                    <a:pt x="544" y="484"/>
                  </a:lnTo>
                  <a:lnTo>
                    <a:pt x="568" y="494"/>
                  </a:lnTo>
                  <a:lnTo>
                    <a:pt x="571" y="488"/>
                  </a:lnTo>
                  <a:lnTo>
                    <a:pt x="593" y="489"/>
                  </a:lnTo>
                  <a:lnTo>
                    <a:pt x="594" y="479"/>
                  </a:lnTo>
                  <a:lnTo>
                    <a:pt x="563" y="466"/>
                  </a:lnTo>
                  <a:lnTo>
                    <a:pt x="575" y="456"/>
                  </a:lnTo>
                  <a:lnTo>
                    <a:pt x="570" y="450"/>
                  </a:lnTo>
                  <a:lnTo>
                    <a:pt x="583" y="445"/>
                  </a:lnTo>
                  <a:lnTo>
                    <a:pt x="567" y="431"/>
                  </a:lnTo>
                  <a:lnTo>
                    <a:pt x="571" y="425"/>
                  </a:lnTo>
                  <a:lnTo>
                    <a:pt x="626" y="417"/>
                  </a:lnTo>
                  <a:lnTo>
                    <a:pt x="632" y="413"/>
                  </a:lnTo>
                  <a:lnTo>
                    <a:pt x="667" y="406"/>
                  </a:lnTo>
                  <a:lnTo>
                    <a:pt x="677" y="397"/>
                  </a:lnTo>
                  <a:lnTo>
                    <a:pt x="707" y="401"/>
                  </a:lnTo>
                  <a:lnTo>
                    <a:pt x="721" y="422"/>
                  </a:lnTo>
                  <a:lnTo>
                    <a:pt x="735" y="417"/>
                  </a:lnTo>
                  <a:lnTo>
                    <a:pt x="758" y="424"/>
                  </a:lnTo>
                  <a:lnTo>
                    <a:pt x="762" y="435"/>
                  </a:lnTo>
                  <a:lnTo>
                    <a:pt x="776" y="434"/>
                  </a:lnTo>
                  <a:lnTo>
                    <a:pt x="806" y="415"/>
                  </a:lnTo>
                  <a:lnTo>
                    <a:pt x="803" y="421"/>
                  </a:lnTo>
                  <a:lnTo>
                    <a:pt x="831" y="436"/>
                  </a:lnTo>
                  <a:lnTo>
                    <a:pt x="889" y="487"/>
                  </a:lnTo>
                  <a:lnTo>
                    <a:pt x="893" y="477"/>
                  </a:lnTo>
                  <a:lnTo>
                    <a:pt x="920" y="489"/>
                  </a:lnTo>
                  <a:lnTo>
                    <a:pt x="940" y="483"/>
                  </a:lnTo>
                  <a:lnTo>
                    <a:pt x="951" y="487"/>
                  </a:lnTo>
                  <a:lnTo>
                    <a:pt x="964" y="499"/>
                  </a:lnTo>
                  <a:lnTo>
                    <a:pt x="977" y="503"/>
                  </a:lnTo>
                  <a:lnTo>
                    <a:pt x="988" y="511"/>
                  </a:lnTo>
                  <a:lnTo>
                    <a:pt x="1007" y="509"/>
                  </a:lnTo>
                  <a:lnTo>
                    <a:pt x="1022" y="521"/>
                  </a:lnTo>
                  <a:lnTo>
                    <a:pt x="1027" y="519"/>
                  </a:lnTo>
                  <a:lnTo>
                    <a:pt x="1042" y="516"/>
                  </a:lnTo>
                  <a:lnTo>
                    <a:pt x="1064" y="498"/>
                  </a:lnTo>
                  <a:lnTo>
                    <a:pt x="1084" y="489"/>
                  </a:lnTo>
                  <a:lnTo>
                    <a:pt x="1101" y="495"/>
                  </a:lnTo>
                  <a:lnTo>
                    <a:pt x="1117" y="495"/>
                  </a:lnTo>
                  <a:lnTo>
                    <a:pt x="1133" y="505"/>
                  </a:lnTo>
                  <a:lnTo>
                    <a:pt x="1149" y="505"/>
                  </a:lnTo>
                  <a:lnTo>
                    <a:pt x="1175" y="510"/>
                  </a:lnTo>
                  <a:lnTo>
                    <a:pt x="1183" y="497"/>
                  </a:lnTo>
                  <a:lnTo>
                    <a:pt x="1170" y="485"/>
                  </a:lnTo>
                  <a:lnTo>
                    <a:pt x="1175" y="464"/>
                  </a:lnTo>
                  <a:lnTo>
                    <a:pt x="1197" y="472"/>
                  </a:lnTo>
                  <a:lnTo>
                    <a:pt x="1213" y="474"/>
                  </a:lnTo>
                  <a:lnTo>
                    <a:pt x="1234" y="479"/>
                  </a:lnTo>
                  <a:lnTo>
                    <a:pt x="1246" y="495"/>
                  </a:lnTo>
                  <a:lnTo>
                    <a:pt x="1273" y="503"/>
                  </a:lnTo>
                  <a:lnTo>
                    <a:pt x="1286" y="499"/>
                  </a:lnTo>
                  <a:lnTo>
                    <a:pt x="1305" y="497"/>
                  </a:lnTo>
                  <a:lnTo>
                    <a:pt x="1323" y="500"/>
                  </a:lnTo>
                  <a:lnTo>
                    <a:pt x="1344" y="509"/>
                  </a:lnTo>
                  <a:lnTo>
                    <a:pt x="1360" y="520"/>
                  </a:lnTo>
                  <a:lnTo>
                    <a:pt x="1374" y="519"/>
                  </a:lnTo>
                  <a:lnTo>
                    <a:pt x="1397" y="523"/>
                  </a:lnTo>
                  <a:lnTo>
                    <a:pt x="1408" y="518"/>
                  </a:lnTo>
                  <a:lnTo>
                    <a:pt x="1427" y="514"/>
                  </a:lnTo>
                  <a:lnTo>
                    <a:pt x="1442" y="500"/>
                  </a:lnTo>
                  <a:lnTo>
                    <a:pt x="1453" y="502"/>
                  </a:lnTo>
                  <a:lnTo>
                    <a:pt x="1465" y="509"/>
                  </a:lnTo>
                  <a:lnTo>
                    <a:pt x="1483" y="507"/>
                  </a:lnTo>
                  <a:lnTo>
                    <a:pt x="1508" y="515"/>
                  </a:lnTo>
                  <a:lnTo>
                    <a:pt x="1522" y="502"/>
                  </a:lnTo>
                  <a:lnTo>
                    <a:pt x="1516" y="493"/>
                  </a:lnTo>
                  <a:lnTo>
                    <a:pt x="1516" y="472"/>
                  </a:lnTo>
                  <a:lnTo>
                    <a:pt x="1520" y="465"/>
                  </a:lnTo>
                  <a:lnTo>
                    <a:pt x="1512" y="454"/>
                  </a:lnTo>
                  <a:lnTo>
                    <a:pt x="1500" y="450"/>
                  </a:lnTo>
                  <a:lnTo>
                    <a:pt x="1505" y="440"/>
                  </a:lnTo>
                  <a:lnTo>
                    <a:pt x="1522" y="436"/>
                  </a:lnTo>
                  <a:lnTo>
                    <a:pt x="1542" y="436"/>
                  </a:lnTo>
                  <a:lnTo>
                    <a:pt x="1570" y="441"/>
                  </a:lnTo>
                  <a:lnTo>
                    <a:pt x="1589" y="449"/>
                  </a:lnTo>
                  <a:lnTo>
                    <a:pt x="1614" y="469"/>
                  </a:lnTo>
                  <a:lnTo>
                    <a:pt x="1627" y="478"/>
                  </a:lnTo>
                  <a:lnTo>
                    <a:pt x="1641" y="490"/>
                  </a:lnTo>
                  <a:lnTo>
                    <a:pt x="1661" y="510"/>
                  </a:lnTo>
                  <a:lnTo>
                    <a:pt x="1693" y="516"/>
                  </a:lnTo>
                  <a:lnTo>
                    <a:pt x="1722" y="531"/>
                  </a:lnTo>
                  <a:lnTo>
                    <a:pt x="1742" y="550"/>
                  </a:lnTo>
                  <a:lnTo>
                    <a:pt x="1766" y="550"/>
                  </a:lnTo>
                  <a:lnTo>
                    <a:pt x="1775" y="542"/>
                  </a:lnTo>
                  <a:lnTo>
                    <a:pt x="1797" y="536"/>
                  </a:lnTo>
                  <a:lnTo>
                    <a:pt x="1802" y="554"/>
                  </a:lnTo>
                  <a:lnTo>
                    <a:pt x="1801" y="562"/>
                  </a:lnTo>
                  <a:lnTo>
                    <a:pt x="1810" y="584"/>
                  </a:lnTo>
                  <a:lnTo>
                    <a:pt x="1811" y="604"/>
                  </a:lnTo>
                  <a:lnTo>
                    <a:pt x="1789" y="600"/>
                  </a:lnTo>
                  <a:lnTo>
                    <a:pt x="1779" y="607"/>
                  </a:lnTo>
                  <a:lnTo>
                    <a:pt x="1794" y="625"/>
                  </a:lnTo>
                  <a:lnTo>
                    <a:pt x="1806" y="649"/>
                  </a:lnTo>
                  <a:lnTo>
                    <a:pt x="1798" y="650"/>
                  </a:lnTo>
                  <a:lnTo>
                    <a:pt x="1804" y="660"/>
                  </a:lnTo>
                  <a:lnTo>
                    <a:pt x="1808" y="664"/>
                  </a:lnTo>
                  <a:lnTo>
                    <a:pt x="1807" y="657"/>
                  </a:lnTo>
                  <a:lnTo>
                    <a:pt x="1821" y="642"/>
                  </a:lnTo>
                  <a:lnTo>
                    <a:pt x="1837" y="652"/>
                  </a:lnTo>
                  <a:lnTo>
                    <a:pt x="1848" y="651"/>
                  </a:lnTo>
                  <a:lnTo>
                    <a:pt x="1863" y="639"/>
                  </a:lnTo>
                  <a:lnTo>
                    <a:pt x="1866" y="627"/>
                  </a:lnTo>
                  <a:lnTo>
                    <a:pt x="1873" y="604"/>
                  </a:lnTo>
                  <a:lnTo>
                    <a:pt x="1880" y="580"/>
                  </a:lnTo>
                  <a:lnTo>
                    <a:pt x="1876" y="566"/>
                  </a:lnTo>
                  <a:lnTo>
                    <a:pt x="1879" y="536"/>
                  </a:lnTo>
                  <a:lnTo>
                    <a:pt x="1862" y="504"/>
                  </a:lnTo>
                  <a:lnTo>
                    <a:pt x="1844" y="480"/>
                  </a:lnTo>
                  <a:lnTo>
                    <a:pt x="1840" y="460"/>
                  </a:lnTo>
                  <a:lnTo>
                    <a:pt x="1825" y="443"/>
                  </a:lnTo>
                  <a:lnTo>
                    <a:pt x="1784" y="421"/>
                  </a:lnTo>
                  <a:lnTo>
                    <a:pt x="1766" y="420"/>
                  </a:lnTo>
                  <a:lnTo>
                    <a:pt x="1764" y="430"/>
                  </a:lnTo>
                  <a:lnTo>
                    <a:pt x="1746" y="425"/>
                  </a:lnTo>
                  <a:lnTo>
                    <a:pt x="1728" y="413"/>
                  </a:lnTo>
                  <a:lnTo>
                    <a:pt x="1701" y="410"/>
                  </a:lnTo>
                  <a:lnTo>
                    <a:pt x="1718" y="364"/>
                  </a:lnTo>
                  <a:lnTo>
                    <a:pt x="1729" y="326"/>
                  </a:lnTo>
                  <a:lnTo>
                    <a:pt x="1772" y="320"/>
                  </a:lnTo>
                  <a:lnTo>
                    <a:pt x="1821" y="323"/>
                  </a:lnTo>
                  <a:lnTo>
                    <a:pt x="1829" y="314"/>
                  </a:lnTo>
                  <a:lnTo>
                    <a:pt x="1855" y="317"/>
                  </a:lnTo>
                  <a:lnTo>
                    <a:pt x="1869" y="331"/>
                  </a:lnTo>
                  <a:lnTo>
                    <a:pt x="1890" y="329"/>
                  </a:lnTo>
                  <a:lnTo>
                    <a:pt x="1917" y="324"/>
                  </a:lnTo>
                  <a:lnTo>
                    <a:pt x="1892" y="312"/>
                  </a:lnTo>
                  <a:lnTo>
                    <a:pt x="1892" y="280"/>
                  </a:lnTo>
                  <a:lnTo>
                    <a:pt x="1921" y="273"/>
                  </a:lnTo>
                  <a:lnTo>
                    <a:pt x="1961" y="297"/>
                  </a:lnTo>
                  <a:lnTo>
                    <a:pt x="1972" y="275"/>
                  </a:lnTo>
                  <a:lnTo>
                    <a:pt x="1961" y="260"/>
                  </a:lnTo>
                  <a:lnTo>
                    <a:pt x="1977" y="258"/>
                  </a:lnTo>
                  <a:lnTo>
                    <a:pt x="1999" y="285"/>
                  </a:lnTo>
                  <a:lnTo>
                    <a:pt x="1992" y="301"/>
                  </a:lnTo>
                  <a:lnTo>
                    <a:pt x="1989" y="320"/>
                  </a:lnTo>
                  <a:lnTo>
                    <a:pt x="1990" y="345"/>
                  </a:lnTo>
                  <a:lnTo>
                    <a:pt x="1972" y="349"/>
                  </a:lnTo>
                  <a:lnTo>
                    <a:pt x="1981" y="358"/>
                  </a:lnTo>
                  <a:lnTo>
                    <a:pt x="1980" y="370"/>
                  </a:lnTo>
                  <a:lnTo>
                    <a:pt x="2001" y="397"/>
                  </a:lnTo>
                  <a:lnTo>
                    <a:pt x="2053" y="441"/>
                  </a:lnTo>
                  <a:lnTo>
                    <a:pt x="2086" y="471"/>
                  </a:lnTo>
                  <a:lnTo>
                    <a:pt x="2105" y="485"/>
                  </a:lnTo>
                  <a:lnTo>
                    <a:pt x="2110" y="466"/>
                  </a:lnTo>
                  <a:lnTo>
                    <a:pt x="2096" y="446"/>
                  </a:lnTo>
                  <a:lnTo>
                    <a:pt x="2115" y="441"/>
                  </a:lnTo>
                  <a:lnTo>
                    <a:pt x="2098" y="418"/>
                  </a:lnTo>
                  <a:lnTo>
                    <a:pt x="2114" y="408"/>
                  </a:lnTo>
                  <a:lnTo>
                    <a:pt x="2099" y="399"/>
                  </a:lnTo>
                  <a:lnTo>
                    <a:pt x="2088" y="383"/>
                  </a:lnTo>
                  <a:lnTo>
                    <a:pt x="2102" y="382"/>
                  </a:lnTo>
                  <a:lnTo>
                    <a:pt x="2072" y="354"/>
                  </a:lnTo>
                  <a:lnTo>
                    <a:pt x="2050" y="349"/>
                  </a:lnTo>
                  <a:lnTo>
                    <a:pt x="2041" y="341"/>
                  </a:lnTo>
                  <a:lnTo>
                    <a:pt x="2037" y="322"/>
                  </a:lnTo>
                  <a:lnTo>
                    <a:pt x="2027" y="310"/>
                  </a:lnTo>
                  <a:lnTo>
                    <a:pt x="2050" y="312"/>
                  </a:lnTo>
                  <a:lnTo>
                    <a:pt x="2054" y="304"/>
                  </a:lnTo>
                  <a:lnTo>
                    <a:pt x="2069" y="311"/>
                  </a:lnTo>
                  <a:lnTo>
                    <a:pt x="2089" y="296"/>
                  </a:lnTo>
                  <a:lnTo>
                    <a:pt x="2127" y="309"/>
                  </a:lnTo>
                  <a:lnTo>
                    <a:pt x="2121" y="301"/>
                  </a:lnTo>
                  <a:lnTo>
                    <a:pt x="2127" y="289"/>
                  </a:lnTo>
                  <a:lnTo>
                    <a:pt x="2132" y="275"/>
                  </a:lnTo>
                  <a:lnTo>
                    <a:pt x="2142" y="273"/>
                  </a:lnTo>
                  <a:lnTo>
                    <a:pt x="2162" y="259"/>
                  </a:lnTo>
                  <a:lnTo>
                    <a:pt x="2195" y="263"/>
                  </a:lnTo>
                  <a:lnTo>
                    <a:pt x="2192" y="258"/>
                  </a:lnTo>
                  <a:lnTo>
                    <a:pt x="2179" y="250"/>
                  </a:lnTo>
                  <a:lnTo>
                    <a:pt x="2165" y="245"/>
                  </a:lnTo>
                  <a:lnTo>
                    <a:pt x="2135" y="230"/>
                  </a:lnTo>
                  <a:lnTo>
                    <a:pt x="2107" y="220"/>
                  </a:lnTo>
                  <a:lnTo>
                    <a:pt x="2128" y="221"/>
                  </a:lnTo>
                  <a:lnTo>
                    <a:pt x="2134" y="213"/>
                  </a:lnTo>
                  <a:lnTo>
                    <a:pt x="2128" y="210"/>
                  </a:lnTo>
                  <a:lnTo>
                    <a:pt x="2117" y="188"/>
                  </a:lnTo>
                  <a:lnTo>
                    <a:pt x="2124" y="183"/>
                  </a:lnTo>
                  <a:lnTo>
                    <a:pt x="2127" y="194"/>
                  </a:lnTo>
                  <a:lnTo>
                    <a:pt x="2139" y="195"/>
                  </a:lnTo>
                  <a:lnTo>
                    <a:pt x="2136" y="183"/>
                  </a:lnTo>
                  <a:lnTo>
                    <a:pt x="2149" y="185"/>
                  </a:lnTo>
                  <a:lnTo>
                    <a:pt x="2158" y="186"/>
                  </a:lnTo>
                  <a:lnTo>
                    <a:pt x="2154" y="172"/>
                  </a:lnTo>
                  <a:lnTo>
                    <a:pt x="2163" y="168"/>
                  </a:lnTo>
                  <a:lnTo>
                    <a:pt x="2150" y="158"/>
                  </a:lnTo>
                  <a:lnTo>
                    <a:pt x="2155" y="143"/>
                  </a:lnTo>
                  <a:lnTo>
                    <a:pt x="2167" y="151"/>
                  </a:lnTo>
                  <a:lnTo>
                    <a:pt x="2166" y="129"/>
                  </a:lnTo>
                  <a:lnTo>
                    <a:pt x="2163" y="113"/>
                  </a:lnTo>
                  <a:lnTo>
                    <a:pt x="2134" y="115"/>
                  </a:lnTo>
                  <a:lnTo>
                    <a:pt x="2116" y="123"/>
                  </a:lnTo>
                  <a:lnTo>
                    <a:pt x="2102" y="129"/>
                  </a:lnTo>
                  <a:lnTo>
                    <a:pt x="2098" y="133"/>
                  </a:lnTo>
                  <a:lnTo>
                    <a:pt x="2081" y="119"/>
                  </a:lnTo>
                  <a:lnTo>
                    <a:pt x="2021" y="141"/>
                  </a:lnTo>
                  <a:lnTo>
                    <a:pt x="2020" y="142"/>
                  </a:lnTo>
                  <a:lnTo>
                    <a:pt x="2020" y="142"/>
                  </a:lnTo>
                  <a:lnTo>
                    <a:pt x="1988" y="134"/>
                  </a:lnTo>
                  <a:lnTo>
                    <a:pt x="1936" y="126"/>
                  </a:lnTo>
                  <a:lnTo>
                    <a:pt x="1911" y="126"/>
                  </a:lnTo>
                  <a:lnTo>
                    <a:pt x="1861" y="122"/>
                  </a:lnTo>
                  <a:lnTo>
                    <a:pt x="1867" y="130"/>
                  </a:lnTo>
                  <a:lnTo>
                    <a:pt x="1896" y="141"/>
                  </a:lnTo>
                  <a:lnTo>
                    <a:pt x="1888" y="146"/>
                  </a:lnTo>
                  <a:lnTo>
                    <a:pt x="1841" y="131"/>
                  </a:lnTo>
                  <a:lnTo>
                    <a:pt x="1818" y="132"/>
                  </a:lnTo>
                  <a:lnTo>
                    <a:pt x="1788" y="129"/>
                  </a:lnTo>
                  <a:lnTo>
                    <a:pt x="1765" y="130"/>
                  </a:lnTo>
                  <a:lnTo>
                    <a:pt x="1753" y="133"/>
                  </a:lnTo>
                  <a:lnTo>
                    <a:pt x="1729" y="128"/>
                  </a:lnTo>
                  <a:lnTo>
                    <a:pt x="1711" y="115"/>
                  </a:lnTo>
                  <a:lnTo>
                    <a:pt x="1690" y="109"/>
                  </a:lnTo>
                  <a:lnTo>
                    <a:pt x="1660" y="106"/>
                  </a:lnTo>
                  <a:lnTo>
                    <a:pt x="1612" y="109"/>
                  </a:lnTo>
                  <a:lnTo>
                    <a:pt x="1559" y="96"/>
                  </a:lnTo>
                  <a:lnTo>
                    <a:pt x="1533" y="86"/>
                  </a:lnTo>
                  <a:lnTo>
                    <a:pt x="1402" y="75"/>
                  </a:lnTo>
                  <a:lnTo>
                    <a:pt x="1395" y="82"/>
                  </a:lnTo>
                  <a:lnTo>
                    <a:pt x="1426" y="98"/>
                  </a:lnTo>
                  <a:lnTo>
                    <a:pt x="1402" y="96"/>
                  </a:lnTo>
                  <a:lnTo>
                    <a:pt x="1399" y="101"/>
                  </a:lnTo>
                  <a:lnTo>
                    <a:pt x="1367" y="95"/>
                  </a:lnTo>
                  <a:lnTo>
                    <a:pt x="1351" y="100"/>
                  </a:lnTo>
                  <a:lnTo>
                    <a:pt x="1320" y="92"/>
                  </a:lnTo>
                  <a:lnTo>
                    <a:pt x="1331" y="110"/>
                  </a:lnTo>
                  <a:lnTo>
                    <a:pt x="1301" y="103"/>
                  </a:lnTo>
                  <a:lnTo>
                    <a:pt x="1268" y="90"/>
                  </a:lnTo>
                  <a:lnTo>
                    <a:pt x="1267" y="83"/>
                  </a:lnTo>
                  <a:lnTo>
                    <a:pt x="1247" y="72"/>
                  </a:lnTo>
                  <a:lnTo>
                    <a:pt x="1215" y="64"/>
                  </a:lnTo>
                  <a:lnTo>
                    <a:pt x="1195" y="64"/>
                  </a:lnTo>
                  <a:lnTo>
                    <a:pt x="1165" y="61"/>
                  </a:lnTo>
                  <a:lnTo>
                    <a:pt x="1180" y="73"/>
                  </a:lnTo>
                  <a:lnTo>
                    <a:pt x="1124" y="71"/>
                  </a:lnTo>
                  <a:lnTo>
                    <a:pt x="1111" y="63"/>
                  </a:lnTo>
                  <a:lnTo>
                    <a:pt x="1068" y="61"/>
                  </a:lnTo>
                  <a:lnTo>
                    <a:pt x="1051" y="63"/>
                  </a:lnTo>
                  <a:lnTo>
                    <a:pt x="1051" y="68"/>
                  </a:lnTo>
                  <a:lnTo>
                    <a:pt x="1032" y="57"/>
                  </a:lnTo>
                  <a:lnTo>
                    <a:pt x="1024" y="60"/>
                  </a:lnTo>
                  <a:lnTo>
                    <a:pt x="1001" y="56"/>
                  </a:lnTo>
                  <a:lnTo>
                    <a:pt x="983" y="54"/>
                  </a:lnTo>
                  <a:lnTo>
                    <a:pt x="986" y="49"/>
                  </a:lnTo>
                  <a:lnTo>
                    <a:pt x="1008" y="40"/>
                  </a:lnTo>
                  <a:lnTo>
                    <a:pt x="1016" y="36"/>
                  </a:lnTo>
                  <a:lnTo>
                    <a:pt x="1009" y="28"/>
                  </a:lnTo>
                  <a:lnTo>
                    <a:pt x="992" y="22"/>
                  </a:lnTo>
                  <a:lnTo>
                    <a:pt x="955" y="15"/>
                  </a:lnTo>
                  <a:lnTo>
                    <a:pt x="920" y="14"/>
                  </a:lnTo>
                  <a:lnTo>
                    <a:pt x="913" y="18"/>
                  </a:lnTo>
                  <a:lnTo>
                    <a:pt x="901" y="11"/>
                  </a:lnTo>
                  <a:lnTo>
                    <a:pt x="901" y="11"/>
                  </a:lnTo>
                  <a:lnTo>
                    <a:pt x="871" y="8"/>
                  </a:lnTo>
                  <a:lnTo>
                    <a:pt x="883" y="5"/>
                  </a:lnTo>
                  <a:lnTo>
                    <a:pt x="856" y="0"/>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456" name="Freeform 222"/>
            <p:cNvSpPr>
              <a:spLocks/>
            </p:cNvSpPr>
            <p:nvPr/>
          </p:nvSpPr>
          <p:spPr bwMode="auto">
            <a:xfrm>
              <a:off x="4937125" y="4854575"/>
              <a:ext cx="66675" cy="65088"/>
            </a:xfrm>
            <a:custGeom>
              <a:avLst/>
              <a:gdLst>
                <a:gd name="T0" fmla="*/ 36 w 42"/>
                <a:gd name="T1" fmla="*/ 6 h 41"/>
                <a:gd name="T2" fmla="*/ 29 w 42"/>
                <a:gd name="T3" fmla="*/ 0 h 41"/>
                <a:gd name="T4" fmla="*/ 20 w 42"/>
                <a:gd name="T5" fmla="*/ 4 h 41"/>
                <a:gd name="T6" fmla="*/ 10 w 42"/>
                <a:gd name="T7" fmla="*/ 12 h 41"/>
                <a:gd name="T8" fmla="*/ 0 w 42"/>
                <a:gd name="T9" fmla="*/ 25 h 41"/>
                <a:gd name="T10" fmla="*/ 12 w 42"/>
                <a:gd name="T11" fmla="*/ 41 h 41"/>
                <a:gd name="T12" fmla="*/ 18 w 42"/>
                <a:gd name="T13" fmla="*/ 39 h 41"/>
                <a:gd name="T14" fmla="*/ 22 w 42"/>
                <a:gd name="T15" fmla="*/ 32 h 41"/>
                <a:gd name="T16" fmla="*/ 32 w 42"/>
                <a:gd name="T17" fmla="*/ 29 h 41"/>
                <a:gd name="T18" fmla="*/ 36 w 42"/>
                <a:gd name="T19" fmla="*/ 22 h 41"/>
                <a:gd name="T20" fmla="*/ 42 w 42"/>
                <a:gd name="T21" fmla="*/ 12 h 41"/>
                <a:gd name="T22" fmla="*/ 36 w 42"/>
                <a:gd name="T23"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1">
                  <a:moveTo>
                    <a:pt x="36" y="6"/>
                  </a:moveTo>
                  <a:lnTo>
                    <a:pt x="29" y="0"/>
                  </a:lnTo>
                  <a:lnTo>
                    <a:pt x="20" y="4"/>
                  </a:lnTo>
                  <a:lnTo>
                    <a:pt x="10" y="12"/>
                  </a:lnTo>
                  <a:lnTo>
                    <a:pt x="0" y="25"/>
                  </a:lnTo>
                  <a:lnTo>
                    <a:pt x="12" y="41"/>
                  </a:lnTo>
                  <a:lnTo>
                    <a:pt x="18" y="39"/>
                  </a:lnTo>
                  <a:lnTo>
                    <a:pt x="22" y="32"/>
                  </a:lnTo>
                  <a:lnTo>
                    <a:pt x="32" y="29"/>
                  </a:lnTo>
                  <a:lnTo>
                    <a:pt x="36" y="22"/>
                  </a:lnTo>
                  <a:lnTo>
                    <a:pt x="42" y="12"/>
                  </a:lnTo>
                  <a:lnTo>
                    <a:pt x="36" y="6"/>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grpSp>
      <p:sp>
        <p:nvSpPr>
          <p:cNvPr id="457" name="Rectangle 456"/>
          <p:cNvSpPr/>
          <p:nvPr/>
        </p:nvSpPr>
        <p:spPr bwMode="auto">
          <a:xfrm>
            <a:off x="6019801" y="762000"/>
            <a:ext cx="965107" cy="378719"/>
          </a:xfrm>
          <a:prstGeom prst="rect">
            <a:avLst/>
          </a:prstGeom>
          <a:solidFill>
            <a:srgbClr val="6EAA7A"/>
          </a:solidFill>
          <a:ln w="9525"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0" cap="none" spc="0" normalizeH="0" baseline="0" noProof="0" dirty="0" err="1" smtClean="0">
                <a:ln>
                  <a:noFill/>
                </a:ln>
                <a:solidFill>
                  <a:srgbClr val="000000"/>
                </a:solidFill>
                <a:effectLst/>
                <a:uLnTx/>
                <a:uFillTx/>
                <a:latin typeface="Calibri Light" panose="020F0302020204030204" pitchFamily="34" charset="0"/>
              </a:rPr>
              <a:t>Países</a:t>
            </a:r>
            <a:r>
              <a:rPr kumimoji="0" lang="en-GB" sz="1100" b="0" i="0" u="none" strike="noStrike" kern="0" cap="none" spc="0" normalizeH="0" noProof="0" dirty="0" smtClean="0">
                <a:ln>
                  <a:noFill/>
                </a:ln>
                <a:solidFill>
                  <a:srgbClr val="000000"/>
                </a:solidFill>
                <a:effectLst/>
                <a:uLnTx/>
                <a:uFillTx/>
                <a:latin typeface="Calibri Light" panose="020F0302020204030204" pitchFamily="34" charset="0"/>
              </a:rPr>
              <a:t> </a:t>
            </a:r>
            <a:r>
              <a:rPr kumimoji="0" lang="en-GB" sz="1100" b="0" i="0" u="none" strike="noStrike" kern="0" cap="none" spc="0" normalizeH="0" noProof="0" dirty="0" err="1" smtClean="0">
                <a:ln>
                  <a:noFill/>
                </a:ln>
                <a:solidFill>
                  <a:srgbClr val="000000"/>
                </a:solidFill>
                <a:effectLst/>
                <a:uLnTx/>
                <a:uFillTx/>
                <a:latin typeface="Calibri Light" panose="020F0302020204030204" pitchFamily="34" charset="0"/>
              </a:rPr>
              <a:t>miembros</a:t>
            </a:r>
            <a:endParaRPr kumimoji="0" lang="en-GB" sz="2800" b="0" i="0" u="none" strike="noStrike" kern="0" cap="none" spc="0" normalizeH="0" baseline="0" noProof="0" dirty="0" smtClean="0">
              <a:ln>
                <a:noFill/>
              </a:ln>
              <a:solidFill>
                <a:srgbClr val="000000"/>
              </a:solidFill>
              <a:effectLst/>
              <a:uLnTx/>
              <a:uFillTx/>
              <a:latin typeface="Calibri Light" panose="020F0302020204030204" pitchFamily="34" charset="0"/>
            </a:endParaRPr>
          </a:p>
        </p:txBody>
      </p:sp>
      <p:sp>
        <p:nvSpPr>
          <p:cNvPr id="458" name="Rectangle 457"/>
          <p:cNvSpPr/>
          <p:nvPr/>
        </p:nvSpPr>
        <p:spPr bwMode="auto">
          <a:xfrm>
            <a:off x="7010401" y="764280"/>
            <a:ext cx="965107" cy="378719"/>
          </a:xfrm>
          <a:prstGeom prst="rect">
            <a:avLst/>
          </a:prstGeom>
          <a:solidFill>
            <a:srgbClr val="FFFFFF">
              <a:lumMod val="50000"/>
            </a:srgbClr>
          </a:solidFill>
          <a:ln w="9525"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100" kern="0" spc="-100" dirty="0" err="1" smtClean="0">
                <a:solidFill>
                  <a:srgbClr val="000000"/>
                </a:solidFill>
                <a:latin typeface="Calibri Light" panose="020F0302020204030204" pitchFamily="34" charset="0"/>
              </a:rPr>
              <a:t>Países</a:t>
            </a:r>
            <a:r>
              <a:rPr lang="en-GB" sz="1100" kern="0" spc="-100" dirty="0" smtClean="0">
                <a:solidFill>
                  <a:srgbClr val="000000"/>
                </a:solidFill>
                <a:latin typeface="Calibri Light" panose="020F0302020204030204" pitchFamily="34" charset="0"/>
              </a:rPr>
              <a:t> no </a:t>
            </a:r>
            <a:r>
              <a:rPr lang="en-GB" sz="1100" kern="0" spc="-100" dirty="0" err="1" smtClean="0">
                <a:solidFill>
                  <a:srgbClr val="000000"/>
                </a:solidFill>
                <a:latin typeface="Calibri Light" panose="020F0302020204030204" pitchFamily="34" charset="0"/>
              </a:rPr>
              <a:t>miembros</a:t>
            </a:r>
            <a:endParaRPr kumimoji="0" lang="en-GB" sz="2800" b="0" i="0" u="none" strike="noStrike" kern="0" cap="none" spc="0" normalizeH="0" baseline="0" noProof="0" dirty="0" smtClean="0">
              <a:ln>
                <a:noFill/>
              </a:ln>
              <a:solidFill>
                <a:srgbClr val="000000"/>
              </a:solidFill>
              <a:effectLst/>
              <a:uLnTx/>
              <a:uFillTx/>
              <a:latin typeface="Calibri Light" panose="020F0302020204030204" pitchFamily="34" charset="0"/>
            </a:endParaRPr>
          </a:p>
        </p:txBody>
      </p:sp>
      <p:sp>
        <p:nvSpPr>
          <p:cNvPr id="459" name="Rectangle 458"/>
          <p:cNvSpPr/>
          <p:nvPr/>
        </p:nvSpPr>
        <p:spPr bwMode="auto">
          <a:xfrm>
            <a:off x="8035309" y="764280"/>
            <a:ext cx="803891" cy="378719"/>
          </a:xfrm>
          <a:prstGeom prst="rect">
            <a:avLst/>
          </a:prstGeom>
          <a:solidFill>
            <a:srgbClr val="6A6C6E">
              <a:lumMod val="20000"/>
              <a:lumOff val="80000"/>
            </a:srgbClr>
          </a:solidFill>
          <a:ln w="9525"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0" cap="none" spc="-100" normalizeH="0" baseline="0" noProof="0" dirty="0" smtClean="0">
                <a:ln>
                  <a:noFill/>
                </a:ln>
                <a:solidFill>
                  <a:srgbClr val="000000"/>
                </a:solidFill>
                <a:effectLst/>
                <a:uLnTx/>
                <a:uFillTx/>
                <a:latin typeface="Calibri Light" panose="020F0302020204030204" pitchFamily="34" charset="0"/>
              </a:rPr>
              <a:t>Sin </a:t>
            </a:r>
            <a:r>
              <a:rPr kumimoji="0" lang="en-GB" sz="1100" b="0" i="0" u="none" strike="noStrike" kern="0" cap="none" spc="-100" normalizeH="0" baseline="0" noProof="0" dirty="0" err="1" smtClean="0">
                <a:ln>
                  <a:noFill/>
                </a:ln>
                <a:solidFill>
                  <a:srgbClr val="000000"/>
                </a:solidFill>
                <a:effectLst/>
                <a:uLnTx/>
                <a:uFillTx/>
                <a:latin typeface="Calibri Light" panose="020F0302020204030204" pitchFamily="34" charset="0"/>
              </a:rPr>
              <a:t>prohibición</a:t>
            </a:r>
            <a:endParaRPr kumimoji="0" lang="en-GB" sz="2800" b="0" i="0" u="none" strike="noStrike" kern="0" cap="none" spc="0" normalizeH="0" baseline="0" noProof="0" dirty="0" smtClean="0">
              <a:ln>
                <a:noFill/>
              </a:ln>
              <a:solidFill>
                <a:srgbClr val="000000"/>
              </a:solidFill>
              <a:effectLst/>
              <a:uLnTx/>
              <a:uFillTx/>
              <a:latin typeface="Calibri Light" panose="020F0302020204030204" pitchFamily="34" charset="0"/>
            </a:endParaRPr>
          </a:p>
        </p:txBody>
      </p:sp>
      <p:pic>
        <p:nvPicPr>
          <p:cNvPr id="460" name="Picture 4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4639247"/>
            <a:ext cx="957400" cy="1070301"/>
          </a:xfrm>
          <a:prstGeom prst="rect">
            <a:avLst/>
          </a:prstGeom>
        </p:spPr>
      </p:pic>
      <p:sp>
        <p:nvSpPr>
          <p:cNvPr id="461" name="Rectangle 460"/>
          <p:cNvSpPr/>
          <p:nvPr/>
        </p:nvSpPr>
        <p:spPr>
          <a:xfrm>
            <a:off x="6636763" y="5031993"/>
            <a:ext cx="2111475" cy="595291"/>
          </a:xfrm>
          <a:prstGeom prst="rect">
            <a:avLst/>
          </a:prstGeom>
        </p:spPr>
        <p:txBody>
          <a:bodyPr wrap="none">
            <a:spAutoFit/>
          </a:bodyPr>
          <a:lstStyle/>
          <a:p>
            <a:pPr>
              <a:lnSpc>
                <a:spcPts val="2000"/>
              </a:lnSpc>
            </a:pPr>
            <a:r>
              <a:rPr lang="da-DK" sz="2800" b="1" spc="-100" dirty="0" smtClean="0">
                <a:solidFill>
                  <a:srgbClr val="6EAA7A"/>
                </a:solidFill>
                <a:latin typeface="Calibri Light" panose="020F0302020204030204" pitchFamily="34" charset="0"/>
              </a:rPr>
              <a:t> &gt; $7.5 billones</a:t>
            </a:r>
          </a:p>
          <a:p>
            <a:pPr>
              <a:lnSpc>
                <a:spcPts val="2000"/>
              </a:lnSpc>
            </a:pPr>
            <a:r>
              <a:rPr lang="da-DK" sz="1600" b="1" spc="-100" dirty="0" smtClean="0">
                <a:latin typeface="Calibri Light" panose="020F0302020204030204" pitchFamily="34" charset="0"/>
              </a:rPr>
              <a:t>ahorros anuales (USD)</a:t>
            </a:r>
            <a:endParaRPr lang="en-GB" sz="4000" b="1" spc="-100" dirty="0">
              <a:latin typeface="Calibri Light" panose="020F0302020204030204" pitchFamily="34" charset="0"/>
            </a:endParaRPr>
          </a:p>
        </p:txBody>
      </p:sp>
      <p:sp>
        <p:nvSpPr>
          <p:cNvPr id="462" name="Rectangle 461"/>
          <p:cNvSpPr/>
          <p:nvPr/>
        </p:nvSpPr>
        <p:spPr>
          <a:xfrm>
            <a:off x="3676757" y="5011550"/>
            <a:ext cx="2013693" cy="605294"/>
          </a:xfrm>
          <a:prstGeom prst="rect">
            <a:avLst/>
          </a:prstGeom>
        </p:spPr>
        <p:txBody>
          <a:bodyPr wrap="none">
            <a:spAutoFit/>
          </a:bodyPr>
          <a:lstStyle/>
          <a:p>
            <a:pPr>
              <a:lnSpc>
                <a:spcPts val="2000"/>
              </a:lnSpc>
            </a:pPr>
            <a:r>
              <a:rPr lang="da-DK" sz="2800" b="1" spc="-100" dirty="0" smtClean="0">
                <a:solidFill>
                  <a:srgbClr val="6EAA7A"/>
                </a:solidFill>
                <a:latin typeface="Calibri Light" panose="020F0302020204030204" pitchFamily="34" charset="0"/>
              </a:rPr>
              <a:t> &gt; 35 millones</a:t>
            </a:r>
            <a:r>
              <a:rPr lang="da-DK" sz="2000" b="1" spc="-100" dirty="0" smtClean="0">
                <a:solidFill>
                  <a:srgbClr val="6EAA7A"/>
                </a:solidFill>
                <a:latin typeface="Calibri Light" panose="020F0302020204030204" pitchFamily="34" charset="0"/>
              </a:rPr>
              <a:t> </a:t>
            </a:r>
            <a:br>
              <a:rPr lang="da-DK" sz="2000" b="1" spc="-100" dirty="0" smtClean="0">
                <a:solidFill>
                  <a:srgbClr val="6EAA7A"/>
                </a:solidFill>
                <a:latin typeface="Calibri Light" panose="020F0302020204030204" pitchFamily="34" charset="0"/>
              </a:rPr>
            </a:br>
            <a:r>
              <a:rPr lang="da-DK" sz="1600" b="1" spc="-100" dirty="0" smtClean="0">
                <a:latin typeface="Calibri Light" panose="020F0302020204030204" pitchFamily="34" charset="0"/>
              </a:rPr>
              <a:t>toneladas de CO</a:t>
            </a:r>
            <a:r>
              <a:rPr lang="da-DK" sz="1600" b="1" spc="-100" baseline="-25000" dirty="0" smtClean="0">
                <a:latin typeface="Calibri Light" panose="020F0302020204030204" pitchFamily="34" charset="0"/>
              </a:rPr>
              <a:t>2  </a:t>
            </a:r>
            <a:r>
              <a:rPr lang="da-DK" sz="1600" b="1" spc="-100" dirty="0" smtClean="0">
                <a:latin typeface="Calibri Light" panose="020F0302020204030204" pitchFamily="34" charset="0"/>
              </a:rPr>
              <a:t>evitadas</a:t>
            </a:r>
            <a:endParaRPr lang="en-GB" sz="4000" b="1" spc="-100" baseline="-25000" dirty="0">
              <a:latin typeface="Calibri Light" panose="020F0302020204030204" pitchFamily="34" charset="0"/>
            </a:endParaRPr>
          </a:p>
        </p:txBody>
      </p:sp>
      <p:pic>
        <p:nvPicPr>
          <p:cNvPr id="463" name="Picture 462"/>
          <p:cNvPicPr>
            <a:picLocks noChangeAspect="1"/>
          </p:cNvPicPr>
          <p:nvPr/>
        </p:nvPicPr>
        <p:blipFill>
          <a:blip r:embed="rId5" cstate="print">
            <a:extLst>
              <a:ext uri="{BEBA8EAE-BF5A-486C-A8C5-ECC9F3942E4B}">
                <a14:imgProps xmlns:a14="http://schemas.microsoft.com/office/drawing/2010/main">
                  <a14:imgLayer r:embed="rId6">
                    <a14:imgEffect>
                      <a14:brightnessContrast bright="-35000" contrast="76000"/>
                    </a14:imgEffect>
                  </a14:imgLayer>
                </a14:imgProps>
              </a:ext>
              <a:ext uri="{28A0092B-C50C-407E-A947-70E740481C1C}">
                <a14:useLocalDpi xmlns:a14="http://schemas.microsoft.com/office/drawing/2010/main" val="0"/>
              </a:ext>
            </a:extLst>
          </a:blip>
          <a:stretch>
            <a:fillRect/>
          </a:stretch>
        </p:blipFill>
        <p:spPr>
          <a:xfrm>
            <a:off x="398520" y="4470279"/>
            <a:ext cx="948888" cy="1199538"/>
          </a:xfrm>
          <a:prstGeom prst="rect">
            <a:avLst/>
          </a:prstGeom>
        </p:spPr>
      </p:pic>
      <p:sp>
        <p:nvSpPr>
          <p:cNvPr id="464" name="Rectangle 463"/>
          <p:cNvSpPr/>
          <p:nvPr/>
        </p:nvSpPr>
        <p:spPr>
          <a:xfrm>
            <a:off x="1191803" y="5022468"/>
            <a:ext cx="1481496" cy="605294"/>
          </a:xfrm>
          <a:prstGeom prst="rect">
            <a:avLst/>
          </a:prstGeom>
        </p:spPr>
        <p:txBody>
          <a:bodyPr wrap="none">
            <a:spAutoFit/>
          </a:bodyPr>
          <a:lstStyle/>
          <a:p>
            <a:pPr>
              <a:lnSpc>
                <a:spcPts val="2000"/>
              </a:lnSpc>
            </a:pPr>
            <a:r>
              <a:rPr lang="da-DK" sz="2800" b="1" spc="-100" dirty="0" smtClean="0">
                <a:solidFill>
                  <a:srgbClr val="6EAA7A"/>
                </a:solidFill>
                <a:latin typeface="Calibri Light" panose="020F0302020204030204" pitchFamily="34" charset="0"/>
              </a:rPr>
              <a:t>&gt; 80 TWh</a:t>
            </a:r>
            <a:r>
              <a:rPr lang="da-DK" sz="2000" b="1" spc="-100" dirty="0" smtClean="0">
                <a:solidFill>
                  <a:srgbClr val="6EAA7A"/>
                </a:solidFill>
                <a:latin typeface="Calibri Light" panose="020F0302020204030204" pitchFamily="34" charset="0"/>
              </a:rPr>
              <a:t> </a:t>
            </a:r>
            <a:br>
              <a:rPr lang="da-DK" sz="2000" b="1" spc="-100" dirty="0" smtClean="0">
                <a:solidFill>
                  <a:srgbClr val="6EAA7A"/>
                </a:solidFill>
                <a:latin typeface="Calibri Light" panose="020F0302020204030204" pitchFamily="34" charset="0"/>
              </a:rPr>
            </a:br>
            <a:r>
              <a:rPr lang="da-DK" sz="1600" b="1" spc="-100" dirty="0" smtClean="0">
                <a:latin typeface="Calibri Light" panose="020F0302020204030204" pitchFamily="34" charset="0"/>
              </a:rPr>
              <a:t>ahorros anuales</a:t>
            </a:r>
            <a:endParaRPr lang="en-GB" sz="4000" b="1" spc="-100" baseline="-25000" dirty="0">
              <a:latin typeface="Calibri Light" panose="020F0302020204030204" pitchFamily="34" charset="0"/>
            </a:endParaRPr>
          </a:p>
        </p:txBody>
      </p:sp>
      <p:sp>
        <p:nvSpPr>
          <p:cNvPr id="465" name="Rounded Rectangle 464"/>
          <p:cNvSpPr/>
          <p:nvPr/>
        </p:nvSpPr>
        <p:spPr>
          <a:xfrm>
            <a:off x="7848600" y="3369344"/>
            <a:ext cx="1158714" cy="1119910"/>
          </a:xfrm>
          <a:prstGeom prst="roundRect">
            <a:avLst/>
          </a:prstGeom>
          <a:solidFill>
            <a:srgbClr val="FFFFFF"/>
          </a:solidFill>
          <a:ln w="3175" cap="flat" cmpd="sng" algn="ctr">
            <a:solidFill>
              <a:srgbClr val="00B050"/>
            </a:solidFill>
            <a:prstDash val="solid"/>
          </a:ln>
          <a:effectLst/>
        </p:spPr>
        <p:txBody>
          <a:bodyPr anchor="ct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CorpoS"/>
                <a:ea typeface="Calibri" panose="020F0502020204030204" pitchFamily="34" charset="0"/>
                <a:cs typeface="Calibri" panose="020F0502020204030204" pitchFamily="34" charset="0"/>
              </a:rPr>
              <a:t>Cook Islands, Kiribati, Marshall Islands, Palau, Samoa, Solomon Islands, Tonga, Tuvalu, Vanuatu</a:t>
            </a:r>
            <a:endParaRPr kumimoji="0" lang="en-GB" sz="1050" b="0" i="0" u="none" strike="noStrike" kern="0" cap="none" spc="0" normalizeH="0" baseline="0" noProof="0" dirty="0">
              <a:ln>
                <a:noFill/>
              </a:ln>
              <a:solidFill>
                <a:srgbClr val="000000"/>
              </a:solidFill>
              <a:effectLst/>
              <a:uLnTx/>
              <a:uFillTx/>
              <a:latin typeface="CorpoS"/>
              <a:ea typeface="Calibri" panose="020F0502020204030204" pitchFamily="34" charset="0"/>
              <a:cs typeface="Times New Roman" panose="02020603050405020304" pitchFamily="18" charset="0"/>
            </a:endParaRPr>
          </a:p>
        </p:txBody>
      </p:sp>
      <p:grpSp>
        <p:nvGrpSpPr>
          <p:cNvPr id="466" name="Group 465"/>
          <p:cNvGrpSpPr>
            <a:grpSpLocks noChangeAspect="1"/>
          </p:cNvGrpSpPr>
          <p:nvPr/>
        </p:nvGrpSpPr>
        <p:grpSpPr>
          <a:xfrm>
            <a:off x="7769379" y="1381585"/>
            <a:ext cx="894462" cy="850125"/>
            <a:chOff x="2667005" y="2983086"/>
            <a:chExt cx="1904989" cy="1917347"/>
          </a:xfrm>
        </p:grpSpPr>
        <p:sp>
          <p:nvSpPr>
            <p:cNvPr id="467" name="Oval 466"/>
            <p:cNvSpPr/>
            <p:nvPr/>
          </p:nvSpPr>
          <p:spPr>
            <a:xfrm>
              <a:off x="2667005" y="2983086"/>
              <a:ext cx="1904989" cy="1917347"/>
            </a:xfrm>
            <a:prstGeom prst="ellipse">
              <a:avLst/>
            </a:prstGeom>
            <a:blipFill rotWithShape="0">
              <a:blip r:embed="rId7" cstate="print">
                <a:extLst>
                  <a:ext uri="{28A0092B-C50C-407E-A947-70E740481C1C}">
                    <a14:useLocalDpi xmlns:a14="http://schemas.microsoft.com/office/drawing/2010/main" val="0"/>
                  </a:ext>
                </a:extLst>
              </a:blip>
              <a:stretch>
                <a:fillRect/>
              </a:stretch>
            </a:blipFill>
            <a:ln w="25400" cap="flat" cmpd="sng" algn="ctr">
              <a:solidFill>
                <a:srgbClr val="FFFFFF">
                  <a:hueOff val="0"/>
                  <a:satOff val="0"/>
                  <a:lumOff val="0"/>
                  <a:alphaOff val="0"/>
                </a:srgbClr>
              </a:solidFill>
              <a:prstDash val="solid"/>
            </a:ln>
            <a:effectLst/>
          </p:spPr>
        </p:sp>
        <p:sp>
          <p:nvSpPr>
            <p:cNvPr id="468" name="Oval 4"/>
            <p:cNvSpPr/>
            <p:nvPr/>
          </p:nvSpPr>
          <p:spPr>
            <a:xfrm>
              <a:off x="2945984" y="3263875"/>
              <a:ext cx="1347031" cy="1355769"/>
            </a:xfrm>
            <a:prstGeom prst="rect">
              <a:avLst/>
            </a:prstGeom>
            <a:noFill/>
            <a:ln>
              <a:noFill/>
            </a:ln>
            <a:effectLst/>
          </p:spPr>
          <p:txBody>
            <a:bodyPr spcFirstLastPara="0" vert="horz" wrap="square" lIns="14605" tIns="14605" rIns="14605" bIns="14605" numCol="1" spcCol="1270" anchor="ctr" anchorCtr="0">
              <a:noAutofit/>
            </a:bodyPr>
            <a:lstStyle/>
            <a:p>
              <a:pPr marL="0" marR="0" lvl="0" indent="0" algn="ctr" defTabSz="1022350" eaLnBrk="1" fontAlgn="auto" latinLnBrk="0" hangingPunct="1">
                <a:lnSpc>
                  <a:spcPct val="90000"/>
                </a:lnSpc>
                <a:spcBef>
                  <a:spcPct val="0"/>
                </a:spcBef>
                <a:spcAft>
                  <a:spcPct val="35000"/>
                </a:spcAft>
                <a:buClrTx/>
                <a:buSzTx/>
                <a:buFontTx/>
                <a:buNone/>
                <a:tabLst/>
                <a:defRPr/>
              </a:pPr>
              <a:endParaRPr kumimoji="0" lang="en-US" sz="2300" b="0" i="0" u="none" strike="noStrike" kern="1200" cap="none" spc="0" normalizeH="0" baseline="0" noProof="0" dirty="0">
                <a:ln>
                  <a:noFill/>
                </a:ln>
                <a:solidFill>
                  <a:srgbClr val="FFFFFF"/>
                </a:solidFill>
                <a:effectLst/>
                <a:uLnTx/>
                <a:uFillTx/>
                <a:latin typeface="CorpoS"/>
                <a:ea typeface="+mn-ea"/>
                <a:cs typeface="+mn-cs"/>
              </a:endParaRPr>
            </a:p>
          </p:txBody>
        </p:sp>
      </p:grpSp>
    </p:spTree>
    <p:extLst>
      <p:ext uri="{BB962C8B-B14F-4D97-AF65-F5344CB8AC3E}">
        <p14:creationId xmlns:p14="http://schemas.microsoft.com/office/powerpoint/2010/main" val="993326432"/>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a:blip r:embed="rId2" cstate="print">
            <a:clrChange>
              <a:clrFrom>
                <a:srgbClr val="FAFDFF"/>
              </a:clrFrom>
              <a:clrTo>
                <a:srgbClr val="FAFDFF">
                  <a:alpha val="0"/>
                </a:srgbClr>
              </a:clrTo>
            </a:clrChange>
            <a:extLst>
              <a:ext uri="{28A0092B-C50C-407E-A947-70E740481C1C}">
                <a14:useLocalDpi xmlns:a14="http://schemas.microsoft.com/office/drawing/2010/main" val="0"/>
              </a:ext>
            </a:extLst>
          </a:blip>
          <a:stretch>
            <a:fillRect/>
          </a:stretch>
        </p:blipFill>
        <p:spPr>
          <a:xfrm>
            <a:off x="4157415" y="4369782"/>
            <a:ext cx="769449" cy="996036"/>
          </a:xfrm>
          <a:prstGeom prst="rect">
            <a:avLst/>
          </a:prstGeom>
        </p:spPr>
      </p:pic>
      <p:pic>
        <p:nvPicPr>
          <p:cNvPr id="57" name="Picture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3361192"/>
            <a:ext cx="702575" cy="785426"/>
          </a:xfrm>
          <a:prstGeom prst="rect">
            <a:avLst/>
          </a:prstGeom>
        </p:spPr>
      </p:pic>
      <p:sp>
        <p:nvSpPr>
          <p:cNvPr id="58" name="Rectangle 57"/>
          <p:cNvSpPr/>
          <p:nvPr/>
        </p:nvSpPr>
        <p:spPr>
          <a:xfrm>
            <a:off x="4843215" y="4522182"/>
            <a:ext cx="1862385" cy="581826"/>
          </a:xfrm>
          <a:prstGeom prst="rect">
            <a:avLst/>
          </a:prstGeom>
        </p:spPr>
        <p:txBody>
          <a:bodyPr wrap="square">
            <a:spAutoFit/>
          </a:bodyPr>
          <a:lstStyle/>
          <a:p>
            <a:pPr>
              <a:lnSpc>
                <a:spcPts val="2000"/>
              </a:lnSpc>
            </a:pPr>
            <a:r>
              <a:rPr lang="da-DK" sz="2000" b="1" spc="-100" dirty="0" smtClean="0">
                <a:solidFill>
                  <a:srgbClr val="6EAA7A"/>
                </a:solidFill>
                <a:latin typeface="Calibri Light" panose="020F0302020204030204" pitchFamily="34" charset="0"/>
              </a:rPr>
              <a:t> &gt; $1,100 millones</a:t>
            </a:r>
            <a:r>
              <a:rPr lang="da-DK" sz="1600" b="1" spc="-100" dirty="0" smtClean="0">
                <a:solidFill>
                  <a:srgbClr val="6EAA7A"/>
                </a:solidFill>
                <a:latin typeface="Calibri Light" panose="020F0302020204030204" pitchFamily="34" charset="0"/>
              </a:rPr>
              <a:t/>
            </a:r>
            <a:br>
              <a:rPr lang="da-DK" sz="1600" b="1" spc="-100" dirty="0" smtClean="0">
                <a:solidFill>
                  <a:srgbClr val="6EAA7A"/>
                </a:solidFill>
                <a:latin typeface="Calibri Light" panose="020F0302020204030204" pitchFamily="34" charset="0"/>
              </a:rPr>
            </a:br>
            <a:r>
              <a:rPr lang="da-DK" sz="1200" spc="-100" dirty="0" smtClean="0">
                <a:latin typeface="Calibri Light" panose="020F0302020204030204" pitchFamily="34" charset="0"/>
              </a:rPr>
              <a:t>ahorros anuales (USD)</a:t>
            </a:r>
            <a:endParaRPr lang="en-GB" sz="3200" spc="-100" dirty="0">
              <a:latin typeface="Calibri Light" panose="020F0302020204030204" pitchFamily="34" charset="0"/>
            </a:endParaRPr>
          </a:p>
        </p:txBody>
      </p:sp>
      <p:sp>
        <p:nvSpPr>
          <p:cNvPr id="59" name="Rectangle 58"/>
          <p:cNvSpPr/>
          <p:nvPr/>
        </p:nvSpPr>
        <p:spPr>
          <a:xfrm>
            <a:off x="5029200" y="3437392"/>
            <a:ext cx="1580005" cy="605294"/>
          </a:xfrm>
          <a:prstGeom prst="rect">
            <a:avLst/>
          </a:prstGeom>
        </p:spPr>
        <p:txBody>
          <a:bodyPr wrap="square">
            <a:spAutoFit/>
          </a:bodyPr>
          <a:lstStyle/>
          <a:p>
            <a:pPr>
              <a:lnSpc>
                <a:spcPts val="2000"/>
              </a:lnSpc>
            </a:pPr>
            <a:r>
              <a:rPr lang="da-DK" sz="2000" b="1" spc="-100" dirty="0" smtClean="0">
                <a:solidFill>
                  <a:srgbClr val="6EAA7A"/>
                </a:solidFill>
                <a:latin typeface="Calibri Light" panose="020F0302020204030204" pitchFamily="34" charset="0"/>
              </a:rPr>
              <a:t> &gt; 2.8 millones</a:t>
            </a:r>
            <a:r>
              <a:rPr lang="da-DK" sz="1600" b="1" spc="-100" dirty="0" smtClean="0">
                <a:solidFill>
                  <a:srgbClr val="6EAA7A"/>
                </a:solidFill>
                <a:latin typeface="Calibri Light" panose="020F0302020204030204" pitchFamily="34" charset="0"/>
              </a:rPr>
              <a:t> </a:t>
            </a:r>
            <a:br>
              <a:rPr lang="da-DK" sz="1600" b="1" spc="-100" dirty="0" smtClean="0">
                <a:solidFill>
                  <a:srgbClr val="6EAA7A"/>
                </a:solidFill>
                <a:latin typeface="Calibri Light" panose="020F0302020204030204" pitchFamily="34" charset="0"/>
              </a:rPr>
            </a:br>
            <a:r>
              <a:rPr lang="da-DK" sz="1200" spc="-100" dirty="0" smtClean="0">
                <a:latin typeface="Calibri Light" panose="020F0302020204030204" pitchFamily="34" charset="0"/>
              </a:rPr>
              <a:t>toneladas de CO</a:t>
            </a:r>
            <a:r>
              <a:rPr lang="da-DK" sz="1200" spc="-100" baseline="-25000" dirty="0" smtClean="0">
                <a:latin typeface="Calibri Light" panose="020F0302020204030204" pitchFamily="34" charset="0"/>
              </a:rPr>
              <a:t>2  </a:t>
            </a:r>
            <a:r>
              <a:rPr lang="da-DK" sz="1200" spc="-100" dirty="0" smtClean="0">
                <a:latin typeface="Calibri Light" panose="020F0302020204030204" pitchFamily="34" charset="0"/>
              </a:rPr>
              <a:t>evitadas</a:t>
            </a:r>
            <a:endParaRPr lang="en-GB" sz="3200" spc="-100" baseline="-25000" dirty="0">
              <a:latin typeface="Calibri Light" panose="020F0302020204030204" pitchFamily="34" charset="0"/>
            </a:endParaRPr>
          </a:p>
        </p:txBody>
      </p:sp>
      <p:pic>
        <p:nvPicPr>
          <p:cNvPr id="60" name="Picture 59"/>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5000" contrast="76000"/>
                    </a14:imgEffect>
                  </a14:imgLayer>
                </a14:imgProps>
              </a:ext>
              <a:ext uri="{28A0092B-C50C-407E-A947-70E740481C1C}">
                <a14:useLocalDpi xmlns:a14="http://schemas.microsoft.com/office/drawing/2010/main" val="0"/>
              </a:ext>
            </a:extLst>
          </a:blip>
          <a:stretch>
            <a:fillRect/>
          </a:stretch>
        </p:blipFill>
        <p:spPr>
          <a:xfrm>
            <a:off x="4178556" y="2241618"/>
            <a:ext cx="696329" cy="880265"/>
          </a:xfrm>
          <a:prstGeom prst="rect">
            <a:avLst/>
          </a:prstGeom>
        </p:spPr>
      </p:pic>
      <p:sp>
        <p:nvSpPr>
          <p:cNvPr id="61" name="Rectangle 60"/>
          <p:cNvSpPr/>
          <p:nvPr/>
        </p:nvSpPr>
        <p:spPr>
          <a:xfrm>
            <a:off x="5169155" y="2317818"/>
            <a:ext cx="1134785" cy="605294"/>
          </a:xfrm>
          <a:prstGeom prst="rect">
            <a:avLst/>
          </a:prstGeom>
        </p:spPr>
        <p:txBody>
          <a:bodyPr wrap="square">
            <a:spAutoFit/>
          </a:bodyPr>
          <a:lstStyle/>
          <a:p>
            <a:pPr>
              <a:lnSpc>
                <a:spcPts val="2000"/>
              </a:lnSpc>
            </a:pPr>
            <a:r>
              <a:rPr lang="da-DK" sz="2000" b="1" spc="-100" dirty="0" smtClean="0">
                <a:solidFill>
                  <a:srgbClr val="6EAA7A"/>
                </a:solidFill>
                <a:latin typeface="Calibri Light" panose="020F0302020204030204" pitchFamily="34" charset="0"/>
              </a:rPr>
              <a:t>&gt; 8 TWh</a:t>
            </a:r>
            <a:r>
              <a:rPr lang="da-DK" sz="1600" b="1" spc="-100" dirty="0" smtClean="0">
                <a:solidFill>
                  <a:srgbClr val="6EAA7A"/>
                </a:solidFill>
                <a:latin typeface="Calibri Light" panose="020F0302020204030204" pitchFamily="34" charset="0"/>
              </a:rPr>
              <a:t> </a:t>
            </a:r>
            <a:br>
              <a:rPr lang="da-DK" sz="1600" b="1" spc="-100" dirty="0" smtClean="0">
                <a:solidFill>
                  <a:srgbClr val="6EAA7A"/>
                </a:solidFill>
                <a:latin typeface="Calibri Light" panose="020F0302020204030204" pitchFamily="34" charset="0"/>
              </a:rPr>
            </a:br>
            <a:r>
              <a:rPr lang="da-DK" sz="1200" spc="-100" dirty="0" smtClean="0">
                <a:latin typeface="Calibri Light" panose="020F0302020204030204" pitchFamily="34" charset="0"/>
              </a:rPr>
              <a:t>ahorrados  por año</a:t>
            </a:r>
            <a:endParaRPr lang="en-GB" sz="3200" spc="-100" baseline="-25000" dirty="0">
              <a:latin typeface="Calibri Light" panose="020F0302020204030204" pitchFamily="34" charset="0"/>
            </a:endParaRPr>
          </a:p>
        </p:txBody>
      </p:sp>
      <p:grpSp>
        <p:nvGrpSpPr>
          <p:cNvPr id="62" name="Group 61"/>
          <p:cNvGrpSpPr>
            <a:grpSpLocks noChangeAspect="1"/>
          </p:cNvGrpSpPr>
          <p:nvPr/>
        </p:nvGrpSpPr>
        <p:grpSpPr>
          <a:xfrm>
            <a:off x="2410420" y="645210"/>
            <a:ext cx="1061246" cy="1008642"/>
            <a:chOff x="2667005" y="2983086"/>
            <a:chExt cx="1904989" cy="1917347"/>
          </a:xfrm>
        </p:grpSpPr>
        <p:sp>
          <p:nvSpPr>
            <p:cNvPr id="63" name="Oval 62"/>
            <p:cNvSpPr/>
            <p:nvPr/>
          </p:nvSpPr>
          <p:spPr>
            <a:xfrm>
              <a:off x="2667005" y="2983086"/>
              <a:ext cx="1904989" cy="1917347"/>
            </a:xfrm>
            <a:prstGeom prst="ellipse">
              <a:avLst/>
            </a:prstGeom>
            <a:blipFill rotWithShape="0">
              <a:blip r:embed="rId6" cstate="print">
                <a:extLst>
                  <a:ext uri="{28A0092B-C50C-407E-A947-70E740481C1C}">
                    <a14:useLocalDpi xmlns:a14="http://schemas.microsoft.com/office/drawing/2010/main" val="0"/>
                  </a:ext>
                </a:extLst>
              </a:blip>
              <a:stretch>
                <a:fillRect/>
              </a:stretch>
            </a:blipFill>
            <a:ln w="25400" cap="flat" cmpd="sng" algn="ctr">
              <a:solidFill>
                <a:srgbClr val="FFFFFF">
                  <a:hueOff val="0"/>
                  <a:satOff val="0"/>
                  <a:lumOff val="0"/>
                  <a:alphaOff val="0"/>
                </a:srgbClr>
              </a:solidFill>
              <a:prstDash val="solid"/>
            </a:ln>
            <a:effectLst/>
          </p:spPr>
        </p:sp>
        <p:sp>
          <p:nvSpPr>
            <p:cNvPr id="64" name="Oval 4"/>
            <p:cNvSpPr/>
            <p:nvPr/>
          </p:nvSpPr>
          <p:spPr>
            <a:xfrm>
              <a:off x="2945984" y="3263875"/>
              <a:ext cx="1347031" cy="1355769"/>
            </a:xfrm>
            <a:prstGeom prst="rect">
              <a:avLst/>
            </a:prstGeom>
            <a:noFill/>
            <a:ln>
              <a:noFill/>
            </a:ln>
            <a:effectLst/>
          </p:spPr>
          <p:txBody>
            <a:bodyPr spcFirstLastPara="0" vert="horz" wrap="square" lIns="14605" tIns="14605" rIns="14605" bIns="14605" numCol="1" spcCol="1270" anchor="ctr" anchorCtr="0">
              <a:noAutofit/>
            </a:bodyPr>
            <a:lstStyle/>
            <a:p>
              <a:pPr marL="0" marR="0" lvl="0" indent="0" algn="ctr" defTabSz="1022350" eaLnBrk="1" fontAlgn="auto" latinLnBrk="0" hangingPunct="1">
                <a:lnSpc>
                  <a:spcPct val="90000"/>
                </a:lnSpc>
                <a:spcBef>
                  <a:spcPct val="0"/>
                </a:spcBef>
                <a:spcAft>
                  <a:spcPct val="35000"/>
                </a:spcAft>
                <a:buClrTx/>
                <a:buSzTx/>
                <a:buFontTx/>
                <a:buNone/>
                <a:tabLst/>
                <a:defRPr/>
              </a:pPr>
              <a:endParaRPr kumimoji="0" lang="en-US" sz="2300" b="0" i="0" u="none" strike="noStrike" kern="1200" cap="none" spc="0" normalizeH="0" baseline="0" noProof="0" dirty="0">
                <a:ln>
                  <a:noFill/>
                </a:ln>
                <a:solidFill>
                  <a:srgbClr val="FFFFFF"/>
                </a:solidFill>
                <a:effectLst/>
                <a:uLnTx/>
                <a:uFillTx/>
                <a:latin typeface="CorpoS"/>
                <a:ea typeface="+mn-ea"/>
                <a:cs typeface="+mn-cs"/>
              </a:endParaRPr>
            </a:p>
          </p:txBody>
        </p:sp>
      </p:grpSp>
      <p:sp>
        <p:nvSpPr>
          <p:cNvPr id="65" name="TextBox 64"/>
          <p:cNvSpPr txBox="1"/>
          <p:nvPr/>
        </p:nvSpPr>
        <p:spPr>
          <a:xfrm>
            <a:off x="4455260" y="1555818"/>
            <a:ext cx="9906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rPr>
              <a:t>15 </a:t>
            </a:r>
            <a:r>
              <a:rPr kumimoji="0" lang="en-US" sz="1200" b="0" i="0" u="none" strike="noStrike" kern="0" cap="none" spc="0" normalizeH="0" baseline="0" noProof="0" dirty="0" err="1" smtClean="0">
                <a:ln>
                  <a:noFill/>
                </a:ln>
                <a:solidFill>
                  <a:sysClr val="windowText" lastClr="000000"/>
                </a:solidFill>
                <a:effectLst/>
                <a:uLnTx/>
                <a:uFillTx/>
              </a:rPr>
              <a:t>países</a:t>
            </a:r>
            <a:r>
              <a:rPr kumimoji="0" lang="en-US" sz="1200" b="0" i="0" u="none" strike="noStrike" kern="0" cap="none" spc="0" normalizeH="0" baseline="0" noProof="0" dirty="0" smtClean="0">
                <a:ln>
                  <a:noFill/>
                </a:ln>
                <a:solidFill>
                  <a:sysClr val="windowText" lastClr="000000"/>
                </a:solidFill>
                <a:effectLst/>
                <a:uLnTx/>
                <a:uFillTx/>
              </a:rPr>
              <a:t> </a:t>
            </a:r>
            <a:r>
              <a:rPr kumimoji="0" lang="en-US" sz="1200" b="0" i="0" u="none" strike="noStrike" kern="0" cap="none" spc="0" normalizeH="0" baseline="0" noProof="0" dirty="0" err="1" smtClean="0">
                <a:ln>
                  <a:noFill/>
                </a:ln>
                <a:solidFill>
                  <a:sysClr val="windowText" lastClr="000000"/>
                </a:solidFill>
                <a:effectLst/>
                <a:uLnTx/>
                <a:uFillTx/>
              </a:rPr>
              <a:t>miembros</a:t>
            </a:r>
            <a:endParaRPr kumimoji="0" lang="en-US" sz="1200" b="0" i="0" u="none" strike="noStrike" kern="0" cap="none" spc="0" normalizeH="0" baseline="0" noProof="0" dirty="0">
              <a:ln>
                <a:noFill/>
              </a:ln>
              <a:solidFill>
                <a:sysClr val="windowText" lastClr="000000"/>
              </a:solidFill>
              <a:effectLst/>
              <a:uLnTx/>
              <a:uFillTx/>
            </a:endParaRPr>
          </a:p>
        </p:txBody>
      </p:sp>
      <p:sp>
        <p:nvSpPr>
          <p:cNvPr id="66" name="TextBox 65"/>
          <p:cNvSpPr txBox="1"/>
          <p:nvPr/>
        </p:nvSpPr>
        <p:spPr>
          <a:xfrm>
            <a:off x="6733182" y="1479618"/>
            <a:ext cx="129540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rPr>
              <a:t>21 </a:t>
            </a:r>
            <a:r>
              <a:rPr kumimoji="0" lang="en-US" sz="1200" b="0" i="0" u="none" strike="noStrike" kern="0" cap="none" spc="0" normalizeH="0" baseline="0" noProof="0" dirty="0" err="1" smtClean="0">
                <a:ln>
                  <a:noFill/>
                </a:ln>
                <a:solidFill>
                  <a:sysClr val="windowText" lastClr="000000"/>
                </a:solidFill>
                <a:effectLst/>
                <a:uLnTx/>
                <a:uFillTx/>
              </a:rPr>
              <a:t>países</a:t>
            </a:r>
            <a:r>
              <a:rPr kumimoji="0" lang="en-US" sz="1200" b="0" i="0" u="none" strike="noStrike" kern="0" cap="none" spc="0" normalizeH="0" baseline="0" noProof="0" dirty="0" smtClean="0">
                <a:ln>
                  <a:noFill/>
                </a:ln>
                <a:solidFill>
                  <a:sysClr val="windowText" lastClr="000000"/>
                </a:solidFill>
                <a:effectLst/>
                <a:uLnTx/>
                <a:uFillTx/>
              </a:rPr>
              <a:t> </a:t>
            </a:r>
            <a:r>
              <a:rPr kumimoji="0" lang="en-US" sz="1200" b="0" i="0" u="none" strike="noStrike" kern="0" cap="none" spc="0" normalizeH="0" baseline="0" noProof="0" dirty="0" err="1" smtClean="0">
                <a:ln>
                  <a:noFill/>
                </a:ln>
                <a:solidFill>
                  <a:sysClr val="windowText" lastClr="000000"/>
                </a:solidFill>
                <a:effectLst/>
                <a:uLnTx/>
                <a:uFillTx/>
              </a:rPr>
              <a:t>prohibieron</a:t>
            </a:r>
            <a:r>
              <a:rPr kumimoji="0" lang="en-US" sz="1200" b="0" i="0" u="none" strike="noStrike" kern="0" cap="none" spc="0" normalizeH="0" baseline="0" noProof="0" dirty="0" smtClean="0">
                <a:ln>
                  <a:noFill/>
                </a:ln>
                <a:solidFill>
                  <a:sysClr val="windowText" lastClr="000000"/>
                </a:solidFill>
                <a:effectLst/>
                <a:uLnTx/>
                <a:uFillTx/>
              </a:rPr>
              <a:t> </a:t>
            </a:r>
            <a:r>
              <a:rPr kumimoji="0" lang="en-US" sz="1200" b="0" i="0" u="none" strike="noStrike" kern="0" cap="none" spc="0" normalizeH="0" baseline="0" noProof="0" dirty="0" err="1" smtClean="0">
                <a:ln>
                  <a:noFill/>
                </a:ln>
                <a:solidFill>
                  <a:sysClr val="windowText" lastClr="000000"/>
                </a:solidFill>
                <a:effectLst/>
                <a:uLnTx/>
                <a:uFillTx/>
              </a:rPr>
              <a:t>incandescencia</a:t>
            </a:r>
            <a:r>
              <a:rPr kumimoji="0" lang="en-US" sz="1200" b="0" i="0" u="none" strike="noStrike" kern="0" cap="none" spc="0" normalizeH="0" baseline="0" noProof="0" dirty="0" smtClean="0">
                <a:ln>
                  <a:noFill/>
                </a:ln>
                <a:solidFill>
                  <a:sysClr val="windowText" lastClr="000000"/>
                </a:solidFill>
                <a:effectLst/>
                <a:uLnTx/>
                <a:uFillTx/>
              </a:rPr>
              <a:t> </a:t>
            </a:r>
          </a:p>
        </p:txBody>
      </p:sp>
      <p:sp>
        <p:nvSpPr>
          <p:cNvPr id="67" name="TextBox 66"/>
          <p:cNvSpPr txBox="1"/>
          <p:nvPr/>
        </p:nvSpPr>
        <p:spPr>
          <a:xfrm>
            <a:off x="5522060" y="1555818"/>
            <a:ext cx="9906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rPr>
              <a:t>19% </a:t>
            </a:r>
            <a:r>
              <a:rPr kumimoji="0" lang="en-US" sz="1200" b="0" i="0" u="none" strike="noStrike" kern="0" cap="none" spc="0" normalizeH="0" baseline="0" noProof="0" dirty="0" err="1" smtClean="0">
                <a:ln>
                  <a:noFill/>
                </a:ln>
                <a:solidFill>
                  <a:sysClr val="windowText" lastClr="000000"/>
                </a:solidFill>
                <a:effectLst/>
                <a:uLnTx/>
                <a:uFillTx/>
              </a:rPr>
              <a:t>población</a:t>
            </a:r>
            <a:endParaRPr kumimoji="0" lang="en-US" sz="1200" b="0" i="0" u="none" strike="noStrike" kern="0" cap="none" spc="0" normalizeH="0" baseline="0" noProof="0" dirty="0">
              <a:ln>
                <a:noFill/>
              </a:ln>
              <a:solidFill>
                <a:sysClr val="windowText" lastClr="000000"/>
              </a:solidFill>
              <a:effectLst/>
              <a:uLnTx/>
              <a:uFillTx/>
            </a:endParaRPr>
          </a:p>
        </p:txBody>
      </p:sp>
      <p:sp>
        <p:nvSpPr>
          <p:cNvPr id="68" name="TextBox 67"/>
          <p:cNvSpPr txBox="1"/>
          <p:nvPr/>
        </p:nvSpPr>
        <p:spPr>
          <a:xfrm>
            <a:off x="8001000" y="1555818"/>
            <a:ext cx="9906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rPr>
              <a:t>72% </a:t>
            </a:r>
            <a:r>
              <a:rPr kumimoji="0" lang="en-US" sz="1200" b="0" i="0" u="none" strike="noStrike" kern="0" cap="none" spc="0" normalizeH="0" baseline="0" noProof="0" dirty="0" err="1" smtClean="0">
                <a:ln>
                  <a:noFill/>
                </a:ln>
                <a:solidFill>
                  <a:sysClr val="windowText" lastClr="000000"/>
                </a:solidFill>
                <a:effectLst/>
                <a:uLnTx/>
                <a:uFillTx/>
              </a:rPr>
              <a:t>población</a:t>
            </a:r>
            <a:endParaRPr kumimoji="0" lang="en-US" sz="1200" b="0" i="0" u="none" strike="noStrike" kern="0" cap="none" spc="0" normalizeH="0" baseline="0" noProof="0" dirty="0">
              <a:ln>
                <a:noFill/>
              </a:ln>
              <a:solidFill>
                <a:sysClr val="windowText" lastClr="000000"/>
              </a:solidFill>
              <a:effectLst/>
              <a:uLnTx/>
              <a:uFillTx/>
            </a:endParaRPr>
          </a:p>
        </p:txBody>
      </p:sp>
      <p:sp>
        <p:nvSpPr>
          <p:cNvPr id="69" name="Rectangle 68"/>
          <p:cNvSpPr/>
          <p:nvPr/>
        </p:nvSpPr>
        <p:spPr>
          <a:xfrm>
            <a:off x="6858000" y="4527618"/>
            <a:ext cx="1862385" cy="581826"/>
          </a:xfrm>
          <a:prstGeom prst="rect">
            <a:avLst/>
          </a:prstGeom>
        </p:spPr>
        <p:txBody>
          <a:bodyPr wrap="square">
            <a:spAutoFit/>
          </a:bodyPr>
          <a:lstStyle/>
          <a:p>
            <a:pPr>
              <a:lnSpc>
                <a:spcPts val="2000"/>
              </a:lnSpc>
            </a:pPr>
            <a:r>
              <a:rPr lang="da-DK" sz="2000" b="1" spc="-100" dirty="0" smtClean="0">
                <a:solidFill>
                  <a:srgbClr val="6EAA7A"/>
                </a:solidFill>
                <a:latin typeface="Calibri Light" panose="020F0302020204030204" pitchFamily="34" charset="0"/>
              </a:rPr>
              <a:t> &gt; $5,300 millones</a:t>
            </a:r>
            <a:r>
              <a:rPr lang="da-DK" sz="1600" b="1" spc="-100" dirty="0" smtClean="0">
                <a:solidFill>
                  <a:srgbClr val="6EAA7A"/>
                </a:solidFill>
                <a:latin typeface="Calibri Light" panose="020F0302020204030204" pitchFamily="34" charset="0"/>
              </a:rPr>
              <a:t/>
            </a:r>
            <a:br>
              <a:rPr lang="da-DK" sz="1600" b="1" spc="-100" dirty="0" smtClean="0">
                <a:solidFill>
                  <a:srgbClr val="6EAA7A"/>
                </a:solidFill>
                <a:latin typeface="Calibri Light" panose="020F0302020204030204" pitchFamily="34" charset="0"/>
              </a:rPr>
            </a:br>
            <a:r>
              <a:rPr lang="da-DK" sz="1200" spc="-100" dirty="0" smtClean="0">
                <a:latin typeface="Calibri Light" panose="020F0302020204030204" pitchFamily="34" charset="0"/>
              </a:rPr>
              <a:t>ahorros anuales (USD)</a:t>
            </a:r>
            <a:endParaRPr lang="en-GB" sz="3200" spc="-100" dirty="0">
              <a:latin typeface="Calibri Light" panose="020F0302020204030204" pitchFamily="34" charset="0"/>
            </a:endParaRPr>
          </a:p>
        </p:txBody>
      </p:sp>
      <p:sp>
        <p:nvSpPr>
          <p:cNvPr id="70" name="Rectangle 69"/>
          <p:cNvSpPr/>
          <p:nvPr/>
        </p:nvSpPr>
        <p:spPr>
          <a:xfrm>
            <a:off x="7010400" y="3384618"/>
            <a:ext cx="1709985" cy="605294"/>
          </a:xfrm>
          <a:prstGeom prst="rect">
            <a:avLst/>
          </a:prstGeom>
        </p:spPr>
        <p:txBody>
          <a:bodyPr wrap="square">
            <a:spAutoFit/>
          </a:bodyPr>
          <a:lstStyle/>
          <a:p>
            <a:pPr>
              <a:lnSpc>
                <a:spcPts val="2000"/>
              </a:lnSpc>
            </a:pPr>
            <a:r>
              <a:rPr lang="da-DK" sz="2000" b="1" spc="-100" dirty="0" smtClean="0">
                <a:solidFill>
                  <a:srgbClr val="6EAA7A"/>
                </a:solidFill>
                <a:latin typeface="Calibri Light" panose="020F0302020204030204" pitchFamily="34" charset="0"/>
              </a:rPr>
              <a:t> &gt; 7.9 millones</a:t>
            </a:r>
            <a:r>
              <a:rPr lang="da-DK" sz="1600" b="1" spc="-100" dirty="0" smtClean="0">
                <a:solidFill>
                  <a:srgbClr val="6EAA7A"/>
                </a:solidFill>
                <a:latin typeface="Calibri Light" panose="020F0302020204030204" pitchFamily="34" charset="0"/>
              </a:rPr>
              <a:t/>
            </a:r>
            <a:br>
              <a:rPr lang="da-DK" sz="1600" b="1" spc="-100" dirty="0" smtClean="0">
                <a:solidFill>
                  <a:srgbClr val="6EAA7A"/>
                </a:solidFill>
                <a:latin typeface="Calibri Light" panose="020F0302020204030204" pitchFamily="34" charset="0"/>
              </a:rPr>
            </a:br>
            <a:r>
              <a:rPr lang="da-DK" sz="1200" spc="-100" dirty="0" smtClean="0">
                <a:latin typeface="Calibri Light" panose="020F0302020204030204" pitchFamily="34" charset="0"/>
              </a:rPr>
              <a:t>toneladas de CO</a:t>
            </a:r>
            <a:r>
              <a:rPr lang="da-DK" sz="1200" spc="-100" baseline="-25000" dirty="0" smtClean="0">
                <a:latin typeface="Calibri Light" panose="020F0302020204030204" pitchFamily="34" charset="0"/>
              </a:rPr>
              <a:t>2  </a:t>
            </a:r>
            <a:r>
              <a:rPr lang="da-DK" sz="1200" spc="-100" dirty="0" smtClean="0">
                <a:latin typeface="Calibri Light" panose="020F0302020204030204" pitchFamily="34" charset="0"/>
              </a:rPr>
              <a:t>evitadas</a:t>
            </a:r>
            <a:endParaRPr lang="en-GB" sz="3200" spc="-100" baseline="-25000" dirty="0">
              <a:latin typeface="Calibri Light" panose="020F0302020204030204" pitchFamily="34" charset="0"/>
            </a:endParaRPr>
          </a:p>
        </p:txBody>
      </p:sp>
      <p:sp>
        <p:nvSpPr>
          <p:cNvPr id="71" name="Rectangle 70"/>
          <p:cNvSpPr/>
          <p:nvPr/>
        </p:nvSpPr>
        <p:spPr>
          <a:xfrm>
            <a:off x="6961782" y="2394018"/>
            <a:ext cx="1143000" cy="605294"/>
          </a:xfrm>
          <a:prstGeom prst="rect">
            <a:avLst/>
          </a:prstGeom>
        </p:spPr>
        <p:txBody>
          <a:bodyPr wrap="square">
            <a:spAutoFit/>
          </a:bodyPr>
          <a:lstStyle/>
          <a:p>
            <a:pPr>
              <a:lnSpc>
                <a:spcPts val="2000"/>
              </a:lnSpc>
            </a:pPr>
            <a:r>
              <a:rPr lang="da-DK" sz="2000" b="1" spc="-100" dirty="0" smtClean="0">
                <a:solidFill>
                  <a:srgbClr val="6EAA7A"/>
                </a:solidFill>
                <a:latin typeface="Calibri Light" panose="020F0302020204030204" pitchFamily="34" charset="0"/>
              </a:rPr>
              <a:t>&gt; 46 TWh</a:t>
            </a:r>
            <a:r>
              <a:rPr lang="da-DK" sz="1600" b="1" spc="-100" dirty="0" smtClean="0">
                <a:solidFill>
                  <a:srgbClr val="6EAA7A"/>
                </a:solidFill>
                <a:latin typeface="Calibri Light" panose="020F0302020204030204" pitchFamily="34" charset="0"/>
              </a:rPr>
              <a:t> </a:t>
            </a:r>
            <a:br>
              <a:rPr lang="da-DK" sz="1600" b="1" spc="-100" dirty="0" smtClean="0">
                <a:solidFill>
                  <a:srgbClr val="6EAA7A"/>
                </a:solidFill>
                <a:latin typeface="Calibri Light" panose="020F0302020204030204" pitchFamily="34" charset="0"/>
              </a:rPr>
            </a:br>
            <a:r>
              <a:rPr lang="da-DK" sz="1200" spc="-100" dirty="0" smtClean="0">
                <a:latin typeface="Calibri Light" panose="020F0302020204030204" pitchFamily="34" charset="0"/>
              </a:rPr>
              <a:t>ahorrados  por año</a:t>
            </a:r>
            <a:endParaRPr lang="en-GB" sz="3200" spc="-100" baseline="-25000" dirty="0">
              <a:latin typeface="Calibri Light" panose="020F0302020204030204" pitchFamily="34" charset="0"/>
            </a:endParaRPr>
          </a:p>
        </p:txBody>
      </p:sp>
      <p:sp>
        <p:nvSpPr>
          <p:cNvPr id="25" name="Rectangle 24"/>
          <p:cNvSpPr/>
          <p:nvPr/>
        </p:nvSpPr>
        <p:spPr bwMode="auto">
          <a:xfrm>
            <a:off x="4893575" y="793819"/>
            <a:ext cx="1410365" cy="378719"/>
          </a:xfrm>
          <a:prstGeom prst="rect">
            <a:avLst/>
          </a:prstGeom>
          <a:solidFill>
            <a:srgbClr val="6EAA7A"/>
          </a:solidFill>
          <a:ln w="9525"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dirty="0" err="1" smtClean="0">
                <a:ln>
                  <a:noFill/>
                </a:ln>
                <a:solidFill>
                  <a:srgbClr val="000000"/>
                </a:solidFill>
                <a:effectLst/>
                <a:uLnTx/>
                <a:uFillTx/>
                <a:latin typeface="Calibri Light" panose="020F0302020204030204" pitchFamily="34" charset="0"/>
              </a:rPr>
              <a:t>Países</a:t>
            </a:r>
            <a:r>
              <a:rPr kumimoji="0" lang="en-GB" sz="1400" b="0" i="0" u="none" strike="noStrike" kern="0" cap="none" spc="0" normalizeH="0" noProof="0" dirty="0" smtClean="0">
                <a:ln>
                  <a:noFill/>
                </a:ln>
                <a:solidFill>
                  <a:srgbClr val="000000"/>
                </a:solidFill>
                <a:effectLst/>
                <a:uLnTx/>
                <a:uFillTx/>
                <a:latin typeface="Calibri Light" panose="020F0302020204030204" pitchFamily="34" charset="0"/>
              </a:rPr>
              <a:t> </a:t>
            </a:r>
            <a:r>
              <a:rPr kumimoji="0" lang="en-GB" sz="1400" b="0" i="0" u="none" strike="noStrike" kern="0" cap="none" spc="0" normalizeH="0" noProof="0" dirty="0" err="1" smtClean="0">
                <a:ln>
                  <a:noFill/>
                </a:ln>
                <a:solidFill>
                  <a:srgbClr val="000000"/>
                </a:solidFill>
                <a:effectLst/>
                <a:uLnTx/>
                <a:uFillTx/>
                <a:latin typeface="Calibri Light" panose="020F0302020204030204" pitchFamily="34" charset="0"/>
              </a:rPr>
              <a:t>miembros</a:t>
            </a:r>
            <a:endParaRPr kumimoji="0" lang="en-GB" sz="1400" b="0" i="0" u="none" strike="noStrike" kern="0" cap="none" spc="0" normalizeH="0" baseline="0" noProof="0" dirty="0" smtClean="0">
              <a:ln>
                <a:noFill/>
              </a:ln>
              <a:solidFill>
                <a:srgbClr val="000000"/>
              </a:solidFill>
              <a:effectLst/>
              <a:uLnTx/>
              <a:uFillTx/>
              <a:latin typeface="Calibri Light" panose="020F0302020204030204" pitchFamily="34" charset="0"/>
            </a:endParaRPr>
          </a:p>
        </p:txBody>
      </p:sp>
      <p:sp>
        <p:nvSpPr>
          <p:cNvPr id="26" name="Rectangle 25"/>
          <p:cNvSpPr/>
          <p:nvPr/>
        </p:nvSpPr>
        <p:spPr bwMode="auto">
          <a:xfrm>
            <a:off x="6303940" y="793819"/>
            <a:ext cx="1463153" cy="378719"/>
          </a:xfrm>
          <a:prstGeom prst="rect">
            <a:avLst/>
          </a:prstGeom>
          <a:solidFill>
            <a:srgbClr val="FFFFFF">
              <a:lumMod val="50000"/>
            </a:srgbClr>
          </a:solidFill>
          <a:ln w="9525"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400" kern="0" spc="-100" dirty="0" err="1" smtClean="0">
                <a:solidFill>
                  <a:srgbClr val="000000"/>
                </a:solidFill>
                <a:latin typeface="Calibri Light" panose="020F0302020204030204" pitchFamily="34" charset="0"/>
              </a:rPr>
              <a:t>Países</a:t>
            </a:r>
            <a:r>
              <a:rPr lang="en-GB" sz="1400" kern="0" spc="-100" dirty="0" smtClean="0">
                <a:solidFill>
                  <a:srgbClr val="000000"/>
                </a:solidFill>
                <a:latin typeface="Calibri Light" panose="020F0302020204030204" pitchFamily="34" charset="0"/>
              </a:rPr>
              <a:t> no </a:t>
            </a:r>
            <a:r>
              <a:rPr lang="en-GB" sz="1400" kern="0" spc="-100" dirty="0" err="1" smtClean="0">
                <a:solidFill>
                  <a:srgbClr val="000000"/>
                </a:solidFill>
                <a:latin typeface="Calibri Light" panose="020F0302020204030204" pitchFamily="34" charset="0"/>
              </a:rPr>
              <a:t>miembros</a:t>
            </a:r>
            <a:endParaRPr kumimoji="0" lang="en-GB" sz="1400" b="0" i="0" u="none" strike="noStrike" kern="0" cap="none" spc="0" normalizeH="0" baseline="0" noProof="0" dirty="0" smtClean="0">
              <a:ln>
                <a:noFill/>
              </a:ln>
              <a:solidFill>
                <a:srgbClr val="000000"/>
              </a:solidFill>
              <a:effectLst/>
              <a:uLnTx/>
              <a:uFillTx/>
              <a:latin typeface="Calibri Light" panose="020F0302020204030204" pitchFamily="34" charset="0"/>
            </a:endParaRPr>
          </a:p>
        </p:txBody>
      </p:sp>
      <p:sp>
        <p:nvSpPr>
          <p:cNvPr id="27" name="Rectangle 26"/>
          <p:cNvSpPr/>
          <p:nvPr/>
        </p:nvSpPr>
        <p:spPr bwMode="auto">
          <a:xfrm>
            <a:off x="7794849" y="796099"/>
            <a:ext cx="1349151" cy="378719"/>
          </a:xfrm>
          <a:prstGeom prst="rect">
            <a:avLst/>
          </a:prstGeom>
          <a:solidFill>
            <a:srgbClr val="6A6C6E">
              <a:lumMod val="20000"/>
              <a:lumOff val="80000"/>
            </a:srgbClr>
          </a:solidFill>
          <a:ln w="9525" cap="flat" cmpd="sng" algn="ctr">
            <a:solidFill>
              <a:srgbClr val="FFFF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0" cap="none" spc="-100" normalizeH="0" baseline="0" noProof="0" dirty="0" smtClean="0">
                <a:ln>
                  <a:noFill/>
                </a:ln>
                <a:solidFill>
                  <a:srgbClr val="000000"/>
                </a:solidFill>
                <a:effectLst/>
                <a:uLnTx/>
                <a:uFillTx/>
                <a:latin typeface="Calibri Light" panose="020F0302020204030204" pitchFamily="34" charset="0"/>
              </a:rPr>
              <a:t>Sin </a:t>
            </a:r>
            <a:r>
              <a:rPr kumimoji="0" lang="en-GB" sz="1400" b="0" i="0" u="none" strike="noStrike" kern="0" cap="none" spc="-100" normalizeH="0" baseline="0" noProof="0" dirty="0" err="1" smtClean="0">
                <a:ln>
                  <a:noFill/>
                </a:ln>
                <a:solidFill>
                  <a:srgbClr val="000000"/>
                </a:solidFill>
                <a:effectLst/>
                <a:uLnTx/>
                <a:uFillTx/>
                <a:latin typeface="Calibri Light" panose="020F0302020204030204" pitchFamily="34" charset="0"/>
              </a:rPr>
              <a:t>prohibición</a:t>
            </a:r>
            <a:endParaRPr kumimoji="0" lang="en-GB" sz="1400" b="0" i="0" u="none" strike="noStrike" kern="0" cap="none" spc="0" normalizeH="0" baseline="0" noProof="0" dirty="0" smtClean="0">
              <a:ln>
                <a:noFill/>
              </a:ln>
              <a:solidFill>
                <a:srgbClr val="000000"/>
              </a:solidFill>
              <a:effectLst/>
              <a:uLnTx/>
              <a:uFillTx/>
              <a:latin typeface="Calibri Light" panose="020F0302020204030204" pitchFamily="34" charset="0"/>
            </a:endParaRPr>
          </a:p>
        </p:txBody>
      </p:sp>
      <p:grpSp>
        <p:nvGrpSpPr>
          <p:cNvPr id="135" name="Group 134"/>
          <p:cNvGrpSpPr/>
          <p:nvPr/>
        </p:nvGrpSpPr>
        <p:grpSpPr>
          <a:xfrm>
            <a:off x="533399" y="1555818"/>
            <a:ext cx="3233909" cy="4191000"/>
            <a:chOff x="1277745" y="2542124"/>
            <a:chExt cx="1795168" cy="2326456"/>
          </a:xfrm>
        </p:grpSpPr>
        <p:sp>
          <p:nvSpPr>
            <p:cNvPr id="107" name="Freeform 11"/>
            <p:cNvSpPr>
              <a:spLocks noEditPoints="1"/>
            </p:cNvSpPr>
            <p:nvPr/>
          </p:nvSpPr>
          <p:spPr bwMode="auto">
            <a:xfrm>
              <a:off x="2308470" y="3985648"/>
              <a:ext cx="360563" cy="874013"/>
            </a:xfrm>
            <a:custGeom>
              <a:avLst/>
              <a:gdLst>
                <a:gd name="T0" fmla="*/ 331 w 1160"/>
                <a:gd name="T1" fmla="*/ 82 h 2811"/>
                <a:gd name="T2" fmla="*/ 436 w 1160"/>
                <a:gd name="T3" fmla="*/ 17 h 2811"/>
                <a:gd name="T4" fmla="*/ 602 w 1160"/>
                <a:gd name="T5" fmla="*/ 174 h 2811"/>
                <a:gd name="T6" fmla="*/ 761 w 1160"/>
                <a:gd name="T7" fmla="*/ 250 h 2811"/>
                <a:gd name="T8" fmla="*/ 855 w 1160"/>
                <a:gd name="T9" fmla="*/ 321 h 2811"/>
                <a:gd name="T10" fmla="*/ 877 w 1160"/>
                <a:gd name="T11" fmla="*/ 473 h 2811"/>
                <a:gd name="T12" fmla="*/ 1016 w 1160"/>
                <a:gd name="T13" fmla="*/ 472 h 2811"/>
                <a:gd name="T14" fmla="*/ 1076 w 1160"/>
                <a:gd name="T15" fmla="*/ 332 h 2811"/>
                <a:gd name="T16" fmla="*/ 1153 w 1160"/>
                <a:gd name="T17" fmla="*/ 365 h 2811"/>
                <a:gd name="T18" fmla="*/ 1105 w 1160"/>
                <a:gd name="T19" fmla="*/ 480 h 2811"/>
                <a:gd name="T20" fmla="*/ 990 w 1160"/>
                <a:gd name="T21" fmla="*/ 597 h 2811"/>
                <a:gd name="T22" fmla="*/ 904 w 1160"/>
                <a:gd name="T23" fmla="*/ 781 h 2811"/>
                <a:gd name="T24" fmla="*/ 914 w 1160"/>
                <a:gd name="T25" fmla="*/ 953 h 2811"/>
                <a:gd name="T26" fmla="*/ 907 w 1160"/>
                <a:gd name="T27" fmla="*/ 1027 h 2811"/>
                <a:gd name="T28" fmla="*/ 1014 w 1160"/>
                <a:gd name="T29" fmla="*/ 1144 h 2811"/>
                <a:gd name="T30" fmla="*/ 1067 w 1160"/>
                <a:gd name="T31" fmla="*/ 1239 h 2811"/>
                <a:gd name="T32" fmla="*/ 1027 w 1160"/>
                <a:gd name="T33" fmla="*/ 1389 h 2811"/>
                <a:gd name="T34" fmla="*/ 797 w 1160"/>
                <a:gd name="T35" fmla="*/ 1452 h 2811"/>
                <a:gd name="T36" fmla="*/ 745 w 1160"/>
                <a:gd name="T37" fmla="*/ 1494 h 2811"/>
                <a:gd name="T38" fmla="*/ 770 w 1160"/>
                <a:gd name="T39" fmla="*/ 1600 h 2811"/>
                <a:gd name="T40" fmla="*/ 668 w 1160"/>
                <a:gd name="T41" fmla="*/ 1641 h 2811"/>
                <a:gd name="T42" fmla="*/ 573 w 1160"/>
                <a:gd name="T43" fmla="*/ 1632 h 2811"/>
                <a:gd name="T44" fmla="*/ 659 w 1160"/>
                <a:gd name="T45" fmla="*/ 1741 h 2811"/>
                <a:gd name="T46" fmla="*/ 722 w 1160"/>
                <a:gd name="T47" fmla="*/ 1759 h 2811"/>
                <a:gd name="T48" fmla="*/ 626 w 1160"/>
                <a:gd name="T49" fmla="*/ 1837 h 2811"/>
                <a:gd name="T50" fmla="*/ 639 w 1160"/>
                <a:gd name="T51" fmla="*/ 1966 h 2811"/>
                <a:gd name="T52" fmla="*/ 536 w 1160"/>
                <a:gd name="T53" fmla="*/ 2010 h 2811"/>
                <a:gd name="T54" fmla="*/ 623 w 1160"/>
                <a:gd name="T55" fmla="*/ 2134 h 2811"/>
                <a:gd name="T56" fmla="*/ 695 w 1160"/>
                <a:gd name="T57" fmla="*/ 2225 h 2811"/>
                <a:gd name="T58" fmla="*/ 626 w 1160"/>
                <a:gd name="T59" fmla="*/ 2369 h 2811"/>
                <a:gd name="T60" fmla="*/ 567 w 1160"/>
                <a:gd name="T61" fmla="*/ 2441 h 2811"/>
                <a:gd name="T62" fmla="*/ 683 w 1160"/>
                <a:gd name="T63" fmla="*/ 2574 h 2811"/>
                <a:gd name="T64" fmla="*/ 590 w 1160"/>
                <a:gd name="T65" fmla="*/ 2557 h 2811"/>
                <a:gd name="T66" fmla="*/ 383 w 1160"/>
                <a:gd name="T67" fmla="*/ 2498 h 2811"/>
                <a:gd name="T68" fmla="*/ 317 w 1160"/>
                <a:gd name="T69" fmla="*/ 2442 h 2811"/>
                <a:gd name="T70" fmla="*/ 241 w 1160"/>
                <a:gd name="T71" fmla="*/ 2324 h 2811"/>
                <a:gd name="T72" fmla="*/ 278 w 1160"/>
                <a:gd name="T73" fmla="*/ 2234 h 2811"/>
                <a:gd name="T74" fmla="*/ 264 w 1160"/>
                <a:gd name="T75" fmla="*/ 2121 h 2811"/>
                <a:gd name="T76" fmla="*/ 226 w 1160"/>
                <a:gd name="T77" fmla="*/ 1961 h 2811"/>
                <a:gd name="T78" fmla="*/ 232 w 1160"/>
                <a:gd name="T79" fmla="*/ 1914 h 2811"/>
                <a:gd name="T80" fmla="*/ 206 w 1160"/>
                <a:gd name="T81" fmla="*/ 1862 h 2811"/>
                <a:gd name="T82" fmla="*/ 119 w 1160"/>
                <a:gd name="T83" fmla="*/ 1733 h 2811"/>
                <a:gd name="T84" fmla="*/ 99 w 1160"/>
                <a:gd name="T85" fmla="*/ 1613 h 2811"/>
                <a:gd name="T86" fmla="*/ 88 w 1160"/>
                <a:gd name="T87" fmla="*/ 1451 h 2811"/>
                <a:gd name="T88" fmla="*/ 78 w 1160"/>
                <a:gd name="T89" fmla="*/ 1338 h 2811"/>
                <a:gd name="T90" fmla="*/ 98 w 1160"/>
                <a:gd name="T91" fmla="*/ 1204 h 2811"/>
                <a:gd name="T92" fmla="*/ 102 w 1160"/>
                <a:gd name="T93" fmla="*/ 1051 h 2811"/>
                <a:gd name="T94" fmla="*/ 63 w 1160"/>
                <a:gd name="T95" fmla="*/ 957 h 2811"/>
                <a:gd name="T96" fmla="*/ 27 w 1160"/>
                <a:gd name="T97" fmla="*/ 723 h 2811"/>
                <a:gd name="T98" fmla="*/ 17 w 1160"/>
                <a:gd name="T99" fmla="*/ 564 h 2811"/>
                <a:gd name="T100" fmla="*/ 94 w 1160"/>
                <a:gd name="T101" fmla="*/ 431 h 2811"/>
                <a:gd name="T102" fmla="*/ 77 w 1160"/>
                <a:gd name="T103" fmla="*/ 370 h 2811"/>
                <a:gd name="T104" fmla="*/ 128 w 1160"/>
                <a:gd name="T105" fmla="*/ 186 h 2811"/>
                <a:gd name="T106" fmla="*/ 130 w 1160"/>
                <a:gd name="T107" fmla="*/ 77 h 2811"/>
                <a:gd name="T108" fmla="*/ 281 w 1160"/>
                <a:gd name="T109" fmla="*/ 20 h 2811"/>
                <a:gd name="T110" fmla="*/ 889 w 1160"/>
                <a:gd name="T111" fmla="*/ 2811 h 2811"/>
                <a:gd name="T112" fmla="*/ 806 w 1160"/>
                <a:gd name="T113" fmla="*/ 2780 h 2811"/>
                <a:gd name="T114" fmla="*/ 662 w 1160"/>
                <a:gd name="T115" fmla="*/ 2598 h 2811"/>
                <a:gd name="T116" fmla="*/ 759 w 1160"/>
                <a:gd name="T117" fmla="*/ 2697 h 2811"/>
                <a:gd name="T118" fmla="*/ 959 w 1160"/>
                <a:gd name="T119" fmla="*/ 2766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0" h="2811">
                  <a:moveTo>
                    <a:pt x="281" y="20"/>
                  </a:moveTo>
                  <a:lnTo>
                    <a:pt x="331" y="82"/>
                  </a:lnTo>
                  <a:lnTo>
                    <a:pt x="352" y="13"/>
                  </a:lnTo>
                  <a:lnTo>
                    <a:pt x="436" y="17"/>
                  </a:lnTo>
                  <a:lnTo>
                    <a:pt x="450" y="35"/>
                  </a:lnTo>
                  <a:lnTo>
                    <a:pt x="602" y="174"/>
                  </a:lnTo>
                  <a:lnTo>
                    <a:pt x="663" y="187"/>
                  </a:lnTo>
                  <a:lnTo>
                    <a:pt x="761" y="250"/>
                  </a:lnTo>
                  <a:lnTo>
                    <a:pt x="840" y="283"/>
                  </a:lnTo>
                  <a:lnTo>
                    <a:pt x="855" y="321"/>
                  </a:lnTo>
                  <a:lnTo>
                    <a:pt x="801" y="450"/>
                  </a:lnTo>
                  <a:lnTo>
                    <a:pt x="877" y="473"/>
                  </a:lnTo>
                  <a:lnTo>
                    <a:pt x="960" y="486"/>
                  </a:lnTo>
                  <a:lnTo>
                    <a:pt x="1016" y="472"/>
                  </a:lnTo>
                  <a:lnTo>
                    <a:pt x="1074" y="407"/>
                  </a:lnTo>
                  <a:lnTo>
                    <a:pt x="1076" y="332"/>
                  </a:lnTo>
                  <a:lnTo>
                    <a:pt x="1111" y="316"/>
                  </a:lnTo>
                  <a:lnTo>
                    <a:pt x="1153" y="365"/>
                  </a:lnTo>
                  <a:lnTo>
                    <a:pt x="1160" y="433"/>
                  </a:lnTo>
                  <a:lnTo>
                    <a:pt x="1105" y="480"/>
                  </a:lnTo>
                  <a:lnTo>
                    <a:pt x="1060" y="514"/>
                  </a:lnTo>
                  <a:lnTo>
                    <a:pt x="990" y="597"/>
                  </a:lnTo>
                  <a:lnTo>
                    <a:pt x="911" y="713"/>
                  </a:lnTo>
                  <a:lnTo>
                    <a:pt x="904" y="781"/>
                  </a:lnTo>
                  <a:lnTo>
                    <a:pt x="899" y="868"/>
                  </a:lnTo>
                  <a:lnTo>
                    <a:pt x="914" y="953"/>
                  </a:lnTo>
                  <a:lnTo>
                    <a:pt x="902" y="972"/>
                  </a:lnTo>
                  <a:lnTo>
                    <a:pt x="907" y="1027"/>
                  </a:lnTo>
                  <a:lnTo>
                    <a:pt x="910" y="1071"/>
                  </a:lnTo>
                  <a:lnTo>
                    <a:pt x="1014" y="1144"/>
                  </a:lnTo>
                  <a:lnTo>
                    <a:pt x="1015" y="1202"/>
                  </a:lnTo>
                  <a:lnTo>
                    <a:pt x="1067" y="1239"/>
                  </a:lnTo>
                  <a:lnTo>
                    <a:pt x="1071" y="1280"/>
                  </a:lnTo>
                  <a:lnTo>
                    <a:pt x="1027" y="1389"/>
                  </a:lnTo>
                  <a:lnTo>
                    <a:pt x="933" y="1434"/>
                  </a:lnTo>
                  <a:lnTo>
                    <a:pt x="797" y="1452"/>
                  </a:lnTo>
                  <a:lnTo>
                    <a:pt x="719" y="1443"/>
                  </a:lnTo>
                  <a:lnTo>
                    <a:pt x="745" y="1494"/>
                  </a:lnTo>
                  <a:lnTo>
                    <a:pt x="747" y="1557"/>
                  </a:lnTo>
                  <a:lnTo>
                    <a:pt x="770" y="1600"/>
                  </a:lnTo>
                  <a:lnTo>
                    <a:pt x="736" y="1629"/>
                  </a:lnTo>
                  <a:lnTo>
                    <a:pt x="668" y="1641"/>
                  </a:lnTo>
                  <a:lnTo>
                    <a:pt x="594" y="1610"/>
                  </a:lnTo>
                  <a:lnTo>
                    <a:pt x="573" y="1632"/>
                  </a:lnTo>
                  <a:lnTo>
                    <a:pt x="606" y="1716"/>
                  </a:lnTo>
                  <a:lnTo>
                    <a:pt x="659" y="1741"/>
                  </a:lnTo>
                  <a:lnTo>
                    <a:pt x="689" y="1715"/>
                  </a:lnTo>
                  <a:lnTo>
                    <a:pt x="722" y="1759"/>
                  </a:lnTo>
                  <a:lnTo>
                    <a:pt x="666" y="1785"/>
                  </a:lnTo>
                  <a:lnTo>
                    <a:pt x="626" y="1837"/>
                  </a:lnTo>
                  <a:lnTo>
                    <a:pt x="641" y="1922"/>
                  </a:lnTo>
                  <a:lnTo>
                    <a:pt x="639" y="1966"/>
                  </a:lnTo>
                  <a:lnTo>
                    <a:pt x="575" y="1967"/>
                  </a:lnTo>
                  <a:lnTo>
                    <a:pt x="536" y="2010"/>
                  </a:lnTo>
                  <a:lnTo>
                    <a:pt x="537" y="2072"/>
                  </a:lnTo>
                  <a:lnTo>
                    <a:pt x="623" y="2134"/>
                  </a:lnTo>
                  <a:lnTo>
                    <a:pt x="693" y="2150"/>
                  </a:lnTo>
                  <a:lnTo>
                    <a:pt x="695" y="2225"/>
                  </a:lnTo>
                  <a:lnTo>
                    <a:pt x="633" y="2272"/>
                  </a:lnTo>
                  <a:lnTo>
                    <a:pt x="626" y="2369"/>
                  </a:lnTo>
                  <a:lnTo>
                    <a:pt x="578" y="2402"/>
                  </a:lnTo>
                  <a:lnTo>
                    <a:pt x="567" y="2441"/>
                  </a:lnTo>
                  <a:lnTo>
                    <a:pt x="621" y="2527"/>
                  </a:lnTo>
                  <a:lnTo>
                    <a:pt x="683" y="2574"/>
                  </a:lnTo>
                  <a:lnTo>
                    <a:pt x="654" y="2570"/>
                  </a:lnTo>
                  <a:lnTo>
                    <a:pt x="590" y="2557"/>
                  </a:lnTo>
                  <a:lnTo>
                    <a:pt x="429" y="2546"/>
                  </a:lnTo>
                  <a:lnTo>
                    <a:pt x="383" y="2498"/>
                  </a:lnTo>
                  <a:lnTo>
                    <a:pt x="359" y="2436"/>
                  </a:lnTo>
                  <a:lnTo>
                    <a:pt x="317" y="2442"/>
                  </a:lnTo>
                  <a:lnTo>
                    <a:pt x="282" y="2412"/>
                  </a:lnTo>
                  <a:lnTo>
                    <a:pt x="241" y="2324"/>
                  </a:lnTo>
                  <a:lnTo>
                    <a:pt x="277" y="2287"/>
                  </a:lnTo>
                  <a:lnTo>
                    <a:pt x="278" y="2234"/>
                  </a:lnTo>
                  <a:lnTo>
                    <a:pt x="255" y="2192"/>
                  </a:lnTo>
                  <a:lnTo>
                    <a:pt x="264" y="2121"/>
                  </a:lnTo>
                  <a:lnTo>
                    <a:pt x="250" y="2010"/>
                  </a:lnTo>
                  <a:lnTo>
                    <a:pt x="226" y="1961"/>
                  </a:lnTo>
                  <a:lnTo>
                    <a:pt x="250" y="1945"/>
                  </a:lnTo>
                  <a:lnTo>
                    <a:pt x="232" y="1914"/>
                  </a:lnTo>
                  <a:lnTo>
                    <a:pt x="195" y="1897"/>
                  </a:lnTo>
                  <a:lnTo>
                    <a:pt x="206" y="1862"/>
                  </a:lnTo>
                  <a:lnTo>
                    <a:pt x="165" y="1830"/>
                  </a:lnTo>
                  <a:lnTo>
                    <a:pt x="119" y="1733"/>
                  </a:lnTo>
                  <a:lnTo>
                    <a:pt x="141" y="1716"/>
                  </a:lnTo>
                  <a:lnTo>
                    <a:pt x="99" y="1613"/>
                  </a:lnTo>
                  <a:lnTo>
                    <a:pt x="90" y="1526"/>
                  </a:lnTo>
                  <a:lnTo>
                    <a:pt x="88" y="1451"/>
                  </a:lnTo>
                  <a:lnTo>
                    <a:pt x="121" y="1420"/>
                  </a:lnTo>
                  <a:lnTo>
                    <a:pt x="78" y="1338"/>
                  </a:lnTo>
                  <a:lnTo>
                    <a:pt x="58" y="1260"/>
                  </a:lnTo>
                  <a:lnTo>
                    <a:pt x="98" y="1204"/>
                  </a:lnTo>
                  <a:lnTo>
                    <a:pt x="80" y="1134"/>
                  </a:lnTo>
                  <a:lnTo>
                    <a:pt x="102" y="1051"/>
                  </a:lnTo>
                  <a:lnTo>
                    <a:pt x="85" y="973"/>
                  </a:lnTo>
                  <a:lnTo>
                    <a:pt x="63" y="957"/>
                  </a:lnTo>
                  <a:lnTo>
                    <a:pt x="0" y="811"/>
                  </a:lnTo>
                  <a:lnTo>
                    <a:pt x="27" y="723"/>
                  </a:lnTo>
                  <a:lnTo>
                    <a:pt x="5" y="641"/>
                  </a:lnTo>
                  <a:lnTo>
                    <a:pt x="17" y="564"/>
                  </a:lnTo>
                  <a:lnTo>
                    <a:pt x="51" y="484"/>
                  </a:lnTo>
                  <a:lnTo>
                    <a:pt x="94" y="431"/>
                  </a:lnTo>
                  <a:lnTo>
                    <a:pt x="67" y="397"/>
                  </a:lnTo>
                  <a:lnTo>
                    <a:pt x="77" y="370"/>
                  </a:lnTo>
                  <a:lnTo>
                    <a:pt x="54" y="228"/>
                  </a:lnTo>
                  <a:lnTo>
                    <a:pt x="128" y="186"/>
                  </a:lnTo>
                  <a:lnTo>
                    <a:pt x="142" y="98"/>
                  </a:lnTo>
                  <a:lnTo>
                    <a:pt x="130" y="77"/>
                  </a:lnTo>
                  <a:lnTo>
                    <a:pt x="182" y="0"/>
                  </a:lnTo>
                  <a:lnTo>
                    <a:pt x="281" y="20"/>
                  </a:lnTo>
                  <a:moveTo>
                    <a:pt x="947" y="2807"/>
                  </a:moveTo>
                  <a:lnTo>
                    <a:pt x="889" y="2811"/>
                  </a:lnTo>
                  <a:lnTo>
                    <a:pt x="845" y="2782"/>
                  </a:lnTo>
                  <a:lnTo>
                    <a:pt x="806" y="2780"/>
                  </a:lnTo>
                  <a:lnTo>
                    <a:pt x="739" y="2780"/>
                  </a:lnTo>
                  <a:lnTo>
                    <a:pt x="662" y="2598"/>
                  </a:lnTo>
                  <a:lnTo>
                    <a:pt x="702" y="2636"/>
                  </a:lnTo>
                  <a:lnTo>
                    <a:pt x="759" y="2697"/>
                  </a:lnTo>
                  <a:lnTo>
                    <a:pt x="862" y="2746"/>
                  </a:lnTo>
                  <a:lnTo>
                    <a:pt x="959" y="2766"/>
                  </a:lnTo>
                  <a:lnTo>
                    <a:pt x="947" y="2807"/>
                  </a:lnTo>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108" name="Freeform 23"/>
            <p:cNvSpPr>
              <a:spLocks/>
            </p:cNvSpPr>
            <p:nvPr/>
          </p:nvSpPr>
          <p:spPr bwMode="auto">
            <a:xfrm>
              <a:off x="2098247" y="2740879"/>
              <a:ext cx="19111" cy="39497"/>
            </a:xfrm>
            <a:custGeom>
              <a:avLst/>
              <a:gdLst>
                <a:gd name="T0" fmla="*/ 13 w 15"/>
                <a:gd name="T1" fmla="*/ 30 h 31"/>
                <a:gd name="T2" fmla="*/ 8 w 15"/>
                <a:gd name="T3" fmla="*/ 31 h 31"/>
                <a:gd name="T4" fmla="*/ 5 w 15"/>
                <a:gd name="T5" fmla="*/ 19 h 31"/>
                <a:gd name="T6" fmla="*/ 0 w 15"/>
                <a:gd name="T7" fmla="*/ 13 h 31"/>
                <a:gd name="T8" fmla="*/ 6 w 15"/>
                <a:gd name="T9" fmla="*/ 0 h 31"/>
                <a:gd name="T10" fmla="*/ 11 w 15"/>
                <a:gd name="T11" fmla="*/ 0 h 31"/>
                <a:gd name="T12" fmla="*/ 15 w 15"/>
                <a:gd name="T13" fmla="*/ 18 h 31"/>
                <a:gd name="T14" fmla="*/ 13 w 15"/>
                <a:gd name="T15" fmla="*/ 3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1">
                  <a:moveTo>
                    <a:pt x="13" y="30"/>
                  </a:moveTo>
                  <a:lnTo>
                    <a:pt x="8" y="31"/>
                  </a:lnTo>
                  <a:lnTo>
                    <a:pt x="5" y="19"/>
                  </a:lnTo>
                  <a:lnTo>
                    <a:pt x="0" y="13"/>
                  </a:lnTo>
                  <a:lnTo>
                    <a:pt x="6" y="0"/>
                  </a:lnTo>
                  <a:lnTo>
                    <a:pt x="11" y="0"/>
                  </a:lnTo>
                  <a:lnTo>
                    <a:pt x="15" y="18"/>
                  </a:lnTo>
                  <a:lnTo>
                    <a:pt x="13" y="3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109" name="Freeform 28"/>
            <p:cNvSpPr>
              <a:spLocks/>
            </p:cNvSpPr>
            <p:nvPr/>
          </p:nvSpPr>
          <p:spPr bwMode="auto">
            <a:xfrm>
              <a:off x="1817952" y="2917975"/>
              <a:ext cx="33126" cy="68800"/>
            </a:xfrm>
            <a:custGeom>
              <a:avLst/>
              <a:gdLst>
                <a:gd name="T0" fmla="*/ 6 w 26"/>
                <a:gd name="T1" fmla="*/ 14 h 54"/>
                <a:gd name="T2" fmla="*/ 6 w 26"/>
                <a:gd name="T3" fmla="*/ 11 h 54"/>
                <a:gd name="T4" fmla="*/ 9 w 26"/>
                <a:gd name="T5" fmla="*/ 11 h 54"/>
                <a:gd name="T6" fmla="*/ 12 w 26"/>
                <a:gd name="T7" fmla="*/ 13 h 54"/>
                <a:gd name="T8" fmla="*/ 20 w 26"/>
                <a:gd name="T9" fmla="*/ 0 h 54"/>
                <a:gd name="T10" fmla="*/ 23 w 26"/>
                <a:gd name="T11" fmla="*/ 0 h 54"/>
                <a:gd name="T12" fmla="*/ 23 w 26"/>
                <a:gd name="T13" fmla="*/ 3 h 54"/>
                <a:gd name="T14" fmla="*/ 26 w 26"/>
                <a:gd name="T15" fmla="*/ 3 h 54"/>
                <a:gd name="T16" fmla="*/ 25 w 26"/>
                <a:gd name="T17" fmla="*/ 9 h 54"/>
                <a:gd name="T18" fmla="*/ 21 w 26"/>
                <a:gd name="T19" fmla="*/ 18 h 54"/>
                <a:gd name="T20" fmla="*/ 22 w 26"/>
                <a:gd name="T21" fmla="*/ 21 h 54"/>
                <a:gd name="T22" fmla="*/ 19 w 26"/>
                <a:gd name="T23" fmla="*/ 29 h 54"/>
                <a:gd name="T24" fmla="*/ 20 w 26"/>
                <a:gd name="T25" fmla="*/ 31 h 54"/>
                <a:gd name="T26" fmla="*/ 17 w 26"/>
                <a:gd name="T27" fmla="*/ 41 h 54"/>
                <a:gd name="T28" fmla="*/ 13 w 26"/>
                <a:gd name="T29" fmla="*/ 46 h 54"/>
                <a:gd name="T30" fmla="*/ 10 w 26"/>
                <a:gd name="T31" fmla="*/ 47 h 54"/>
                <a:gd name="T32" fmla="*/ 5 w 26"/>
                <a:gd name="T33" fmla="*/ 54 h 54"/>
                <a:gd name="T34" fmla="*/ 0 w 26"/>
                <a:gd name="T35" fmla="*/ 54 h 54"/>
                <a:gd name="T36" fmla="*/ 4 w 26"/>
                <a:gd name="T37" fmla="*/ 31 h 54"/>
                <a:gd name="T38" fmla="*/ 6 w 26"/>
                <a:gd name="T3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4">
                  <a:moveTo>
                    <a:pt x="6" y="14"/>
                  </a:moveTo>
                  <a:lnTo>
                    <a:pt x="6" y="11"/>
                  </a:lnTo>
                  <a:lnTo>
                    <a:pt x="9" y="11"/>
                  </a:lnTo>
                  <a:lnTo>
                    <a:pt x="12" y="13"/>
                  </a:lnTo>
                  <a:lnTo>
                    <a:pt x="20" y="0"/>
                  </a:lnTo>
                  <a:lnTo>
                    <a:pt x="23" y="0"/>
                  </a:lnTo>
                  <a:lnTo>
                    <a:pt x="23" y="3"/>
                  </a:lnTo>
                  <a:lnTo>
                    <a:pt x="26" y="3"/>
                  </a:lnTo>
                  <a:lnTo>
                    <a:pt x="25" y="9"/>
                  </a:lnTo>
                  <a:lnTo>
                    <a:pt x="21" y="18"/>
                  </a:lnTo>
                  <a:lnTo>
                    <a:pt x="22" y="21"/>
                  </a:lnTo>
                  <a:lnTo>
                    <a:pt x="19" y="29"/>
                  </a:lnTo>
                  <a:lnTo>
                    <a:pt x="20" y="31"/>
                  </a:lnTo>
                  <a:lnTo>
                    <a:pt x="17" y="41"/>
                  </a:lnTo>
                  <a:lnTo>
                    <a:pt x="13" y="46"/>
                  </a:lnTo>
                  <a:lnTo>
                    <a:pt x="10" y="47"/>
                  </a:lnTo>
                  <a:lnTo>
                    <a:pt x="5" y="54"/>
                  </a:lnTo>
                  <a:lnTo>
                    <a:pt x="0" y="54"/>
                  </a:lnTo>
                  <a:lnTo>
                    <a:pt x="4" y="31"/>
                  </a:lnTo>
                  <a:lnTo>
                    <a:pt x="6" y="14"/>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R="0" lvl="0" indent="0" fontAlgn="auto">
                <a:lnSpc>
                  <a:spcPct val="100000"/>
                </a:lnSpc>
                <a:spcBef>
                  <a:spcPts val="0"/>
                </a:spcBef>
                <a:spcAft>
                  <a:spcPts val="0"/>
                </a:spcAft>
                <a:buClrTx/>
                <a:buSzTx/>
                <a:buFontTx/>
                <a:buNone/>
                <a:tabLst/>
                <a:defRPr/>
              </a:pPr>
              <a:endParaRPr lang="hu-HU" kern="0">
                <a:solidFill>
                  <a:sysClr val="windowText" lastClr="000000"/>
                </a:solidFill>
              </a:endParaRPr>
            </a:p>
          </p:txBody>
        </p:sp>
        <p:sp>
          <p:nvSpPr>
            <p:cNvPr id="110" name="Freeform 29"/>
            <p:cNvSpPr>
              <a:spLocks/>
            </p:cNvSpPr>
            <p:nvPr/>
          </p:nvSpPr>
          <p:spPr bwMode="auto">
            <a:xfrm>
              <a:off x="2263877" y="3665856"/>
              <a:ext cx="293037" cy="347822"/>
            </a:xfrm>
            <a:custGeom>
              <a:avLst/>
              <a:gdLst>
                <a:gd name="T0" fmla="*/ 141 w 230"/>
                <a:gd name="T1" fmla="*/ 255 h 273"/>
                <a:gd name="T2" fmla="*/ 121 w 230"/>
                <a:gd name="T3" fmla="*/ 254 h 273"/>
                <a:gd name="T4" fmla="*/ 116 w 230"/>
                <a:gd name="T5" fmla="*/ 271 h 273"/>
                <a:gd name="T6" fmla="*/ 104 w 230"/>
                <a:gd name="T7" fmla="*/ 256 h 273"/>
                <a:gd name="T8" fmla="*/ 79 w 230"/>
                <a:gd name="T9" fmla="*/ 251 h 273"/>
                <a:gd name="T10" fmla="*/ 67 w 230"/>
                <a:gd name="T11" fmla="*/ 270 h 273"/>
                <a:gd name="T12" fmla="*/ 54 w 230"/>
                <a:gd name="T13" fmla="*/ 273 h 273"/>
                <a:gd name="T14" fmla="*/ 43 w 230"/>
                <a:gd name="T15" fmla="*/ 244 h 273"/>
                <a:gd name="T16" fmla="*/ 31 w 230"/>
                <a:gd name="T17" fmla="*/ 221 h 273"/>
                <a:gd name="T18" fmla="*/ 34 w 230"/>
                <a:gd name="T19" fmla="*/ 201 h 273"/>
                <a:gd name="T20" fmla="*/ 24 w 230"/>
                <a:gd name="T21" fmla="*/ 192 h 273"/>
                <a:gd name="T22" fmla="*/ 20 w 230"/>
                <a:gd name="T23" fmla="*/ 177 h 273"/>
                <a:gd name="T24" fmla="*/ 10 w 230"/>
                <a:gd name="T25" fmla="*/ 163 h 273"/>
                <a:gd name="T26" fmla="*/ 19 w 230"/>
                <a:gd name="T27" fmla="*/ 140 h 273"/>
                <a:gd name="T28" fmla="*/ 10 w 230"/>
                <a:gd name="T29" fmla="*/ 123 h 273"/>
                <a:gd name="T30" fmla="*/ 13 w 230"/>
                <a:gd name="T31" fmla="*/ 116 h 273"/>
                <a:gd name="T32" fmla="*/ 10 w 230"/>
                <a:gd name="T33" fmla="*/ 108 h 273"/>
                <a:gd name="T34" fmla="*/ 16 w 230"/>
                <a:gd name="T35" fmla="*/ 98 h 273"/>
                <a:gd name="T36" fmla="*/ 15 w 230"/>
                <a:gd name="T37" fmla="*/ 80 h 273"/>
                <a:gd name="T38" fmla="*/ 15 w 230"/>
                <a:gd name="T39" fmla="*/ 65 h 273"/>
                <a:gd name="T40" fmla="*/ 18 w 230"/>
                <a:gd name="T41" fmla="*/ 58 h 273"/>
                <a:gd name="T42" fmla="*/ 0 w 230"/>
                <a:gd name="T43" fmla="*/ 25 h 273"/>
                <a:gd name="T44" fmla="*/ 14 w 230"/>
                <a:gd name="T45" fmla="*/ 27 h 273"/>
                <a:gd name="T46" fmla="*/ 23 w 230"/>
                <a:gd name="T47" fmla="*/ 26 h 273"/>
                <a:gd name="T48" fmla="*/ 27 w 230"/>
                <a:gd name="T49" fmla="*/ 20 h 273"/>
                <a:gd name="T50" fmla="*/ 43 w 230"/>
                <a:gd name="T51" fmla="*/ 12 h 273"/>
                <a:gd name="T52" fmla="*/ 52 w 230"/>
                <a:gd name="T53" fmla="*/ 4 h 273"/>
                <a:gd name="T54" fmla="*/ 76 w 230"/>
                <a:gd name="T55" fmla="*/ 0 h 273"/>
                <a:gd name="T56" fmla="*/ 74 w 230"/>
                <a:gd name="T57" fmla="*/ 16 h 273"/>
                <a:gd name="T58" fmla="*/ 77 w 230"/>
                <a:gd name="T59" fmla="*/ 24 h 273"/>
                <a:gd name="T60" fmla="*/ 76 w 230"/>
                <a:gd name="T61" fmla="*/ 38 h 273"/>
                <a:gd name="T62" fmla="*/ 97 w 230"/>
                <a:gd name="T63" fmla="*/ 56 h 273"/>
                <a:gd name="T64" fmla="*/ 118 w 230"/>
                <a:gd name="T65" fmla="*/ 60 h 273"/>
                <a:gd name="T66" fmla="*/ 126 w 230"/>
                <a:gd name="T67" fmla="*/ 68 h 273"/>
                <a:gd name="T68" fmla="*/ 138 w 230"/>
                <a:gd name="T69" fmla="*/ 72 h 273"/>
                <a:gd name="T70" fmla="*/ 146 w 230"/>
                <a:gd name="T71" fmla="*/ 78 h 273"/>
                <a:gd name="T72" fmla="*/ 158 w 230"/>
                <a:gd name="T73" fmla="*/ 77 h 273"/>
                <a:gd name="T74" fmla="*/ 169 w 230"/>
                <a:gd name="T75" fmla="*/ 84 h 273"/>
                <a:gd name="T76" fmla="*/ 170 w 230"/>
                <a:gd name="T77" fmla="*/ 96 h 273"/>
                <a:gd name="T78" fmla="*/ 174 w 230"/>
                <a:gd name="T79" fmla="*/ 102 h 273"/>
                <a:gd name="T80" fmla="*/ 175 w 230"/>
                <a:gd name="T81" fmla="*/ 111 h 273"/>
                <a:gd name="T82" fmla="*/ 170 w 230"/>
                <a:gd name="T83" fmla="*/ 111 h 273"/>
                <a:gd name="T84" fmla="*/ 179 w 230"/>
                <a:gd name="T85" fmla="*/ 135 h 273"/>
                <a:gd name="T86" fmla="*/ 213 w 230"/>
                <a:gd name="T87" fmla="*/ 136 h 273"/>
                <a:gd name="T88" fmla="*/ 212 w 230"/>
                <a:gd name="T89" fmla="*/ 148 h 273"/>
                <a:gd name="T90" fmla="*/ 214 w 230"/>
                <a:gd name="T91" fmla="*/ 156 h 273"/>
                <a:gd name="T92" fmla="*/ 225 w 230"/>
                <a:gd name="T93" fmla="*/ 162 h 273"/>
                <a:gd name="T94" fmla="*/ 230 w 230"/>
                <a:gd name="T95" fmla="*/ 175 h 273"/>
                <a:gd name="T96" fmla="*/ 228 w 230"/>
                <a:gd name="T97" fmla="*/ 191 h 273"/>
                <a:gd name="T98" fmla="*/ 224 w 230"/>
                <a:gd name="T99" fmla="*/ 201 h 273"/>
                <a:gd name="T100" fmla="*/ 227 w 230"/>
                <a:gd name="T101" fmla="*/ 212 h 273"/>
                <a:gd name="T102" fmla="*/ 222 w 230"/>
                <a:gd name="T103" fmla="*/ 217 h 273"/>
                <a:gd name="T104" fmla="*/ 221 w 230"/>
                <a:gd name="T105" fmla="*/ 210 h 273"/>
                <a:gd name="T106" fmla="*/ 203 w 230"/>
                <a:gd name="T107" fmla="*/ 200 h 273"/>
                <a:gd name="T108" fmla="*/ 186 w 230"/>
                <a:gd name="T109" fmla="*/ 199 h 273"/>
                <a:gd name="T110" fmla="*/ 155 w 230"/>
                <a:gd name="T111" fmla="*/ 205 h 273"/>
                <a:gd name="T112" fmla="*/ 148 w 230"/>
                <a:gd name="T113" fmla="*/ 224 h 273"/>
                <a:gd name="T114" fmla="*/ 149 w 230"/>
                <a:gd name="T115" fmla="*/ 235 h 273"/>
                <a:gd name="T116" fmla="*/ 145 w 230"/>
                <a:gd name="T117" fmla="*/ 260 h 273"/>
                <a:gd name="T118" fmla="*/ 141 w 230"/>
                <a:gd name="T119" fmla="*/ 25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0" h="273">
                  <a:moveTo>
                    <a:pt x="141" y="255"/>
                  </a:moveTo>
                  <a:lnTo>
                    <a:pt x="121" y="254"/>
                  </a:lnTo>
                  <a:lnTo>
                    <a:pt x="116" y="271"/>
                  </a:lnTo>
                  <a:lnTo>
                    <a:pt x="104" y="256"/>
                  </a:lnTo>
                  <a:lnTo>
                    <a:pt x="79" y="251"/>
                  </a:lnTo>
                  <a:lnTo>
                    <a:pt x="67" y="270"/>
                  </a:lnTo>
                  <a:lnTo>
                    <a:pt x="54" y="273"/>
                  </a:lnTo>
                  <a:lnTo>
                    <a:pt x="43" y="244"/>
                  </a:lnTo>
                  <a:lnTo>
                    <a:pt x="31" y="221"/>
                  </a:lnTo>
                  <a:lnTo>
                    <a:pt x="34" y="201"/>
                  </a:lnTo>
                  <a:lnTo>
                    <a:pt x="24" y="192"/>
                  </a:lnTo>
                  <a:lnTo>
                    <a:pt x="20" y="177"/>
                  </a:lnTo>
                  <a:lnTo>
                    <a:pt x="10" y="163"/>
                  </a:lnTo>
                  <a:lnTo>
                    <a:pt x="19" y="140"/>
                  </a:lnTo>
                  <a:lnTo>
                    <a:pt x="10" y="123"/>
                  </a:lnTo>
                  <a:lnTo>
                    <a:pt x="13" y="116"/>
                  </a:lnTo>
                  <a:lnTo>
                    <a:pt x="10" y="108"/>
                  </a:lnTo>
                  <a:lnTo>
                    <a:pt x="16" y="98"/>
                  </a:lnTo>
                  <a:lnTo>
                    <a:pt x="15" y="80"/>
                  </a:lnTo>
                  <a:lnTo>
                    <a:pt x="15" y="65"/>
                  </a:lnTo>
                  <a:lnTo>
                    <a:pt x="18" y="58"/>
                  </a:lnTo>
                  <a:lnTo>
                    <a:pt x="0" y="25"/>
                  </a:lnTo>
                  <a:lnTo>
                    <a:pt x="14" y="27"/>
                  </a:lnTo>
                  <a:lnTo>
                    <a:pt x="23" y="26"/>
                  </a:lnTo>
                  <a:lnTo>
                    <a:pt x="27" y="20"/>
                  </a:lnTo>
                  <a:lnTo>
                    <a:pt x="43" y="12"/>
                  </a:lnTo>
                  <a:lnTo>
                    <a:pt x="52" y="4"/>
                  </a:lnTo>
                  <a:lnTo>
                    <a:pt x="76" y="0"/>
                  </a:lnTo>
                  <a:lnTo>
                    <a:pt x="74" y="16"/>
                  </a:lnTo>
                  <a:lnTo>
                    <a:pt x="77" y="24"/>
                  </a:lnTo>
                  <a:lnTo>
                    <a:pt x="76" y="38"/>
                  </a:lnTo>
                  <a:lnTo>
                    <a:pt x="97" y="56"/>
                  </a:lnTo>
                  <a:lnTo>
                    <a:pt x="118" y="60"/>
                  </a:lnTo>
                  <a:lnTo>
                    <a:pt x="126" y="68"/>
                  </a:lnTo>
                  <a:lnTo>
                    <a:pt x="138" y="72"/>
                  </a:lnTo>
                  <a:lnTo>
                    <a:pt x="146" y="78"/>
                  </a:lnTo>
                  <a:lnTo>
                    <a:pt x="158" y="77"/>
                  </a:lnTo>
                  <a:lnTo>
                    <a:pt x="169" y="84"/>
                  </a:lnTo>
                  <a:lnTo>
                    <a:pt x="170" y="96"/>
                  </a:lnTo>
                  <a:lnTo>
                    <a:pt x="174" y="102"/>
                  </a:lnTo>
                  <a:lnTo>
                    <a:pt x="175" y="111"/>
                  </a:lnTo>
                  <a:lnTo>
                    <a:pt x="170" y="111"/>
                  </a:lnTo>
                  <a:lnTo>
                    <a:pt x="179" y="135"/>
                  </a:lnTo>
                  <a:lnTo>
                    <a:pt x="213" y="136"/>
                  </a:lnTo>
                  <a:lnTo>
                    <a:pt x="212" y="148"/>
                  </a:lnTo>
                  <a:lnTo>
                    <a:pt x="214" y="156"/>
                  </a:lnTo>
                  <a:lnTo>
                    <a:pt x="225" y="162"/>
                  </a:lnTo>
                  <a:lnTo>
                    <a:pt x="230" y="175"/>
                  </a:lnTo>
                  <a:lnTo>
                    <a:pt x="228" y="191"/>
                  </a:lnTo>
                  <a:lnTo>
                    <a:pt x="224" y="201"/>
                  </a:lnTo>
                  <a:lnTo>
                    <a:pt x="227" y="212"/>
                  </a:lnTo>
                  <a:lnTo>
                    <a:pt x="222" y="217"/>
                  </a:lnTo>
                  <a:lnTo>
                    <a:pt x="221" y="210"/>
                  </a:lnTo>
                  <a:lnTo>
                    <a:pt x="203" y="200"/>
                  </a:lnTo>
                  <a:lnTo>
                    <a:pt x="186" y="199"/>
                  </a:lnTo>
                  <a:lnTo>
                    <a:pt x="155" y="205"/>
                  </a:lnTo>
                  <a:lnTo>
                    <a:pt x="148" y="224"/>
                  </a:lnTo>
                  <a:lnTo>
                    <a:pt x="149" y="235"/>
                  </a:lnTo>
                  <a:lnTo>
                    <a:pt x="145" y="260"/>
                  </a:lnTo>
                  <a:lnTo>
                    <a:pt x="141" y="255"/>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111" name="Freeform 30"/>
            <p:cNvSpPr>
              <a:spLocks/>
            </p:cNvSpPr>
            <p:nvPr/>
          </p:nvSpPr>
          <p:spPr bwMode="auto">
            <a:xfrm>
              <a:off x="2155581" y="3268345"/>
              <a:ext cx="917332" cy="1033273"/>
            </a:xfrm>
            <a:custGeom>
              <a:avLst/>
              <a:gdLst>
                <a:gd name="T0" fmla="*/ 390 w 720"/>
                <a:gd name="T1" fmla="*/ 680 h 811"/>
                <a:gd name="T2" fmla="*/ 383 w 720"/>
                <a:gd name="T3" fmla="*/ 644 h 811"/>
                <a:gd name="T4" fmla="*/ 378 w 720"/>
                <a:gd name="T5" fmla="*/ 605 h 811"/>
                <a:gd name="T6" fmla="*/ 358 w 720"/>
                <a:gd name="T7" fmla="*/ 580 h 811"/>
                <a:gd name="T8" fmla="*/ 315 w 720"/>
                <a:gd name="T9" fmla="*/ 568 h 811"/>
                <a:gd name="T10" fmla="*/ 309 w 720"/>
                <a:gd name="T11" fmla="*/ 513 h 811"/>
                <a:gd name="T12" fmla="*/ 299 w 720"/>
                <a:gd name="T13" fmla="*/ 468 h 811"/>
                <a:gd name="T14" fmla="*/ 255 w 720"/>
                <a:gd name="T15" fmla="*/ 423 h 811"/>
                <a:gd name="T16" fmla="*/ 254 w 720"/>
                <a:gd name="T17" fmla="*/ 396 h 811"/>
                <a:gd name="T18" fmla="*/ 211 w 720"/>
                <a:gd name="T19" fmla="*/ 380 h 811"/>
                <a:gd name="T20" fmla="*/ 162 w 720"/>
                <a:gd name="T21" fmla="*/ 336 h 811"/>
                <a:gd name="T22" fmla="*/ 128 w 720"/>
                <a:gd name="T23" fmla="*/ 324 h 811"/>
                <a:gd name="T24" fmla="*/ 85 w 720"/>
                <a:gd name="T25" fmla="*/ 337 h 811"/>
                <a:gd name="T26" fmla="*/ 52 w 720"/>
                <a:gd name="T27" fmla="*/ 319 h 811"/>
                <a:gd name="T28" fmla="*/ 19 w 720"/>
                <a:gd name="T29" fmla="*/ 297 h 811"/>
                <a:gd name="T30" fmla="*/ 4 w 720"/>
                <a:gd name="T31" fmla="*/ 253 h 811"/>
                <a:gd name="T32" fmla="*/ 19 w 720"/>
                <a:gd name="T33" fmla="*/ 219 h 811"/>
                <a:gd name="T34" fmla="*/ 73 w 720"/>
                <a:gd name="T35" fmla="*/ 199 h 811"/>
                <a:gd name="T36" fmla="*/ 70 w 720"/>
                <a:gd name="T37" fmla="*/ 113 h 811"/>
                <a:gd name="T38" fmla="*/ 85 w 720"/>
                <a:gd name="T39" fmla="*/ 89 h 811"/>
                <a:gd name="T40" fmla="*/ 116 w 720"/>
                <a:gd name="T41" fmla="*/ 67 h 811"/>
                <a:gd name="T42" fmla="*/ 138 w 720"/>
                <a:gd name="T43" fmla="*/ 94 h 811"/>
                <a:gd name="T44" fmla="*/ 177 w 720"/>
                <a:gd name="T45" fmla="*/ 78 h 811"/>
                <a:gd name="T46" fmla="*/ 176 w 720"/>
                <a:gd name="T47" fmla="*/ 58 h 811"/>
                <a:gd name="T48" fmla="*/ 170 w 720"/>
                <a:gd name="T49" fmla="*/ 23 h 811"/>
                <a:gd name="T50" fmla="*/ 216 w 720"/>
                <a:gd name="T51" fmla="*/ 23 h 811"/>
                <a:gd name="T52" fmla="*/ 251 w 720"/>
                <a:gd name="T53" fmla="*/ 0 h 811"/>
                <a:gd name="T54" fmla="*/ 263 w 720"/>
                <a:gd name="T55" fmla="*/ 27 h 811"/>
                <a:gd name="T56" fmla="*/ 261 w 720"/>
                <a:gd name="T57" fmla="*/ 72 h 811"/>
                <a:gd name="T58" fmla="*/ 289 w 720"/>
                <a:gd name="T59" fmla="*/ 78 h 811"/>
                <a:gd name="T60" fmla="*/ 318 w 720"/>
                <a:gd name="T61" fmla="*/ 70 h 811"/>
                <a:gd name="T62" fmla="*/ 328 w 720"/>
                <a:gd name="T63" fmla="*/ 57 h 811"/>
                <a:gd name="T64" fmla="*/ 363 w 720"/>
                <a:gd name="T65" fmla="*/ 66 h 811"/>
                <a:gd name="T66" fmla="*/ 384 w 720"/>
                <a:gd name="T67" fmla="*/ 65 h 811"/>
                <a:gd name="T68" fmla="*/ 414 w 720"/>
                <a:gd name="T69" fmla="*/ 22 h 811"/>
                <a:gd name="T70" fmla="*/ 439 w 720"/>
                <a:gd name="T71" fmla="*/ 88 h 811"/>
                <a:gd name="T72" fmla="*/ 464 w 720"/>
                <a:gd name="T73" fmla="*/ 135 h 811"/>
                <a:gd name="T74" fmla="*/ 540 w 720"/>
                <a:gd name="T75" fmla="*/ 154 h 811"/>
                <a:gd name="T76" fmla="*/ 622 w 720"/>
                <a:gd name="T77" fmla="*/ 169 h 811"/>
                <a:gd name="T78" fmla="*/ 703 w 720"/>
                <a:gd name="T79" fmla="*/ 216 h 811"/>
                <a:gd name="T80" fmla="*/ 713 w 720"/>
                <a:gd name="T81" fmla="*/ 296 h 811"/>
                <a:gd name="T82" fmla="*/ 656 w 720"/>
                <a:gd name="T83" fmla="*/ 380 h 811"/>
                <a:gd name="T84" fmla="*/ 646 w 720"/>
                <a:gd name="T85" fmla="*/ 467 h 811"/>
                <a:gd name="T86" fmla="*/ 622 w 720"/>
                <a:gd name="T87" fmla="*/ 544 h 811"/>
                <a:gd name="T88" fmla="*/ 584 w 720"/>
                <a:gd name="T89" fmla="*/ 587 h 811"/>
                <a:gd name="T90" fmla="*/ 505 w 720"/>
                <a:gd name="T91" fmla="*/ 626 h 811"/>
                <a:gd name="T92" fmla="*/ 495 w 720"/>
                <a:gd name="T93" fmla="*/ 695 h 811"/>
                <a:gd name="T94" fmla="*/ 453 w 720"/>
                <a:gd name="T95" fmla="*/ 770 h 811"/>
                <a:gd name="T96" fmla="*/ 422 w 720"/>
                <a:gd name="T97" fmla="*/ 799 h 811"/>
                <a:gd name="T98" fmla="*/ 380 w 720"/>
                <a:gd name="T99" fmla="*/ 75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0" h="811">
                  <a:moveTo>
                    <a:pt x="342" y="737"/>
                  </a:moveTo>
                  <a:lnTo>
                    <a:pt x="362" y="709"/>
                  </a:lnTo>
                  <a:lnTo>
                    <a:pt x="379" y="689"/>
                  </a:lnTo>
                  <a:lnTo>
                    <a:pt x="390" y="680"/>
                  </a:lnTo>
                  <a:lnTo>
                    <a:pt x="403" y="669"/>
                  </a:lnTo>
                  <a:lnTo>
                    <a:pt x="401" y="652"/>
                  </a:lnTo>
                  <a:lnTo>
                    <a:pt x="391" y="640"/>
                  </a:lnTo>
                  <a:lnTo>
                    <a:pt x="383" y="644"/>
                  </a:lnTo>
                  <a:lnTo>
                    <a:pt x="385" y="632"/>
                  </a:lnTo>
                  <a:lnTo>
                    <a:pt x="386" y="620"/>
                  </a:lnTo>
                  <a:lnTo>
                    <a:pt x="385" y="608"/>
                  </a:lnTo>
                  <a:lnTo>
                    <a:pt x="378" y="605"/>
                  </a:lnTo>
                  <a:lnTo>
                    <a:pt x="371" y="608"/>
                  </a:lnTo>
                  <a:lnTo>
                    <a:pt x="365" y="607"/>
                  </a:lnTo>
                  <a:lnTo>
                    <a:pt x="362" y="599"/>
                  </a:lnTo>
                  <a:lnTo>
                    <a:pt x="358" y="580"/>
                  </a:lnTo>
                  <a:lnTo>
                    <a:pt x="354" y="574"/>
                  </a:lnTo>
                  <a:lnTo>
                    <a:pt x="341" y="568"/>
                  </a:lnTo>
                  <a:lnTo>
                    <a:pt x="334" y="572"/>
                  </a:lnTo>
                  <a:lnTo>
                    <a:pt x="315" y="568"/>
                  </a:lnTo>
                  <a:lnTo>
                    <a:pt x="313" y="540"/>
                  </a:lnTo>
                  <a:lnTo>
                    <a:pt x="307" y="529"/>
                  </a:lnTo>
                  <a:lnTo>
                    <a:pt x="312" y="524"/>
                  </a:lnTo>
                  <a:lnTo>
                    <a:pt x="309" y="513"/>
                  </a:lnTo>
                  <a:lnTo>
                    <a:pt x="313" y="503"/>
                  </a:lnTo>
                  <a:lnTo>
                    <a:pt x="315" y="487"/>
                  </a:lnTo>
                  <a:lnTo>
                    <a:pt x="310" y="474"/>
                  </a:lnTo>
                  <a:lnTo>
                    <a:pt x="299" y="468"/>
                  </a:lnTo>
                  <a:lnTo>
                    <a:pt x="297" y="460"/>
                  </a:lnTo>
                  <a:lnTo>
                    <a:pt x="298" y="448"/>
                  </a:lnTo>
                  <a:lnTo>
                    <a:pt x="264" y="447"/>
                  </a:lnTo>
                  <a:lnTo>
                    <a:pt x="255" y="423"/>
                  </a:lnTo>
                  <a:lnTo>
                    <a:pt x="260" y="423"/>
                  </a:lnTo>
                  <a:lnTo>
                    <a:pt x="259" y="414"/>
                  </a:lnTo>
                  <a:lnTo>
                    <a:pt x="255" y="408"/>
                  </a:lnTo>
                  <a:lnTo>
                    <a:pt x="254" y="396"/>
                  </a:lnTo>
                  <a:lnTo>
                    <a:pt x="243" y="389"/>
                  </a:lnTo>
                  <a:lnTo>
                    <a:pt x="231" y="390"/>
                  </a:lnTo>
                  <a:lnTo>
                    <a:pt x="223" y="384"/>
                  </a:lnTo>
                  <a:lnTo>
                    <a:pt x="211" y="380"/>
                  </a:lnTo>
                  <a:lnTo>
                    <a:pt x="203" y="372"/>
                  </a:lnTo>
                  <a:lnTo>
                    <a:pt x="182" y="368"/>
                  </a:lnTo>
                  <a:lnTo>
                    <a:pt x="161" y="350"/>
                  </a:lnTo>
                  <a:lnTo>
                    <a:pt x="162" y="336"/>
                  </a:lnTo>
                  <a:lnTo>
                    <a:pt x="159" y="328"/>
                  </a:lnTo>
                  <a:lnTo>
                    <a:pt x="161" y="312"/>
                  </a:lnTo>
                  <a:lnTo>
                    <a:pt x="137" y="316"/>
                  </a:lnTo>
                  <a:lnTo>
                    <a:pt x="128" y="324"/>
                  </a:lnTo>
                  <a:lnTo>
                    <a:pt x="112" y="332"/>
                  </a:lnTo>
                  <a:lnTo>
                    <a:pt x="108" y="338"/>
                  </a:lnTo>
                  <a:lnTo>
                    <a:pt x="99" y="339"/>
                  </a:lnTo>
                  <a:lnTo>
                    <a:pt x="85" y="337"/>
                  </a:lnTo>
                  <a:lnTo>
                    <a:pt x="75" y="341"/>
                  </a:lnTo>
                  <a:lnTo>
                    <a:pt x="67" y="338"/>
                  </a:lnTo>
                  <a:lnTo>
                    <a:pt x="66" y="307"/>
                  </a:lnTo>
                  <a:lnTo>
                    <a:pt x="52" y="319"/>
                  </a:lnTo>
                  <a:lnTo>
                    <a:pt x="36" y="318"/>
                  </a:lnTo>
                  <a:lnTo>
                    <a:pt x="28" y="307"/>
                  </a:lnTo>
                  <a:lnTo>
                    <a:pt x="16" y="306"/>
                  </a:lnTo>
                  <a:lnTo>
                    <a:pt x="19" y="297"/>
                  </a:lnTo>
                  <a:lnTo>
                    <a:pt x="9" y="284"/>
                  </a:lnTo>
                  <a:lnTo>
                    <a:pt x="0" y="266"/>
                  </a:lnTo>
                  <a:lnTo>
                    <a:pt x="5" y="262"/>
                  </a:lnTo>
                  <a:lnTo>
                    <a:pt x="4" y="253"/>
                  </a:lnTo>
                  <a:lnTo>
                    <a:pt x="15" y="247"/>
                  </a:lnTo>
                  <a:lnTo>
                    <a:pt x="13" y="236"/>
                  </a:lnTo>
                  <a:lnTo>
                    <a:pt x="18" y="229"/>
                  </a:lnTo>
                  <a:lnTo>
                    <a:pt x="19" y="219"/>
                  </a:lnTo>
                  <a:lnTo>
                    <a:pt x="39" y="205"/>
                  </a:lnTo>
                  <a:lnTo>
                    <a:pt x="54" y="201"/>
                  </a:lnTo>
                  <a:lnTo>
                    <a:pt x="56" y="198"/>
                  </a:lnTo>
                  <a:lnTo>
                    <a:pt x="73" y="199"/>
                  </a:lnTo>
                  <a:lnTo>
                    <a:pt x="80" y="142"/>
                  </a:lnTo>
                  <a:lnTo>
                    <a:pt x="81" y="133"/>
                  </a:lnTo>
                  <a:lnTo>
                    <a:pt x="78" y="121"/>
                  </a:lnTo>
                  <a:lnTo>
                    <a:pt x="70" y="113"/>
                  </a:lnTo>
                  <a:lnTo>
                    <a:pt x="70" y="98"/>
                  </a:lnTo>
                  <a:lnTo>
                    <a:pt x="80" y="95"/>
                  </a:lnTo>
                  <a:lnTo>
                    <a:pt x="84" y="97"/>
                  </a:lnTo>
                  <a:lnTo>
                    <a:pt x="85" y="89"/>
                  </a:lnTo>
                  <a:lnTo>
                    <a:pt x="74" y="87"/>
                  </a:lnTo>
                  <a:lnTo>
                    <a:pt x="74" y="74"/>
                  </a:lnTo>
                  <a:lnTo>
                    <a:pt x="109" y="74"/>
                  </a:lnTo>
                  <a:lnTo>
                    <a:pt x="116" y="67"/>
                  </a:lnTo>
                  <a:lnTo>
                    <a:pt x="121" y="74"/>
                  </a:lnTo>
                  <a:lnTo>
                    <a:pt x="124" y="86"/>
                  </a:lnTo>
                  <a:lnTo>
                    <a:pt x="128" y="83"/>
                  </a:lnTo>
                  <a:lnTo>
                    <a:pt x="138" y="94"/>
                  </a:lnTo>
                  <a:lnTo>
                    <a:pt x="152" y="93"/>
                  </a:lnTo>
                  <a:lnTo>
                    <a:pt x="156" y="87"/>
                  </a:lnTo>
                  <a:lnTo>
                    <a:pt x="169" y="82"/>
                  </a:lnTo>
                  <a:lnTo>
                    <a:pt x="177" y="78"/>
                  </a:lnTo>
                  <a:lnTo>
                    <a:pt x="179" y="70"/>
                  </a:lnTo>
                  <a:lnTo>
                    <a:pt x="192" y="64"/>
                  </a:lnTo>
                  <a:lnTo>
                    <a:pt x="191" y="59"/>
                  </a:lnTo>
                  <a:lnTo>
                    <a:pt x="176" y="58"/>
                  </a:lnTo>
                  <a:lnTo>
                    <a:pt x="173" y="44"/>
                  </a:lnTo>
                  <a:lnTo>
                    <a:pt x="174" y="30"/>
                  </a:lnTo>
                  <a:lnTo>
                    <a:pt x="166" y="25"/>
                  </a:lnTo>
                  <a:lnTo>
                    <a:pt x="170" y="23"/>
                  </a:lnTo>
                  <a:lnTo>
                    <a:pt x="183" y="26"/>
                  </a:lnTo>
                  <a:lnTo>
                    <a:pt x="198" y="31"/>
                  </a:lnTo>
                  <a:lnTo>
                    <a:pt x="203" y="26"/>
                  </a:lnTo>
                  <a:lnTo>
                    <a:pt x="216" y="23"/>
                  </a:lnTo>
                  <a:lnTo>
                    <a:pt x="237" y="15"/>
                  </a:lnTo>
                  <a:lnTo>
                    <a:pt x="244" y="7"/>
                  </a:lnTo>
                  <a:lnTo>
                    <a:pt x="242" y="1"/>
                  </a:lnTo>
                  <a:lnTo>
                    <a:pt x="251" y="0"/>
                  </a:lnTo>
                  <a:lnTo>
                    <a:pt x="255" y="5"/>
                  </a:lnTo>
                  <a:lnTo>
                    <a:pt x="253" y="14"/>
                  </a:lnTo>
                  <a:lnTo>
                    <a:pt x="259" y="18"/>
                  </a:lnTo>
                  <a:lnTo>
                    <a:pt x="263" y="27"/>
                  </a:lnTo>
                  <a:lnTo>
                    <a:pt x="258" y="34"/>
                  </a:lnTo>
                  <a:lnTo>
                    <a:pt x="255" y="52"/>
                  </a:lnTo>
                  <a:lnTo>
                    <a:pt x="259" y="63"/>
                  </a:lnTo>
                  <a:lnTo>
                    <a:pt x="261" y="72"/>
                  </a:lnTo>
                  <a:lnTo>
                    <a:pt x="272" y="82"/>
                  </a:lnTo>
                  <a:lnTo>
                    <a:pt x="281" y="83"/>
                  </a:lnTo>
                  <a:lnTo>
                    <a:pt x="283" y="79"/>
                  </a:lnTo>
                  <a:lnTo>
                    <a:pt x="289" y="78"/>
                  </a:lnTo>
                  <a:lnTo>
                    <a:pt x="297" y="74"/>
                  </a:lnTo>
                  <a:lnTo>
                    <a:pt x="303" y="69"/>
                  </a:lnTo>
                  <a:lnTo>
                    <a:pt x="313" y="71"/>
                  </a:lnTo>
                  <a:lnTo>
                    <a:pt x="318" y="70"/>
                  </a:lnTo>
                  <a:lnTo>
                    <a:pt x="328" y="72"/>
                  </a:lnTo>
                  <a:lnTo>
                    <a:pt x="329" y="67"/>
                  </a:lnTo>
                  <a:lnTo>
                    <a:pt x="326" y="63"/>
                  </a:lnTo>
                  <a:lnTo>
                    <a:pt x="328" y="57"/>
                  </a:lnTo>
                  <a:lnTo>
                    <a:pt x="336" y="59"/>
                  </a:lnTo>
                  <a:lnTo>
                    <a:pt x="344" y="57"/>
                  </a:lnTo>
                  <a:lnTo>
                    <a:pt x="355" y="61"/>
                  </a:lnTo>
                  <a:lnTo>
                    <a:pt x="363" y="66"/>
                  </a:lnTo>
                  <a:lnTo>
                    <a:pt x="368" y="60"/>
                  </a:lnTo>
                  <a:lnTo>
                    <a:pt x="373" y="61"/>
                  </a:lnTo>
                  <a:lnTo>
                    <a:pt x="375" y="67"/>
                  </a:lnTo>
                  <a:lnTo>
                    <a:pt x="384" y="65"/>
                  </a:lnTo>
                  <a:lnTo>
                    <a:pt x="391" y="57"/>
                  </a:lnTo>
                  <a:lnTo>
                    <a:pt x="397" y="42"/>
                  </a:lnTo>
                  <a:lnTo>
                    <a:pt x="408" y="23"/>
                  </a:lnTo>
                  <a:lnTo>
                    <a:pt x="414" y="22"/>
                  </a:lnTo>
                  <a:lnTo>
                    <a:pt x="419" y="34"/>
                  </a:lnTo>
                  <a:lnTo>
                    <a:pt x="429" y="70"/>
                  </a:lnTo>
                  <a:lnTo>
                    <a:pt x="438" y="73"/>
                  </a:lnTo>
                  <a:lnTo>
                    <a:pt x="439" y="88"/>
                  </a:lnTo>
                  <a:lnTo>
                    <a:pt x="425" y="105"/>
                  </a:lnTo>
                  <a:lnTo>
                    <a:pt x="430" y="111"/>
                  </a:lnTo>
                  <a:lnTo>
                    <a:pt x="463" y="114"/>
                  </a:lnTo>
                  <a:lnTo>
                    <a:pt x="464" y="135"/>
                  </a:lnTo>
                  <a:lnTo>
                    <a:pt x="478" y="121"/>
                  </a:lnTo>
                  <a:lnTo>
                    <a:pt x="501" y="129"/>
                  </a:lnTo>
                  <a:lnTo>
                    <a:pt x="531" y="142"/>
                  </a:lnTo>
                  <a:lnTo>
                    <a:pt x="540" y="154"/>
                  </a:lnTo>
                  <a:lnTo>
                    <a:pt x="537" y="165"/>
                  </a:lnTo>
                  <a:lnTo>
                    <a:pt x="559" y="159"/>
                  </a:lnTo>
                  <a:lnTo>
                    <a:pt x="595" y="170"/>
                  </a:lnTo>
                  <a:lnTo>
                    <a:pt x="622" y="169"/>
                  </a:lnTo>
                  <a:lnTo>
                    <a:pt x="649" y="186"/>
                  </a:lnTo>
                  <a:lnTo>
                    <a:pt x="673" y="210"/>
                  </a:lnTo>
                  <a:lnTo>
                    <a:pt x="687" y="216"/>
                  </a:lnTo>
                  <a:lnTo>
                    <a:pt x="703" y="216"/>
                  </a:lnTo>
                  <a:lnTo>
                    <a:pt x="710" y="223"/>
                  </a:lnTo>
                  <a:lnTo>
                    <a:pt x="716" y="249"/>
                  </a:lnTo>
                  <a:lnTo>
                    <a:pt x="720" y="262"/>
                  </a:lnTo>
                  <a:lnTo>
                    <a:pt x="713" y="296"/>
                  </a:lnTo>
                  <a:lnTo>
                    <a:pt x="704" y="310"/>
                  </a:lnTo>
                  <a:lnTo>
                    <a:pt x="679" y="339"/>
                  </a:lnTo>
                  <a:lnTo>
                    <a:pt x="668" y="362"/>
                  </a:lnTo>
                  <a:lnTo>
                    <a:pt x="656" y="380"/>
                  </a:lnTo>
                  <a:lnTo>
                    <a:pt x="651" y="381"/>
                  </a:lnTo>
                  <a:lnTo>
                    <a:pt x="647" y="396"/>
                  </a:lnTo>
                  <a:lnTo>
                    <a:pt x="649" y="435"/>
                  </a:lnTo>
                  <a:lnTo>
                    <a:pt x="646" y="467"/>
                  </a:lnTo>
                  <a:lnTo>
                    <a:pt x="645" y="481"/>
                  </a:lnTo>
                  <a:lnTo>
                    <a:pt x="640" y="489"/>
                  </a:lnTo>
                  <a:lnTo>
                    <a:pt x="638" y="516"/>
                  </a:lnTo>
                  <a:lnTo>
                    <a:pt x="622" y="544"/>
                  </a:lnTo>
                  <a:lnTo>
                    <a:pt x="620" y="565"/>
                  </a:lnTo>
                  <a:lnTo>
                    <a:pt x="606" y="574"/>
                  </a:lnTo>
                  <a:lnTo>
                    <a:pt x="603" y="587"/>
                  </a:lnTo>
                  <a:lnTo>
                    <a:pt x="584" y="587"/>
                  </a:lnTo>
                  <a:lnTo>
                    <a:pt x="556" y="595"/>
                  </a:lnTo>
                  <a:lnTo>
                    <a:pt x="544" y="604"/>
                  </a:lnTo>
                  <a:lnTo>
                    <a:pt x="525" y="610"/>
                  </a:lnTo>
                  <a:lnTo>
                    <a:pt x="505" y="626"/>
                  </a:lnTo>
                  <a:lnTo>
                    <a:pt x="492" y="647"/>
                  </a:lnTo>
                  <a:lnTo>
                    <a:pt x="491" y="662"/>
                  </a:lnTo>
                  <a:lnTo>
                    <a:pt x="496" y="674"/>
                  </a:lnTo>
                  <a:lnTo>
                    <a:pt x="495" y="695"/>
                  </a:lnTo>
                  <a:lnTo>
                    <a:pt x="492" y="705"/>
                  </a:lnTo>
                  <a:lnTo>
                    <a:pt x="481" y="717"/>
                  </a:lnTo>
                  <a:lnTo>
                    <a:pt x="466" y="753"/>
                  </a:lnTo>
                  <a:lnTo>
                    <a:pt x="453" y="770"/>
                  </a:lnTo>
                  <a:lnTo>
                    <a:pt x="443" y="779"/>
                  </a:lnTo>
                  <a:lnTo>
                    <a:pt x="438" y="799"/>
                  </a:lnTo>
                  <a:lnTo>
                    <a:pt x="429" y="811"/>
                  </a:lnTo>
                  <a:lnTo>
                    <a:pt x="422" y="799"/>
                  </a:lnTo>
                  <a:lnTo>
                    <a:pt x="428" y="789"/>
                  </a:lnTo>
                  <a:lnTo>
                    <a:pt x="416" y="775"/>
                  </a:lnTo>
                  <a:lnTo>
                    <a:pt x="400" y="764"/>
                  </a:lnTo>
                  <a:lnTo>
                    <a:pt x="380" y="750"/>
                  </a:lnTo>
                  <a:lnTo>
                    <a:pt x="374" y="751"/>
                  </a:lnTo>
                  <a:lnTo>
                    <a:pt x="353" y="735"/>
                  </a:lnTo>
                  <a:lnTo>
                    <a:pt x="342" y="737"/>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112" name="Freeform 38"/>
            <p:cNvSpPr>
              <a:spLocks noEditPoints="1"/>
            </p:cNvSpPr>
            <p:nvPr/>
          </p:nvSpPr>
          <p:spPr bwMode="auto">
            <a:xfrm>
              <a:off x="2260055" y="3873529"/>
              <a:ext cx="310874" cy="995051"/>
            </a:xfrm>
            <a:custGeom>
              <a:avLst/>
              <a:gdLst>
                <a:gd name="T0" fmla="*/ 233 w 999"/>
                <a:gd name="T1" fmla="*/ 450 h 3202"/>
                <a:gd name="T2" fmla="*/ 296 w 999"/>
                <a:gd name="T3" fmla="*/ 460 h 3202"/>
                <a:gd name="T4" fmla="*/ 208 w 999"/>
                <a:gd name="T5" fmla="*/ 590 h 3202"/>
                <a:gd name="T6" fmla="*/ 221 w 999"/>
                <a:gd name="T7" fmla="*/ 759 h 3202"/>
                <a:gd name="T8" fmla="*/ 205 w 999"/>
                <a:gd name="T9" fmla="*/ 846 h 3202"/>
                <a:gd name="T10" fmla="*/ 159 w 999"/>
                <a:gd name="T11" fmla="*/ 1003 h 3202"/>
                <a:gd name="T12" fmla="*/ 154 w 999"/>
                <a:gd name="T13" fmla="*/ 1173 h 3202"/>
                <a:gd name="T14" fmla="*/ 239 w 999"/>
                <a:gd name="T15" fmla="*/ 1335 h 3202"/>
                <a:gd name="T16" fmla="*/ 234 w 999"/>
                <a:gd name="T17" fmla="*/ 1496 h 3202"/>
                <a:gd name="T18" fmla="*/ 212 w 999"/>
                <a:gd name="T19" fmla="*/ 1622 h 3202"/>
                <a:gd name="T20" fmla="*/ 275 w 999"/>
                <a:gd name="T21" fmla="*/ 1782 h 3202"/>
                <a:gd name="T22" fmla="*/ 244 w 999"/>
                <a:gd name="T23" fmla="*/ 1888 h 3202"/>
                <a:gd name="T24" fmla="*/ 295 w 999"/>
                <a:gd name="T25" fmla="*/ 2078 h 3202"/>
                <a:gd name="T26" fmla="*/ 319 w 999"/>
                <a:gd name="T27" fmla="*/ 2192 h 3202"/>
                <a:gd name="T28" fmla="*/ 349 w 999"/>
                <a:gd name="T29" fmla="*/ 2259 h 3202"/>
                <a:gd name="T30" fmla="*/ 404 w 999"/>
                <a:gd name="T31" fmla="*/ 2307 h 3202"/>
                <a:gd name="T32" fmla="*/ 404 w 999"/>
                <a:gd name="T33" fmla="*/ 2372 h 3202"/>
                <a:gd name="T34" fmla="*/ 409 w 999"/>
                <a:gd name="T35" fmla="*/ 2554 h 3202"/>
                <a:gd name="T36" fmla="*/ 431 w 999"/>
                <a:gd name="T37" fmla="*/ 2649 h 3202"/>
                <a:gd name="T38" fmla="*/ 436 w 999"/>
                <a:gd name="T39" fmla="*/ 2774 h 3202"/>
                <a:gd name="T40" fmla="*/ 513 w 999"/>
                <a:gd name="T41" fmla="*/ 2798 h 3202"/>
                <a:gd name="T42" fmla="*/ 583 w 999"/>
                <a:gd name="T43" fmla="*/ 2908 h 3202"/>
                <a:gd name="T44" fmla="*/ 808 w 999"/>
                <a:gd name="T45" fmla="*/ 2932 h 3202"/>
                <a:gd name="T46" fmla="*/ 728 w 999"/>
                <a:gd name="T47" fmla="*/ 2952 h 3202"/>
                <a:gd name="T48" fmla="*/ 706 w 999"/>
                <a:gd name="T49" fmla="*/ 3058 h 3202"/>
                <a:gd name="T50" fmla="*/ 596 w 999"/>
                <a:gd name="T51" fmla="*/ 3033 h 3202"/>
                <a:gd name="T52" fmla="*/ 498 w 999"/>
                <a:gd name="T53" fmla="*/ 2976 h 3202"/>
                <a:gd name="T54" fmla="*/ 354 w 999"/>
                <a:gd name="T55" fmla="*/ 2877 h 3202"/>
                <a:gd name="T56" fmla="*/ 296 w 999"/>
                <a:gd name="T57" fmla="*/ 2774 h 3202"/>
                <a:gd name="T58" fmla="*/ 226 w 999"/>
                <a:gd name="T59" fmla="*/ 2552 h 3202"/>
                <a:gd name="T60" fmla="*/ 162 w 999"/>
                <a:gd name="T61" fmla="*/ 2463 h 3202"/>
                <a:gd name="T62" fmla="*/ 173 w 999"/>
                <a:gd name="T63" fmla="*/ 2250 h 3202"/>
                <a:gd name="T64" fmla="*/ 237 w 999"/>
                <a:gd name="T65" fmla="*/ 2105 h 3202"/>
                <a:gd name="T66" fmla="*/ 196 w 999"/>
                <a:gd name="T67" fmla="*/ 2188 h 3202"/>
                <a:gd name="T68" fmla="*/ 132 w 999"/>
                <a:gd name="T69" fmla="*/ 2056 h 3202"/>
                <a:gd name="T70" fmla="*/ 124 w 999"/>
                <a:gd name="T71" fmla="*/ 1842 h 3202"/>
                <a:gd name="T72" fmla="*/ 50 w 999"/>
                <a:gd name="T73" fmla="*/ 1664 h 3202"/>
                <a:gd name="T74" fmla="*/ 88 w 999"/>
                <a:gd name="T75" fmla="*/ 1524 h 3202"/>
                <a:gd name="T76" fmla="*/ 107 w 999"/>
                <a:gd name="T77" fmla="*/ 1262 h 3202"/>
                <a:gd name="T78" fmla="*/ 72 w 999"/>
                <a:gd name="T79" fmla="*/ 1065 h 3202"/>
                <a:gd name="T80" fmla="*/ 68 w 999"/>
                <a:gd name="T81" fmla="*/ 856 h 3202"/>
                <a:gd name="T82" fmla="*/ 52 w 999"/>
                <a:gd name="T83" fmla="*/ 515 h 3202"/>
                <a:gd name="T84" fmla="*/ 28 w 999"/>
                <a:gd name="T85" fmla="*/ 185 h 3202"/>
                <a:gd name="T86" fmla="*/ 36 w 999"/>
                <a:gd name="T87" fmla="*/ 43 h 3202"/>
                <a:gd name="T88" fmla="*/ 93 w 999"/>
                <a:gd name="T89" fmla="*/ 57 h 3202"/>
                <a:gd name="T90" fmla="*/ 152 w 999"/>
                <a:gd name="T91" fmla="*/ 155 h 3202"/>
                <a:gd name="T92" fmla="*/ 189 w 999"/>
                <a:gd name="T93" fmla="*/ 333 h 3202"/>
                <a:gd name="T94" fmla="*/ 893 w 999"/>
                <a:gd name="T95" fmla="*/ 3142 h 3202"/>
                <a:gd name="T96" fmla="*/ 999 w 999"/>
                <a:gd name="T97" fmla="*/ 3144 h 3202"/>
                <a:gd name="T98" fmla="*/ 950 w 999"/>
                <a:gd name="T99" fmla="*/ 3202 h 3202"/>
                <a:gd name="T100" fmla="*/ 878 w 999"/>
                <a:gd name="T101" fmla="*/ 3193 h 3202"/>
                <a:gd name="T102" fmla="*/ 750 w 999"/>
                <a:gd name="T103" fmla="*/ 3157 h 3202"/>
                <a:gd name="T104" fmla="*/ 565 w 999"/>
                <a:gd name="T105" fmla="*/ 3068 h 3202"/>
                <a:gd name="T106" fmla="*/ 497 w 999"/>
                <a:gd name="T107" fmla="*/ 2993 h 3202"/>
                <a:gd name="T108" fmla="*/ 708 w 999"/>
                <a:gd name="T109" fmla="*/ 3077 h 3202"/>
                <a:gd name="T110" fmla="*/ 721 w 999"/>
                <a:gd name="T111" fmla="*/ 2984 h 3202"/>
                <a:gd name="T112" fmla="*/ 816 w 999"/>
                <a:gd name="T113" fmla="*/ 2960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9" h="3202">
                  <a:moveTo>
                    <a:pt x="189" y="333"/>
                  </a:moveTo>
                  <a:lnTo>
                    <a:pt x="233" y="450"/>
                  </a:lnTo>
                  <a:lnTo>
                    <a:pt x="284" y="439"/>
                  </a:lnTo>
                  <a:lnTo>
                    <a:pt x="296" y="460"/>
                  </a:lnTo>
                  <a:lnTo>
                    <a:pt x="282" y="548"/>
                  </a:lnTo>
                  <a:lnTo>
                    <a:pt x="208" y="590"/>
                  </a:lnTo>
                  <a:lnTo>
                    <a:pt x="231" y="732"/>
                  </a:lnTo>
                  <a:lnTo>
                    <a:pt x="221" y="759"/>
                  </a:lnTo>
                  <a:lnTo>
                    <a:pt x="248" y="793"/>
                  </a:lnTo>
                  <a:lnTo>
                    <a:pt x="205" y="846"/>
                  </a:lnTo>
                  <a:lnTo>
                    <a:pt x="171" y="926"/>
                  </a:lnTo>
                  <a:lnTo>
                    <a:pt x="159" y="1003"/>
                  </a:lnTo>
                  <a:lnTo>
                    <a:pt x="181" y="1085"/>
                  </a:lnTo>
                  <a:lnTo>
                    <a:pt x="154" y="1173"/>
                  </a:lnTo>
                  <a:lnTo>
                    <a:pt x="217" y="1319"/>
                  </a:lnTo>
                  <a:lnTo>
                    <a:pt x="239" y="1335"/>
                  </a:lnTo>
                  <a:lnTo>
                    <a:pt x="256" y="1413"/>
                  </a:lnTo>
                  <a:lnTo>
                    <a:pt x="234" y="1496"/>
                  </a:lnTo>
                  <a:lnTo>
                    <a:pt x="252" y="1566"/>
                  </a:lnTo>
                  <a:lnTo>
                    <a:pt x="212" y="1622"/>
                  </a:lnTo>
                  <a:lnTo>
                    <a:pt x="232" y="1700"/>
                  </a:lnTo>
                  <a:lnTo>
                    <a:pt x="275" y="1782"/>
                  </a:lnTo>
                  <a:lnTo>
                    <a:pt x="242" y="1813"/>
                  </a:lnTo>
                  <a:lnTo>
                    <a:pt x="244" y="1888"/>
                  </a:lnTo>
                  <a:lnTo>
                    <a:pt x="253" y="1975"/>
                  </a:lnTo>
                  <a:lnTo>
                    <a:pt x="295" y="2078"/>
                  </a:lnTo>
                  <a:lnTo>
                    <a:pt x="273" y="2095"/>
                  </a:lnTo>
                  <a:lnTo>
                    <a:pt x="319" y="2192"/>
                  </a:lnTo>
                  <a:lnTo>
                    <a:pt x="360" y="2224"/>
                  </a:lnTo>
                  <a:lnTo>
                    <a:pt x="349" y="2259"/>
                  </a:lnTo>
                  <a:lnTo>
                    <a:pt x="386" y="2276"/>
                  </a:lnTo>
                  <a:lnTo>
                    <a:pt x="404" y="2307"/>
                  </a:lnTo>
                  <a:lnTo>
                    <a:pt x="380" y="2323"/>
                  </a:lnTo>
                  <a:lnTo>
                    <a:pt x="404" y="2372"/>
                  </a:lnTo>
                  <a:lnTo>
                    <a:pt x="418" y="2483"/>
                  </a:lnTo>
                  <a:lnTo>
                    <a:pt x="409" y="2554"/>
                  </a:lnTo>
                  <a:lnTo>
                    <a:pt x="432" y="2596"/>
                  </a:lnTo>
                  <a:lnTo>
                    <a:pt x="431" y="2649"/>
                  </a:lnTo>
                  <a:lnTo>
                    <a:pt x="395" y="2686"/>
                  </a:lnTo>
                  <a:lnTo>
                    <a:pt x="436" y="2774"/>
                  </a:lnTo>
                  <a:lnTo>
                    <a:pt x="471" y="2804"/>
                  </a:lnTo>
                  <a:lnTo>
                    <a:pt x="513" y="2798"/>
                  </a:lnTo>
                  <a:lnTo>
                    <a:pt x="537" y="2860"/>
                  </a:lnTo>
                  <a:lnTo>
                    <a:pt x="583" y="2908"/>
                  </a:lnTo>
                  <a:lnTo>
                    <a:pt x="744" y="2919"/>
                  </a:lnTo>
                  <a:lnTo>
                    <a:pt x="808" y="2932"/>
                  </a:lnTo>
                  <a:lnTo>
                    <a:pt x="751" y="2931"/>
                  </a:lnTo>
                  <a:lnTo>
                    <a:pt x="728" y="2952"/>
                  </a:lnTo>
                  <a:lnTo>
                    <a:pt x="683" y="2981"/>
                  </a:lnTo>
                  <a:lnTo>
                    <a:pt x="706" y="3058"/>
                  </a:lnTo>
                  <a:lnTo>
                    <a:pt x="680" y="3060"/>
                  </a:lnTo>
                  <a:lnTo>
                    <a:pt x="596" y="3033"/>
                  </a:lnTo>
                  <a:lnTo>
                    <a:pt x="498" y="2976"/>
                  </a:lnTo>
                  <a:lnTo>
                    <a:pt x="498" y="2976"/>
                  </a:lnTo>
                  <a:lnTo>
                    <a:pt x="397" y="2929"/>
                  </a:lnTo>
                  <a:lnTo>
                    <a:pt x="354" y="2877"/>
                  </a:lnTo>
                  <a:lnTo>
                    <a:pt x="352" y="2829"/>
                  </a:lnTo>
                  <a:lnTo>
                    <a:pt x="296" y="2774"/>
                  </a:lnTo>
                  <a:lnTo>
                    <a:pt x="230" y="2632"/>
                  </a:lnTo>
                  <a:lnTo>
                    <a:pt x="226" y="2552"/>
                  </a:lnTo>
                  <a:lnTo>
                    <a:pt x="272" y="2488"/>
                  </a:lnTo>
                  <a:lnTo>
                    <a:pt x="162" y="2463"/>
                  </a:lnTo>
                  <a:lnTo>
                    <a:pt x="199" y="2389"/>
                  </a:lnTo>
                  <a:lnTo>
                    <a:pt x="173" y="2250"/>
                  </a:lnTo>
                  <a:lnTo>
                    <a:pt x="258" y="2280"/>
                  </a:lnTo>
                  <a:lnTo>
                    <a:pt x="237" y="2105"/>
                  </a:lnTo>
                  <a:lnTo>
                    <a:pt x="184" y="2083"/>
                  </a:lnTo>
                  <a:lnTo>
                    <a:pt x="196" y="2188"/>
                  </a:lnTo>
                  <a:lnTo>
                    <a:pt x="150" y="2176"/>
                  </a:lnTo>
                  <a:lnTo>
                    <a:pt x="132" y="2056"/>
                  </a:lnTo>
                  <a:lnTo>
                    <a:pt x="109" y="1900"/>
                  </a:lnTo>
                  <a:lnTo>
                    <a:pt x="124" y="1842"/>
                  </a:lnTo>
                  <a:lnTo>
                    <a:pt x="81" y="1759"/>
                  </a:lnTo>
                  <a:lnTo>
                    <a:pt x="50" y="1664"/>
                  </a:lnTo>
                  <a:lnTo>
                    <a:pt x="79" y="1661"/>
                  </a:lnTo>
                  <a:lnTo>
                    <a:pt x="88" y="1524"/>
                  </a:lnTo>
                  <a:lnTo>
                    <a:pt x="105" y="1389"/>
                  </a:lnTo>
                  <a:lnTo>
                    <a:pt x="107" y="1262"/>
                  </a:lnTo>
                  <a:lnTo>
                    <a:pt x="65" y="1135"/>
                  </a:lnTo>
                  <a:lnTo>
                    <a:pt x="72" y="1065"/>
                  </a:lnTo>
                  <a:lnTo>
                    <a:pt x="44" y="960"/>
                  </a:lnTo>
                  <a:lnTo>
                    <a:pt x="68" y="856"/>
                  </a:lnTo>
                  <a:lnTo>
                    <a:pt x="55" y="691"/>
                  </a:lnTo>
                  <a:lnTo>
                    <a:pt x="52" y="515"/>
                  </a:lnTo>
                  <a:lnTo>
                    <a:pt x="50" y="324"/>
                  </a:lnTo>
                  <a:lnTo>
                    <a:pt x="28" y="185"/>
                  </a:lnTo>
                  <a:lnTo>
                    <a:pt x="0" y="65"/>
                  </a:lnTo>
                  <a:lnTo>
                    <a:pt x="36" y="43"/>
                  </a:lnTo>
                  <a:lnTo>
                    <a:pt x="51" y="0"/>
                  </a:lnTo>
                  <a:lnTo>
                    <a:pt x="93" y="57"/>
                  </a:lnTo>
                  <a:lnTo>
                    <a:pt x="110" y="119"/>
                  </a:lnTo>
                  <a:lnTo>
                    <a:pt x="152" y="155"/>
                  </a:lnTo>
                  <a:lnTo>
                    <a:pt x="138" y="237"/>
                  </a:lnTo>
                  <a:lnTo>
                    <a:pt x="189" y="333"/>
                  </a:lnTo>
                  <a:moveTo>
                    <a:pt x="816" y="2960"/>
                  </a:moveTo>
                  <a:lnTo>
                    <a:pt x="893" y="3142"/>
                  </a:lnTo>
                  <a:lnTo>
                    <a:pt x="960" y="3142"/>
                  </a:lnTo>
                  <a:lnTo>
                    <a:pt x="999" y="3144"/>
                  </a:lnTo>
                  <a:lnTo>
                    <a:pt x="992" y="3177"/>
                  </a:lnTo>
                  <a:lnTo>
                    <a:pt x="950" y="3202"/>
                  </a:lnTo>
                  <a:lnTo>
                    <a:pt x="918" y="3200"/>
                  </a:lnTo>
                  <a:lnTo>
                    <a:pt x="878" y="3193"/>
                  </a:lnTo>
                  <a:lnTo>
                    <a:pt x="821" y="3169"/>
                  </a:lnTo>
                  <a:lnTo>
                    <a:pt x="750" y="3157"/>
                  </a:lnTo>
                  <a:lnTo>
                    <a:pt x="650" y="3112"/>
                  </a:lnTo>
                  <a:lnTo>
                    <a:pt x="565" y="3068"/>
                  </a:lnTo>
                  <a:lnTo>
                    <a:pt x="436" y="2976"/>
                  </a:lnTo>
                  <a:lnTo>
                    <a:pt x="497" y="2993"/>
                  </a:lnTo>
                  <a:lnTo>
                    <a:pt x="611" y="3048"/>
                  </a:lnTo>
                  <a:lnTo>
                    <a:pt x="708" y="3077"/>
                  </a:lnTo>
                  <a:lnTo>
                    <a:pt x="724" y="3040"/>
                  </a:lnTo>
                  <a:lnTo>
                    <a:pt x="721" y="2984"/>
                  </a:lnTo>
                  <a:lnTo>
                    <a:pt x="766" y="2950"/>
                  </a:lnTo>
                  <a:lnTo>
                    <a:pt x="816" y="2960"/>
                  </a:lnTo>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113" name="Freeform 45"/>
            <p:cNvSpPr>
              <a:spLocks/>
            </p:cNvSpPr>
            <p:nvPr/>
          </p:nvSpPr>
          <p:spPr bwMode="auto">
            <a:xfrm>
              <a:off x="2034544" y="3078508"/>
              <a:ext cx="284118" cy="443377"/>
            </a:xfrm>
            <a:custGeom>
              <a:avLst/>
              <a:gdLst>
                <a:gd name="T0" fmla="*/ 59 w 223"/>
                <a:gd name="T1" fmla="*/ 257 h 348"/>
                <a:gd name="T2" fmla="*/ 44 w 223"/>
                <a:gd name="T3" fmla="*/ 253 h 348"/>
                <a:gd name="T4" fmla="*/ 24 w 223"/>
                <a:gd name="T5" fmla="*/ 241 h 348"/>
                <a:gd name="T6" fmla="*/ 3 w 223"/>
                <a:gd name="T7" fmla="*/ 230 h 348"/>
                <a:gd name="T8" fmla="*/ 7 w 223"/>
                <a:gd name="T9" fmla="*/ 222 h 348"/>
                <a:gd name="T10" fmla="*/ 11 w 223"/>
                <a:gd name="T11" fmla="*/ 204 h 348"/>
                <a:gd name="T12" fmla="*/ 28 w 223"/>
                <a:gd name="T13" fmla="*/ 189 h 348"/>
                <a:gd name="T14" fmla="*/ 28 w 223"/>
                <a:gd name="T15" fmla="*/ 173 h 348"/>
                <a:gd name="T16" fmla="*/ 29 w 223"/>
                <a:gd name="T17" fmla="*/ 142 h 348"/>
                <a:gd name="T18" fmla="*/ 30 w 223"/>
                <a:gd name="T19" fmla="*/ 119 h 348"/>
                <a:gd name="T20" fmla="*/ 26 w 223"/>
                <a:gd name="T21" fmla="*/ 98 h 348"/>
                <a:gd name="T22" fmla="*/ 36 w 223"/>
                <a:gd name="T23" fmla="*/ 94 h 348"/>
                <a:gd name="T24" fmla="*/ 34 w 223"/>
                <a:gd name="T25" fmla="*/ 78 h 348"/>
                <a:gd name="T26" fmla="*/ 58 w 223"/>
                <a:gd name="T27" fmla="*/ 64 h 348"/>
                <a:gd name="T28" fmla="*/ 67 w 223"/>
                <a:gd name="T29" fmla="*/ 55 h 348"/>
                <a:gd name="T30" fmla="*/ 82 w 223"/>
                <a:gd name="T31" fmla="*/ 28 h 348"/>
                <a:gd name="T32" fmla="*/ 96 w 223"/>
                <a:gd name="T33" fmla="*/ 23 h 348"/>
                <a:gd name="T34" fmla="*/ 125 w 223"/>
                <a:gd name="T35" fmla="*/ 15 h 348"/>
                <a:gd name="T36" fmla="*/ 142 w 223"/>
                <a:gd name="T37" fmla="*/ 0 h 348"/>
                <a:gd name="T38" fmla="*/ 152 w 223"/>
                <a:gd name="T39" fmla="*/ 7 h 348"/>
                <a:gd name="T40" fmla="*/ 137 w 223"/>
                <a:gd name="T41" fmla="*/ 17 h 348"/>
                <a:gd name="T42" fmla="*/ 124 w 223"/>
                <a:gd name="T43" fmla="*/ 34 h 348"/>
                <a:gd name="T44" fmla="*/ 115 w 223"/>
                <a:gd name="T45" fmla="*/ 56 h 348"/>
                <a:gd name="T46" fmla="*/ 118 w 223"/>
                <a:gd name="T47" fmla="*/ 70 h 348"/>
                <a:gd name="T48" fmla="*/ 124 w 223"/>
                <a:gd name="T49" fmla="*/ 84 h 348"/>
                <a:gd name="T50" fmla="*/ 123 w 223"/>
                <a:gd name="T51" fmla="*/ 100 h 348"/>
                <a:gd name="T52" fmla="*/ 128 w 223"/>
                <a:gd name="T53" fmla="*/ 106 h 348"/>
                <a:gd name="T54" fmla="*/ 156 w 223"/>
                <a:gd name="T55" fmla="*/ 111 h 348"/>
                <a:gd name="T56" fmla="*/ 178 w 223"/>
                <a:gd name="T57" fmla="*/ 132 h 348"/>
                <a:gd name="T58" fmla="*/ 199 w 223"/>
                <a:gd name="T59" fmla="*/ 131 h 348"/>
                <a:gd name="T60" fmla="*/ 216 w 223"/>
                <a:gd name="T61" fmla="*/ 132 h 348"/>
                <a:gd name="T62" fmla="*/ 208 w 223"/>
                <a:gd name="T63" fmla="*/ 150 h 348"/>
                <a:gd name="T64" fmla="*/ 210 w 223"/>
                <a:gd name="T65" fmla="*/ 179 h 348"/>
                <a:gd name="T66" fmla="*/ 215 w 223"/>
                <a:gd name="T67" fmla="*/ 189 h 348"/>
                <a:gd name="T68" fmla="*/ 212 w 223"/>
                <a:gd name="T69" fmla="*/ 204 h 348"/>
                <a:gd name="T70" fmla="*/ 223 w 223"/>
                <a:gd name="T71" fmla="*/ 232 h 348"/>
                <a:gd name="T72" fmla="*/ 216 w 223"/>
                <a:gd name="T73" fmla="*/ 223 h 348"/>
                <a:gd name="T74" fmla="*/ 204 w 223"/>
                <a:gd name="T75" fmla="*/ 223 h 348"/>
                <a:gd name="T76" fmla="*/ 169 w 223"/>
                <a:gd name="T77" fmla="*/ 236 h 348"/>
                <a:gd name="T78" fmla="*/ 179 w 223"/>
                <a:gd name="T79" fmla="*/ 246 h 348"/>
                <a:gd name="T80" fmla="*/ 165 w 223"/>
                <a:gd name="T81" fmla="*/ 247 h 348"/>
                <a:gd name="T82" fmla="*/ 173 w 223"/>
                <a:gd name="T83" fmla="*/ 270 h 348"/>
                <a:gd name="T84" fmla="*/ 175 w 223"/>
                <a:gd name="T85" fmla="*/ 291 h 348"/>
                <a:gd name="T86" fmla="*/ 159 w 223"/>
                <a:gd name="T87" fmla="*/ 337 h 348"/>
                <a:gd name="T88" fmla="*/ 165 w 223"/>
                <a:gd name="T89" fmla="*/ 315 h 348"/>
                <a:gd name="T90" fmla="*/ 139 w 223"/>
                <a:gd name="T91" fmla="*/ 307 h 348"/>
                <a:gd name="T92" fmla="*/ 123 w 223"/>
                <a:gd name="T93" fmla="*/ 309 h 348"/>
                <a:gd name="T94" fmla="*/ 98 w 223"/>
                <a:gd name="T95" fmla="*/ 285 h 348"/>
                <a:gd name="T96" fmla="*/ 84 w 223"/>
                <a:gd name="T97" fmla="*/ 270 h 348"/>
                <a:gd name="T98" fmla="*/ 66 w 223"/>
                <a:gd name="T99" fmla="*/ 26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48">
                  <a:moveTo>
                    <a:pt x="66" y="261"/>
                  </a:moveTo>
                  <a:lnTo>
                    <a:pt x="59" y="257"/>
                  </a:lnTo>
                  <a:lnTo>
                    <a:pt x="50" y="250"/>
                  </a:lnTo>
                  <a:lnTo>
                    <a:pt x="44" y="253"/>
                  </a:lnTo>
                  <a:lnTo>
                    <a:pt x="29" y="250"/>
                  </a:lnTo>
                  <a:lnTo>
                    <a:pt x="24" y="241"/>
                  </a:lnTo>
                  <a:lnTo>
                    <a:pt x="21" y="242"/>
                  </a:lnTo>
                  <a:lnTo>
                    <a:pt x="3" y="230"/>
                  </a:lnTo>
                  <a:lnTo>
                    <a:pt x="0" y="223"/>
                  </a:lnTo>
                  <a:lnTo>
                    <a:pt x="7" y="222"/>
                  </a:lnTo>
                  <a:lnTo>
                    <a:pt x="6" y="211"/>
                  </a:lnTo>
                  <a:lnTo>
                    <a:pt x="11" y="204"/>
                  </a:lnTo>
                  <a:lnTo>
                    <a:pt x="20" y="202"/>
                  </a:lnTo>
                  <a:lnTo>
                    <a:pt x="28" y="189"/>
                  </a:lnTo>
                  <a:lnTo>
                    <a:pt x="35" y="179"/>
                  </a:lnTo>
                  <a:lnTo>
                    <a:pt x="28" y="173"/>
                  </a:lnTo>
                  <a:lnTo>
                    <a:pt x="32" y="161"/>
                  </a:lnTo>
                  <a:lnTo>
                    <a:pt x="29" y="142"/>
                  </a:lnTo>
                  <a:lnTo>
                    <a:pt x="33" y="137"/>
                  </a:lnTo>
                  <a:lnTo>
                    <a:pt x="30" y="119"/>
                  </a:lnTo>
                  <a:lnTo>
                    <a:pt x="23" y="108"/>
                  </a:lnTo>
                  <a:lnTo>
                    <a:pt x="26" y="98"/>
                  </a:lnTo>
                  <a:lnTo>
                    <a:pt x="32" y="100"/>
                  </a:lnTo>
                  <a:lnTo>
                    <a:pt x="36" y="94"/>
                  </a:lnTo>
                  <a:lnTo>
                    <a:pt x="32" y="81"/>
                  </a:lnTo>
                  <a:lnTo>
                    <a:pt x="34" y="78"/>
                  </a:lnTo>
                  <a:lnTo>
                    <a:pt x="44" y="79"/>
                  </a:lnTo>
                  <a:lnTo>
                    <a:pt x="58" y="64"/>
                  </a:lnTo>
                  <a:lnTo>
                    <a:pt x="66" y="62"/>
                  </a:lnTo>
                  <a:lnTo>
                    <a:pt x="67" y="55"/>
                  </a:lnTo>
                  <a:lnTo>
                    <a:pt x="71" y="38"/>
                  </a:lnTo>
                  <a:lnTo>
                    <a:pt x="82" y="28"/>
                  </a:lnTo>
                  <a:lnTo>
                    <a:pt x="94" y="28"/>
                  </a:lnTo>
                  <a:lnTo>
                    <a:pt x="96" y="23"/>
                  </a:lnTo>
                  <a:lnTo>
                    <a:pt x="110" y="25"/>
                  </a:lnTo>
                  <a:lnTo>
                    <a:pt x="125" y="15"/>
                  </a:lnTo>
                  <a:lnTo>
                    <a:pt x="132" y="10"/>
                  </a:lnTo>
                  <a:lnTo>
                    <a:pt x="142" y="0"/>
                  </a:lnTo>
                  <a:lnTo>
                    <a:pt x="148" y="1"/>
                  </a:lnTo>
                  <a:lnTo>
                    <a:pt x="152" y="7"/>
                  </a:lnTo>
                  <a:lnTo>
                    <a:pt x="149" y="14"/>
                  </a:lnTo>
                  <a:lnTo>
                    <a:pt x="137" y="17"/>
                  </a:lnTo>
                  <a:lnTo>
                    <a:pt x="131" y="28"/>
                  </a:lnTo>
                  <a:lnTo>
                    <a:pt x="124" y="34"/>
                  </a:lnTo>
                  <a:lnTo>
                    <a:pt x="118" y="41"/>
                  </a:lnTo>
                  <a:lnTo>
                    <a:pt x="115" y="56"/>
                  </a:lnTo>
                  <a:lnTo>
                    <a:pt x="109" y="68"/>
                  </a:lnTo>
                  <a:lnTo>
                    <a:pt x="118" y="70"/>
                  </a:lnTo>
                  <a:lnTo>
                    <a:pt x="120" y="79"/>
                  </a:lnTo>
                  <a:lnTo>
                    <a:pt x="124" y="84"/>
                  </a:lnTo>
                  <a:lnTo>
                    <a:pt x="125" y="92"/>
                  </a:lnTo>
                  <a:lnTo>
                    <a:pt x="123" y="100"/>
                  </a:lnTo>
                  <a:lnTo>
                    <a:pt x="123" y="104"/>
                  </a:lnTo>
                  <a:lnTo>
                    <a:pt x="128" y="106"/>
                  </a:lnTo>
                  <a:lnTo>
                    <a:pt x="132" y="113"/>
                  </a:lnTo>
                  <a:lnTo>
                    <a:pt x="156" y="111"/>
                  </a:lnTo>
                  <a:lnTo>
                    <a:pt x="166" y="114"/>
                  </a:lnTo>
                  <a:lnTo>
                    <a:pt x="178" y="132"/>
                  </a:lnTo>
                  <a:lnTo>
                    <a:pt x="186" y="129"/>
                  </a:lnTo>
                  <a:lnTo>
                    <a:pt x="199" y="131"/>
                  </a:lnTo>
                  <a:lnTo>
                    <a:pt x="210" y="128"/>
                  </a:lnTo>
                  <a:lnTo>
                    <a:pt x="216" y="132"/>
                  </a:lnTo>
                  <a:lnTo>
                    <a:pt x="212" y="143"/>
                  </a:lnTo>
                  <a:lnTo>
                    <a:pt x="208" y="150"/>
                  </a:lnTo>
                  <a:lnTo>
                    <a:pt x="206" y="165"/>
                  </a:lnTo>
                  <a:lnTo>
                    <a:pt x="210" y="179"/>
                  </a:lnTo>
                  <a:lnTo>
                    <a:pt x="215" y="185"/>
                  </a:lnTo>
                  <a:lnTo>
                    <a:pt x="215" y="189"/>
                  </a:lnTo>
                  <a:lnTo>
                    <a:pt x="206" y="200"/>
                  </a:lnTo>
                  <a:lnTo>
                    <a:pt x="212" y="204"/>
                  </a:lnTo>
                  <a:lnTo>
                    <a:pt x="217" y="212"/>
                  </a:lnTo>
                  <a:lnTo>
                    <a:pt x="223" y="232"/>
                  </a:lnTo>
                  <a:lnTo>
                    <a:pt x="219" y="235"/>
                  </a:lnTo>
                  <a:lnTo>
                    <a:pt x="216" y="223"/>
                  </a:lnTo>
                  <a:lnTo>
                    <a:pt x="211" y="216"/>
                  </a:lnTo>
                  <a:lnTo>
                    <a:pt x="204" y="223"/>
                  </a:lnTo>
                  <a:lnTo>
                    <a:pt x="169" y="223"/>
                  </a:lnTo>
                  <a:lnTo>
                    <a:pt x="169" y="236"/>
                  </a:lnTo>
                  <a:lnTo>
                    <a:pt x="180" y="238"/>
                  </a:lnTo>
                  <a:lnTo>
                    <a:pt x="179" y="246"/>
                  </a:lnTo>
                  <a:lnTo>
                    <a:pt x="175" y="244"/>
                  </a:lnTo>
                  <a:lnTo>
                    <a:pt x="165" y="247"/>
                  </a:lnTo>
                  <a:lnTo>
                    <a:pt x="165" y="262"/>
                  </a:lnTo>
                  <a:lnTo>
                    <a:pt x="173" y="270"/>
                  </a:lnTo>
                  <a:lnTo>
                    <a:pt x="176" y="282"/>
                  </a:lnTo>
                  <a:lnTo>
                    <a:pt x="175" y="291"/>
                  </a:lnTo>
                  <a:lnTo>
                    <a:pt x="168" y="348"/>
                  </a:lnTo>
                  <a:lnTo>
                    <a:pt x="159" y="337"/>
                  </a:lnTo>
                  <a:lnTo>
                    <a:pt x="153" y="336"/>
                  </a:lnTo>
                  <a:lnTo>
                    <a:pt x="165" y="315"/>
                  </a:lnTo>
                  <a:lnTo>
                    <a:pt x="150" y="305"/>
                  </a:lnTo>
                  <a:lnTo>
                    <a:pt x="139" y="307"/>
                  </a:lnTo>
                  <a:lnTo>
                    <a:pt x="133" y="303"/>
                  </a:lnTo>
                  <a:lnTo>
                    <a:pt x="123" y="309"/>
                  </a:lnTo>
                  <a:lnTo>
                    <a:pt x="109" y="306"/>
                  </a:lnTo>
                  <a:lnTo>
                    <a:pt x="98" y="285"/>
                  </a:lnTo>
                  <a:lnTo>
                    <a:pt x="89" y="279"/>
                  </a:lnTo>
                  <a:lnTo>
                    <a:pt x="84" y="270"/>
                  </a:lnTo>
                  <a:lnTo>
                    <a:pt x="71" y="260"/>
                  </a:lnTo>
                  <a:lnTo>
                    <a:pt x="66" y="261"/>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114" name="Freeform 46"/>
            <p:cNvSpPr>
              <a:spLocks/>
            </p:cNvSpPr>
            <p:nvPr/>
          </p:nvSpPr>
          <p:spPr bwMode="auto">
            <a:xfrm>
              <a:off x="1881655" y="3110361"/>
              <a:ext cx="76444" cy="80267"/>
            </a:xfrm>
            <a:custGeom>
              <a:avLst/>
              <a:gdLst>
                <a:gd name="T0" fmla="*/ 51 w 60"/>
                <a:gd name="T1" fmla="*/ 63 h 63"/>
                <a:gd name="T2" fmla="*/ 41 w 60"/>
                <a:gd name="T3" fmla="*/ 58 h 63"/>
                <a:gd name="T4" fmla="*/ 38 w 60"/>
                <a:gd name="T5" fmla="*/ 53 h 63"/>
                <a:gd name="T6" fmla="*/ 40 w 60"/>
                <a:gd name="T7" fmla="*/ 50 h 63"/>
                <a:gd name="T8" fmla="*/ 40 w 60"/>
                <a:gd name="T9" fmla="*/ 45 h 63"/>
                <a:gd name="T10" fmla="*/ 35 w 60"/>
                <a:gd name="T11" fmla="*/ 40 h 63"/>
                <a:gd name="T12" fmla="*/ 28 w 60"/>
                <a:gd name="T13" fmla="*/ 36 h 63"/>
                <a:gd name="T14" fmla="*/ 22 w 60"/>
                <a:gd name="T15" fmla="*/ 34 h 63"/>
                <a:gd name="T16" fmla="*/ 21 w 60"/>
                <a:gd name="T17" fmla="*/ 28 h 63"/>
                <a:gd name="T18" fmla="*/ 17 w 60"/>
                <a:gd name="T19" fmla="*/ 24 h 63"/>
                <a:gd name="T20" fmla="*/ 18 w 60"/>
                <a:gd name="T21" fmla="*/ 30 h 63"/>
                <a:gd name="T22" fmla="*/ 14 w 60"/>
                <a:gd name="T23" fmla="*/ 35 h 63"/>
                <a:gd name="T24" fmla="*/ 10 w 60"/>
                <a:gd name="T25" fmla="*/ 29 h 63"/>
                <a:gd name="T26" fmla="*/ 4 w 60"/>
                <a:gd name="T27" fmla="*/ 27 h 63"/>
                <a:gd name="T28" fmla="*/ 2 w 60"/>
                <a:gd name="T29" fmla="*/ 23 h 63"/>
                <a:gd name="T30" fmla="*/ 2 w 60"/>
                <a:gd name="T31" fmla="*/ 17 h 63"/>
                <a:gd name="T32" fmla="*/ 5 w 60"/>
                <a:gd name="T33" fmla="*/ 10 h 63"/>
                <a:gd name="T34" fmla="*/ 0 w 60"/>
                <a:gd name="T35" fmla="*/ 7 h 63"/>
                <a:gd name="T36" fmla="*/ 5 w 60"/>
                <a:gd name="T37" fmla="*/ 3 h 63"/>
                <a:gd name="T38" fmla="*/ 8 w 60"/>
                <a:gd name="T39" fmla="*/ 0 h 63"/>
                <a:gd name="T40" fmla="*/ 19 w 60"/>
                <a:gd name="T41" fmla="*/ 6 h 63"/>
                <a:gd name="T42" fmla="*/ 24 w 60"/>
                <a:gd name="T43" fmla="*/ 3 h 63"/>
                <a:gd name="T44" fmla="*/ 29 w 60"/>
                <a:gd name="T45" fmla="*/ 5 h 63"/>
                <a:gd name="T46" fmla="*/ 32 w 60"/>
                <a:gd name="T47" fmla="*/ 9 h 63"/>
                <a:gd name="T48" fmla="*/ 37 w 60"/>
                <a:gd name="T49" fmla="*/ 11 h 63"/>
                <a:gd name="T50" fmla="*/ 42 w 60"/>
                <a:gd name="T51" fmla="*/ 6 h 63"/>
                <a:gd name="T52" fmla="*/ 46 w 60"/>
                <a:gd name="T53" fmla="*/ 17 h 63"/>
                <a:gd name="T54" fmla="*/ 52 w 60"/>
                <a:gd name="T55" fmla="*/ 26 h 63"/>
                <a:gd name="T56" fmla="*/ 60 w 60"/>
                <a:gd name="T57" fmla="*/ 35 h 63"/>
                <a:gd name="T58" fmla="*/ 53 w 60"/>
                <a:gd name="T59" fmla="*/ 36 h 63"/>
                <a:gd name="T60" fmla="*/ 53 w 60"/>
                <a:gd name="T61" fmla="*/ 45 h 63"/>
                <a:gd name="T62" fmla="*/ 57 w 60"/>
                <a:gd name="T63" fmla="*/ 48 h 63"/>
                <a:gd name="T64" fmla="*/ 54 w 60"/>
                <a:gd name="T65" fmla="*/ 51 h 63"/>
                <a:gd name="T66" fmla="*/ 54 w 60"/>
                <a:gd name="T67" fmla="*/ 54 h 63"/>
                <a:gd name="T68" fmla="*/ 52 w 60"/>
                <a:gd name="T69" fmla="*/ 58 h 63"/>
                <a:gd name="T70" fmla="*/ 51 w 60"/>
                <a:gd name="T71"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63">
                  <a:moveTo>
                    <a:pt x="51" y="63"/>
                  </a:moveTo>
                  <a:lnTo>
                    <a:pt x="41" y="58"/>
                  </a:lnTo>
                  <a:lnTo>
                    <a:pt x="38" y="53"/>
                  </a:lnTo>
                  <a:lnTo>
                    <a:pt x="40" y="50"/>
                  </a:lnTo>
                  <a:lnTo>
                    <a:pt x="40" y="45"/>
                  </a:lnTo>
                  <a:lnTo>
                    <a:pt x="35" y="40"/>
                  </a:lnTo>
                  <a:lnTo>
                    <a:pt x="28" y="36"/>
                  </a:lnTo>
                  <a:lnTo>
                    <a:pt x="22" y="34"/>
                  </a:lnTo>
                  <a:lnTo>
                    <a:pt x="21" y="28"/>
                  </a:lnTo>
                  <a:lnTo>
                    <a:pt x="17" y="24"/>
                  </a:lnTo>
                  <a:lnTo>
                    <a:pt x="18" y="30"/>
                  </a:lnTo>
                  <a:lnTo>
                    <a:pt x="14" y="35"/>
                  </a:lnTo>
                  <a:lnTo>
                    <a:pt x="10" y="29"/>
                  </a:lnTo>
                  <a:lnTo>
                    <a:pt x="4" y="27"/>
                  </a:lnTo>
                  <a:lnTo>
                    <a:pt x="2" y="23"/>
                  </a:lnTo>
                  <a:lnTo>
                    <a:pt x="2" y="17"/>
                  </a:lnTo>
                  <a:lnTo>
                    <a:pt x="5" y="10"/>
                  </a:lnTo>
                  <a:lnTo>
                    <a:pt x="0" y="7"/>
                  </a:lnTo>
                  <a:lnTo>
                    <a:pt x="5" y="3"/>
                  </a:lnTo>
                  <a:lnTo>
                    <a:pt x="8" y="0"/>
                  </a:lnTo>
                  <a:lnTo>
                    <a:pt x="19" y="6"/>
                  </a:lnTo>
                  <a:lnTo>
                    <a:pt x="24" y="3"/>
                  </a:lnTo>
                  <a:lnTo>
                    <a:pt x="29" y="5"/>
                  </a:lnTo>
                  <a:lnTo>
                    <a:pt x="32" y="9"/>
                  </a:lnTo>
                  <a:lnTo>
                    <a:pt x="37" y="11"/>
                  </a:lnTo>
                  <a:lnTo>
                    <a:pt x="42" y="6"/>
                  </a:lnTo>
                  <a:lnTo>
                    <a:pt x="46" y="17"/>
                  </a:lnTo>
                  <a:lnTo>
                    <a:pt x="52" y="26"/>
                  </a:lnTo>
                  <a:lnTo>
                    <a:pt x="60" y="35"/>
                  </a:lnTo>
                  <a:lnTo>
                    <a:pt x="53" y="36"/>
                  </a:lnTo>
                  <a:lnTo>
                    <a:pt x="53" y="45"/>
                  </a:lnTo>
                  <a:lnTo>
                    <a:pt x="57" y="48"/>
                  </a:lnTo>
                  <a:lnTo>
                    <a:pt x="54" y="51"/>
                  </a:lnTo>
                  <a:lnTo>
                    <a:pt x="54" y="54"/>
                  </a:lnTo>
                  <a:lnTo>
                    <a:pt x="52" y="58"/>
                  </a:lnTo>
                  <a:lnTo>
                    <a:pt x="51" y="63"/>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R="0" lvl="0" indent="0" fontAlgn="auto">
                <a:lnSpc>
                  <a:spcPct val="100000"/>
                </a:lnSpc>
                <a:spcBef>
                  <a:spcPts val="0"/>
                </a:spcBef>
                <a:spcAft>
                  <a:spcPts val="0"/>
                </a:spcAft>
                <a:buClrTx/>
                <a:buSzTx/>
                <a:buFontTx/>
                <a:buNone/>
                <a:tabLst/>
                <a:defRPr/>
              </a:pPr>
              <a:endParaRPr lang="hu-HU" kern="0">
                <a:solidFill>
                  <a:sysClr val="windowText" lastClr="000000"/>
                </a:solidFill>
              </a:endParaRPr>
            </a:p>
          </p:txBody>
        </p:sp>
        <p:sp>
          <p:nvSpPr>
            <p:cNvPr id="115" name="Freeform 47"/>
            <p:cNvSpPr>
              <a:spLocks/>
            </p:cNvSpPr>
            <p:nvPr/>
          </p:nvSpPr>
          <p:spPr bwMode="auto">
            <a:xfrm>
              <a:off x="1936441" y="2794390"/>
              <a:ext cx="242074" cy="87911"/>
            </a:xfrm>
            <a:custGeom>
              <a:avLst/>
              <a:gdLst>
                <a:gd name="T0" fmla="*/ 53 w 190"/>
                <a:gd name="T1" fmla="*/ 0 h 69"/>
                <a:gd name="T2" fmla="*/ 68 w 190"/>
                <a:gd name="T3" fmla="*/ 1 h 69"/>
                <a:gd name="T4" fmla="*/ 82 w 190"/>
                <a:gd name="T5" fmla="*/ 1 h 69"/>
                <a:gd name="T6" fmla="*/ 98 w 190"/>
                <a:gd name="T7" fmla="*/ 8 h 69"/>
                <a:gd name="T8" fmla="*/ 104 w 190"/>
                <a:gd name="T9" fmla="*/ 16 h 69"/>
                <a:gd name="T10" fmla="*/ 121 w 190"/>
                <a:gd name="T11" fmla="*/ 14 h 69"/>
                <a:gd name="T12" fmla="*/ 127 w 190"/>
                <a:gd name="T13" fmla="*/ 19 h 69"/>
                <a:gd name="T14" fmla="*/ 140 w 190"/>
                <a:gd name="T15" fmla="*/ 31 h 69"/>
                <a:gd name="T16" fmla="*/ 150 w 190"/>
                <a:gd name="T17" fmla="*/ 41 h 69"/>
                <a:gd name="T18" fmla="*/ 156 w 190"/>
                <a:gd name="T19" fmla="*/ 40 h 69"/>
                <a:gd name="T20" fmla="*/ 166 w 190"/>
                <a:gd name="T21" fmla="*/ 45 h 69"/>
                <a:gd name="T22" fmla="*/ 164 w 190"/>
                <a:gd name="T23" fmla="*/ 51 h 69"/>
                <a:gd name="T24" fmla="*/ 177 w 190"/>
                <a:gd name="T25" fmla="*/ 51 h 69"/>
                <a:gd name="T26" fmla="*/ 190 w 190"/>
                <a:gd name="T27" fmla="*/ 60 h 69"/>
                <a:gd name="T28" fmla="*/ 187 w 190"/>
                <a:gd name="T29" fmla="*/ 65 h 69"/>
                <a:gd name="T30" fmla="*/ 175 w 190"/>
                <a:gd name="T31" fmla="*/ 67 h 69"/>
                <a:gd name="T32" fmla="*/ 163 w 190"/>
                <a:gd name="T33" fmla="*/ 68 h 69"/>
                <a:gd name="T34" fmla="*/ 151 w 190"/>
                <a:gd name="T35" fmla="*/ 67 h 69"/>
                <a:gd name="T36" fmla="*/ 124 w 190"/>
                <a:gd name="T37" fmla="*/ 69 h 69"/>
                <a:gd name="T38" fmla="*/ 138 w 190"/>
                <a:gd name="T39" fmla="*/ 57 h 69"/>
                <a:gd name="T40" fmla="*/ 131 w 190"/>
                <a:gd name="T41" fmla="*/ 52 h 69"/>
                <a:gd name="T42" fmla="*/ 120 w 190"/>
                <a:gd name="T43" fmla="*/ 50 h 69"/>
                <a:gd name="T44" fmla="*/ 114 w 190"/>
                <a:gd name="T45" fmla="*/ 45 h 69"/>
                <a:gd name="T46" fmla="*/ 112 w 190"/>
                <a:gd name="T47" fmla="*/ 33 h 69"/>
                <a:gd name="T48" fmla="*/ 101 w 190"/>
                <a:gd name="T49" fmla="*/ 34 h 69"/>
                <a:gd name="T50" fmla="*/ 86 w 190"/>
                <a:gd name="T51" fmla="*/ 28 h 69"/>
                <a:gd name="T52" fmla="*/ 81 w 190"/>
                <a:gd name="T53" fmla="*/ 24 h 69"/>
                <a:gd name="T54" fmla="*/ 58 w 190"/>
                <a:gd name="T55" fmla="*/ 20 h 69"/>
                <a:gd name="T56" fmla="*/ 52 w 190"/>
                <a:gd name="T57" fmla="*/ 16 h 69"/>
                <a:gd name="T58" fmla="*/ 60 w 190"/>
                <a:gd name="T59" fmla="*/ 11 h 69"/>
                <a:gd name="T60" fmla="*/ 42 w 190"/>
                <a:gd name="T61" fmla="*/ 10 h 69"/>
                <a:gd name="T62" fmla="*/ 28 w 190"/>
                <a:gd name="T63" fmla="*/ 21 h 69"/>
                <a:gd name="T64" fmla="*/ 20 w 190"/>
                <a:gd name="T65" fmla="*/ 21 h 69"/>
                <a:gd name="T66" fmla="*/ 17 w 190"/>
                <a:gd name="T67" fmla="*/ 26 h 69"/>
                <a:gd name="T68" fmla="*/ 7 w 190"/>
                <a:gd name="T69" fmla="*/ 28 h 69"/>
                <a:gd name="T70" fmla="*/ 0 w 190"/>
                <a:gd name="T71" fmla="*/ 27 h 69"/>
                <a:gd name="T72" fmla="*/ 11 w 190"/>
                <a:gd name="T73" fmla="*/ 20 h 69"/>
                <a:gd name="T74" fmla="*/ 16 w 190"/>
                <a:gd name="T75" fmla="*/ 13 h 69"/>
                <a:gd name="T76" fmla="*/ 25 w 190"/>
                <a:gd name="T77" fmla="*/ 8 h 69"/>
                <a:gd name="T78" fmla="*/ 34 w 190"/>
                <a:gd name="T79" fmla="*/ 4 h 69"/>
                <a:gd name="T80" fmla="*/ 48 w 190"/>
                <a:gd name="T81" fmla="*/ 2 h 69"/>
                <a:gd name="T82" fmla="*/ 53 w 190"/>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69">
                  <a:moveTo>
                    <a:pt x="53" y="0"/>
                  </a:moveTo>
                  <a:lnTo>
                    <a:pt x="68" y="1"/>
                  </a:lnTo>
                  <a:lnTo>
                    <a:pt x="82" y="1"/>
                  </a:lnTo>
                  <a:lnTo>
                    <a:pt x="98" y="8"/>
                  </a:lnTo>
                  <a:lnTo>
                    <a:pt x="104" y="16"/>
                  </a:lnTo>
                  <a:lnTo>
                    <a:pt x="121" y="14"/>
                  </a:lnTo>
                  <a:lnTo>
                    <a:pt x="127" y="19"/>
                  </a:lnTo>
                  <a:lnTo>
                    <a:pt x="140" y="31"/>
                  </a:lnTo>
                  <a:lnTo>
                    <a:pt x="150" y="41"/>
                  </a:lnTo>
                  <a:lnTo>
                    <a:pt x="156" y="40"/>
                  </a:lnTo>
                  <a:lnTo>
                    <a:pt x="166" y="45"/>
                  </a:lnTo>
                  <a:lnTo>
                    <a:pt x="164" y="51"/>
                  </a:lnTo>
                  <a:lnTo>
                    <a:pt x="177" y="51"/>
                  </a:lnTo>
                  <a:lnTo>
                    <a:pt x="190" y="60"/>
                  </a:lnTo>
                  <a:lnTo>
                    <a:pt x="187" y="65"/>
                  </a:lnTo>
                  <a:lnTo>
                    <a:pt x="175" y="67"/>
                  </a:lnTo>
                  <a:lnTo>
                    <a:pt x="163" y="68"/>
                  </a:lnTo>
                  <a:lnTo>
                    <a:pt x="151" y="67"/>
                  </a:lnTo>
                  <a:lnTo>
                    <a:pt x="124" y="69"/>
                  </a:lnTo>
                  <a:lnTo>
                    <a:pt x="138" y="57"/>
                  </a:lnTo>
                  <a:lnTo>
                    <a:pt x="131" y="52"/>
                  </a:lnTo>
                  <a:lnTo>
                    <a:pt x="120" y="50"/>
                  </a:lnTo>
                  <a:lnTo>
                    <a:pt x="114" y="45"/>
                  </a:lnTo>
                  <a:lnTo>
                    <a:pt x="112" y="33"/>
                  </a:lnTo>
                  <a:lnTo>
                    <a:pt x="101" y="34"/>
                  </a:lnTo>
                  <a:lnTo>
                    <a:pt x="86" y="28"/>
                  </a:lnTo>
                  <a:lnTo>
                    <a:pt x="81" y="24"/>
                  </a:lnTo>
                  <a:lnTo>
                    <a:pt x="58" y="20"/>
                  </a:lnTo>
                  <a:lnTo>
                    <a:pt x="52" y="16"/>
                  </a:lnTo>
                  <a:lnTo>
                    <a:pt x="60" y="11"/>
                  </a:lnTo>
                  <a:lnTo>
                    <a:pt x="42" y="10"/>
                  </a:lnTo>
                  <a:lnTo>
                    <a:pt x="28" y="21"/>
                  </a:lnTo>
                  <a:lnTo>
                    <a:pt x="20" y="21"/>
                  </a:lnTo>
                  <a:lnTo>
                    <a:pt x="17" y="26"/>
                  </a:lnTo>
                  <a:lnTo>
                    <a:pt x="7" y="28"/>
                  </a:lnTo>
                  <a:lnTo>
                    <a:pt x="0" y="27"/>
                  </a:lnTo>
                  <a:lnTo>
                    <a:pt x="11" y="20"/>
                  </a:lnTo>
                  <a:lnTo>
                    <a:pt x="16" y="13"/>
                  </a:lnTo>
                  <a:lnTo>
                    <a:pt x="25" y="8"/>
                  </a:lnTo>
                  <a:lnTo>
                    <a:pt x="34" y="4"/>
                  </a:lnTo>
                  <a:lnTo>
                    <a:pt x="48" y="2"/>
                  </a:lnTo>
                  <a:lnTo>
                    <a:pt x="53" y="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116" name="Freeform 55"/>
            <p:cNvSpPr>
              <a:spLocks/>
            </p:cNvSpPr>
            <p:nvPr/>
          </p:nvSpPr>
          <p:spPr bwMode="auto">
            <a:xfrm>
              <a:off x="2224381" y="2881027"/>
              <a:ext cx="84089" cy="61155"/>
            </a:xfrm>
            <a:custGeom>
              <a:avLst/>
              <a:gdLst>
                <a:gd name="T0" fmla="*/ 7 w 66"/>
                <a:gd name="T1" fmla="*/ 4 h 48"/>
                <a:gd name="T2" fmla="*/ 10 w 66"/>
                <a:gd name="T3" fmla="*/ 0 h 48"/>
                <a:gd name="T4" fmla="*/ 24 w 66"/>
                <a:gd name="T5" fmla="*/ 0 h 48"/>
                <a:gd name="T6" fmla="*/ 34 w 66"/>
                <a:gd name="T7" fmla="*/ 6 h 48"/>
                <a:gd name="T8" fmla="*/ 39 w 66"/>
                <a:gd name="T9" fmla="*/ 5 h 48"/>
                <a:gd name="T10" fmla="*/ 41 w 66"/>
                <a:gd name="T11" fmla="*/ 13 h 48"/>
                <a:gd name="T12" fmla="*/ 51 w 66"/>
                <a:gd name="T13" fmla="*/ 12 h 48"/>
                <a:gd name="T14" fmla="*/ 50 w 66"/>
                <a:gd name="T15" fmla="*/ 18 h 48"/>
                <a:gd name="T16" fmla="*/ 58 w 66"/>
                <a:gd name="T17" fmla="*/ 19 h 48"/>
                <a:gd name="T18" fmla="*/ 66 w 66"/>
                <a:gd name="T19" fmla="*/ 27 h 48"/>
                <a:gd name="T20" fmla="*/ 58 w 66"/>
                <a:gd name="T21" fmla="*/ 35 h 48"/>
                <a:gd name="T22" fmla="*/ 50 w 66"/>
                <a:gd name="T23" fmla="*/ 31 h 48"/>
                <a:gd name="T24" fmla="*/ 42 w 66"/>
                <a:gd name="T25" fmla="*/ 31 h 48"/>
                <a:gd name="T26" fmla="*/ 36 w 66"/>
                <a:gd name="T27" fmla="*/ 30 h 48"/>
                <a:gd name="T28" fmla="*/ 32 w 66"/>
                <a:gd name="T29" fmla="*/ 34 h 48"/>
                <a:gd name="T30" fmla="*/ 25 w 66"/>
                <a:gd name="T31" fmla="*/ 36 h 48"/>
                <a:gd name="T32" fmla="*/ 23 w 66"/>
                <a:gd name="T33" fmla="*/ 30 h 48"/>
                <a:gd name="T34" fmla="*/ 17 w 66"/>
                <a:gd name="T35" fmla="*/ 34 h 48"/>
                <a:gd name="T36" fmla="*/ 8 w 66"/>
                <a:gd name="T37" fmla="*/ 48 h 48"/>
                <a:gd name="T38" fmla="*/ 4 w 66"/>
                <a:gd name="T39" fmla="*/ 44 h 48"/>
                <a:gd name="T40" fmla="*/ 3 w 66"/>
                <a:gd name="T41" fmla="*/ 39 h 48"/>
                <a:gd name="T42" fmla="*/ 4 w 66"/>
                <a:gd name="T43" fmla="*/ 33 h 48"/>
                <a:gd name="T44" fmla="*/ 0 w 66"/>
                <a:gd name="T45" fmla="*/ 27 h 48"/>
                <a:gd name="T46" fmla="*/ 5 w 66"/>
                <a:gd name="T47" fmla="*/ 23 h 48"/>
                <a:gd name="T48" fmla="*/ 8 w 66"/>
                <a:gd name="T49" fmla="*/ 15 h 48"/>
                <a:gd name="T50" fmla="*/ 7 w 66"/>
                <a:gd name="T5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48">
                  <a:moveTo>
                    <a:pt x="7" y="4"/>
                  </a:moveTo>
                  <a:lnTo>
                    <a:pt x="10" y="0"/>
                  </a:lnTo>
                  <a:lnTo>
                    <a:pt x="24" y="0"/>
                  </a:lnTo>
                  <a:lnTo>
                    <a:pt x="34" y="6"/>
                  </a:lnTo>
                  <a:lnTo>
                    <a:pt x="39" y="5"/>
                  </a:lnTo>
                  <a:lnTo>
                    <a:pt x="41" y="13"/>
                  </a:lnTo>
                  <a:lnTo>
                    <a:pt x="51" y="12"/>
                  </a:lnTo>
                  <a:lnTo>
                    <a:pt x="50" y="18"/>
                  </a:lnTo>
                  <a:lnTo>
                    <a:pt x="58" y="19"/>
                  </a:lnTo>
                  <a:lnTo>
                    <a:pt x="66" y="27"/>
                  </a:lnTo>
                  <a:lnTo>
                    <a:pt x="58" y="35"/>
                  </a:lnTo>
                  <a:lnTo>
                    <a:pt x="50" y="31"/>
                  </a:lnTo>
                  <a:lnTo>
                    <a:pt x="42" y="31"/>
                  </a:lnTo>
                  <a:lnTo>
                    <a:pt x="36" y="30"/>
                  </a:lnTo>
                  <a:lnTo>
                    <a:pt x="32" y="34"/>
                  </a:lnTo>
                  <a:lnTo>
                    <a:pt x="25" y="36"/>
                  </a:lnTo>
                  <a:lnTo>
                    <a:pt x="23" y="30"/>
                  </a:lnTo>
                  <a:lnTo>
                    <a:pt x="17" y="34"/>
                  </a:lnTo>
                  <a:lnTo>
                    <a:pt x="8" y="48"/>
                  </a:lnTo>
                  <a:lnTo>
                    <a:pt x="4" y="44"/>
                  </a:lnTo>
                  <a:lnTo>
                    <a:pt x="3" y="39"/>
                  </a:lnTo>
                  <a:lnTo>
                    <a:pt x="4" y="33"/>
                  </a:lnTo>
                  <a:lnTo>
                    <a:pt x="0" y="27"/>
                  </a:lnTo>
                  <a:lnTo>
                    <a:pt x="5" y="23"/>
                  </a:lnTo>
                  <a:lnTo>
                    <a:pt x="8" y="15"/>
                  </a:lnTo>
                  <a:lnTo>
                    <a:pt x="7" y="4"/>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hu-HU" kern="0">
                <a:solidFill>
                  <a:sysClr val="windowText" lastClr="000000"/>
                </a:solidFill>
              </a:endParaRPr>
            </a:p>
          </p:txBody>
        </p:sp>
        <p:sp>
          <p:nvSpPr>
            <p:cNvPr id="117" name="Freeform 57"/>
            <p:cNvSpPr>
              <a:spLocks/>
            </p:cNvSpPr>
            <p:nvPr/>
          </p:nvSpPr>
          <p:spPr bwMode="auto">
            <a:xfrm>
              <a:off x="1988677" y="3371545"/>
              <a:ext cx="133778" cy="166904"/>
            </a:xfrm>
            <a:custGeom>
              <a:avLst/>
              <a:gdLst>
                <a:gd name="T0" fmla="*/ 13 w 105"/>
                <a:gd name="T1" fmla="*/ 99 h 131"/>
                <a:gd name="T2" fmla="*/ 22 w 105"/>
                <a:gd name="T3" fmla="*/ 84 h 131"/>
                <a:gd name="T4" fmla="*/ 18 w 105"/>
                <a:gd name="T5" fmla="*/ 75 h 131"/>
                <a:gd name="T6" fmla="*/ 11 w 105"/>
                <a:gd name="T7" fmla="*/ 84 h 131"/>
                <a:gd name="T8" fmla="*/ 0 w 105"/>
                <a:gd name="T9" fmla="*/ 75 h 131"/>
                <a:gd name="T10" fmla="*/ 4 w 105"/>
                <a:gd name="T11" fmla="*/ 69 h 131"/>
                <a:gd name="T12" fmla="*/ 0 w 105"/>
                <a:gd name="T13" fmla="*/ 50 h 131"/>
                <a:gd name="T14" fmla="*/ 7 w 105"/>
                <a:gd name="T15" fmla="*/ 47 h 131"/>
                <a:gd name="T16" fmla="*/ 10 w 105"/>
                <a:gd name="T17" fmla="*/ 34 h 131"/>
                <a:gd name="T18" fmla="*/ 17 w 105"/>
                <a:gd name="T19" fmla="*/ 21 h 131"/>
                <a:gd name="T20" fmla="*/ 16 w 105"/>
                <a:gd name="T21" fmla="*/ 12 h 131"/>
                <a:gd name="T22" fmla="*/ 26 w 105"/>
                <a:gd name="T23" fmla="*/ 8 h 131"/>
                <a:gd name="T24" fmla="*/ 39 w 105"/>
                <a:gd name="T25" fmla="*/ 0 h 131"/>
                <a:gd name="T26" fmla="*/ 57 w 105"/>
                <a:gd name="T27" fmla="*/ 12 h 131"/>
                <a:gd name="T28" fmla="*/ 60 w 105"/>
                <a:gd name="T29" fmla="*/ 11 h 131"/>
                <a:gd name="T30" fmla="*/ 65 w 105"/>
                <a:gd name="T31" fmla="*/ 20 h 131"/>
                <a:gd name="T32" fmla="*/ 80 w 105"/>
                <a:gd name="T33" fmla="*/ 23 h 131"/>
                <a:gd name="T34" fmla="*/ 86 w 105"/>
                <a:gd name="T35" fmla="*/ 20 h 131"/>
                <a:gd name="T36" fmla="*/ 95 w 105"/>
                <a:gd name="T37" fmla="*/ 27 h 131"/>
                <a:gd name="T38" fmla="*/ 102 w 105"/>
                <a:gd name="T39" fmla="*/ 31 h 131"/>
                <a:gd name="T40" fmla="*/ 105 w 105"/>
                <a:gd name="T41" fmla="*/ 47 h 131"/>
                <a:gd name="T42" fmla="*/ 99 w 105"/>
                <a:gd name="T43" fmla="*/ 61 h 131"/>
                <a:gd name="T44" fmla="*/ 80 w 105"/>
                <a:gd name="T45" fmla="*/ 83 h 131"/>
                <a:gd name="T46" fmla="*/ 58 w 105"/>
                <a:gd name="T47" fmla="*/ 91 h 131"/>
                <a:gd name="T48" fmla="*/ 47 w 105"/>
                <a:gd name="T49" fmla="*/ 109 h 131"/>
                <a:gd name="T50" fmla="*/ 44 w 105"/>
                <a:gd name="T51" fmla="*/ 123 h 131"/>
                <a:gd name="T52" fmla="*/ 34 w 105"/>
                <a:gd name="T53" fmla="*/ 131 h 131"/>
                <a:gd name="T54" fmla="*/ 26 w 105"/>
                <a:gd name="T55" fmla="*/ 121 h 131"/>
                <a:gd name="T56" fmla="*/ 18 w 105"/>
                <a:gd name="T57" fmla="*/ 119 h 131"/>
                <a:gd name="T58" fmla="*/ 10 w 105"/>
                <a:gd name="T59" fmla="*/ 120 h 131"/>
                <a:gd name="T60" fmla="*/ 10 w 105"/>
                <a:gd name="T61" fmla="*/ 113 h 131"/>
                <a:gd name="T62" fmla="*/ 15 w 105"/>
                <a:gd name="T63" fmla="*/ 108 h 131"/>
                <a:gd name="T64" fmla="*/ 13 w 105"/>
                <a:gd name="T65" fmla="*/ 9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31">
                  <a:moveTo>
                    <a:pt x="13" y="99"/>
                  </a:moveTo>
                  <a:lnTo>
                    <a:pt x="22" y="84"/>
                  </a:lnTo>
                  <a:lnTo>
                    <a:pt x="18" y="75"/>
                  </a:lnTo>
                  <a:lnTo>
                    <a:pt x="11" y="84"/>
                  </a:lnTo>
                  <a:lnTo>
                    <a:pt x="0" y="75"/>
                  </a:lnTo>
                  <a:lnTo>
                    <a:pt x="4" y="69"/>
                  </a:lnTo>
                  <a:lnTo>
                    <a:pt x="0" y="50"/>
                  </a:lnTo>
                  <a:lnTo>
                    <a:pt x="7" y="47"/>
                  </a:lnTo>
                  <a:lnTo>
                    <a:pt x="10" y="34"/>
                  </a:lnTo>
                  <a:lnTo>
                    <a:pt x="17" y="21"/>
                  </a:lnTo>
                  <a:lnTo>
                    <a:pt x="16" y="12"/>
                  </a:lnTo>
                  <a:lnTo>
                    <a:pt x="26" y="8"/>
                  </a:lnTo>
                  <a:lnTo>
                    <a:pt x="39" y="0"/>
                  </a:lnTo>
                  <a:lnTo>
                    <a:pt x="57" y="12"/>
                  </a:lnTo>
                  <a:lnTo>
                    <a:pt x="60" y="11"/>
                  </a:lnTo>
                  <a:lnTo>
                    <a:pt x="65" y="20"/>
                  </a:lnTo>
                  <a:lnTo>
                    <a:pt x="80" y="23"/>
                  </a:lnTo>
                  <a:lnTo>
                    <a:pt x="86" y="20"/>
                  </a:lnTo>
                  <a:lnTo>
                    <a:pt x="95" y="27"/>
                  </a:lnTo>
                  <a:lnTo>
                    <a:pt x="102" y="31"/>
                  </a:lnTo>
                  <a:lnTo>
                    <a:pt x="105" y="47"/>
                  </a:lnTo>
                  <a:lnTo>
                    <a:pt x="99" y="61"/>
                  </a:lnTo>
                  <a:lnTo>
                    <a:pt x="80" y="83"/>
                  </a:lnTo>
                  <a:lnTo>
                    <a:pt x="58" y="91"/>
                  </a:lnTo>
                  <a:lnTo>
                    <a:pt x="47" y="109"/>
                  </a:lnTo>
                  <a:lnTo>
                    <a:pt x="44" y="123"/>
                  </a:lnTo>
                  <a:lnTo>
                    <a:pt x="34" y="131"/>
                  </a:lnTo>
                  <a:lnTo>
                    <a:pt x="26" y="121"/>
                  </a:lnTo>
                  <a:lnTo>
                    <a:pt x="18" y="119"/>
                  </a:lnTo>
                  <a:lnTo>
                    <a:pt x="10" y="120"/>
                  </a:lnTo>
                  <a:lnTo>
                    <a:pt x="10" y="113"/>
                  </a:lnTo>
                  <a:lnTo>
                    <a:pt x="15" y="108"/>
                  </a:lnTo>
                  <a:lnTo>
                    <a:pt x="13" y="99"/>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118" name="Freeform 64"/>
            <p:cNvSpPr>
              <a:spLocks/>
            </p:cNvSpPr>
            <p:nvPr/>
          </p:nvSpPr>
          <p:spPr bwMode="auto">
            <a:xfrm>
              <a:off x="2655017" y="4753914"/>
              <a:ext cx="67526" cy="30578"/>
            </a:xfrm>
            <a:custGeom>
              <a:avLst/>
              <a:gdLst>
                <a:gd name="T0" fmla="*/ 0 w 53"/>
                <a:gd name="T1" fmla="*/ 15 h 24"/>
                <a:gd name="T2" fmla="*/ 15 w 53"/>
                <a:gd name="T3" fmla="*/ 3 h 24"/>
                <a:gd name="T4" fmla="*/ 30 w 53"/>
                <a:gd name="T5" fmla="*/ 8 h 24"/>
                <a:gd name="T6" fmla="*/ 37 w 53"/>
                <a:gd name="T7" fmla="*/ 0 h 24"/>
                <a:gd name="T8" fmla="*/ 53 w 53"/>
                <a:gd name="T9" fmla="*/ 9 h 24"/>
                <a:gd name="T10" fmla="*/ 50 w 53"/>
                <a:gd name="T11" fmla="*/ 16 h 24"/>
                <a:gd name="T12" fmla="*/ 31 w 53"/>
                <a:gd name="T13" fmla="*/ 22 h 24"/>
                <a:gd name="T14" fmla="*/ 21 w 53"/>
                <a:gd name="T15" fmla="*/ 15 h 24"/>
                <a:gd name="T16" fmla="*/ 11 w 53"/>
                <a:gd name="T17" fmla="*/ 24 h 24"/>
                <a:gd name="T18" fmla="*/ 0 w 53"/>
                <a:gd name="T19"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0" y="15"/>
                  </a:moveTo>
                  <a:lnTo>
                    <a:pt x="15" y="3"/>
                  </a:lnTo>
                  <a:lnTo>
                    <a:pt x="30" y="8"/>
                  </a:lnTo>
                  <a:lnTo>
                    <a:pt x="37" y="0"/>
                  </a:lnTo>
                  <a:lnTo>
                    <a:pt x="53" y="9"/>
                  </a:lnTo>
                  <a:lnTo>
                    <a:pt x="50" y="16"/>
                  </a:lnTo>
                  <a:lnTo>
                    <a:pt x="31" y="22"/>
                  </a:lnTo>
                  <a:lnTo>
                    <a:pt x="21" y="15"/>
                  </a:lnTo>
                  <a:lnTo>
                    <a:pt x="11" y="24"/>
                  </a:lnTo>
                  <a:lnTo>
                    <a:pt x="0" y="15"/>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119" name="Freeform 65"/>
            <p:cNvSpPr>
              <a:spLocks/>
            </p:cNvSpPr>
            <p:nvPr/>
          </p:nvSpPr>
          <p:spPr bwMode="auto">
            <a:xfrm>
              <a:off x="2607876" y="3255605"/>
              <a:ext cx="67526" cy="98104"/>
            </a:xfrm>
            <a:custGeom>
              <a:avLst/>
              <a:gdLst>
                <a:gd name="T0" fmla="*/ 36 w 53"/>
                <a:gd name="T1" fmla="*/ 67 h 77"/>
                <a:gd name="T2" fmla="*/ 29 w 53"/>
                <a:gd name="T3" fmla="*/ 75 h 77"/>
                <a:gd name="T4" fmla="*/ 20 w 53"/>
                <a:gd name="T5" fmla="*/ 77 h 77"/>
                <a:gd name="T6" fmla="*/ 18 w 53"/>
                <a:gd name="T7" fmla="*/ 71 h 77"/>
                <a:gd name="T8" fmla="*/ 13 w 53"/>
                <a:gd name="T9" fmla="*/ 70 h 77"/>
                <a:gd name="T10" fmla="*/ 8 w 53"/>
                <a:gd name="T11" fmla="*/ 76 h 77"/>
                <a:gd name="T12" fmla="*/ 0 w 53"/>
                <a:gd name="T13" fmla="*/ 71 h 77"/>
                <a:gd name="T14" fmla="*/ 4 w 53"/>
                <a:gd name="T15" fmla="*/ 62 h 77"/>
                <a:gd name="T16" fmla="*/ 6 w 53"/>
                <a:gd name="T17" fmla="*/ 53 h 77"/>
                <a:gd name="T18" fmla="*/ 10 w 53"/>
                <a:gd name="T19" fmla="*/ 44 h 77"/>
                <a:gd name="T20" fmla="*/ 2 w 53"/>
                <a:gd name="T21" fmla="*/ 32 h 77"/>
                <a:gd name="T22" fmla="*/ 1 w 53"/>
                <a:gd name="T23" fmla="*/ 18 h 77"/>
                <a:gd name="T24" fmla="*/ 11 w 53"/>
                <a:gd name="T25" fmla="*/ 0 h 77"/>
                <a:gd name="T26" fmla="*/ 17 w 53"/>
                <a:gd name="T27" fmla="*/ 2 h 77"/>
                <a:gd name="T28" fmla="*/ 31 w 53"/>
                <a:gd name="T29" fmla="*/ 7 h 77"/>
                <a:gd name="T30" fmla="*/ 50 w 53"/>
                <a:gd name="T31" fmla="*/ 25 h 77"/>
                <a:gd name="T32" fmla="*/ 53 w 53"/>
                <a:gd name="T33" fmla="*/ 33 h 77"/>
                <a:gd name="T34" fmla="*/ 42 w 53"/>
                <a:gd name="T35" fmla="*/ 52 h 77"/>
                <a:gd name="T36" fmla="*/ 36 w 53"/>
                <a:gd name="T37" fmla="*/ 6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77">
                  <a:moveTo>
                    <a:pt x="36" y="67"/>
                  </a:moveTo>
                  <a:lnTo>
                    <a:pt x="29" y="75"/>
                  </a:lnTo>
                  <a:lnTo>
                    <a:pt x="20" y="77"/>
                  </a:lnTo>
                  <a:lnTo>
                    <a:pt x="18" y="71"/>
                  </a:lnTo>
                  <a:lnTo>
                    <a:pt x="13" y="70"/>
                  </a:lnTo>
                  <a:lnTo>
                    <a:pt x="8" y="76"/>
                  </a:lnTo>
                  <a:lnTo>
                    <a:pt x="0" y="71"/>
                  </a:lnTo>
                  <a:lnTo>
                    <a:pt x="4" y="62"/>
                  </a:lnTo>
                  <a:lnTo>
                    <a:pt x="6" y="53"/>
                  </a:lnTo>
                  <a:lnTo>
                    <a:pt x="10" y="44"/>
                  </a:lnTo>
                  <a:lnTo>
                    <a:pt x="2" y="32"/>
                  </a:lnTo>
                  <a:lnTo>
                    <a:pt x="1" y="18"/>
                  </a:lnTo>
                  <a:lnTo>
                    <a:pt x="11" y="0"/>
                  </a:lnTo>
                  <a:lnTo>
                    <a:pt x="17" y="2"/>
                  </a:lnTo>
                  <a:lnTo>
                    <a:pt x="31" y="7"/>
                  </a:lnTo>
                  <a:lnTo>
                    <a:pt x="50" y="25"/>
                  </a:lnTo>
                  <a:lnTo>
                    <a:pt x="53" y="33"/>
                  </a:lnTo>
                  <a:lnTo>
                    <a:pt x="42" y="52"/>
                  </a:lnTo>
                  <a:lnTo>
                    <a:pt x="36" y="67"/>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120" name="Freeform 80"/>
            <p:cNvSpPr>
              <a:spLocks/>
            </p:cNvSpPr>
            <p:nvPr/>
          </p:nvSpPr>
          <p:spPr bwMode="auto">
            <a:xfrm>
              <a:off x="1744055" y="2935812"/>
              <a:ext cx="95556" cy="108297"/>
            </a:xfrm>
            <a:custGeom>
              <a:avLst/>
              <a:gdLst>
                <a:gd name="T0" fmla="*/ 37 w 75"/>
                <a:gd name="T1" fmla="*/ 85 h 85"/>
                <a:gd name="T2" fmla="*/ 28 w 75"/>
                <a:gd name="T3" fmla="*/ 81 h 85"/>
                <a:gd name="T4" fmla="*/ 17 w 75"/>
                <a:gd name="T5" fmla="*/ 81 h 85"/>
                <a:gd name="T6" fmla="*/ 9 w 75"/>
                <a:gd name="T7" fmla="*/ 77 h 85"/>
                <a:gd name="T8" fmla="*/ 0 w 75"/>
                <a:gd name="T9" fmla="*/ 68 h 85"/>
                <a:gd name="T10" fmla="*/ 1 w 75"/>
                <a:gd name="T11" fmla="*/ 62 h 85"/>
                <a:gd name="T12" fmla="*/ 4 w 75"/>
                <a:gd name="T13" fmla="*/ 58 h 85"/>
                <a:gd name="T14" fmla="*/ 2 w 75"/>
                <a:gd name="T15" fmla="*/ 54 h 85"/>
                <a:gd name="T16" fmla="*/ 12 w 75"/>
                <a:gd name="T17" fmla="*/ 37 h 85"/>
                <a:gd name="T18" fmla="*/ 36 w 75"/>
                <a:gd name="T19" fmla="*/ 37 h 85"/>
                <a:gd name="T20" fmla="*/ 37 w 75"/>
                <a:gd name="T21" fmla="*/ 29 h 85"/>
                <a:gd name="T22" fmla="*/ 34 w 75"/>
                <a:gd name="T23" fmla="*/ 28 h 85"/>
                <a:gd name="T24" fmla="*/ 33 w 75"/>
                <a:gd name="T25" fmla="*/ 24 h 85"/>
                <a:gd name="T26" fmla="*/ 27 w 75"/>
                <a:gd name="T27" fmla="*/ 19 h 85"/>
                <a:gd name="T28" fmla="*/ 21 w 75"/>
                <a:gd name="T29" fmla="*/ 12 h 85"/>
                <a:gd name="T30" fmla="*/ 29 w 75"/>
                <a:gd name="T31" fmla="*/ 12 h 85"/>
                <a:gd name="T32" fmla="*/ 30 w 75"/>
                <a:gd name="T33" fmla="*/ 0 h 85"/>
                <a:gd name="T34" fmla="*/ 47 w 75"/>
                <a:gd name="T35" fmla="*/ 0 h 85"/>
                <a:gd name="T36" fmla="*/ 64 w 75"/>
                <a:gd name="T37" fmla="*/ 0 h 85"/>
                <a:gd name="T38" fmla="*/ 62 w 75"/>
                <a:gd name="T39" fmla="*/ 17 h 85"/>
                <a:gd name="T40" fmla="*/ 58 w 75"/>
                <a:gd name="T41" fmla="*/ 40 h 85"/>
                <a:gd name="T42" fmla="*/ 63 w 75"/>
                <a:gd name="T43" fmla="*/ 40 h 85"/>
                <a:gd name="T44" fmla="*/ 69 w 75"/>
                <a:gd name="T45" fmla="*/ 44 h 85"/>
                <a:gd name="T46" fmla="*/ 71 w 75"/>
                <a:gd name="T47" fmla="*/ 41 h 85"/>
                <a:gd name="T48" fmla="*/ 75 w 75"/>
                <a:gd name="T49" fmla="*/ 44 h 85"/>
                <a:gd name="T50" fmla="*/ 66 w 75"/>
                <a:gd name="T51" fmla="*/ 52 h 85"/>
                <a:gd name="T52" fmla="*/ 57 w 75"/>
                <a:gd name="T53" fmla="*/ 58 h 85"/>
                <a:gd name="T54" fmla="*/ 55 w 75"/>
                <a:gd name="T55" fmla="*/ 61 h 85"/>
                <a:gd name="T56" fmla="*/ 56 w 75"/>
                <a:gd name="T57" fmla="*/ 66 h 85"/>
                <a:gd name="T58" fmla="*/ 52 w 75"/>
                <a:gd name="T59" fmla="*/ 71 h 85"/>
                <a:gd name="T60" fmla="*/ 48 w 75"/>
                <a:gd name="T61" fmla="*/ 72 h 85"/>
                <a:gd name="T62" fmla="*/ 49 w 75"/>
                <a:gd name="T63" fmla="*/ 74 h 85"/>
                <a:gd name="T64" fmla="*/ 45 w 75"/>
                <a:gd name="T65" fmla="*/ 77 h 85"/>
                <a:gd name="T66" fmla="*/ 38 w 75"/>
                <a:gd name="T67" fmla="*/ 82 h 85"/>
                <a:gd name="T68" fmla="*/ 37 w 75"/>
                <a:gd name="T6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 h="85">
                  <a:moveTo>
                    <a:pt x="37" y="85"/>
                  </a:moveTo>
                  <a:lnTo>
                    <a:pt x="28" y="81"/>
                  </a:lnTo>
                  <a:lnTo>
                    <a:pt x="17" y="81"/>
                  </a:lnTo>
                  <a:lnTo>
                    <a:pt x="9" y="77"/>
                  </a:lnTo>
                  <a:lnTo>
                    <a:pt x="0" y="68"/>
                  </a:lnTo>
                  <a:lnTo>
                    <a:pt x="1" y="62"/>
                  </a:lnTo>
                  <a:lnTo>
                    <a:pt x="4" y="58"/>
                  </a:lnTo>
                  <a:lnTo>
                    <a:pt x="2" y="54"/>
                  </a:lnTo>
                  <a:lnTo>
                    <a:pt x="12" y="37"/>
                  </a:lnTo>
                  <a:lnTo>
                    <a:pt x="36" y="37"/>
                  </a:lnTo>
                  <a:lnTo>
                    <a:pt x="37" y="29"/>
                  </a:lnTo>
                  <a:lnTo>
                    <a:pt x="34" y="28"/>
                  </a:lnTo>
                  <a:lnTo>
                    <a:pt x="33" y="24"/>
                  </a:lnTo>
                  <a:lnTo>
                    <a:pt x="27" y="19"/>
                  </a:lnTo>
                  <a:lnTo>
                    <a:pt x="21" y="12"/>
                  </a:lnTo>
                  <a:lnTo>
                    <a:pt x="29" y="12"/>
                  </a:lnTo>
                  <a:lnTo>
                    <a:pt x="30" y="0"/>
                  </a:lnTo>
                  <a:lnTo>
                    <a:pt x="47" y="0"/>
                  </a:lnTo>
                  <a:lnTo>
                    <a:pt x="64" y="0"/>
                  </a:lnTo>
                  <a:lnTo>
                    <a:pt x="62" y="17"/>
                  </a:lnTo>
                  <a:lnTo>
                    <a:pt x="58" y="40"/>
                  </a:lnTo>
                  <a:lnTo>
                    <a:pt x="63" y="40"/>
                  </a:lnTo>
                  <a:lnTo>
                    <a:pt x="69" y="44"/>
                  </a:lnTo>
                  <a:lnTo>
                    <a:pt x="71" y="41"/>
                  </a:lnTo>
                  <a:lnTo>
                    <a:pt x="75" y="44"/>
                  </a:lnTo>
                  <a:lnTo>
                    <a:pt x="66" y="52"/>
                  </a:lnTo>
                  <a:lnTo>
                    <a:pt x="57" y="58"/>
                  </a:lnTo>
                  <a:lnTo>
                    <a:pt x="55" y="61"/>
                  </a:lnTo>
                  <a:lnTo>
                    <a:pt x="56" y="66"/>
                  </a:lnTo>
                  <a:lnTo>
                    <a:pt x="52" y="71"/>
                  </a:lnTo>
                  <a:lnTo>
                    <a:pt x="48" y="72"/>
                  </a:lnTo>
                  <a:lnTo>
                    <a:pt x="49" y="74"/>
                  </a:lnTo>
                  <a:lnTo>
                    <a:pt x="45" y="77"/>
                  </a:lnTo>
                  <a:lnTo>
                    <a:pt x="38" y="82"/>
                  </a:lnTo>
                  <a:lnTo>
                    <a:pt x="37" y="85"/>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121" name="Freeform 81"/>
            <p:cNvSpPr>
              <a:spLocks/>
            </p:cNvSpPr>
            <p:nvPr/>
          </p:nvSpPr>
          <p:spPr bwMode="auto">
            <a:xfrm>
              <a:off x="2448618" y="3186805"/>
              <a:ext cx="112118" cy="187289"/>
            </a:xfrm>
            <a:custGeom>
              <a:avLst/>
              <a:gdLst>
                <a:gd name="T0" fmla="*/ 32 w 88"/>
                <a:gd name="T1" fmla="*/ 0 h 147"/>
                <a:gd name="T2" fmla="*/ 43 w 88"/>
                <a:gd name="T3" fmla="*/ 7 h 147"/>
                <a:gd name="T4" fmla="*/ 54 w 88"/>
                <a:gd name="T5" fmla="*/ 21 h 147"/>
                <a:gd name="T6" fmla="*/ 54 w 88"/>
                <a:gd name="T7" fmla="*/ 32 h 147"/>
                <a:gd name="T8" fmla="*/ 61 w 88"/>
                <a:gd name="T9" fmla="*/ 32 h 147"/>
                <a:gd name="T10" fmla="*/ 71 w 88"/>
                <a:gd name="T11" fmla="*/ 42 h 147"/>
                <a:gd name="T12" fmla="*/ 78 w 88"/>
                <a:gd name="T13" fmla="*/ 49 h 147"/>
                <a:gd name="T14" fmla="*/ 74 w 88"/>
                <a:gd name="T15" fmla="*/ 68 h 147"/>
                <a:gd name="T16" fmla="*/ 63 w 88"/>
                <a:gd name="T17" fmla="*/ 73 h 147"/>
                <a:gd name="T18" fmla="*/ 64 w 88"/>
                <a:gd name="T19" fmla="*/ 78 h 147"/>
                <a:gd name="T20" fmla="*/ 61 w 88"/>
                <a:gd name="T21" fmla="*/ 89 h 147"/>
                <a:gd name="T22" fmla="*/ 68 w 88"/>
                <a:gd name="T23" fmla="*/ 104 h 147"/>
                <a:gd name="T24" fmla="*/ 74 w 88"/>
                <a:gd name="T25" fmla="*/ 104 h 147"/>
                <a:gd name="T26" fmla="*/ 77 w 88"/>
                <a:gd name="T27" fmla="*/ 116 h 147"/>
                <a:gd name="T28" fmla="*/ 88 w 88"/>
                <a:gd name="T29" fmla="*/ 134 h 147"/>
                <a:gd name="T30" fmla="*/ 83 w 88"/>
                <a:gd name="T31" fmla="*/ 135 h 147"/>
                <a:gd name="T32" fmla="*/ 73 w 88"/>
                <a:gd name="T33" fmla="*/ 133 h 147"/>
                <a:gd name="T34" fmla="*/ 67 w 88"/>
                <a:gd name="T35" fmla="*/ 138 h 147"/>
                <a:gd name="T36" fmla="*/ 59 w 88"/>
                <a:gd name="T37" fmla="*/ 142 h 147"/>
                <a:gd name="T38" fmla="*/ 53 w 88"/>
                <a:gd name="T39" fmla="*/ 143 h 147"/>
                <a:gd name="T40" fmla="*/ 51 w 88"/>
                <a:gd name="T41" fmla="*/ 147 h 147"/>
                <a:gd name="T42" fmla="*/ 42 w 88"/>
                <a:gd name="T43" fmla="*/ 146 h 147"/>
                <a:gd name="T44" fmla="*/ 31 w 88"/>
                <a:gd name="T45" fmla="*/ 136 h 147"/>
                <a:gd name="T46" fmla="*/ 29 w 88"/>
                <a:gd name="T47" fmla="*/ 127 h 147"/>
                <a:gd name="T48" fmla="*/ 25 w 88"/>
                <a:gd name="T49" fmla="*/ 116 h 147"/>
                <a:gd name="T50" fmla="*/ 28 w 88"/>
                <a:gd name="T51" fmla="*/ 98 h 147"/>
                <a:gd name="T52" fmla="*/ 33 w 88"/>
                <a:gd name="T53" fmla="*/ 91 h 147"/>
                <a:gd name="T54" fmla="*/ 29 w 88"/>
                <a:gd name="T55" fmla="*/ 82 h 147"/>
                <a:gd name="T56" fmla="*/ 23 w 88"/>
                <a:gd name="T57" fmla="*/ 78 h 147"/>
                <a:gd name="T58" fmla="*/ 25 w 88"/>
                <a:gd name="T59" fmla="*/ 69 h 147"/>
                <a:gd name="T60" fmla="*/ 21 w 88"/>
                <a:gd name="T61" fmla="*/ 64 h 147"/>
                <a:gd name="T62" fmla="*/ 12 w 88"/>
                <a:gd name="T63" fmla="*/ 65 h 147"/>
                <a:gd name="T64" fmla="*/ 0 w 88"/>
                <a:gd name="T65" fmla="*/ 50 h 147"/>
                <a:gd name="T66" fmla="*/ 5 w 88"/>
                <a:gd name="T67" fmla="*/ 44 h 147"/>
                <a:gd name="T68" fmla="*/ 5 w 88"/>
                <a:gd name="T69" fmla="*/ 34 h 147"/>
                <a:gd name="T70" fmla="*/ 16 w 88"/>
                <a:gd name="T71" fmla="*/ 31 h 147"/>
                <a:gd name="T72" fmla="*/ 21 w 88"/>
                <a:gd name="T73" fmla="*/ 27 h 147"/>
                <a:gd name="T74" fmla="*/ 15 w 88"/>
                <a:gd name="T75" fmla="*/ 19 h 147"/>
                <a:gd name="T76" fmla="*/ 17 w 88"/>
                <a:gd name="T77" fmla="*/ 12 h 147"/>
                <a:gd name="T78" fmla="*/ 32 w 88"/>
                <a:gd name="T7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147">
                  <a:moveTo>
                    <a:pt x="32" y="0"/>
                  </a:moveTo>
                  <a:lnTo>
                    <a:pt x="43" y="7"/>
                  </a:lnTo>
                  <a:lnTo>
                    <a:pt x="54" y="21"/>
                  </a:lnTo>
                  <a:lnTo>
                    <a:pt x="54" y="32"/>
                  </a:lnTo>
                  <a:lnTo>
                    <a:pt x="61" y="32"/>
                  </a:lnTo>
                  <a:lnTo>
                    <a:pt x="71" y="42"/>
                  </a:lnTo>
                  <a:lnTo>
                    <a:pt x="78" y="49"/>
                  </a:lnTo>
                  <a:lnTo>
                    <a:pt x="74" y="68"/>
                  </a:lnTo>
                  <a:lnTo>
                    <a:pt x="63" y="73"/>
                  </a:lnTo>
                  <a:lnTo>
                    <a:pt x="64" y="78"/>
                  </a:lnTo>
                  <a:lnTo>
                    <a:pt x="61" y="89"/>
                  </a:lnTo>
                  <a:lnTo>
                    <a:pt x="68" y="104"/>
                  </a:lnTo>
                  <a:lnTo>
                    <a:pt x="74" y="104"/>
                  </a:lnTo>
                  <a:lnTo>
                    <a:pt x="77" y="116"/>
                  </a:lnTo>
                  <a:lnTo>
                    <a:pt x="88" y="134"/>
                  </a:lnTo>
                  <a:lnTo>
                    <a:pt x="83" y="135"/>
                  </a:lnTo>
                  <a:lnTo>
                    <a:pt x="73" y="133"/>
                  </a:lnTo>
                  <a:lnTo>
                    <a:pt x="67" y="138"/>
                  </a:lnTo>
                  <a:lnTo>
                    <a:pt x="59" y="142"/>
                  </a:lnTo>
                  <a:lnTo>
                    <a:pt x="53" y="143"/>
                  </a:lnTo>
                  <a:lnTo>
                    <a:pt x="51" y="147"/>
                  </a:lnTo>
                  <a:lnTo>
                    <a:pt x="42" y="146"/>
                  </a:lnTo>
                  <a:lnTo>
                    <a:pt x="31" y="136"/>
                  </a:lnTo>
                  <a:lnTo>
                    <a:pt x="29" y="127"/>
                  </a:lnTo>
                  <a:lnTo>
                    <a:pt x="25" y="116"/>
                  </a:lnTo>
                  <a:lnTo>
                    <a:pt x="28" y="98"/>
                  </a:lnTo>
                  <a:lnTo>
                    <a:pt x="33" y="91"/>
                  </a:lnTo>
                  <a:lnTo>
                    <a:pt x="29" y="82"/>
                  </a:lnTo>
                  <a:lnTo>
                    <a:pt x="23" y="78"/>
                  </a:lnTo>
                  <a:lnTo>
                    <a:pt x="25" y="69"/>
                  </a:lnTo>
                  <a:lnTo>
                    <a:pt x="21" y="64"/>
                  </a:lnTo>
                  <a:lnTo>
                    <a:pt x="12" y="65"/>
                  </a:lnTo>
                  <a:lnTo>
                    <a:pt x="0" y="50"/>
                  </a:lnTo>
                  <a:lnTo>
                    <a:pt x="5" y="44"/>
                  </a:lnTo>
                  <a:lnTo>
                    <a:pt x="5" y="34"/>
                  </a:lnTo>
                  <a:lnTo>
                    <a:pt x="16" y="31"/>
                  </a:lnTo>
                  <a:lnTo>
                    <a:pt x="21" y="27"/>
                  </a:lnTo>
                  <a:lnTo>
                    <a:pt x="15" y="19"/>
                  </a:lnTo>
                  <a:lnTo>
                    <a:pt x="17" y="12"/>
                  </a:lnTo>
                  <a:lnTo>
                    <a:pt x="32" y="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122" name="Freeform 82"/>
            <p:cNvSpPr>
              <a:spLocks/>
            </p:cNvSpPr>
            <p:nvPr/>
          </p:nvSpPr>
          <p:spPr bwMode="auto">
            <a:xfrm>
              <a:off x="1810307" y="2984227"/>
              <a:ext cx="145244" cy="80267"/>
            </a:xfrm>
            <a:custGeom>
              <a:avLst/>
              <a:gdLst>
                <a:gd name="T0" fmla="*/ 34 w 114"/>
                <a:gd name="T1" fmla="*/ 63 h 63"/>
                <a:gd name="T2" fmla="*/ 32 w 114"/>
                <a:gd name="T3" fmla="*/ 56 h 63"/>
                <a:gd name="T4" fmla="*/ 27 w 114"/>
                <a:gd name="T5" fmla="*/ 54 h 63"/>
                <a:gd name="T6" fmla="*/ 29 w 114"/>
                <a:gd name="T7" fmla="*/ 46 h 63"/>
                <a:gd name="T8" fmla="*/ 26 w 114"/>
                <a:gd name="T9" fmla="*/ 44 h 63"/>
                <a:gd name="T10" fmla="*/ 23 w 114"/>
                <a:gd name="T11" fmla="*/ 42 h 63"/>
                <a:gd name="T12" fmla="*/ 14 w 114"/>
                <a:gd name="T13" fmla="*/ 45 h 63"/>
                <a:gd name="T14" fmla="*/ 14 w 114"/>
                <a:gd name="T15" fmla="*/ 42 h 63"/>
                <a:gd name="T16" fmla="*/ 9 w 114"/>
                <a:gd name="T17" fmla="*/ 39 h 63"/>
                <a:gd name="T18" fmla="*/ 5 w 114"/>
                <a:gd name="T19" fmla="*/ 34 h 63"/>
                <a:gd name="T20" fmla="*/ 0 w 114"/>
                <a:gd name="T21" fmla="*/ 33 h 63"/>
                <a:gd name="T22" fmla="*/ 4 w 114"/>
                <a:gd name="T23" fmla="*/ 28 h 63"/>
                <a:gd name="T24" fmla="*/ 3 w 114"/>
                <a:gd name="T25" fmla="*/ 23 h 63"/>
                <a:gd name="T26" fmla="*/ 5 w 114"/>
                <a:gd name="T27" fmla="*/ 19 h 63"/>
                <a:gd name="T28" fmla="*/ 14 w 114"/>
                <a:gd name="T29" fmla="*/ 14 h 63"/>
                <a:gd name="T30" fmla="*/ 23 w 114"/>
                <a:gd name="T31" fmla="*/ 6 h 63"/>
                <a:gd name="T32" fmla="*/ 25 w 114"/>
                <a:gd name="T33" fmla="*/ 7 h 63"/>
                <a:gd name="T34" fmla="*/ 30 w 114"/>
                <a:gd name="T35" fmla="*/ 3 h 63"/>
                <a:gd name="T36" fmla="*/ 35 w 114"/>
                <a:gd name="T37" fmla="*/ 2 h 63"/>
                <a:gd name="T38" fmla="*/ 36 w 114"/>
                <a:gd name="T39" fmla="*/ 4 h 63"/>
                <a:gd name="T40" fmla="*/ 39 w 114"/>
                <a:gd name="T41" fmla="*/ 3 h 63"/>
                <a:gd name="T42" fmla="*/ 48 w 114"/>
                <a:gd name="T43" fmla="*/ 5 h 63"/>
                <a:gd name="T44" fmla="*/ 56 w 114"/>
                <a:gd name="T45" fmla="*/ 4 h 63"/>
                <a:gd name="T46" fmla="*/ 62 w 114"/>
                <a:gd name="T47" fmla="*/ 2 h 63"/>
                <a:gd name="T48" fmla="*/ 65 w 114"/>
                <a:gd name="T49" fmla="*/ 0 h 63"/>
                <a:gd name="T50" fmla="*/ 70 w 114"/>
                <a:gd name="T51" fmla="*/ 1 h 63"/>
                <a:gd name="T52" fmla="*/ 74 w 114"/>
                <a:gd name="T53" fmla="*/ 2 h 63"/>
                <a:gd name="T54" fmla="*/ 79 w 114"/>
                <a:gd name="T55" fmla="*/ 2 h 63"/>
                <a:gd name="T56" fmla="*/ 83 w 114"/>
                <a:gd name="T57" fmla="*/ 0 h 63"/>
                <a:gd name="T58" fmla="*/ 91 w 114"/>
                <a:gd name="T59" fmla="*/ 3 h 63"/>
                <a:gd name="T60" fmla="*/ 94 w 114"/>
                <a:gd name="T61" fmla="*/ 3 h 63"/>
                <a:gd name="T62" fmla="*/ 99 w 114"/>
                <a:gd name="T63" fmla="*/ 7 h 63"/>
                <a:gd name="T64" fmla="*/ 104 w 114"/>
                <a:gd name="T65" fmla="*/ 12 h 63"/>
                <a:gd name="T66" fmla="*/ 110 w 114"/>
                <a:gd name="T67" fmla="*/ 15 h 63"/>
                <a:gd name="T68" fmla="*/ 114 w 114"/>
                <a:gd name="T69" fmla="*/ 21 h 63"/>
                <a:gd name="T70" fmla="*/ 108 w 114"/>
                <a:gd name="T71" fmla="*/ 20 h 63"/>
                <a:gd name="T72" fmla="*/ 105 w 114"/>
                <a:gd name="T73" fmla="*/ 23 h 63"/>
                <a:gd name="T74" fmla="*/ 99 w 114"/>
                <a:gd name="T75" fmla="*/ 26 h 63"/>
                <a:gd name="T76" fmla="*/ 94 w 114"/>
                <a:gd name="T77" fmla="*/ 26 h 63"/>
                <a:gd name="T78" fmla="*/ 90 w 114"/>
                <a:gd name="T79" fmla="*/ 29 h 63"/>
                <a:gd name="T80" fmla="*/ 86 w 114"/>
                <a:gd name="T81" fmla="*/ 28 h 63"/>
                <a:gd name="T82" fmla="*/ 84 w 114"/>
                <a:gd name="T83" fmla="*/ 25 h 63"/>
                <a:gd name="T84" fmla="*/ 82 w 114"/>
                <a:gd name="T85" fmla="*/ 25 h 63"/>
                <a:gd name="T86" fmla="*/ 79 w 114"/>
                <a:gd name="T87" fmla="*/ 30 h 63"/>
                <a:gd name="T88" fmla="*/ 77 w 114"/>
                <a:gd name="T89" fmla="*/ 30 h 63"/>
                <a:gd name="T90" fmla="*/ 76 w 114"/>
                <a:gd name="T91" fmla="*/ 34 h 63"/>
                <a:gd name="T92" fmla="*/ 69 w 114"/>
                <a:gd name="T93" fmla="*/ 40 h 63"/>
                <a:gd name="T94" fmla="*/ 66 w 114"/>
                <a:gd name="T95" fmla="*/ 42 h 63"/>
                <a:gd name="T96" fmla="*/ 64 w 114"/>
                <a:gd name="T97" fmla="*/ 45 h 63"/>
                <a:gd name="T98" fmla="*/ 59 w 114"/>
                <a:gd name="T99" fmla="*/ 41 h 63"/>
                <a:gd name="T100" fmla="*/ 54 w 114"/>
                <a:gd name="T101" fmla="*/ 46 h 63"/>
                <a:gd name="T102" fmla="*/ 51 w 114"/>
                <a:gd name="T103" fmla="*/ 46 h 63"/>
                <a:gd name="T104" fmla="*/ 46 w 114"/>
                <a:gd name="T105" fmla="*/ 47 h 63"/>
                <a:gd name="T106" fmla="*/ 46 w 114"/>
                <a:gd name="T107" fmla="*/ 57 h 63"/>
                <a:gd name="T108" fmla="*/ 43 w 114"/>
                <a:gd name="T109" fmla="*/ 57 h 63"/>
                <a:gd name="T110" fmla="*/ 40 w 114"/>
                <a:gd name="T111" fmla="*/ 62 h 63"/>
                <a:gd name="T112" fmla="*/ 34 w 114"/>
                <a:gd name="T11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4" h="63">
                  <a:moveTo>
                    <a:pt x="34" y="63"/>
                  </a:moveTo>
                  <a:lnTo>
                    <a:pt x="32" y="56"/>
                  </a:lnTo>
                  <a:lnTo>
                    <a:pt x="27" y="54"/>
                  </a:lnTo>
                  <a:lnTo>
                    <a:pt x="29" y="46"/>
                  </a:lnTo>
                  <a:lnTo>
                    <a:pt x="26" y="44"/>
                  </a:lnTo>
                  <a:lnTo>
                    <a:pt x="23" y="42"/>
                  </a:lnTo>
                  <a:lnTo>
                    <a:pt x="14" y="45"/>
                  </a:lnTo>
                  <a:lnTo>
                    <a:pt x="14" y="42"/>
                  </a:lnTo>
                  <a:lnTo>
                    <a:pt x="9" y="39"/>
                  </a:lnTo>
                  <a:lnTo>
                    <a:pt x="5" y="34"/>
                  </a:lnTo>
                  <a:lnTo>
                    <a:pt x="0" y="33"/>
                  </a:lnTo>
                  <a:lnTo>
                    <a:pt x="4" y="28"/>
                  </a:lnTo>
                  <a:lnTo>
                    <a:pt x="3" y="23"/>
                  </a:lnTo>
                  <a:lnTo>
                    <a:pt x="5" y="19"/>
                  </a:lnTo>
                  <a:lnTo>
                    <a:pt x="14" y="14"/>
                  </a:lnTo>
                  <a:lnTo>
                    <a:pt x="23" y="6"/>
                  </a:lnTo>
                  <a:lnTo>
                    <a:pt x="25" y="7"/>
                  </a:lnTo>
                  <a:lnTo>
                    <a:pt x="30" y="3"/>
                  </a:lnTo>
                  <a:lnTo>
                    <a:pt x="35" y="2"/>
                  </a:lnTo>
                  <a:lnTo>
                    <a:pt x="36" y="4"/>
                  </a:lnTo>
                  <a:lnTo>
                    <a:pt x="39" y="3"/>
                  </a:lnTo>
                  <a:lnTo>
                    <a:pt x="48" y="5"/>
                  </a:lnTo>
                  <a:lnTo>
                    <a:pt x="56" y="4"/>
                  </a:lnTo>
                  <a:lnTo>
                    <a:pt x="62" y="2"/>
                  </a:lnTo>
                  <a:lnTo>
                    <a:pt x="65" y="0"/>
                  </a:lnTo>
                  <a:lnTo>
                    <a:pt x="70" y="1"/>
                  </a:lnTo>
                  <a:lnTo>
                    <a:pt x="74" y="2"/>
                  </a:lnTo>
                  <a:lnTo>
                    <a:pt x="79" y="2"/>
                  </a:lnTo>
                  <a:lnTo>
                    <a:pt x="83" y="0"/>
                  </a:lnTo>
                  <a:lnTo>
                    <a:pt x="91" y="3"/>
                  </a:lnTo>
                  <a:lnTo>
                    <a:pt x="94" y="3"/>
                  </a:lnTo>
                  <a:lnTo>
                    <a:pt x="99" y="7"/>
                  </a:lnTo>
                  <a:lnTo>
                    <a:pt x="104" y="12"/>
                  </a:lnTo>
                  <a:lnTo>
                    <a:pt x="110" y="15"/>
                  </a:lnTo>
                  <a:lnTo>
                    <a:pt x="114" y="21"/>
                  </a:lnTo>
                  <a:lnTo>
                    <a:pt x="108" y="20"/>
                  </a:lnTo>
                  <a:lnTo>
                    <a:pt x="105" y="23"/>
                  </a:lnTo>
                  <a:lnTo>
                    <a:pt x="99" y="26"/>
                  </a:lnTo>
                  <a:lnTo>
                    <a:pt x="94" y="26"/>
                  </a:lnTo>
                  <a:lnTo>
                    <a:pt x="90" y="29"/>
                  </a:lnTo>
                  <a:lnTo>
                    <a:pt x="86" y="28"/>
                  </a:lnTo>
                  <a:lnTo>
                    <a:pt x="84" y="25"/>
                  </a:lnTo>
                  <a:lnTo>
                    <a:pt x="82" y="25"/>
                  </a:lnTo>
                  <a:lnTo>
                    <a:pt x="79" y="30"/>
                  </a:lnTo>
                  <a:lnTo>
                    <a:pt x="77" y="30"/>
                  </a:lnTo>
                  <a:lnTo>
                    <a:pt x="76" y="34"/>
                  </a:lnTo>
                  <a:lnTo>
                    <a:pt x="69" y="40"/>
                  </a:lnTo>
                  <a:lnTo>
                    <a:pt x="66" y="42"/>
                  </a:lnTo>
                  <a:lnTo>
                    <a:pt x="64" y="45"/>
                  </a:lnTo>
                  <a:lnTo>
                    <a:pt x="59" y="41"/>
                  </a:lnTo>
                  <a:lnTo>
                    <a:pt x="54" y="46"/>
                  </a:lnTo>
                  <a:lnTo>
                    <a:pt x="51" y="46"/>
                  </a:lnTo>
                  <a:lnTo>
                    <a:pt x="46" y="47"/>
                  </a:lnTo>
                  <a:lnTo>
                    <a:pt x="46" y="57"/>
                  </a:lnTo>
                  <a:lnTo>
                    <a:pt x="43" y="57"/>
                  </a:lnTo>
                  <a:lnTo>
                    <a:pt x="40" y="62"/>
                  </a:lnTo>
                  <a:lnTo>
                    <a:pt x="34" y="63"/>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123" name="Freeform 84"/>
            <p:cNvSpPr>
              <a:spLocks/>
            </p:cNvSpPr>
            <p:nvPr/>
          </p:nvSpPr>
          <p:spPr bwMode="auto">
            <a:xfrm>
              <a:off x="2165774" y="2881027"/>
              <a:ext cx="68800" cy="49689"/>
            </a:xfrm>
            <a:custGeom>
              <a:avLst/>
              <a:gdLst>
                <a:gd name="T0" fmla="*/ 27 w 54"/>
                <a:gd name="T1" fmla="*/ 0 h 39"/>
                <a:gd name="T2" fmla="*/ 38 w 54"/>
                <a:gd name="T3" fmla="*/ 0 h 39"/>
                <a:gd name="T4" fmla="*/ 53 w 54"/>
                <a:gd name="T5" fmla="*/ 4 h 39"/>
                <a:gd name="T6" fmla="*/ 54 w 54"/>
                <a:gd name="T7" fmla="*/ 15 h 39"/>
                <a:gd name="T8" fmla="*/ 51 w 54"/>
                <a:gd name="T9" fmla="*/ 23 h 39"/>
                <a:gd name="T10" fmla="*/ 46 w 54"/>
                <a:gd name="T11" fmla="*/ 27 h 39"/>
                <a:gd name="T12" fmla="*/ 50 w 54"/>
                <a:gd name="T13" fmla="*/ 33 h 39"/>
                <a:gd name="T14" fmla="*/ 49 w 54"/>
                <a:gd name="T15" fmla="*/ 39 h 39"/>
                <a:gd name="T16" fmla="*/ 38 w 54"/>
                <a:gd name="T17" fmla="*/ 35 h 39"/>
                <a:gd name="T18" fmla="*/ 29 w 54"/>
                <a:gd name="T19" fmla="*/ 36 h 39"/>
                <a:gd name="T20" fmla="*/ 18 w 54"/>
                <a:gd name="T21" fmla="*/ 35 h 39"/>
                <a:gd name="T22" fmla="*/ 9 w 54"/>
                <a:gd name="T23" fmla="*/ 39 h 39"/>
                <a:gd name="T24" fmla="*/ 0 w 54"/>
                <a:gd name="T25" fmla="*/ 32 h 39"/>
                <a:gd name="T26" fmla="*/ 3 w 54"/>
                <a:gd name="T27" fmla="*/ 26 h 39"/>
                <a:gd name="T28" fmla="*/ 19 w 54"/>
                <a:gd name="T29" fmla="*/ 29 h 39"/>
                <a:gd name="T30" fmla="*/ 33 w 54"/>
                <a:gd name="T31" fmla="*/ 30 h 39"/>
                <a:gd name="T32" fmla="*/ 39 w 54"/>
                <a:gd name="T33" fmla="*/ 26 h 39"/>
                <a:gd name="T34" fmla="*/ 32 w 54"/>
                <a:gd name="T35" fmla="*/ 17 h 39"/>
                <a:gd name="T36" fmla="*/ 33 w 54"/>
                <a:gd name="T37" fmla="*/ 9 h 39"/>
                <a:gd name="T38" fmla="*/ 22 w 54"/>
                <a:gd name="T39" fmla="*/ 5 h 39"/>
                <a:gd name="T40" fmla="*/ 27 w 54"/>
                <a:gd name="T4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39">
                  <a:moveTo>
                    <a:pt x="27" y="0"/>
                  </a:moveTo>
                  <a:lnTo>
                    <a:pt x="38" y="0"/>
                  </a:lnTo>
                  <a:lnTo>
                    <a:pt x="53" y="4"/>
                  </a:lnTo>
                  <a:lnTo>
                    <a:pt x="54" y="15"/>
                  </a:lnTo>
                  <a:lnTo>
                    <a:pt x="51" y="23"/>
                  </a:lnTo>
                  <a:lnTo>
                    <a:pt x="46" y="27"/>
                  </a:lnTo>
                  <a:lnTo>
                    <a:pt x="50" y="33"/>
                  </a:lnTo>
                  <a:lnTo>
                    <a:pt x="49" y="39"/>
                  </a:lnTo>
                  <a:lnTo>
                    <a:pt x="38" y="35"/>
                  </a:lnTo>
                  <a:lnTo>
                    <a:pt x="29" y="36"/>
                  </a:lnTo>
                  <a:lnTo>
                    <a:pt x="18" y="35"/>
                  </a:lnTo>
                  <a:lnTo>
                    <a:pt x="9" y="39"/>
                  </a:lnTo>
                  <a:lnTo>
                    <a:pt x="0" y="32"/>
                  </a:lnTo>
                  <a:lnTo>
                    <a:pt x="3" y="26"/>
                  </a:lnTo>
                  <a:lnTo>
                    <a:pt x="19" y="29"/>
                  </a:lnTo>
                  <a:lnTo>
                    <a:pt x="33" y="30"/>
                  </a:lnTo>
                  <a:lnTo>
                    <a:pt x="39" y="26"/>
                  </a:lnTo>
                  <a:lnTo>
                    <a:pt x="32" y="17"/>
                  </a:lnTo>
                  <a:lnTo>
                    <a:pt x="33" y="9"/>
                  </a:lnTo>
                  <a:lnTo>
                    <a:pt x="22" y="5"/>
                  </a:lnTo>
                  <a:lnTo>
                    <a:pt x="27" y="0"/>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R="0" lvl="0" indent="0" fontAlgn="auto">
                <a:lnSpc>
                  <a:spcPct val="100000"/>
                </a:lnSpc>
                <a:spcBef>
                  <a:spcPts val="0"/>
                </a:spcBef>
                <a:spcAft>
                  <a:spcPts val="0"/>
                </a:spcAft>
                <a:buClrTx/>
                <a:buSzTx/>
                <a:buFontTx/>
                <a:buNone/>
                <a:tabLst/>
                <a:defRPr/>
              </a:pPr>
              <a:endParaRPr lang="hu-HU" kern="0">
                <a:solidFill>
                  <a:sysClr val="windowText" lastClr="000000"/>
                </a:solidFill>
              </a:endParaRPr>
            </a:p>
          </p:txBody>
        </p:sp>
        <p:sp>
          <p:nvSpPr>
            <p:cNvPr id="124" name="Freeform 96"/>
            <p:cNvSpPr>
              <a:spLocks/>
            </p:cNvSpPr>
            <p:nvPr/>
          </p:nvSpPr>
          <p:spPr bwMode="auto">
            <a:xfrm>
              <a:off x="2076589" y="2917975"/>
              <a:ext cx="48415" cy="21660"/>
            </a:xfrm>
            <a:custGeom>
              <a:avLst/>
              <a:gdLst>
                <a:gd name="T0" fmla="*/ 14 w 38"/>
                <a:gd name="T1" fmla="*/ 0 h 17"/>
                <a:gd name="T2" fmla="*/ 26 w 38"/>
                <a:gd name="T3" fmla="*/ 2 h 17"/>
                <a:gd name="T4" fmla="*/ 35 w 38"/>
                <a:gd name="T5" fmla="*/ 7 h 17"/>
                <a:gd name="T6" fmla="*/ 38 w 38"/>
                <a:gd name="T7" fmla="*/ 13 h 17"/>
                <a:gd name="T8" fmla="*/ 25 w 38"/>
                <a:gd name="T9" fmla="*/ 13 h 17"/>
                <a:gd name="T10" fmla="*/ 19 w 38"/>
                <a:gd name="T11" fmla="*/ 17 h 17"/>
                <a:gd name="T12" fmla="*/ 9 w 38"/>
                <a:gd name="T13" fmla="*/ 13 h 17"/>
                <a:gd name="T14" fmla="*/ 0 w 38"/>
                <a:gd name="T15" fmla="*/ 6 h 17"/>
                <a:gd name="T16" fmla="*/ 2 w 38"/>
                <a:gd name="T17" fmla="*/ 1 h 17"/>
                <a:gd name="T18" fmla="*/ 10 w 38"/>
                <a:gd name="T19" fmla="*/ 0 h 17"/>
                <a:gd name="T20" fmla="*/ 14 w 38"/>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17">
                  <a:moveTo>
                    <a:pt x="14" y="0"/>
                  </a:moveTo>
                  <a:lnTo>
                    <a:pt x="26" y="2"/>
                  </a:lnTo>
                  <a:lnTo>
                    <a:pt x="35" y="7"/>
                  </a:lnTo>
                  <a:lnTo>
                    <a:pt x="38" y="13"/>
                  </a:lnTo>
                  <a:lnTo>
                    <a:pt x="25" y="13"/>
                  </a:lnTo>
                  <a:lnTo>
                    <a:pt x="19" y="17"/>
                  </a:lnTo>
                  <a:lnTo>
                    <a:pt x="9" y="13"/>
                  </a:lnTo>
                  <a:lnTo>
                    <a:pt x="0" y="6"/>
                  </a:lnTo>
                  <a:lnTo>
                    <a:pt x="2" y="1"/>
                  </a:lnTo>
                  <a:lnTo>
                    <a:pt x="10" y="0"/>
                  </a:lnTo>
                  <a:lnTo>
                    <a:pt x="14" y="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125" name="Freeform 120"/>
            <p:cNvSpPr>
              <a:spLocks/>
            </p:cNvSpPr>
            <p:nvPr/>
          </p:nvSpPr>
          <p:spPr bwMode="auto">
            <a:xfrm>
              <a:off x="1277745" y="2542124"/>
              <a:ext cx="614103" cy="480326"/>
            </a:xfrm>
            <a:custGeom>
              <a:avLst/>
              <a:gdLst>
                <a:gd name="T0" fmla="*/ 298 w 482"/>
                <a:gd name="T1" fmla="*/ 175 h 377"/>
                <a:gd name="T2" fmla="*/ 288 w 482"/>
                <a:gd name="T3" fmla="*/ 225 h 377"/>
                <a:gd name="T4" fmla="*/ 303 w 482"/>
                <a:gd name="T5" fmla="*/ 266 h 377"/>
                <a:gd name="T6" fmla="*/ 329 w 482"/>
                <a:gd name="T7" fmla="*/ 294 h 377"/>
                <a:gd name="T8" fmla="*/ 366 w 482"/>
                <a:gd name="T9" fmla="*/ 295 h 377"/>
                <a:gd name="T10" fmla="*/ 405 w 482"/>
                <a:gd name="T11" fmla="*/ 279 h 377"/>
                <a:gd name="T12" fmla="*/ 419 w 482"/>
                <a:gd name="T13" fmla="*/ 243 h 377"/>
                <a:gd name="T14" fmla="*/ 468 w 482"/>
                <a:gd name="T15" fmla="*/ 234 h 377"/>
                <a:gd name="T16" fmla="*/ 480 w 482"/>
                <a:gd name="T17" fmla="*/ 246 h 377"/>
                <a:gd name="T18" fmla="*/ 465 w 482"/>
                <a:gd name="T19" fmla="*/ 275 h 377"/>
                <a:gd name="T20" fmla="*/ 451 w 482"/>
                <a:gd name="T21" fmla="*/ 295 h 377"/>
                <a:gd name="T22" fmla="*/ 436 w 482"/>
                <a:gd name="T23" fmla="*/ 308 h 377"/>
                <a:gd name="T24" fmla="*/ 430 w 482"/>
                <a:gd name="T25" fmla="*/ 309 h 377"/>
                <a:gd name="T26" fmla="*/ 395 w 482"/>
                <a:gd name="T27" fmla="*/ 321 h 377"/>
                <a:gd name="T28" fmla="*/ 399 w 482"/>
                <a:gd name="T29" fmla="*/ 333 h 377"/>
                <a:gd name="T30" fmla="*/ 402 w 482"/>
                <a:gd name="T31" fmla="*/ 346 h 377"/>
                <a:gd name="T32" fmla="*/ 370 w 482"/>
                <a:gd name="T33" fmla="*/ 367 h 377"/>
                <a:gd name="T34" fmla="*/ 348 w 482"/>
                <a:gd name="T35" fmla="*/ 355 h 377"/>
                <a:gd name="T36" fmla="*/ 315 w 482"/>
                <a:gd name="T37" fmla="*/ 344 h 377"/>
                <a:gd name="T38" fmla="*/ 278 w 482"/>
                <a:gd name="T39" fmla="*/ 349 h 377"/>
                <a:gd name="T40" fmla="*/ 236 w 482"/>
                <a:gd name="T41" fmla="*/ 332 h 377"/>
                <a:gd name="T42" fmla="*/ 199 w 482"/>
                <a:gd name="T43" fmla="*/ 307 h 377"/>
                <a:gd name="T44" fmla="*/ 165 w 482"/>
                <a:gd name="T45" fmla="*/ 290 h 377"/>
                <a:gd name="T46" fmla="*/ 138 w 482"/>
                <a:gd name="T47" fmla="*/ 255 h 377"/>
                <a:gd name="T48" fmla="*/ 149 w 482"/>
                <a:gd name="T49" fmla="*/ 242 h 377"/>
                <a:gd name="T50" fmla="*/ 146 w 482"/>
                <a:gd name="T51" fmla="*/ 217 h 377"/>
                <a:gd name="T52" fmla="*/ 116 w 482"/>
                <a:gd name="T53" fmla="*/ 169 h 377"/>
                <a:gd name="T54" fmla="*/ 95 w 482"/>
                <a:gd name="T55" fmla="*/ 143 h 377"/>
                <a:gd name="T56" fmla="*/ 85 w 482"/>
                <a:gd name="T57" fmla="*/ 115 h 377"/>
                <a:gd name="T58" fmla="*/ 68 w 482"/>
                <a:gd name="T59" fmla="*/ 88 h 377"/>
                <a:gd name="T60" fmla="*/ 59 w 482"/>
                <a:gd name="T61" fmla="*/ 56 h 377"/>
                <a:gd name="T62" fmla="*/ 50 w 482"/>
                <a:gd name="T63" fmla="*/ 24 h 377"/>
                <a:gd name="T64" fmla="*/ 31 w 482"/>
                <a:gd name="T65" fmla="*/ 27 h 377"/>
                <a:gd name="T66" fmla="*/ 31 w 482"/>
                <a:gd name="T67" fmla="*/ 62 h 377"/>
                <a:gd name="T68" fmla="*/ 43 w 482"/>
                <a:gd name="T69" fmla="*/ 82 h 377"/>
                <a:gd name="T70" fmla="*/ 46 w 482"/>
                <a:gd name="T71" fmla="*/ 102 h 377"/>
                <a:gd name="T72" fmla="*/ 61 w 482"/>
                <a:gd name="T73" fmla="*/ 125 h 377"/>
                <a:gd name="T74" fmla="*/ 67 w 482"/>
                <a:gd name="T75" fmla="*/ 164 h 377"/>
                <a:gd name="T76" fmla="*/ 80 w 482"/>
                <a:gd name="T77" fmla="*/ 185 h 377"/>
                <a:gd name="T78" fmla="*/ 74 w 482"/>
                <a:gd name="T79" fmla="*/ 205 h 377"/>
                <a:gd name="T80" fmla="*/ 59 w 482"/>
                <a:gd name="T81" fmla="*/ 181 h 377"/>
                <a:gd name="T82" fmla="*/ 45 w 482"/>
                <a:gd name="T83" fmla="*/ 150 h 377"/>
                <a:gd name="T84" fmla="*/ 28 w 482"/>
                <a:gd name="T85" fmla="*/ 123 h 377"/>
                <a:gd name="T86" fmla="*/ 13 w 482"/>
                <a:gd name="T87" fmla="*/ 115 h 377"/>
                <a:gd name="T88" fmla="*/ 14 w 482"/>
                <a:gd name="T89" fmla="*/ 103 h 377"/>
                <a:gd name="T90" fmla="*/ 17 w 482"/>
                <a:gd name="T91" fmla="*/ 71 h 377"/>
                <a:gd name="T92" fmla="*/ 4 w 482"/>
                <a:gd name="T93" fmla="*/ 39 h 377"/>
                <a:gd name="T94" fmla="*/ 21 w 482"/>
                <a:gd name="T95" fmla="*/ 2 h 377"/>
                <a:gd name="T96" fmla="*/ 64 w 482"/>
                <a:gd name="T97" fmla="*/ 14 h 377"/>
                <a:gd name="T98" fmla="*/ 148 w 482"/>
                <a:gd name="T99" fmla="*/ 28 h 377"/>
                <a:gd name="T100" fmla="*/ 185 w 482"/>
                <a:gd name="T101" fmla="*/ 27 h 377"/>
                <a:gd name="T102" fmla="*/ 202 w 482"/>
                <a:gd name="T103" fmla="*/ 54 h 377"/>
                <a:gd name="T104" fmla="*/ 224 w 482"/>
                <a:gd name="T105" fmla="*/ 78 h 377"/>
                <a:gd name="T106" fmla="*/ 264 w 482"/>
                <a:gd name="T107" fmla="*/ 69 h 377"/>
                <a:gd name="T108" fmla="*/ 280 w 482"/>
                <a:gd name="T109" fmla="*/ 107 h 377"/>
                <a:gd name="T110" fmla="*/ 296 w 482"/>
                <a:gd name="T111" fmla="*/ 13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2" h="377">
                  <a:moveTo>
                    <a:pt x="315" y="142"/>
                  </a:moveTo>
                  <a:lnTo>
                    <a:pt x="304" y="160"/>
                  </a:lnTo>
                  <a:lnTo>
                    <a:pt x="298" y="175"/>
                  </a:lnTo>
                  <a:lnTo>
                    <a:pt x="291" y="203"/>
                  </a:lnTo>
                  <a:lnTo>
                    <a:pt x="287" y="213"/>
                  </a:lnTo>
                  <a:lnTo>
                    <a:pt x="288" y="225"/>
                  </a:lnTo>
                  <a:lnTo>
                    <a:pt x="292" y="235"/>
                  </a:lnTo>
                  <a:lnTo>
                    <a:pt x="293" y="251"/>
                  </a:lnTo>
                  <a:lnTo>
                    <a:pt x="303" y="266"/>
                  </a:lnTo>
                  <a:lnTo>
                    <a:pt x="305" y="278"/>
                  </a:lnTo>
                  <a:lnTo>
                    <a:pt x="311" y="288"/>
                  </a:lnTo>
                  <a:lnTo>
                    <a:pt x="329" y="294"/>
                  </a:lnTo>
                  <a:lnTo>
                    <a:pt x="335" y="302"/>
                  </a:lnTo>
                  <a:lnTo>
                    <a:pt x="352" y="297"/>
                  </a:lnTo>
                  <a:lnTo>
                    <a:pt x="366" y="295"/>
                  </a:lnTo>
                  <a:lnTo>
                    <a:pt x="380" y="291"/>
                  </a:lnTo>
                  <a:lnTo>
                    <a:pt x="392" y="287"/>
                  </a:lnTo>
                  <a:lnTo>
                    <a:pt x="405" y="279"/>
                  </a:lnTo>
                  <a:lnTo>
                    <a:pt x="411" y="267"/>
                  </a:lnTo>
                  <a:lnTo>
                    <a:pt x="415" y="249"/>
                  </a:lnTo>
                  <a:lnTo>
                    <a:pt x="419" y="243"/>
                  </a:lnTo>
                  <a:lnTo>
                    <a:pt x="432" y="238"/>
                  </a:lnTo>
                  <a:lnTo>
                    <a:pt x="452" y="233"/>
                  </a:lnTo>
                  <a:lnTo>
                    <a:pt x="468" y="234"/>
                  </a:lnTo>
                  <a:lnTo>
                    <a:pt x="479" y="232"/>
                  </a:lnTo>
                  <a:lnTo>
                    <a:pt x="482" y="236"/>
                  </a:lnTo>
                  <a:lnTo>
                    <a:pt x="480" y="246"/>
                  </a:lnTo>
                  <a:lnTo>
                    <a:pt x="469" y="259"/>
                  </a:lnTo>
                  <a:lnTo>
                    <a:pt x="463" y="271"/>
                  </a:lnTo>
                  <a:lnTo>
                    <a:pt x="465" y="275"/>
                  </a:lnTo>
                  <a:lnTo>
                    <a:pt x="461" y="284"/>
                  </a:lnTo>
                  <a:lnTo>
                    <a:pt x="455" y="300"/>
                  </a:lnTo>
                  <a:lnTo>
                    <a:pt x="451" y="295"/>
                  </a:lnTo>
                  <a:lnTo>
                    <a:pt x="447" y="295"/>
                  </a:lnTo>
                  <a:lnTo>
                    <a:pt x="444" y="295"/>
                  </a:lnTo>
                  <a:lnTo>
                    <a:pt x="436" y="308"/>
                  </a:lnTo>
                  <a:lnTo>
                    <a:pt x="433" y="306"/>
                  </a:lnTo>
                  <a:lnTo>
                    <a:pt x="430" y="306"/>
                  </a:lnTo>
                  <a:lnTo>
                    <a:pt x="430" y="309"/>
                  </a:lnTo>
                  <a:lnTo>
                    <a:pt x="413" y="309"/>
                  </a:lnTo>
                  <a:lnTo>
                    <a:pt x="396" y="309"/>
                  </a:lnTo>
                  <a:lnTo>
                    <a:pt x="395" y="321"/>
                  </a:lnTo>
                  <a:lnTo>
                    <a:pt x="387" y="321"/>
                  </a:lnTo>
                  <a:lnTo>
                    <a:pt x="393" y="328"/>
                  </a:lnTo>
                  <a:lnTo>
                    <a:pt x="399" y="333"/>
                  </a:lnTo>
                  <a:lnTo>
                    <a:pt x="400" y="337"/>
                  </a:lnTo>
                  <a:lnTo>
                    <a:pt x="403" y="338"/>
                  </a:lnTo>
                  <a:lnTo>
                    <a:pt x="402" y="346"/>
                  </a:lnTo>
                  <a:lnTo>
                    <a:pt x="378" y="346"/>
                  </a:lnTo>
                  <a:lnTo>
                    <a:pt x="368" y="363"/>
                  </a:lnTo>
                  <a:lnTo>
                    <a:pt x="370" y="367"/>
                  </a:lnTo>
                  <a:lnTo>
                    <a:pt x="367" y="371"/>
                  </a:lnTo>
                  <a:lnTo>
                    <a:pt x="366" y="377"/>
                  </a:lnTo>
                  <a:lnTo>
                    <a:pt x="348" y="355"/>
                  </a:lnTo>
                  <a:lnTo>
                    <a:pt x="339" y="348"/>
                  </a:lnTo>
                  <a:lnTo>
                    <a:pt x="325" y="343"/>
                  </a:lnTo>
                  <a:lnTo>
                    <a:pt x="315" y="344"/>
                  </a:lnTo>
                  <a:lnTo>
                    <a:pt x="299" y="352"/>
                  </a:lnTo>
                  <a:lnTo>
                    <a:pt x="290" y="354"/>
                  </a:lnTo>
                  <a:lnTo>
                    <a:pt x="278" y="349"/>
                  </a:lnTo>
                  <a:lnTo>
                    <a:pt x="265" y="345"/>
                  </a:lnTo>
                  <a:lnTo>
                    <a:pt x="249" y="335"/>
                  </a:lnTo>
                  <a:lnTo>
                    <a:pt x="236" y="332"/>
                  </a:lnTo>
                  <a:lnTo>
                    <a:pt x="216" y="323"/>
                  </a:lnTo>
                  <a:lnTo>
                    <a:pt x="203" y="313"/>
                  </a:lnTo>
                  <a:lnTo>
                    <a:pt x="199" y="307"/>
                  </a:lnTo>
                  <a:lnTo>
                    <a:pt x="189" y="306"/>
                  </a:lnTo>
                  <a:lnTo>
                    <a:pt x="171" y="299"/>
                  </a:lnTo>
                  <a:lnTo>
                    <a:pt x="165" y="290"/>
                  </a:lnTo>
                  <a:lnTo>
                    <a:pt x="148" y="278"/>
                  </a:lnTo>
                  <a:lnTo>
                    <a:pt x="141" y="265"/>
                  </a:lnTo>
                  <a:lnTo>
                    <a:pt x="138" y="255"/>
                  </a:lnTo>
                  <a:lnTo>
                    <a:pt x="145" y="253"/>
                  </a:lnTo>
                  <a:lnTo>
                    <a:pt x="144" y="247"/>
                  </a:lnTo>
                  <a:lnTo>
                    <a:pt x="149" y="242"/>
                  </a:lnTo>
                  <a:lnTo>
                    <a:pt x="150" y="234"/>
                  </a:lnTo>
                  <a:lnTo>
                    <a:pt x="146" y="225"/>
                  </a:lnTo>
                  <a:lnTo>
                    <a:pt x="146" y="217"/>
                  </a:lnTo>
                  <a:lnTo>
                    <a:pt x="142" y="206"/>
                  </a:lnTo>
                  <a:lnTo>
                    <a:pt x="131" y="186"/>
                  </a:lnTo>
                  <a:lnTo>
                    <a:pt x="116" y="169"/>
                  </a:lnTo>
                  <a:lnTo>
                    <a:pt x="110" y="156"/>
                  </a:lnTo>
                  <a:lnTo>
                    <a:pt x="97" y="148"/>
                  </a:lnTo>
                  <a:lnTo>
                    <a:pt x="95" y="143"/>
                  </a:lnTo>
                  <a:lnTo>
                    <a:pt x="101" y="130"/>
                  </a:lnTo>
                  <a:lnTo>
                    <a:pt x="93" y="125"/>
                  </a:lnTo>
                  <a:lnTo>
                    <a:pt x="85" y="115"/>
                  </a:lnTo>
                  <a:lnTo>
                    <a:pt x="85" y="101"/>
                  </a:lnTo>
                  <a:lnTo>
                    <a:pt x="75" y="99"/>
                  </a:lnTo>
                  <a:lnTo>
                    <a:pt x="68" y="88"/>
                  </a:lnTo>
                  <a:lnTo>
                    <a:pt x="63" y="78"/>
                  </a:lnTo>
                  <a:lnTo>
                    <a:pt x="64" y="72"/>
                  </a:lnTo>
                  <a:lnTo>
                    <a:pt x="59" y="56"/>
                  </a:lnTo>
                  <a:lnTo>
                    <a:pt x="58" y="40"/>
                  </a:lnTo>
                  <a:lnTo>
                    <a:pt x="61" y="32"/>
                  </a:lnTo>
                  <a:lnTo>
                    <a:pt x="50" y="24"/>
                  </a:lnTo>
                  <a:lnTo>
                    <a:pt x="44" y="25"/>
                  </a:lnTo>
                  <a:lnTo>
                    <a:pt x="36" y="19"/>
                  </a:lnTo>
                  <a:lnTo>
                    <a:pt x="31" y="27"/>
                  </a:lnTo>
                  <a:lnTo>
                    <a:pt x="30" y="37"/>
                  </a:lnTo>
                  <a:lnTo>
                    <a:pt x="27" y="53"/>
                  </a:lnTo>
                  <a:lnTo>
                    <a:pt x="31" y="62"/>
                  </a:lnTo>
                  <a:lnTo>
                    <a:pt x="39" y="76"/>
                  </a:lnTo>
                  <a:lnTo>
                    <a:pt x="41" y="81"/>
                  </a:lnTo>
                  <a:lnTo>
                    <a:pt x="43" y="82"/>
                  </a:lnTo>
                  <a:lnTo>
                    <a:pt x="43" y="89"/>
                  </a:lnTo>
                  <a:lnTo>
                    <a:pt x="47" y="89"/>
                  </a:lnTo>
                  <a:lnTo>
                    <a:pt x="46" y="102"/>
                  </a:lnTo>
                  <a:lnTo>
                    <a:pt x="51" y="108"/>
                  </a:lnTo>
                  <a:lnTo>
                    <a:pt x="52" y="115"/>
                  </a:lnTo>
                  <a:lnTo>
                    <a:pt x="61" y="125"/>
                  </a:lnTo>
                  <a:lnTo>
                    <a:pt x="62" y="145"/>
                  </a:lnTo>
                  <a:lnTo>
                    <a:pt x="65" y="154"/>
                  </a:lnTo>
                  <a:lnTo>
                    <a:pt x="67" y="164"/>
                  </a:lnTo>
                  <a:lnTo>
                    <a:pt x="66" y="174"/>
                  </a:lnTo>
                  <a:lnTo>
                    <a:pt x="74" y="175"/>
                  </a:lnTo>
                  <a:lnTo>
                    <a:pt x="80" y="185"/>
                  </a:lnTo>
                  <a:lnTo>
                    <a:pt x="84" y="194"/>
                  </a:lnTo>
                  <a:lnTo>
                    <a:pt x="83" y="198"/>
                  </a:lnTo>
                  <a:lnTo>
                    <a:pt x="74" y="205"/>
                  </a:lnTo>
                  <a:lnTo>
                    <a:pt x="71" y="205"/>
                  </a:lnTo>
                  <a:lnTo>
                    <a:pt x="68" y="193"/>
                  </a:lnTo>
                  <a:lnTo>
                    <a:pt x="59" y="181"/>
                  </a:lnTo>
                  <a:lnTo>
                    <a:pt x="49" y="171"/>
                  </a:lnTo>
                  <a:lnTo>
                    <a:pt x="41" y="165"/>
                  </a:lnTo>
                  <a:lnTo>
                    <a:pt x="45" y="150"/>
                  </a:lnTo>
                  <a:lnTo>
                    <a:pt x="45" y="139"/>
                  </a:lnTo>
                  <a:lnTo>
                    <a:pt x="38" y="133"/>
                  </a:lnTo>
                  <a:lnTo>
                    <a:pt x="28" y="123"/>
                  </a:lnTo>
                  <a:lnTo>
                    <a:pt x="25" y="126"/>
                  </a:lnTo>
                  <a:lnTo>
                    <a:pt x="22" y="121"/>
                  </a:lnTo>
                  <a:lnTo>
                    <a:pt x="13" y="115"/>
                  </a:lnTo>
                  <a:lnTo>
                    <a:pt x="6" y="103"/>
                  </a:lnTo>
                  <a:lnTo>
                    <a:pt x="7" y="102"/>
                  </a:lnTo>
                  <a:lnTo>
                    <a:pt x="14" y="103"/>
                  </a:lnTo>
                  <a:lnTo>
                    <a:pt x="23" y="95"/>
                  </a:lnTo>
                  <a:lnTo>
                    <a:pt x="26" y="86"/>
                  </a:lnTo>
                  <a:lnTo>
                    <a:pt x="17" y="71"/>
                  </a:lnTo>
                  <a:lnTo>
                    <a:pt x="8" y="65"/>
                  </a:lnTo>
                  <a:lnTo>
                    <a:pt x="6" y="52"/>
                  </a:lnTo>
                  <a:lnTo>
                    <a:pt x="4" y="39"/>
                  </a:lnTo>
                  <a:lnTo>
                    <a:pt x="1" y="22"/>
                  </a:lnTo>
                  <a:lnTo>
                    <a:pt x="0" y="4"/>
                  </a:lnTo>
                  <a:lnTo>
                    <a:pt x="21" y="2"/>
                  </a:lnTo>
                  <a:lnTo>
                    <a:pt x="43" y="0"/>
                  </a:lnTo>
                  <a:lnTo>
                    <a:pt x="41" y="4"/>
                  </a:lnTo>
                  <a:lnTo>
                    <a:pt x="64" y="14"/>
                  </a:lnTo>
                  <a:lnTo>
                    <a:pt x="99" y="29"/>
                  </a:lnTo>
                  <a:lnTo>
                    <a:pt x="134" y="28"/>
                  </a:lnTo>
                  <a:lnTo>
                    <a:pt x="148" y="28"/>
                  </a:lnTo>
                  <a:lnTo>
                    <a:pt x="150" y="20"/>
                  </a:lnTo>
                  <a:lnTo>
                    <a:pt x="181" y="20"/>
                  </a:lnTo>
                  <a:lnTo>
                    <a:pt x="185" y="27"/>
                  </a:lnTo>
                  <a:lnTo>
                    <a:pt x="192" y="34"/>
                  </a:lnTo>
                  <a:lnTo>
                    <a:pt x="200" y="43"/>
                  </a:lnTo>
                  <a:lnTo>
                    <a:pt x="202" y="54"/>
                  </a:lnTo>
                  <a:lnTo>
                    <a:pt x="203" y="65"/>
                  </a:lnTo>
                  <a:lnTo>
                    <a:pt x="211" y="71"/>
                  </a:lnTo>
                  <a:lnTo>
                    <a:pt x="224" y="78"/>
                  </a:lnTo>
                  <a:lnTo>
                    <a:pt x="240" y="61"/>
                  </a:lnTo>
                  <a:lnTo>
                    <a:pt x="254" y="61"/>
                  </a:lnTo>
                  <a:lnTo>
                    <a:pt x="264" y="69"/>
                  </a:lnTo>
                  <a:lnTo>
                    <a:pt x="269" y="83"/>
                  </a:lnTo>
                  <a:lnTo>
                    <a:pt x="273" y="95"/>
                  </a:lnTo>
                  <a:lnTo>
                    <a:pt x="280" y="107"/>
                  </a:lnTo>
                  <a:lnTo>
                    <a:pt x="281" y="122"/>
                  </a:lnTo>
                  <a:lnTo>
                    <a:pt x="283" y="132"/>
                  </a:lnTo>
                  <a:lnTo>
                    <a:pt x="296" y="138"/>
                  </a:lnTo>
                  <a:lnTo>
                    <a:pt x="307" y="143"/>
                  </a:lnTo>
                  <a:lnTo>
                    <a:pt x="315" y="142"/>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126" name="Freeform 134"/>
            <p:cNvSpPr>
              <a:spLocks/>
            </p:cNvSpPr>
            <p:nvPr/>
          </p:nvSpPr>
          <p:spPr bwMode="auto">
            <a:xfrm>
              <a:off x="1845981" y="3009708"/>
              <a:ext cx="109570" cy="114666"/>
            </a:xfrm>
            <a:custGeom>
              <a:avLst/>
              <a:gdLst>
                <a:gd name="T0" fmla="*/ 33 w 86"/>
                <a:gd name="T1" fmla="*/ 82 h 90"/>
                <a:gd name="T2" fmla="*/ 27 w 86"/>
                <a:gd name="T3" fmla="*/ 75 h 90"/>
                <a:gd name="T4" fmla="*/ 19 w 86"/>
                <a:gd name="T5" fmla="*/ 67 h 90"/>
                <a:gd name="T6" fmla="*/ 15 w 86"/>
                <a:gd name="T7" fmla="*/ 60 h 90"/>
                <a:gd name="T8" fmla="*/ 8 w 86"/>
                <a:gd name="T9" fmla="*/ 54 h 90"/>
                <a:gd name="T10" fmla="*/ 0 w 86"/>
                <a:gd name="T11" fmla="*/ 44 h 90"/>
                <a:gd name="T12" fmla="*/ 2 w 86"/>
                <a:gd name="T13" fmla="*/ 41 h 90"/>
                <a:gd name="T14" fmla="*/ 5 w 86"/>
                <a:gd name="T15" fmla="*/ 44 h 90"/>
                <a:gd name="T16" fmla="*/ 6 w 86"/>
                <a:gd name="T17" fmla="*/ 43 h 90"/>
                <a:gd name="T18" fmla="*/ 12 w 86"/>
                <a:gd name="T19" fmla="*/ 42 h 90"/>
                <a:gd name="T20" fmla="*/ 15 w 86"/>
                <a:gd name="T21" fmla="*/ 37 h 90"/>
                <a:gd name="T22" fmla="*/ 18 w 86"/>
                <a:gd name="T23" fmla="*/ 37 h 90"/>
                <a:gd name="T24" fmla="*/ 18 w 86"/>
                <a:gd name="T25" fmla="*/ 27 h 90"/>
                <a:gd name="T26" fmla="*/ 23 w 86"/>
                <a:gd name="T27" fmla="*/ 26 h 90"/>
                <a:gd name="T28" fmla="*/ 26 w 86"/>
                <a:gd name="T29" fmla="*/ 26 h 90"/>
                <a:gd name="T30" fmla="*/ 31 w 86"/>
                <a:gd name="T31" fmla="*/ 21 h 90"/>
                <a:gd name="T32" fmla="*/ 36 w 86"/>
                <a:gd name="T33" fmla="*/ 25 h 90"/>
                <a:gd name="T34" fmla="*/ 38 w 86"/>
                <a:gd name="T35" fmla="*/ 22 h 90"/>
                <a:gd name="T36" fmla="*/ 41 w 86"/>
                <a:gd name="T37" fmla="*/ 20 h 90"/>
                <a:gd name="T38" fmla="*/ 48 w 86"/>
                <a:gd name="T39" fmla="*/ 14 h 90"/>
                <a:gd name="T40" fmla="*/ 49 w 86"/>
                <a:gd name="T41" fmla="*/ 10 h 90"/>
                <a:gd name="T42" fmla="*/ 51 w 86"/>
                <a:gd name="T43" fmla="*/ 10 h 90"/>
                <a:gd name="T44" fmla="*/ 54 w 86"/>
                <a:gd name="T45" fmla="*/ 5 h 90"/>
                <a:gd name="T46" fmla="*/ 56 w 86"/>
                <a:gd name="T47" fmla="*/ 5 h 90"/>
                <a:gd name="T48" fmla="*/ 58 w 86"/>
                <a:gd name="T49" fmla="*/ 8 h 90"/>
                <a:gd name="T50" fmla="*/ 62 w 86"/>
                <a:gd name="T51" fmla="*/ 9 h 90"/>
                <a:gd name="T52" fmla="*/ 66 w 86"/>
                <a:gd name="T53" fmla="*/ 6 h 90"/>
                <a:gd name="T54" fmla="*/ 71 w 86"/>
                <a:gd name="T55" fmla="*/ 6 h 90"/>
                <a:gd name="T56" fmla="*/ 77 w 86"/>
                <a:gd name="T57" fmla="*/ 3 h 90"/>
                <a:gd name="T58" fmla="*/ 80 w 86"/>
                <a:gd name="T59" fmla="*/ 0 h 90"/>
                <a:gd name="T60" fmla="*/ 86 w 86"/>
                <a:gd name="T61" fmla="*/ 1 h 90"/>
                <a:gd name="T62" fmla="*/ 85 w 86"/>
                <a:gd name="T63" fmla="*/ 3 h 90"/>
                <a:gd name="T64" fmla="*/ 83 w 86"/>
                <a:gd name="T65" fmla="*/ 8 h 90"/>
                <a:gd name="T66" fmla="*/ 84 w 86"/>
                <a:gd name="T67" fmla="*/ 15 h 90"/>
                <a:gd name="T68" fmla="*/ 79 w 86"/>
                <a:gd name="T69" fmla="*/ 22 h 90"/>
                <a:gd name="T70" fmla="*/ 77 w 86"/>
                <a:gd name="T71" fmla="*/ 30 h 90"/>
                <a:gd name="T72" fmla="*/ 76 w 86"/>
                <a:gd name="T73" fmla="*/ 40 h 90"/>
                <a:gd name="T74" fmla="*/ 76 w 86"/>
                <a:gd name="T75" fmla="*/ 45 h 90"/>
                <a:gd name="T76" fmla="*/ 76 w 86"/>
                <a:gd name="T77" fmla="*/ 54 h 90"/>
                <a:gd name="T78" fmla="*/ 73 w 86"/>
                <a:gd name="T79" fmla="*/ 56 h 90"/>
                <a:gd name="T80" fmla="*/ 70 w 86"/>
                <a:gd name="T81" fmla="*/ 65 h 90"/>
                <a:gd name="T82" fmla="*/ 71 w 86"/>
                <a:gd name="T83" fmla="*/ 71 h 90"/>
                <a:gd name="T84" fmla="*/ 67 w 86"/>
                <a:gd name="T85" fmla="*/ 76 h 90"/>
                <a:gd name="T86" fmla="*/ 67 w 86"/>
                <a:gd name="T87" fmla="*/ 82 h 90"/>
                <a:gd name="T88" fmla="*/ 70 w 86"/>
                <a:gd name="T89" fmla="*/ 85 h 90"/>
                <a:gd name="T90" fmla="*/ 65 w 86"/>
                <a:gd name="T91" fmla="*/ 90 h 90"/>
                <a:gd name="T92" fmla="*/ 60 w 86"/>
                <a:gd name="T93" fmla="*/ 88 h 90"/>
                <a:gd name="T94" fmla="*/ 57 w 86"/>
                <a:gd name="T95" fmla="*/ 84 h 90"/>
                <a:gd name="T96" fmla="*/ 52 w 86"/>
                <a:gd name="T97" fmla="*/ 82 h 90"/>
                <a:gd name="T98" fmla="*/ 47 w 86"/>
                <a:gd name="T99" fmla="*/ 85 h 90"/>
                <a:gd name="T100" fmla="*/ 36 w 86"/>
                <a:gd name="T101" fmla="*/ 79 h 90"/>
                <a:gd name="T102" fmla="*/ 33 w 86"/>
                <a:gd name="T103" fmla="*/ 8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 h="90">
                  <a:moveTo>
                    <a:pt x="33" y="82"/>
                  </a:moveTo>
                  <a:lnTo>
                    <a:pt x="27" y="75"/>
                  </a:lnTo>
                  <a:lnTo>
                    <a:pt x="19" y="67"/>
                  </a:lnTo>
                  <a:lnTo>
                    <a:pt x="15" y="60"/>
                  </a:lnTo>
                  <a:lnTo>
                    <a:pt x="8" y="54"/>
                  </a:lnTo>
                  <a:lnTo>
                    <a:pt x="0" y="44"/>
                  </a:lnTo>
                  <a:lnTo>
                    <a:pt x="2" y="41"/>
                  </a:lnTo>
                  <a:lnTo>
                    <a:pt x="5" y="44"/>
                  </a:lnTo>
                  <a:lnTo>
                    <a:pt x="6" y="43"/>
                  </a:lnTo>
                  <a:lnTo>
                    <a:pt x="12" y="42"/>
                  </a:lnTo>
                  <a:lnTo>
                    <a:pt x="15" y="37"/>
                  </a:lnTo>
                  <a:lnTo>
                    <a:pt x="18" y="37"/>
                  </a:lnTo>
                  <a:lnTo>
                    <a:pt x="18" y="27"/>
                  </a:lnTo>
                  <a:lnTo>
                    <a:pt x="23" y="26"/>
                  </a:lnTo>
                  <a:lnTo>
                    <a:pt x="26" y="26"/>
                  </a:lnTo>
                  <a:lnTo>
                    <a:pt x="31" y="21"/>
                  </a:lnTo>
                  <a:lnTo>
                    <a:pt x="36" y="25"/>
                  </a:lnTo>
                  <a:lnTo>
                    <a:pt x="38" y="22"/>
                  </a:lnTo>
                  <a:lnTo>
                    <a:pt x="41" y="20"/>
                  </a:lnTo>
                  <a:lnTo>
                    <a:pt x="48" y="14"/>
                  </a:lnTo>
                  <a:lnTo>
                    <a:pt x="49" y="10"/>
                  </a:lnTo>
                  <a:lnTo>
                    <a:pt x="51" y="10"/>
                  </a:lnTo>
                  <a:lnTo>
                    <a:pt x="54" y="5"/>
                  </a:lnTo>
                  <a:lnTo>
                    <a:pt x="56" y="5"/>
                  </a:lnTo>
                  <a:lnTo>
                    <a:pt x="58" y="8"/>
                  </a:lnTo>
                  <a:lnTo>
                    <a:pt x="62" y="9"/>
                  </a:lnTo>
                  <a:lnTo>
                    <a:pt x="66" y="6"/>
                  </a:lnTo>
                  <a:lnTo>
                    <a:pt x="71" y="6"/>
                  </a:lnTo>
                  <a:lnTo>
                    <a:pt x="77" y="3"/>
                  </a:lnTo>
                  <a:lnTo>
                    <a:pt x="80" y="0"/>
                  </a:lnTo>
                  <a:lnTo>
                    <a:pt x="86" y="1"/>
                  </a:lnTo>
                  <a:lnTo>
                    <a:pt x="85" y="3"/>
                  </a:lnTo>
                  <a:lnTo>
                    <a:pt x="83" y="8"/>
                  </a:lnTo>
                  <a:lnTo>
                    <a:pt x="84" y="15"/>
                  </a:lnTo>
                  <a:lnTo>
                    <a:pt x="79" y="22"/>
                  </a:lnTo>
                  <a:lnTo>
                    <a:pt x="77" y="30"/>
                  </a:lnTo>
                  <a:lnTo>
                    <a:pt x="76" y="40"/>
                  </a:lnTo>
                  <a:lnTo>
                    <a:pt x="76" y="45"/>
                  </a:lnTo>
                  <a:lnTo>
                    <a:pt x="76" y="54"/>
                  </a:lnTo>
                  <a:lnTo>
                    <a:pt x="73" y="56"/>
                  </a:lnTo>
                  <a:lnTo>
                    <a:pt x="70" y="65"/>
                  </a:lnTo>
                  <a:lnTo>
                    <a:pt x="71" y="71"/>
                  </a:lnTo>
                  <a:lnTo>
                    <a:pt x="67" y="76"/>
                  </a:lnTo>
                  <a:lnTo>
                    <a:pt x="67" y="82"/>
                  </a:lnTo>
                  <a:lnTo>
                    <a:pt x="70" y="85"/>
                  </a:lnTo>
                  <a:lnTo>
                    <a:pt x="65" y="90"/>
                  </a:lnTo>
                  <a:lnTo>
                    <a:pt x="60" y="88"/>
                  </a:lnTo>
                  <a:lnTo>
                    <a:pt x="57" y="84"/>
                  </a:lnTo>
                  <a:lnTo>
                    <a:pt x="52" y="82"/>
                  </a:lnTo>
                  <a:lnTo>
                    <a:pt x="47" y="85"/>
                  </a:lnTo>
                  <a:lnTo>
                    <a:pt x="36" y="79"/>
                  </a:lnTo>
                  <a:lnTo>
                    <a:pt x="33" y="82"/>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127" name="Freeform 144"/>
            <p:cNvSpPr>
              <a:spLocks/>
            </p:cNvSpPr>
            <p:nvPr/>
          </p:nvSpPr>
          <p:spPr bwMode="auto">
            <a:xfrm>
              <a:off x="1946633" y="3153679"/>
              <a:ext cx="133778" cy="62430"/>
            </a:xfrm>
            <a:custGeom>
              <a:avLst/>
              <a:gdLst>
                <a:gd name="T0" fmla="*/ 92 w 105"/>
                <a:gd name="T1" fmla="*/ 49 h 49"/>
                <a:gd name="T2" fmla="*/ 87 w 105"/>
                <a:gd name="T3" fmla="*/ 43 h 49"/>
                <a:gd name="T4" fmla="*/ 83 w 105"/>
                <a:gd name="T5" fmla="*/ 32 h 49"/>
                <a:gd name="T6" fmla="*/ 88 w 105"/>
                <a:gd name="T7" fmla="*/ 27 h 49"/>
                <a:gd name="T8" fmla="*/ 83 w 105"/>
                <a:gd name="T9" fmla="*/ 25 h 49"/>
                <a:gd name="T10" fmla="*/ 80 w 105"/>
                <a:gd name="T11" fmla="*/ 18 h 49"/>
                <a:gd name="T12" fmla="*/ 72 w 105"/>
                <a:gd name="T13" fmla="*/ 12 h 49"/>
                <a:gd name="T14" fmla="*/ 63 w 105"/>
                <a:gd name="T15" fmla="*/ 14 h 49"/>
                <a:gd name="T16" fmla="*/ 59 w 105"/>
                <a:gd name="T17" fmla="*/ 21 h 49"/>
                <a:gd name="T18" fmla="*/ 52 w 105"/>
                <a:gd name="T19" fmla="*/ 26 h 49"/>
                <a:gd name="T20" fmla="*/ 48 w 105"/>
                <a:gd name="T21" fmla="*/ 27 h 49"/>
                <a:gd name="T22" fmla="*/ 46 w 105"/>
                <a:gd name="T23" fmla="*/ 31 h 49"/>
                <a:gd name="T24" fmla="*/ 54 w 105"/>
                <a:gd name="T25" fmla="*/ 43 h 49"/>
                <a:gd name="T26" fmla="*/ 49 w 105"/>
                <a:gd name="T27" fmla="*/ 45 h 49"/>
                <a:gd name="T28" fmla="*/ 46 w 105"/>
                <a:gd name="T29" fmla="*/ 48 h 49"/>
                <a:gd name="T30" fmla="*/ 37 w 105"/>
                <a:gd name="T31" fmla="*/ 49 h 49"/>
                <a:gd name="T32" fmla="*/ 35 w 105"/>
                <a:gd name="T33" fmla="*/ 37 h 49"/>
                <a:gd name="T34" fmla="*/ 32 w 105"/>
                <a:gd name="T35" fmla="*/ 40 h 49"/>
                <a:gd name="T36" fmla="*/ 26 w 105"/>
                <a:gd name="T37" fmla="*/ 39 h 49"/>
                <a:gd name="T38" fmla="*/ 23 w 105"/>
                <a:gd name="T39" fmla="*/ 31 h 49"/>
                <a:gd name="T40" fmla="*/ 16 w 105"/>
                <a:gd name="T41" fmla="*/ 29 h 49"/>
                <a:gd name="T42" fmla="*/ 11 w 105"/>
                <a:gd name="T43" fmla="*/ 27 h 49"/>
                <a:gd name="T44" fmla="*/ 3 w 105"/>
                <a:gd name="T45" fmla="*/ 27 h 49"/>
                <a:gd name="T46" fmla="*/ 2 w 105"/>
                <a:gd name="T47" fmla="*/ 32 h 49"/>
                <a:gd name="T48" fmla="*/ 0 w 105"/>
                <a:gd name="T49" fmla="*/ 29 h 49"/>
                <a:gd name="T50" fmla="*/ 1 w 105"/>
                <a:gd name="T51" fmla="*/ 24 h 49"/>
                <a:gd name="T52" fmla="*/ 3 w 105"/>
                <a:gd name="T53" fmla="*/ 20 h 49"/>
                <a:gd name="T54" fmla="*/ 3 w 105"/>
                <a:gd name="T55" fmla="*/ 16 h 49"/>
                <a:gd name="T56" fmla="*/ 6 w 105"/>
                <a:gd name="T57" fmla="*/ 14 h 49"/>
                <a:gd name="T58" fmla="*/ 2 w 105"/>
                <a:gd name="T59" fmla="*/ 11 h 49"/>
                <a:gd name="T60" fmla="*/ 2 w 105"/>
                <a:gd name="T61" fmla="*/ 2 h 49"/>
                <a:gd name="T62" fmla="*/ 9 w 105"/>
                <a:gd name="T63" fmla="*/ 1 h 49"/>
                <a:gd name="T64" fmla="*/ 16 w 105"/>
                <a:gd name="T65" fmla="*/ 8 h 49"/>
                <a:gd name="T66" fmla="*/ 15 w 105"/>
                <a:gd name="T67" fmla="*/ 12 h 49"/>
                <a:gd name="T68" fmla="*/ 22 w 105"/>
                <a:gd name="T69" fmla="*/ 13 h 49"/>
                <a:gd name="T70" fmla="*/ 24 w 105"/>
                <a:gd name="T71" fmla="*/ 12 h 49"/>
                <a:gd name="T72" fmla="*/ 29 w 105"/>
                <a:gd name="T73" fmla="*/ 17 h 49"/>
                <a:gd name="T74" fmla="*/ 38 w 105"/>
                <a:gd name="T75" fmla="*/ 15 h 49"/>
                <a:gd name="T76" fmla="*/ 46 w 105"/>
                <a:gd name="T77" fmla="*/ 10 h 49"/>
                <a:gd name="T78" fmla="*/ 57 w 105"/>
                <a:gd name="T79" fmla="*/ 6 h 49"/>
                <a:gd name="T80" fmla="*/ 64 w 105"/>
                <a:gd name="T81" fmla="*/ 0 h 49"/>
                <a:gd name="T82" fmla="*/ 74 w 105"/>
                <a:gd name="T83" fmla="*/ 1 h 49"/>
                <a:gd name="T84" fmla="*/ 73 w 105"/>
                <a:gd name="T85" fmla="*/ 3 h 49"/>
                <a:gd name="T86" fmla="*/ 83 w 105"/>
                <a:gd name="T87" fmla="*/ 4 h 49"/>
                <a:gd name="T88" fmla="*/ 91 w 105"/>
                <a:gd name="T89" fmla="*/ 7 h 49"/>
                <a:gd name="T90" fmla="*/ 97 w 105"/>
                <a:gd name="T91" fmla="*/ 14 h 49"/>
                <a:gd name="T92" fmla="*/ 103 w 105"/>
                <a:gd name="T93" fmla="*/ 19 h 49"/>
                <a:gd name="T94" fmla="*/ 101 w 105"/>
                <a:gd name="T95" fmla="*/ 22 h 49"/>
                <a:gd name="T96" fmla="*/ 105 w 105"/>
                <a:gd name="T97" fmla="*/ 35 h 49"/>
                <a:gd name="T98" fmla="*/ 101 w 105"/>
                <a:gd name="T99" fmla="*/ 41 h 49"/>
                <a:gd name="T100" fmla="*/ 95 w 105"/>
                <a:gd name="T101" fmla="*/ 39 h 49"/>
                <a:gd name="T102" fmla="*/ 92 w 105"/>
                <a:gd name="T10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5" h="49">
                  <a:moveTo>
                    <a:pt x="92" y="49"/>
                  </a:moveTo>
                  <a:lnTo>
                    <a:pt x="87" y="43"/>
                  </a:lnTo>
                  <a:lnTo>
                    <a:pt x="83" y="32"/>
                  </a:lnTo>
                  <a:lnTo>
                    <a:pt x="88" y="27"/>
                  </a:lnTo>
                  <a:lnTo>
                    <a:pt x="83" y="25"/>
                  </a:lnTo>
                  <a:lnTo>
                    <a:pt x="80" y="18"/>
                  </a:lnTo>
                  <a:lnTo>
                    <a:pt x="72" y="12"/>
                  </a:lnTo>
                  <a:lnTo>
                    <a:pt x="63" y="14"/>
                  </a:lnTo>
                  <a:lnTo>
                    <a:pt x="59" y="21"/>
                  </a:lnTo>
                  <a:lnTo>
                    <a:pt x="52" y="26"/>
                  </a:lnTo>
                  <a:lnTo>
                    <a:pt x="48" y="27"/>
                  </a:lnTo>
                  <a:lnTo>
                    <a:pt x="46" y="31"/>
                  </a:lnTo>
                  <a:lnTo>
                    <a:pt x="54" y="43"/>
                  </a:lnTo>
                  <a:lnTo>
                    <a:pt x="49" y="45"/>
                  </a:lnTo>
                  <a:lnTo>
                    <a:pt x="46" y="48"/>
                  </a:lnTo>
                  <a:lnTo>
                    <a:pt x="37" y="49"/>
                  </a:lnTo>
                  <a:lnTo>
                    <a:pt x="35" y="37"/>
                  </a:lnTo>
                  <a:lnTo>
                    <a:pt x="32" y="40"/>
                  </a:lnTo>
                  <a:lnTo>
                    <a:pt x="26" y="39"/>
                  </a:lnTo>
                  <a:lnTo>
                    <a:pt x="23" y="31"/>
                  </a:lnTo>
                  <a:lnTo>
                    <a:pt x="16" y="29"/>
                  </a:lnTo>
                  <a:lnTo>
                    <a:pt x="11" y="27"/>
                  </a:lnTo>
                  <a:lnTo>
                    <a:pt x="3" y="27"/>
                  </a:lnTo>
                  <a:lnTo>
                    <a:pt x="2" y="32"/>
                  </a:lnTo>
                  <a:lnTo>
                    <a:pt x="0" y="29"/>
                  </a:lnTo>
                  <a:lnTo>
                    <a:pt x="1" y="24"/>
                  </a:lnTo>
                  <a:lnTo>
                    <a:pt x="3" y="20"/>
                  </a:lnTo>
                  <a:lnTo>
                    <a:pt x="3" y="16"/>
                  </a:lnTo>
                  <a:lnTo>
                    <a:pt x="6" y="14"/>
                  </a:lnTo>
                  <a:lnTo>
                    <a:pt x="2" y="11"/>
                  </a:lnTo>
                  <a:lnTo>
                    <a:pt x="2" y="2"/>
                  </a:lnTo>
                  <a:lnTo>
                    <a:pt x="9" y="1"/>
                  </a:lnTo>
                  <a:lnTo>
                    <a:pt x="16" y="8"/>
                  </a:lnTo>
                  <a:lnTo>
                    <a:pt x="15" y="12"/>
                  </a:lnTo>
                  <a:lnTo>
                    <a:pt x="22" y="13"/>
                  </a:lnTo>
                  <a:lnTo>
                    <a:pt x="24" y="12"/>
                  </a:lnTo>
                  <a:lnTo>
                    <a:pt x="29" y="17"/>
                  </a:lnTo>
                  <a:lnTo>
                    <a:pt x="38" y="15"/>
                  </a:lnTo>
                  <a:lnTo>
                    <a:pt x="46" y="10"/>
                  </a:lnTo>
                  <a:lnTo>
                    <a:pt x="57" y="6"/>
                  </a:lnTo>
                  <a:lnTo>
                    <a:pt x="64" y="0"/>
                  </a:lnTo>
                  <a:lnTo>
                    <a:pt x="74" y="1"/>
                  </a:lnTo>
                  <a:lnTo>
                    <a:pt x="73" y="3"/>
                  </a:lnTo>
                  <a:lnTo>
                    <a:pt x="83" y="4"/>
                  </a:lnTo>
                  <a:lnTo>
                    <a:pt x="91" y="7"/>
                  </a:lnTo>
                  <a:lnTo>
                    <a:pt x="97" y="14"/>
                  </a:lnTo>
                  <a:lnTo>
                    <a:pt x="103" y="19"/>
                  </a:lnTo>
                  <a:lnTo>
                    <a:pt x="101" y="22"/>
                  </a:lnTo>
                  <a:lnTo>
                    <a:pt x="105" y="35"/>
                  </a:lnTo>
                  <a:lnTo>
                    <a:pt x="101" y="41"/>
                  </a:lnTo>
                  <a:lnTo>
                    <a:pt x="95" y="39"/>
                  </a:lnTo>
                  <a:lnTo>
                    <a:pt x="92" y="49"/>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hu-HU" kern="0">
                <a:solidFill>
                  <a:sysClr val="windowText" lastClr="000000"/>
                </a:solidFill>
              </a:endParaRPr>
            </a:p>
          </p:txBody>
        </p:sp>
        <p:sp>
          <p:nvSpPr>
            <p:cNvPr id="128" name="Freeform 145"/>
            <p:cNvSpPr>
              <a:spLocks/>
            </p:cNvSpPr>
            <p:nvPr/>
          </p:nvSpPr>
          <p:spPr bwMode="auto">
            <a:xfrm>
              <a:off x="1979759" y="3409767"/>
              <a:ext cx="308325" cy="484147"/>
            </a:xfrm>
            <a:custGeom>
              <a:avLst/>
              <a:gdLst>
                <a:gd name="T0" fmla="*/ 229 w 242"/>
                <a:gd name="T1" fmla="*/ 374 h 380"/>
                <a:gd name="T2" fmla="*/ 201 w 242"/>
                <a:gd name="T3" fmla="*/ 368 h 380"/>
                <a:gd name="T4" fmla="*/ 160 w 242"/>
                <a:gd name="T5" fmla="*/ 338 h 380"/>
                <a:gd name="T6" fmla="*/ 111 w 242"/>
                <a:gd name="T7" fmla="*/ 303 h 380"/>
                <a:gd name="T8" fmla="*/ 104 w 242"/>
                <a:gd name="T9" fmla="*/ 280 h 380"/>
                <a:gd name="T10" fmla="*/ 66 w 242"/>
                <a:gd name="T11" fmla="*/ 214 h 380"/>
                <a:gd name="T12" fmla="*/ 38 w 242"/>
                <a:gd name="T13" fmla="*/ 163 h 380"/>
                <a:gd name="T14" fmla="*/ 17 w 242"/>
                <a:gd name="T15" fmla="*/ 134 h 380"/>
                <a:gd name="T16" fmla="*/ 9 w 242"/>
                <a:gd name="T17" fmla="*/ 117 h 380"/>
                <a:gd name="T18" fmla="*/ 5 w 242"/>
                <a:gd name="T19" fmla="*/ 82 h 380"/>
                <a:gd name="T20" fmla="*/ 22 w 242"/>
                <a:gd name="T21" fmla="*/ 78 h 380"/>
                <a:gd name="T22" fmla="*/ 17 w 242"/>
                <a:gd name="T23" fmla="*/ 90 h 380"/>
                <a:gd name="T24" fmla="*/ 33 w 242"/>
                <a:gd name="T25" fmla="*/ 91 h 380"/>
                <a:gd name="T26" fmla="*/ 51 w 242"/>
                <a:gd name="T27" fmla="*/ 93 h 380"/>
                <a:gd name="T28" fmla="*/ 65 w 242"/>
                <a:gd name="T29" fmla="*/ 61 h 380"/>
                <a:gd name="T30" fmla="*/ 106 w 242"/>
                <a:gd name="T31" fmla="*/ 31 h 380"/>
                <a:gd name="T32" fmla="*/ 109 w 242"/>
                <a:gd name="T33" fmla="*/ 1 h 380"/>
                <a:gd name="T34" fmla="*/ 127 w 242"/>
                <a:gd name="T35" fmla="*/ 10 h 380"/>
                <a:gd name="T36" fmla="*/ 141 w 242"/>
                <a:gd name="T37" fmla="*/ 25 h 380"/>
                <a:gd name="T38" fmla="*/ 166 w 242"/>
                <a:gd name="T39" fmla="*/ 49 h 380"/>
                <a:gd name="T40" fmla="*/ 182 w 242"/>
                <a:gd name="T41" fmla="*/ 47 h 380"/>
                <a:gd name="T42" fmla="*/ 208 w 242"/>
                <a:gd name="T43" fmla="*/ 55 h 380"/>
                <a:gd name="T44" fmla="*/ 202 w 242"/>
                <a:gd name="T45" fmla="*/ 77 h 380"/>
                <a:gd name="T46" fmla="*/ 194 w 242"/>
                <a:gd name="T47" fmla="*/ 87 h 380"/>
                <a:gd name="T48" fmla="*/ 177 w 242"/>
                <a:gd name="T49" fmla="*/ 94 h 380"/>
                <a:gd name="T50" fmla="*/ 156 w 242"/>
                <a:gd name="T51" fmla="*/ 118 h 380"/>
                <a:gd name="T52" fmla="*/ 153 w 242"/>
                <a:gd name="T53" fmla="*/ 136 h 380"/>
                <a:gd name="T54" fmla="*/ 143 w 242"/>
                <a:gd name="T55" fmla="*/ 151 h 380"/>
                <a:gd name="T56" fmla="*/ 147 w 242"/>
                <a:gd name="T57" fmla="*/ 173 h 380"/>
                <a:gd name="T58" fmla="*/ 154 w 242"/>
                <a:gd name="T59" fmla="*/ 195 h 380"/>
                <a:gd name="T60" fmla="*/ 174 w 242"/>
                <a:gd name="T61" fmla="*/ 207 h 380"/>
                <a:gd name="T62" fmla="*/ 204 w 242"/>
                <a:gd name="T63" fmla="*/ 196 h 380"/>
                <a:gd name="T64" fmla="*/ 213 w 242"/>
                <a:gd name="T65" fmla="*/ 230 h 380"/>
                <a:gd name="T66" fmla="*/ 241 w 242"/>
                <a:gd name="T67" fmla="*/ 259 h 380"/>
                <a:gd name="T68" fmla="*/ 238 w 242"/>
                <a:gd name="T69" fmla="*/ 281 h 380"/>
                <a:gd name="T70" fmla="*/ 233 w 242"/>
                <a:gd name="T71" fmla="*/ 309 h 380"/>
                <a:gd name="T72" fmla="*/ 233 w 242"/>
                <a:gd name="T73" fmla="*/ 324 h 380"/>
                <a:gd name="T74" fmla="*/ 233 w 242"/>
                <a:gd name="T75" fmla="*/ 36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 h="380">
                  <a:moveTo>
                    <a:pt x="233" y="364"/>
                  </a:moveTo>
                  <a:lnTo>
                    <a:pt x="229" y="374"/>
                  </a:lnTo>
                  <a:lnTo>
                    <a:pt x="220" y="380"/>
                  </a:lnTo>
                  <a:lnTo>
                    <a:pt x="201" y="368"/>
                  </a:lnTo>
                  <a:lnTo>
                    <a:pt x="199" y="359"/>
                  </a:lnTo>
                  <a:lnTo>
                    <a:pt x="160" y="338"/>
                  </a:lnTo>
                  <a:lnTo>
                    <a:pt x="126" y="315"/>
                  </a:lnTo>
                  <a:lnTo>
                    <a:pt x="111" y="303"/>
                  </a:lnTo>
                  <a:lnTo>
                    <a:pt x="102" y="286"/>
                  </a:lnTo>
                  <a:lnTo>
                    <a:pt x="104" y="280"/>
                  </a:lnTo>
                  <a:lnTo>
                    <a:pt x="87" y="252"/>
                  </a:lnTo>
                  <a:lnTo>
                    <a:pt x="66" y="214"/>
                  </a:lnTo>
                  <a:lnTo>
                    <a:pt x="46" y="173"/>
                  </a:lnTo>
                  <a:lnTo>
                    <a:pt x="38" y="163"/>
                  </a:lnTo>
                  <a:lnTo>
                    <a:pt x="32" y="148"/>
                  </a:lnTo>
                  <a:lnTo>
                    <a:pt x="17" y="134"/>
                  </a:lnTo>
                  <a:lnTo>
                    <a:pt x="4" y="126"/>
                  </a:lnTo>
                  <a:lnTo>
                    <a:pt x="9" y="117"/>
                  </a:lnTo>
                  <a:lnTo>
                    <a:pt x="0" y="97"/>
                  </a:lnTo>
                  <a:lnTo>
                    <a:pt x="5" y="82"/>
                  </a:lnTo>
                  <a:lnTo>
                    <a:pt x="20" y="69"/>
                  </a:lnTo>
                  <a:lnTo>
                    <a:pt x="22" y="78"/>
                  </a:lnTo>
                  <a:lnTo>
                    <a:pt x="17" y="83"/>
                  </a:lnTo>
                  <a:lnTo>
                    <a:pt x="17" y="90"/>
                  </a:lnTo>
                  <a:lnTo>
                    <a:pt x="25" y="89"/>
                  </a:lnTo>
                  <a:lnTo>
                    <a:pt x="33" y="91"/>
                  </a:lnTo>
                  <a:lnTo>
                    <a:pt x="41" y="101"/>
                  </a:lnTo>
                  <a:lnTo>
                    <a:pt x="51" y="93"/>
                  </a:lnTo>
                  <a:lnTo>
                    <a:pt x="54" y="79"/>
                  </a:lnTo>
                  <a:lnTo>
                    <a:pt x="65" y="61"/>
                  </a:lnTo>
                  <a:lnTo>
                    <a:pt x="87" y="53"/>
                  </a:lnTo>
                  <a:lnTo>
                    <a:pt x="106" y="31"/>
                  </a:lnTo>
                  <a:lnTo>
                    <a:pt x="112" y="17"/>
                  </a:lnTo>
                  <a:lnTo>
                    <a:pt x="109" y="1"/>
                  </a:lnTo>
                  <a:lnTo>
                    <a:pt x="114" y="0"/>
                  </a:lnTo>
                  <a:lnTo>
                    <a:pt x="127" y="10"/>
                  </a:lnTo>
                  <a:lnTo>
                    <a:pt x="132" y="19"/>
                  </a:lnTo>
                  <a:lnTo>
                    <a:pt x="141" y="25"/>
                  </a:lnTo>
                  <a:lnTo>
                    <a:pt x="152" y="46"/>
                  </a:lnTo>
                  <a:lnTo>
                    <a:pt x="166" y="49"/>
                  </a:lnTo>
                  <a:lnTo>
                    <a:pt x="176" y="43"/>
                  </a:lnTo>
                  <a:lnTo>
                    <a:pt x="182" y="47"/>
                  </a:lnTo>
                  <a:lnTo>
                    <a:pt x="193" y="45"/>
                  </a:lnTo>
                  <a:lnTo>
                    <a:pt x="208" y="55"/>
                  </a:lnTo>
                  <a:lnTo>
                    <a:pt x="196" y="76"/>
                  </a:lnTo>
                  <a:lnTo>
                    <a:pt x="202" y="77"/>
                  </a:lnTo>
                  <a:lnTo>
                    <a:pt x="211" y="88"/>
                  </a:lnTo>
                  <a:lnTo>
                    <a:pt x="194" y="87"/>
                  </a:lnTo>
                  <a:lnTo>
                    <a:pt x="192" y="90"/>
                  </a:lnTo>
                  <a:lnTo>
                    <a:pt x="177" y="94"/>
                  </a:lnTo>
                  <a:lnTo>
                    <a:pt x="157" y="108"/>
                  </a:lnTo>
                  <a:lnTo>
                    <a:pt x="156" y="118"/>
                  </a:lnTo>
                  <a:lnTo>
                    <a:pt x="151" y="125"/>
                  </a:lnTo>
                  <a:lnTo>
                    <a:pt x="153" y="136"/>
                  </a:lnTo>
                  <a:lnTo>
                    <a:pt x="142" y="142"/>
                  </a:lnTo>
                  <a:lnTo>
                    <a:pt x="143" y="151"/>
                  </a:lnTo>
                  <a:lnTo>
                    <a:pt x="138" y="155"/>
                  </a:lnTo>
                  <a:lnTo>
                    <a:pt x="147" y="173"/>
                  </a:lnTo>
                  <a:lnTo>
                    <a:pt x="157" y="186"/>
                  </a:lnTo>
                  <a:lnTo>
                    <a:pt x="154" y="195"/>
                  </a:lnTo>
                  <a:lnTo>
                    <a:pt x="166" y="196"/>
                  </a:lnTo>
                  <a:lnTo>
                    <a:pt x="174" y="207"/>
                  </a:lnTo>
                  <a:lnTo>
                    <a:pt x="190" y="208"/>
                  </a:lnTo>
                  <a:lnTo>
                    <a:pt x="204" y="196"/>
                  </a:lnTo>
                  <a:lnTo>
                    <a:pt x="205" y="227"/>
                  </a:lnTo>
                  <a:lnTo>
                    <a:pt x="213" y="230"/>
                  </a:lnTo>
                  <a:lnTo>
                    <a:pt x="223" y="226"/>
                  </a:lnTo>
                  <a:lnTo>
                    <a:pt x="241" y="259"/>
                  </a:lnTo>
                  <a:lnTo>
                    <a:pt x="238" y="266"/>
                  </a:lnTo>
                  <a:lnTo>
                    <a:pt x="238" y="281"/>
                  </a:lnTo>
                  <a:lnTo>
                    <a:pt x="239" y="299"/>
                  </a:lnTo>
                  <a:lnTo>
                    <a:pt x="233" y="309"/>
                  </a:lnTo>
                  <a:lnTo>
                    <a:pt x="236" y="317"/>
                  </a:lnTo>
                  <a:lnTo>
                    <a:pt x="233" y="324"/>
                  </a:lnTo>
                  <a:lnTo>
                    <a:pt x="242" y="341"/>
                  </a:lnTo>
                  <a:lnTo>
                    <a:pt x="233" y="364"/>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hu-HU" kern="0">
                <a:solidFill>
                  <a:sysClr val="windowText" lastClr="000000"/>
                </a:solidFill>
              </a:endParaRPr>
            </a:p>
          </p:txBody>
        </p:sp>
        <p:sp>
          <p:nvSpPr>
            <p:cNvPr id="129" name="Freeform 152"/>
            <p:cNvSpPr>
              <a:spLocks/>
            </p:cNvSpPr>
            <p:nvPr/>
          </p:nvSpPr>
          <p:spPr bwMode="auto">
            <a:xfrm>
              <a:off x="2332677" y="2917975"/>
              <a:ext cx="38222" cy="14015"/>
            </a:xfrm>
            <a:custGeom>
              <a:avLst/>
              <a:gdLst>
                <a:gd name="T0" fmla="*/ 18 w 30"/>
                <a:gd name="T1" fmla="*/ 0 h 11"/>
                <a:gd name="T2" fmla="*/ 27 w 30"/>
                <a:gd name="T3" fmla="*/ 1 h 11"/>
                <a:gd name="T4" fmla="*/ 30 w 30"/>
                <a:gd name="T5" fmla="*/ 6 h 11"/>
                <a:gd name="T6" fmla="*/ 24 w 30"/>
                <a:gd name="T7" fmla="*/ 11 h 11"/>
                <a:gd name="T8" fmla="*/ 11 w 30"/>
                <a:gd name="T9" fmla="*/ 11 h 11"/>
                <a:gd name="T10" fmla="*/ 0 w 30"/>
                <a:gd name="T11" fmla="*/ 11 h 11"/>
                <a:gd name="T12" fmla="*/ 0 w 30"/>
                <a:gd name="T13" fmla="*/ 3 h 11"/>
                <a:gd name="T14" fmla="*/ 3 w 30"/>
                <a:gd name="T15" fmla="*/ 0 h 11"/>
                <a:gd name="T16" fmla="*/ 18 w 30"/>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1">
                  <a:moveTo>
                    <a:pt x="18" y="0"/>
                  </a:moveTo>
                  <a:lnTo>
                    <a:pt x="27" y="1"/>
                  </a:lnTo>
                  <a:lnTo>
                    <a:pt x="30" y="6"/>
                  </a:lnTo>
                  <a:lnTo>
                    <a:pt x="24" y="11"/>
                  </a:lnTo>
                  <a:lnTo>
                    <a:pt x="11" y="11"/>
                  </a:lnTo>
                  <a:lnTo>
                    <a:pt x="0" y="11"/>
                  </a:lnTo>
                  <a:lnTo>
                    <a:pt x="0" y="3"/>
                  </a:lnTo>
                  <a:lnTo>
                    <a:pt x="3" y="0"/>
                  </a:lnTo>
                  <a:lnTo>
                    <a:pt x="18" y="0"/>
                  </a:lnTo>
                  <a:close/>
                </a:path>
              </a:pathLst>
            </a:custGeom>
            <a:solidFill>
              <a:srgbClr val="FFFFFF">
                <a:lumMod val="5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130" name="Freeform 155"/>
            <p:cNvSpPr>
              <a:spLocks/>
            </p:cNvSpPr>
            <p:nvPr/>
          </p:nvSpPr>
          <p:spPr bwMode="auto">
            <a:xfrm>
              <a:off x="2448618" y="3919396"/>
              <a:ext cx="198755" cy="217867"/>
            </a:xfrm>
            <a:custGeom>
              <a:avLst/>
              <a:gdLst>
                <a:gd name="T0" fmla="*/ 0 w 156"/>
                <a:gd name="T1" fmla="*/ 61 h 171"/>
                <a:gd name="T2" fmla="*/ 4 w 156"/>
                <a:gd name="T3" fmla="*/ 36 h 171"/>
                <a:gd name="T4" fmla="*/ 3 w 156"/>
                <a:gd name="T5" fmla="*/ 25 h 171"/>
                <a:gd name="T6" fmla="*/ 10 w 156"/>
                <a:gd name="T7" fmla="*/ 6 h 171"/>
                <a:gd name="T8" fmla="*/ 41 w 156"/>
                <a:gd name="T9" fmla="*/ 0 h 171"/>
                <a:gd name="T10" fmla="*/ 58 w 156"/>
                <a:gd name="T11" fmla="*/ 1 h 171"/>
                <a:gd name="T12" fmla="*/ 76 w 156"/>
                <a:gd name="T13" fmla="*/ 11 h 171"/>
                <a:gd name="T14" fmla="*/ 77 w 156"/>
                <a:gd name="T15" fmla="*/ 18 h 171"/>
                <a:gd name="T16" fmla="*/ 83 w 156"/>
                <a:gd name="T17" fmla="*/ 29 h 171"/>
                <a:gd name="T18" fmla="*/ 85 w 156"/>
                <a:gd name="T19" fmla="*/ 57 h 171"/>
                <a:gd name="T20" fmla="*/ 104 w 156"/>
                <a:gd name="T21" fmla="*/ 61 h 171"/>
                <a:gd name="T22" fmla="*/ 111 w 156"/>
                <a:gd name="T23" fmla="*/ 57 h 171"/>
                <a:gd name="T24" fmla="*/ 124 w 156"/>
                <a:gd name="T25" fmla="*/ 63 h 171"/>
                <a:gd name="T26" fmla="*/ 128 w 156"/>
                <a:gd name="T27" fmla="*/ 69 h 171"/>
                <a:gd name="T28" fmla="*/ 132 w 156"/>
                <a:gd name="T29" fmla="*/ 88 h 171"/>
                <a:gd name="T30" fmla="*/ 135 w 156"/>
                <a:gd name="T31" fmla="*/ 96 h 171"/>
                <a:gd name="T32" fmla="*/ 141 w 156"/>
                <a:gd name="T33" fmla="*/ 97 h 171"/>
                <a:gd name="T34" fmla="*/ 148 w 156"/>
                <a:gd name="T35" fmla="*/ 94 h 171"/>
                <a:gd name="T36" fmla="*/ 155 w 156"/>
                <a:gd name="T37" fmla="*/ 97 h 171"/>
                <a:gd name="T38" fmla="*/ 156 w 156"/>
                <a:gd name="T39" fmla="*/ 109 h 171"/>
                <a:gd name="T40" fmla="*/ 155 w 156"/>
                <a:gd name="T41" fmla="*/ 121 h 171"/>
                <a:gd name="T42" fmla="*/ 153 w 156"/>
                <a:gd name="T43" fmla="*/ 133 h 171"/>
                <a:gd name="T44" fmla="*/ 152 w 156"/>
                <a:gd name="T45" fmla="*/ 151 h 171"/>
                <a:gd name="T46" fmla="*/ 138 w 156"/>
                <a:gd name="T47" fmla="*/ 167 h 171"/>
                <a:gd name="T48" fmla="*/ 124 w 156"/>
                <a:gd name="T49" fmla="*/ 171 h 171"/>
                <a:gd name="T50" fmla="*/ 104 w 156"/>
                <a:gd name="T51" fmla="*/ 167 h 171"/>
                <a:gd name="T52" fmla="*/ 85 w 156"/>
                <a:gd name="T53" fmla="*/ 162 h 171"/>
                <a:gd name="T54" fmla="*/ 99 w 156"/>
                <a:gd name="T55" fmla="*/ 130 h 171"/>
                <a:gd name="T56" fmla="*/ 95 w 156"/>
                <a:gd name="T57" fmla="*/ 121 h 171"/>
                <a:gd name="T58" fmla="*/ 76 w 156"/>
                <a:gd name="T59" fmla="*/ 113 h 171"/>
                <a:gd name="T60" fmla="*/ 52 w 156"/>
                <a:gd name="T61" fmla="*/ 98 h 171"/>
                <a:gd name="T62" fmla="*/ 37 w 156"/>
                <a:gd name="T63" fmla="*/ 95 h 171"/>
                <a:gd name="T64" fmla="*/ 0 w 156"/>
                <a:gd name="T65"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171">
                  <a:moveTo>
                    <a:pt x="0" y="61"/>
                  </a:moveTo>
                  <a:lnTo>
                    <a:pt x="4" y="36"/>
                  </a:lnTo>
                  <a:lnTo>
                    <a:pt x="3" y="25"/>
                  </a:lnTo>
                  <a:lnTo>
                    <a:pt x="10" y="6"/>
                  </a:lnTo>
                  <a:lnTo>
                    <a:pt x="41" y="0"/>
                  </a:lnTo>
                  <a:lnTo>
                    <a:pt x="58" y="1"/>
                  </a:lnTo>
                  <a:lnTo>
                    <a:pt x="76" y="11"/>
                  </a:lnTo>
                  <a:lnTo>
                    <a:pt x="77" y="18"/>
                  </a:lnTo>
                  <a:lnTo>
                    <a:pt x="83" y="29"/>
                  </a:lnTo>
                  <a:lnTo>
                    <a:pt x="85" y="57"/>
                  </a:lnTo>
                  <a:lnTo>
                    <a:pt x="104" y="61"/>
                  </a:lnTo>
                  <a:lnTo>
                    <a:pt x="111" y="57"/>
                  </a:lnTo>
                  <a:lnTo>
                    <a:pt x="124" y="63"/>
                  </a:lnTo>
                  <a:lnTo>
                    <a:pt x="128" y="69"/>
                  </a:lnTo>
                  <a:lnTo>
                    <a:pt x="132" y="88"/>
                  </a:lnTo>
                  <a:lnTo>
                    <a:pt x="135" y="96"/>
                  </a:lnTo>
                  <a:lnTo>
                    <a:pt x="141" y="97"/>
                  </a:lnTo>
                  <a:lnTo>
                    <a:pt x="148" y="94"/>
                  </a:lnTo>
                  <a:lnTo>
                    <a:pt x="155" y="97"/>
                  </a:lnTo>
                  <a:lnTo>
                    <a:pt x="156" y="109"/>
                  </a:lnTo>
                  <a:lnTo>
                    <a:pt x="155" y="121"/>
                  </a:lnTo>
                  <a:lnTo>
                    <a:pt x="153" y="133"/>
                  </a:lnTo>
                  <a:lnTo>
                    <a:pt x="152" y="151"/>
                  </a:lnTo>
                  <a:lnTo>
                    <a:pt x="138" y="167"/>
                  </a:lnTo>
                  <a:lnTo>
                    <a:pt x="124" y="171"/>
                  </a:lnTo>
                  <a:lnTo>
                    <a:pt x="104" y="167"/>
                  </a:lnTo>
                  <a:lnTo>
                    <a:pt x="85" y="162"/>
                  </a:lnTo>
                  <a:lnTo>
                    <a:pt x="99" y="130"/>
                  </a:lnTo>
                  <a:lnTo>
                    <a:pt x="95" y="121"/>
                  </a:lnTo>
                  <a:lnTo>
                    <a:pt x="76" y="113"/>
                  </a:lnTo>
                  <a:lnTo>
                    <a:pt x="52" y="98"/>
                  </a:lnTo>
                  <a:lnTo>
                    <a:pt x="37" y="95"/>
                  </a:lnTo>
                  <a:lnTo>
                    <a:pt x="0" y="61"/>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131" name="Freeform 180"/>
            <p:cNvSpPr>
              <a:spLocks/>
            </p:cNvSpPr>
            <p:nvPr/>
          </p:nvSpPr>
          <p:spPr bwMode="auto">
            <a:xfrm>
              <a:off x="1791196" y="3026271"/>
              <a:ext cx="56059" cy="33126"/>
            </a:xfrm>
            <a:custGeom>
              <a:avLst/>
              <a:gdLst>
                <a:gd name="T0" fmla="*/ 42 w 44"/>
                <a:gd name="T1" fmla="*/ 21 h 26"/>
                <a:gd name="T2" fmla="*/ 39 w 44"/>
                <a:gd name="T3" fmla="*/ 26 h 26"/>
                <a:gd name="T4" fmla="*/ 29 w 44"/>
                <a:gd name="T5" fmla="*/ 26 h 26"/>
                <a:gd name="T6" fmla="*/ 22 w 44"/>
                <a:gd name="T7" fmla="*/ 24 h 26"/>
                <a:gd name="T8" fmla="*/ 15 w 44"/>
                <a:gd name="T9" fmla="*/ 20 h 26"/>
                <a:gd name="T10" fmla="*/ 5 w 44"/>
                <a:gd name="T11" fmla="*/ 18 h 26"/>
                <a:gd name="T12" fmla="*/ 0 w 44"/>
                <a:gd name="T13" fmla="*/ 14 h 26"/>
                <a:gd name="T14" fmla="*/ 1 w 44"/>
                <a:gd name="T15" fmla="*/ 11 h 26"/>
                <a:gd name="T16" fmla="*/ 8 w 44"/>
                <a:gd name="T17" fmla="*/ 6 h 26"/>
                <a:gd name="T18" fmla="*/ 12 w 44"/>
                <a:gd name="T19" fmla="*/ 3 h 26"/>
                <a:gd name="T20" fmla="*/ 11 w 44"/>
                <a:gd name="T21" fmla="*/ 1 h 26"/>
                <a:gd name="T22" fmla="*/ 15 w 44"/>
                <a:gd name="T23" fmla="*/ 0 h 26"/>
                <a:gd name="T24" fmla="*/ 20 w 44"/>
                <a:gd name="T25" fmla="*/ 1 h 26"/>
                <a:gd name="T26" fmla="*/ 24 w 44"/>
                <a:gd name="T27" fmla="*/ 6 h 26"/>
                <a:gd name="T28" fmla="*/ 29 w 44"/>
                <a:gd name="T29" fmla="*/ 9 h 26"/>
                <a:gd name="T30" fmla="*/ 29 w 44"/>
                <a:gd name="T31" fmla="*/ 12 h 26"/>
                <a:gd name="T32" fmla="*/ 38 w 44"/>
                <a:gd name="T33" fmla="*/ 9 h 26"/>
                <a:gd name="T34" fmla="*/ 41 w 44"/>
                <a:gd name="T35" fmla="*/ 11 h 26"/>
                <a:gd name="T36" fmla="*/ 44 w 44"/>
                <a:gd name="T37" fmla="*/ 13 h 26"/>
                <a:gd name="T38" fmla="*/ 42 w 44"/>
                <a:gd name="T3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26">
                  <a:moveTo>
                    <a:pt x="42" y="21"/>
                  </a:moveTo>
                  <a:lnTo>
                    <a:pt x="39" y="26"/>
                  </a:lnTo>
                  <a:lnTo>
                    <a:pt x="29" y="26"/>
                  </a:lnTo>
                  <a:lnTo>
                    <a:pt x="22" y="24"/>
                  </a:lnTo>
                  <a:lnTo>
                    <a:pt x="15" y="20"/>
                  </a:lnTo>
                  <a:lnTo>
                    <a:pt x="5" y="18"/>
                  </a:lnTo>
                  <a:lnTo>
                    <a:pt x="0" y="14"/>
                  </a:lnTo>
                  <a:lnTo>
                    <a:pt x="1" y="11"/>
                  </a:lnTo>
                  <a:lnTo>
                    <a:pt x="8" y="6"/>
                  </a:lnTo>
                  <a:lnTo>
                    <a:pt x="12" y="3"/>
                  </a:lnTo>
                  <a:lnTo>
                    <a:pt x="11" y="1"/>
                  </a:lnTo>
                  <a:lnTo>
                    <a:pt x="15" y="0"/>
                  </a:lnTo>
                  <a:lnTo>
                    <a:pt x="20" y="1"/>
                  </a:lnTo>
                  <a:lnTo>
                    <a:pt x="24" y="6"/>
                  </a:lnTo>
                  <a:lnTo>
                    <a:pt x="29" y="9"/>
                  </a:lnTo>
                  <a:lnTo>
                    <a:pt x="29" y="12"/>
                  </a:lnTo>
                  <a:lnTo>
                    <a:pt x="38" y="9"/>
                  </a:lnTo>
                  <a:lnTo>
                    <a:pt x="41" y="11"/>
                  </a:lnTo>
                  <a:lnTo>
                    <a:pt x="44" y="13"/>
                  </a:lnTo>
                  <a:lnTo>
                    <a:pt x="42" y="21"/>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132" name="Freeform 184"/>
            <p:cNvSpPr>
              <a:spLocks/>
            </p:cNvSpPr>
            <p:nvPr/>
          </p:nvSpPr>
          <p:spPr bwMode="auto">
            <a:xfrm>
              <a:off x="2526336" y="3247960"/>
              <a:ext cx="95556" cy="112118"/>
            </a:xfrm>
            <a:custGeom>
              <a:avLst/>
              <a:gdLst>
                <a:gd name="T0" fmla="*/ 17 w 75"/>
                <a:gd name="T1" fmla="*/ 1 h 88"/>
                <a:gd name="T2" fmla="*/ 39 w 75"/>
                <a:gd name="T3" fmla="*/ 5 h 88"/>
                <a:gd name="T4" fmla="*/ 41 w 75"/>
                <a:gd name="T5" fmla="*/ 2 h 88"/>
                <a:gd name="T6" fmla="*/ 56 w 75"/>
                <a:gd name="T7" fmla="*/ 0 h 88"/>
                <a:gd name="T8" fmla="*/ 75 w 75"/>
                <a:gd name="T9" fmla="*/ 6 h 88"/>
                <a:gd name="T10" fmla="*/ 65 w 75"/>
                <a:gd name="T11" fmla="*/ 24 h 88"/>
                <a:gd name="T12" fmla="*/ 66 w 75"/>
                <a:gd name="T13" fmla="*/ 38 h 88"/>
                <a:gd name="T14" fmla="*/ 74 w 75"/>
                <a:gd name="T15" fmla="*/ 50 h 88"/>
                <a:gd name="T16" fmla="*/ 70 w 75"/>
                <a:gd name="T17" fmla="*/ 59 h 88"/>
                <a:gd name="T18" fmla="*/ 68 w 75"/>
                <a:gd name="T19" fmla="*/ 69 h 88"/>
                <a:gd name="T20" fmla="*/ 64 w 75"/>
                <a:gd name="T21" fmla="*/ 77 h 88"/>
                <a:gd name="T22" fmla="*/ 53 w 75"/>
                <a:gd name="T23" fmla="*/ 73 h 88"/>
                <a:gd name="T24" fmla="*/ 45 w 75"/>
                <a:gd name="T25" fmla="*/ 75 h 88"/>
                <a:gd name="T26" fmla="*/ 37 w 75"/>
                <a:gd name="T27" fmla="*/ 73 h 88"/>
                <a:gd name="T28" fmla="*/ 35 w 75"/>
                <a:gd name="T29" fmla="*/ 79 h 88"/>
                <a:gd name="T30" fmla="*/ 38 w 75"/>
                <a:gd name="T31" fmla="*/ 83 h 88"/>
                <a:gd name="T32" fmla="*/ 37 w 75"/>
                <a:gd name="T33" fmla="*/ 88 h 88"/>
                <a:gd name="T34" fmla="*/ 27 w 75"/>
                <a:gd name="T35" fmla="*/ 86 h 88"/>
                <a:gd name="T36" fmla="*/ 16 w 75"/>
                <a:gd name="T37" fmla="*/ 68 h 88"/>
                <a:gd name="T38" fmla="*/ 13 w 75"/>
                <a:gd name="T39" fmla="*/ 56 h 88"/>
                <a:gd name="T40" fmla="*/ 7 w 75"/>
                <a:gd name="T41" fmla="*/ 56 h 88"/>
                <a:gd name="T42" fmla="*/ 0 w 75"/>
                <a:gd name="T43" fmla="*/ 41 h 88"/>
                <a:gd name="T44" fmla="*/ 3 w 75"/>
                <a:gd name="T45" fmla="*/ 30 h 88"/>
                <a:gd name="T46" fmla="*/ 2 w 75"/>
                <a:gd name="T47" fmla="*/ 25 h 88"/>
                <a:gd name="T48" fmla="*/ 13 w 75"/>
                <a:gd name="T49" fmla="*/ 20 h 88"/>
                <a:gd name="T50" fmla="*/ 17 w 75"/>
                <a:gd name="T51" fmla="*/ 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88">
                  <a:moveTo>
                    <a:pt x="17" y="1"/>
                  </a:moveTo>
                  <a:lnTo>
                    <a:pt x="39" y="5"/>
                  </a:lnTo>
                  <a:lnTo>
                    <a:pt x="41" y="2"/>
                  </a:lnTo>
                  <a:lnTo>
                    <a:pt x="56" y="0"/>
                  </a:lnTo>
                  <a:lnTo>
                    <a:pt x="75" y="6"/>
                  </a:lnTo>
                  <a:lnTo>
                    <a:pt x="65" y="24"/>
                  </a:lnTo>
                  <a:lnTo>
                    <a:pt x="66" y="38"/>
                  </a:lnTo>
                  <a:lnTo>
                    <a:pt x="74" y="50"/>
                  </a:lnTo>
                  <a:lnTo>
                    <a:pt x="70" y="59"/>
                  </a:lnTo>
                  <a:lnTo>
                    <a:pt x="68" y="69"/>
                  </a:lnTo>
                  <a:lnTo>
                    <a:pt x="64" y="77"/>
                  </a:lnTo>
                  <a:lnTo>
                    <a:pt x="53" y="73"/>
                  </a:lnTo>
                  <a:lnTo>
                    <a:pt x="45" y="75"/>
                  </a:lnTo>
                  <a:lnTo>
                    <a:pt x="37" y="73"/>
                  </a:lnTo>
                  <a:lnTo>
                    <a:pt x="35" y="79"/>
                  </a:lnTo>
                  <a:lnTo>
                    <a:pt x="38" y="83"/>
                  </a:lnTo>
                  <a:lnTo>
                    <a:pt x="37" y="88"/>
                  </a:lnTo>
                  <a:lnTo>
                    <a:pt x="27" y="86"/>
                  </a:lnTo>
                  <a:lnTo>
                    <a:pt x="16" y="68"/>
                  </a:lnTo>
                  <a:lnTo>
                    <a:pt x="13" y="56"/>
                  </a:lnTo>
                  <a:lnTo>
                    <a:pt x="7" y="56"/>
                  </a:lnTo>
                  <a:lnTo>
                    <a:pt x="0" y="41"/>
                  </a:lnTo>
                  <a:lnTo>
                    <a:pt x="3" y="30"/>
                  </a:lnTo>
                  <a:lnTo>
                    <a:pt x="2" y="25"/>
                  </a:lnTo>
                  <a:lnTo>
                    <a:pt x="13" y="20"/>
                  </a:lnTo>
                  <a:lnTo>
                    <a:pt x="17" y="1"/>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133" name="Freeform 204"/>
            <p:cNvSpPr>
              <a:spLocks/>
            </p:cNvSpPr>
            <p:nvPr/>
          </p:nvSpPr>
          <p:spPr bwMode="auto">
            <a:xfrm>
              <a:off x="2587491" y="4204788"/>
              <a:ext cx="114666" cy="127407"/>
            </a:xfrm>
            <a:custGeom>
              <a:avLst/>
              <a:gdLst>
                <a:gd name="T0" fmla="*/ 3 w 90"/>
                <a:gd name="T1" fmla="*/ 2 h 100"/>
                <a:gd name="T2" fmla="*/ 14 w 90"/>
                <a:gd name="T3" fmla="*/ 0 h 100"/>
                <a:gd name="T4" fmla="*/ 35 w 90"/>
                <a:gd name="T5" fmla="*/ 16 h 100"/>
                <a:gd name="T6" fmla="*/ 41 w 90"/>
                <a:gd name="T7" fmla="*/ 15 h 100"/>
                <a:gd name="T8" fmla="*/ 61 w 90"/>
                <a:gd name="T9" fmla="*/ 29 h 100"/>
                <a:gd name="T10" fmla="*/ 77 w 90"/>
                <a:gd name="T11" fmla="*/ 40 h 100"/>
                <a:gd name="T12" fmla="*/ 89 w 90"/>
                <a:gd name="T13" fmla="*/ 54 h 100"/>
                <a:gd name="T14" fmla="*/ 83 w 90"/>
                <a:gd name="T15" fmla="*/ 64 h 100"/>
                <a:gd name="T16" fmla="*/ 90 w 90"/>
                <a:gd name="T17" fmla="*/ 76 h 100"/>
                <a:gd name="T18" fmla="*/ 84 w 90"/>
                <a:gd name="T19" fmla="*/ 89 h 100"/>
                <a:gd name="T20" fmla="*/ 67 w 90"/>
                <a:gd name="T21" fmla="*/ 100 h 100"/>
                <a:gd name="T22" fmla="*/ 53 w 90"/>
                <a:gd name="T23" fmla="*/ 96 h 100"/>
                <a:gd name="T24" fmla="*/ 44 w 90"/>
                <a:gd name="T25" fmla="*/ 98 h 100"/>
                <a:gd name="T26" fmla="*/ 27 w 90"/>
                <a:gd name="T27" fmla="*/ 89 h 100"/>
                <a:gd name="T28" fmla="*/ 15 w 90"/>
                <a:gd name="T29" fmla="*/ 90 h 100"/>
                <a:gd name="T30" fmla="*/ 2 w 90"/>
                <a:gd name="T31" fmla="*/ 79 h 100"/>
                <a:gd name="T32" fmla="*/ 1 w 90"/>
                <a:gd name="T33" fmla="*/ 65 h 100"/>
                <a:gd name="T34" fmla="*/ 4 w 90"/>
                <a:gd name="T35" fmla="*/ 61 h 100"/>
                <a:gd name="T36" fmla="*/ 0 w 90"/>
                <a:gd name="T37" fmla="*/ 40 h 100"/>
                <a:gd name="T38" fmla="*/ 2 w 90"/>
                <a:gd name="T39" fmla="*/ 19 h 100"/>
                <a:gd name="T40" fmla="*/ 3 w 90"/>
                <a:gd name="T41"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00">
                  <a:moveTo>
                    <a:pt x="3" y="2"/>
                  </a:moveTo>
                  <a:lnTo>
                    <a:pt x="14" y="0"/>
                  </a:lnTo>
                  <a:lnTo>
                    <a:pt x="35" y="16"/>
                  </a:lnTo>
                  <a:lnTo>
                    <a:pt x="41" y="15"/>
                  </a:lnTo>
                  <a:lnTo>
                    <a:pt x="61" y="29"/>
                  </a:lnTo>
                  <a:lnTo>
                    <a:pt x="77" y="40"/>
                  </a:lnTo>
                  <a:lnTo>
                    <a:pt x="89" y="54"/>
                  </a:lnTo>
                  <a:lnTo>
                    <a:pt x="83" y="64"/>
                  </a:lnTo>
                  <a:lnTo>
                    <a:pt x="90" y="76"/>
                  </a:lnTo>
                  <a:lnTo>
                    <a:pt x="84" y="89"/>
                  </a:lnTo>
                  <a:lnTo>
                    <a:pt x="67" y="100"/>
                  </a:lnTo>
                  <a:lnTo>
                    <a:pt x="53" y="96"/>
                  </a:lnTo>
                  <a:lnTo>
                    <a:pt x="44" y="98"/>
                  </a:lnTo>
                  <a:lnTo>
                    <a:pt x="27" y="89"/>
                  </a:lnTo>
                  <a:lnTo>
                    <a:pt x="15" y="90"/>
                  </a:lnTo>
                  <a:lnTo>
                    <a:pt x="2" y="79"/>
                  </a:lnTo>
                  <a:lnTo>
                    <a:pt x="1" y="65"/>
                  </a:lnTo>
                  <a:lnTo>
                    <a:pt x="4" y="61"/>
                  </a:lnTo>
                  <a:lnTo>
                    <a:pt x="0" y="40"/>
                  </a:lnTo>
                  <a:lnTo>
                    <a:pt x="2" y="19"/>
                  </a:lnTo>
                  <a:lnTo>
                    <a:pt x="3" y="2"/>
                  </a:lnTo>
                  <a:close/>
                </a:path>
              </a:pathLst>
            </a:custGeom>
            <a:solidFill>
              <a:srgbClr val="6EAA7A"/>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sp>
          <p:nvSpPr>
            <p:cNvPr id="134" name="Freeform 212"/>
            <p:cNvSpPr>
              <a:spLocks/>
            </p:cNvSpPr>
            <p:nvPr/>
          </p:nvSpPr>
          <p:spPr bwMode="auto">
            <a:xfrm>
              <a:off x="2173418" y="3086153"/>
              <a:ext cx="315970" cy="301955"/>
            </a:xfrm>
            <a:custGeom>
              <a:avLst/>
              <a:gdLst>
                <a:gd name="T0" fmla="*/ 39 w 248"/>
                <a:gd name="T1" fmla="*/ 13 h 237"/>
                <a:gd name="T2" fmla="*/ 33 w 248"/>
                <a:gd name="T3" fmla="*/ 24 h 237"/>
                <a:gd name="T4" fmla="*/ 23 w 248"/>
                <a:gd name="T5" fmla="*/ 47 h 237"/>
                <a:gd name="T6" fmla="*/ 38 w 248"/>
                <a:gd name="T7" fmla="*/ 62 h 237"/>
                <a:gd name="T8" fmla="*/ 37 w 248"/>
                <a:gd name="T9" fmla="*/ 40 h 237"/>
                <a:gd name="T10" fmla="*/ 61 w 248"/>
                <a:gd name="T11" fmla="*/ 16 h 237"/>
                <a:gd name="T12" fmla="*/ 65 w 248"/>
                <a:gd name="T13" fmla="*/ 0 h 237"/>
                <a:gd name="T14" fmla="*/ 84 w 248"/>
                <a:gd name="T15" fmla="*/ 15 h 237"/>
                <a:gd name="T16" fmla="*/ 95 w 248"/>
                <a:gd name="T17" fmla="*/ 33 h 237"/>
                <a:gd name="T18" fmla="*/ 131 w 248"/>
                <a:gd name="T19" fmla="*/ 31 h 237"/>
                <a:gd name="T20" fmla="*/ 155 w 248"/>
                <a:gd name="T21" fmla="*/ 43 h 237"/>
                <a:gd name="T22" fmla="*/ 166 w 248"/>
                <a:gd name="T23" fmla="*/ 31 h 237"/>
                <a:gd name="T24" fmla="*/ 211 w 248"/>
                <a:gd name="T25" fmla="*/ 30 h 237"/>
                <a:gd name="T26" fmla="*/ 201 w 248"/>
                <a:gd name="T27" fmla="*/ 46 h 237"/>
                <a:gd name="T28" fmla="*/ 229 w 248"/>
                <a:gd name="T29" fmla="*/ 58 h 237"/>
                <a:gd name="T30" fmla="*/ 241 w 248"/>
                <a:gd name="T31" fmla="*/ 74 h 237"/>
                <a:gd name="T32" fmla="*/ 233 w 248"/>
                <a:gd name="T33" fmla="*/ 91 h 237"/>
                <a:gd name="T34" fmla="*/ 237 w 248"/>
                <a:gd name="T35" fmla="*/ 106 h 237"/>
                <a:gd name="T36" fmla="*/ 221 w 248"/>
                <a:gd name="T37" fmla="*/ 113 h 237"/>
                <a:gd name="T38" fmla="*/ 216 w 248"/>
                <a:gd name="T39" fmla="*/ 129 h 237"/>
                <a:gd name="T40" fmla="*/ 230 w 248"/>
                <a:gd name="T41" fmla="*/ 150 h 237"/>
                <a:gd name="T42" fmla="*/ 202 w 248"/>
                <a:gd name="T43" fmla="*/ 166 h 237"/>
                <a:gd name="T44" fmla="*/ 184 w 248"/>
                <a:gd name="T45" fmla="*/ 174 h 237"/>
                <a:gd name="T46" fmla="*/ 156 w 248"/>
                <a:gd name="T47" fmla="*/ 166 h 237"/>
                <a:gd name="T48" fmla="*/ 160 w 248"/>
                <a:gd name="T49" fmla="*/ 173 h 237"/>
                <a:gd name="T50" fmla="*/ 162 w 248"/>
                <a:gd name="T51" fmla="*/ 201 h 237"/>
                <a:gd name="T52" fmla="*/ 178 w 248"/>
                <a:gd name="T53" fmla="*/ 207 h 237"/>
                <a:gd name="T54" fmla="*/ 163 w 248"/>
                <a:gd name="T55" fmla="*/ 221 h 237"/>
                <a:gd name="T56" fmla="*/ 142 w 248"/>
                <a:gd name="T57" fmla="*/ 230 h 237"/>
                <a:gd name="T58" fmla="*/ 124 w 248"/>
                <a:gd name="T59" fmla="*/ 237 h 237"/>
                <a:gd name="T60" fmla="*/ 108 w 248"/>
                <a:gd name="T61" fmla="*/ 206 h 237"/>
                <a:gd name="T62" fmla="*/ 97 w 248"/>
                <a:gd name="T63" fmla="*/ 194 h 237"/>
                <a:gd name="T64" fmla="*/ 106 w 248"/>
                <a:gd name="T65" fmla="*/ 179 h 237"/>
                <a:gd name="T66" fmla="*/ 97 w 248"/>
                <a:gd name="T67" fmla="*/ 159 h 237"/>
                <a:gd name="T68" fmla="*/ 103 w 248"/>
                <a:gd name="T69" fmla="*/ 137 h 237"/>
                <a:gd name="T70" fmla="*/ 101 w 248"/>
                <a:gd name="T71" fmla="*/ 122 h 237"/>
                <a:gd name="T72" fmla="*/ 77 w 248"/>
                <a:gd name="T73" fmla="*/ 123 h 237"/>
                <a:gd name="T74" fmla="*/ 57 w 248"/>
                <a:gd name="T75" fmla="*/ 108 h 237"/>
                <a:gd name="T76" fmla="*/ 23 w 248"/>
                <a:gd name="T77" fmla="*/ 107 h 237"/>
                <a:gd name="T78" fmla="*/ 14 w 248"/>
                <a:gd name="T79" fmla="*/ 98 h 237"/>
                <a:gd name="T80" fmla="*/ 16 w 248"/>
                <a:gd name="T81" fmla="*/ 86 h 237"/>
                <a:gd name="T82" fmla="*/ 11 w 248"/>
                <a:gd name="T83" fmla="*/ 73 h 237"/>
                <a:gd name="T84" fmla="*/ 0 w 248"/>
                <a:gd name="T85" fmla="*/ 62 h 237"/>
                <a:gd name="T86" fmla="*/ 9 w 248"/>
                <a:gd name="T87" fmla="*/ 35 h 237"/>
                <a:gd name="T88" fmla="*/ 22 w 248"/>
                <a:gd name="T89" fmla="*/ 22 h 237"/>
                <a:gd name="T90" fmla="*/ 40 w 248"/>
                <a:gd name="T91" fmla="*/ 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 h="237">
                  <a:moveTo>
                    <a:pt x="40" y="8"/>
                  </a:moveTo>
                  <a:lnTo>
                    <a:pt x="39" y="13"/>
                  </a:lnTo>
                  <a:lnTo>
                    <a:pt x="28" y="15"/>
                  </a:lnTo>
                  <a:lnTo>
                    <a:pt x="33" y="24"/>
                  </a:lnTo>
                  <a:lnTo>
                    <a:pt x="32" y="35"/>
                  </a:lnTo>
                  <a:lnTo>
                    <a:pt x="23" y="47"/>
                  </a:lnTo>
                  <a:lnTo>
                    <a:pt x="29" y="64"/>
                  </a:lnTo>
                  <a:lnTo>
                    <a:pt x="38" y="62"/>
                  </a:lnTo>
                  <a:lnTo>
                    <a:pt x="42" y="48"/>
                  </a:lnTo>
                  <a:lnTo>
                    <a:pt x="37" y="40"/>
                  </a:lnTo>
                  <a:lnTo>
                    <a:pt x="37" y="24"/>
                  </a:lnTo>
                  <a:lnTo>
                    <a:pt x="61" y="16"/>
                  </a:lnTo>
                  <a:lnTo>
                    <a:pt x="59" y="6"/>
                  </a:lnTo>
                  <a:lnTo>
                    <a:pt x="65" y="0"/>
                  </a:lnTo>
                  <a:lnTo>
                    <a:pt x="71" y="14"/>
                  </a:lnTo>
                  <a:lnTo>
                    <a:pt x="84" y="15"/>
                  </a:lnTo>
                  <a:lnTo>
                    <a:pt x="95" y="26"/>
                  </a:lnTo>
                  <a:lnTo>
                    <a:pt x="95" y="33"/>
                  </a:lnTo>
                  <a:lnTo>
                    <a:pt x="112" y="33"/>
                  </a:lnTo>
                  <a:lnTo>
                    <a:pt x="131" y="31"/>
                  </a:lnTo>
                  <a:lnTo>
                    <a:pt x="141" y="41"/>
                  </a:lnTo>
                  <a:lnTo>
                    <a:pt x="155" y="43"/>
                  </a:lnTo>
                  <a:lnTo>
                    <a:pt x="166" y="37"/>
                  </a:lnTo>
                  <a:lnTo>
                    <a:pt x="166" y="31"/>
                  </a:lnTo>
                  <a:lnTo>
                    <a:pt x="189" y="30"/>
                  </a:lnTo>
                  <a:lnTo>
                    <a:pt x="211" y="30"/>
                  </a:lnTo>
                  <a:lnTo>
                    <a:pt x="195" y="36"/>
                  </a:lnTo>
                  <a:lnTo>
                    <a:pt x="201" y="46"/>
                  </a:lnTo>
                  <a:lnTo>
                    <a:pt x="215" y="47"/>
                  </a:lnTo>
                  <a:lnTo>
                    <a:pt x="229" y="58"/>
                  </a:lnTo>
                  <a:lnTo>
                    <a:pt x="231" y="74"/>
                  </a:lnTo>
                  <a:lnTo>
                    <a:pt x="241" y="74"/>
                  </a:lnTo>
                  <a:lnTo>
                    <a:pt x="248" y="79"/>
                  </a:lnTo>
                  <a:lnTo>
                    <a:pt x="233" y="91"/>
                  </a:lnTo>
                  <a:lnTo>
                    <a:pt x="231" y="98"/>
                  </a:lnTo>
                  <a:lnTo>
                    <a:pt x="237" y="106"/>
                  </a:lnTo>
                  <a:lnTo>
                    <a:pt x="232" y="110"/>
                  </a:lnTo>
                  <a:lnTo>
                    <a:pt x="221" y="113"/>
                  </a:lnTo>
                  <a:lnTo>
                    <a:pt x="221" y="123"/>
                  </a:lnTo>
                  <a:lnTo>
                    <a:pt x="216" y="129"/>
                  </a:lnTo>
                  <a:lnTo>
                    <a:pt x="228" y="144"/>
                  </a:lnTo>
                  <a:lnTo>
                    <a:pt x="230" y="150"/>
                  </a:lnTo>
                  <a:lnTo>
                    <a:pt x="223" y="158"/>
                  </a:lnTo>
                  <a:lnTo>
                    <a:pt x="202" y="166"/>
                  </a:lnTo>
                  <a:lnTo>
                    <a:pt x="189" y="169"/>
                  </a:lnTo>
                  <a:lnTo>
                    <a:pt x="184" y="174"/>
                  </a:lnTo>
                  <a:lnTo>
                    <a:pt x="169" y="169"/>
                  </a:lnTo>
                  <a:lnTo>
                    <a:pt x="156" y="166"/>
                  </a:lnTo>
                  <a:lnTo>
                    <a:pt x="152" y="168"/>
                  </a:lnTo>
                  <a:lnTo>
                    <a:pt x="160" y="173"/>
                  </a:lnTo>
                  <a:lnTo>
                    <a:pt x="159" y="187"/>
                  </a:lnTo>
                  <a:lnTo>
                    <a:pt x="162" y="201"/>
                  </a:lnTo>
                  <a:lnTo>
                    <a:pt x="177" y="202"/>
                  </a:lnTo>
                  <a:lnTo>
                    <a:pt x="178" y="207"/>
                  </a:lnTo>
                  <a:lnTo>
                    <a:pt x="165" y="213"/>
                  </a:lnTo>
                  <a:lnTo>
                    <a:pt x="163" y="221"/>
                  </a:lnTo>
                  <a:lnTo>
                    <a:pt x="155" y="225"/>
                  </a:lnTo>
                  <a:lnTo>
                    <a:pt x="142" y="230"/>
                  </a:lnTo>
                  <a:lnTo>
                    <a:pt x="138" y="236"/>
                  </a:lnTo>
                  <a:lnTo>
                    <a:pt x="124" y="237"/>
                  </a:lnTo>
                  <a:lnTo>
                    <a:pt x="114" y="226"/>
                  </a:lnTo>
                  <a:lnTo>
                    <a:pt x="108" y="206"/>
                  </a:lnTo>
                  <a:lnTo>
                    <a:pt x="103" y="198"/>
                  </a:lnTo>
                  <a:lnTo>
                    <a:pt x="97" y="194"/>
                  </a:lnTo>
                  <a:lnTo>
                    <a:pt x="106" y="183"/>
                  </a:lnTo>
                  <a:lnTo>
                    <a:pt x="106" y="179"/>
                  </a:lnTo>
                  <a:lnTo>
                    <a:pt x="101" y="173"/>
                  </a:lnTo>
                  <a:lnTo>
                    <a:pt x="97" y="159"/>
                  </a:lnTo>
                  <a:lnTo>
                    <a:pt x="99" y="144"/>
                  </a:lnTo>
                  <a:lnTo>
                    <a:pt x="103" y="137"/>
                  </a:lnTo>
                  <a:lnTo>
                    <a:pt x="107" y="126"/>
                  </a:lnTo>
                  <a:lnTo>
                    <a:pt x="101" y="122"/>
                  </a:lnTo>
                  <a:lnTo>
                    <a:pt x="90" y="125"/>
                  </a:lnTo>
                  <a:lnTo>
                    <a:pt x="77" y="123"/>
                  </a:lnTo>
                  <a:lnTo>
                    <a:pt x="69" y="126"/>
                  </a:lnTo>
                  <a:lnTo>
                    <a:pt x="57" y="108"/>
                  </a:lnTo>
                  <a:lnTo>
                    <a:pt x="47" y="105"/>
                  </a:lnTo>
                  <a:lnTo>
                    <a:pt x="23" y="107"/>
                  </a:lnTo>
                  <a:lnTo>
                    <a:pt x="19" y="100"/>
                  </a:lnTo>
                  <a:lnTo>
                    <a:pt x="14" y="98"/>
                  </a:lnTo>
                  <a:lnTo>
                    <a:pt x="14" y="94"/>
                  </a:lnTo>
                  <a:lnTo>
                    <a:pt x="16" y="86"/>
                  </a:lnTo>
                  <a:lnTo>
                    <a:pt x="15" y="78"/>
                  </a:lnTo>
                  <a:lnTo>
                    <a:pt x="11" y="73"/>
                  </a:lnTo>
                  <a:lnTo>
                    <a:pt x="9" y="64"/>
                  </a:lnTo>
                  <a:lnTo>
                    <a:pt x="0" y="62"/>
                  </a:lnTo>
                  <a:lnTo>
                    <a:pt x="6" y="50"/>
                  </a:lnTo>
                  <a:lnTo>
                    <a:pt x="9" y="35"/>
                  </a:lnTo>
                  <a:lnTo>
                    <a:pt x="15" y="28"/>
                  </a:lnTo>
                  <a:lnTo>
                    <a:pt x="22" y="22"/>
                  </a:lnTo>
                  <a:lnTo>
                    <a:pt x="28" y="11"/>
                  </a:lnTo>
                  <a:lnTo>
                    <a:pt x="40" y="8"/>
                  </a:lnTo>
                  <a:close/>
                </a:path>
              </a:pathLst>
            </a:custGeom>
            <a:solidFill>
              <a:srgbClr val="6A6C6E">
                <a:lumMod val="40000"/>
                <a:lumOff val="60000"/>
              </a:srgbClr>
            </a:solidFill>
            <a:ln w="1" cap="flat">
              <a:solidFill>
                <a:srgbClr val="6C535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800" b="0" i="0" u="none" strike="noStrike" kern="0" cap="none" spc="0" normalizeH="0" baseline="0" noProof="0">
                <a:ln>
                  <a:noFill/>
                </a:ln>
                <a:solidFill>
                  <a:sysClr val="windowText" lastClr="000000"/>
                </a:solidFill>
                <a:effectLst/>
                <a:uLnTx/>
                <a:uFillTx/>
              </a:endParaRPr>
            </a:p>
          </p:txBody>
        </p:sp>
      </p:grpSp>
      <p:cxnSp>
        <p:nvCxnSpPr>
          <p:cNvPr id="137" name="Straight Connector 136"/>
          <p:cNvCxnSpPr/>
          <p:nvPr/>
        </p:nvCxnSpPr>
        <p:spPr>
          <a:xfrm>
            <a:off x="6705600" y="1327218"/>
            <a:ext cx="0" cy="42672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4191000" y="2165418"/>
            <a:ext cx="4953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4191000" y="3232218"/>
            <a:ext cx="4953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4191000" y="4222818"/>
            <a:ext cx="4953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626388"/>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6477000" y="1658513"/>
            <a:ext cx="2077970" cy="861774"/>
          </a:xfrm>
          <a:prstGeom prst="rect">
            <a:avLst/>
          </a:prstGeom>
        </p:spPr>
        <p:txBody>
          <a:bodyPr wrap="square">
            <a:spAutoFit/>
          </a:bodyPr>
          <a:lstStyle/>
          <a:p>
            <a:pPr algn="ctr" fontAlgn="base">
              <a:spcBef>
                <a:spcPct val="0"/>
              </a:spcBef>
              <a:spcAft>
                <a:spcPct val="0"/>
              </a:spcAft>
            </a:pPr>
            <a:r>
              <a:rPr lang="en-GB" sz="3200" b="1" dirty="0" smtClean="0">
                <a:solidFill>
                  <a:srgbClr val="9ECB6A"/>
                </a:solidFill>
                <a:latin typeface="Segoe UI" panose="020B0502040204020203" pitchFamily="34" charset="0"/>
                <a:ea typeface="Segoe UI" panose="020B0502040204020203" pitchFamily="34" charset="0"/>
                <a:cs typeface="Segoe UI" panose="020B0502040204020203" pitchFamily="34" charset="0"/>
              </a:rPr>
              <a:t>60 </a:t>
            </a:r>
            <a:r>
              <a:rPr lang="en-GB" sz="2400" dirty="0" err="1" smtClean="0">
                <a:solidFill>
                  <a:prstClr val="black"/>
                </a:solidFill>
                <a:latin typeface="Segoe UI" panose="020B0502040204020203" pitchFamily="34" charset="0"/>
                <a:ea typeface="Segoe UI" panose="020B0502040204020203" pitchFamily="34" charset="0"/>
                <a:cs typeface="Segoe UI" panose="020B0502040204020203" pitchFamily="34" charset="0"/>
              </a:rPr>
              <a:t>TWh</a:t>
            </a:r>
            <a:r>
              <a:rPr lang="en-GB" sz="2400"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/a</a:t>
            </a:r>
            <a:r>
              <a:rPr lang="es-CO" sz="2400" dirty="0">
                <a:solidFill>
                  <a:prstClr val="black"/>
                </a:solidFill>
                <a:latin typeface="Segoe UI" panose="020B0502040204020203" pitchFamily="34" charset="0"/>
                <a:ea typeface="Segoe UI" panose="020B0502040204020203" pitchFamily="34" charset="0"/>
                <a:cs typeface="Segoe UI" panose="020B0502040204020203" pitchFamily="34" charset="0"/>
              </a:rPr>
              <a:t>ñ</a:t>
            </a:r>
            <a:r>
              <a:rPr lang="en-GB" sz="2400" dirty="0">
                <a:solidFill>
                  <a:prstClr val="black"/>
                </a:solidFill>
                <a:latin typeface="Segoe UI" panose="020B0502040204020203" pitchFamily="34" charset="0"/>
                <a:ea typeface="Segoe UI" panose="020B0502040204020203" pitchFamily="34" charset="0"/>
                <a:cs typeface="Segoe UI" panose="020B0502040204020203" pitchFamily="34" charset="0"/>
              </a:rPr>
              <a:t>o </a:t>
            </a:r>
          </a:p>
          <a:p>
            <a:pPr algn="ctr" fontAlgn="base">
              <a:spcBef>
                <a:spcPct val="0"/>
              </a:spcBef>
              <a:spcAft>
                <a:spcPct val="0"/>
              </a:spcAft>
            </a:pPr>
            <a:endParaRPr lang="en-GB" dirty="0">
              <a:solidFill>
                <a:prstClr val="black"/>
              </a:solidFill>
              <a:cs typeface="Arial" charset="0"/>
            </a:endParaRPr>
          </a:p>
        </p:txBody>
      </p:sp>
      <p:graphicFrame>
        <p:nvGraphicFramePr>
          <p:cNvPr id="4" name="Chart 3"/>
          <p:cNvGraphicFramePr/>
          <p:nvPr>
            <p:extLst/>
          </p:nvPr>
        </p:nvGraphicFramePr>
        <p:xfrm>
          <a:off x="381000" y="1981200"/>
          <a:ext cx="6096000" cy="4064000"/>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Arrow Connector 7"/>
          <p:cNvCxnSpPr/>
          <p:nvPr/>
        </p:nvCxnSpPr>
        <p:spPr>
          <a:xfrm>
            <a:off x="1905000" y="2514600"/>
            <a:ext cx="304800" cy="1295400"/>
          </a:xfrm>
          <a:prstGeom prst="straightConnector1">
            <a:avLst/>
          </a:prstGeom>
          <a:ln>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657600" y="2438400"/>
            <a:ext cx="304800" cy="838200"/>
          </a:xfrm>
          <a:prstGeom prst="straightConnector1">
            <a:avLst/>
          </a:prstGeom>
          <a:ln>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7" name="Table 16"/>
          <p:cNvGraphicFramePr>
            <a:graphicFrameLocks noGrp="1"/>
          </p:cNvGraphicFramePr>
          <p:nvPr>
            <p:extLst/>
          </p:nvPr>
        </p:nvGraphicFramePr>
        <p:xfrm>
          <a:off x="7162800" y="4495801"/>
          <a:ext cx="1371600" cy="1036320"/>
        </p:xfrm>
        <a:graphic>
          <a:graphicData uri="http://schemas.openxmlformats.org/drawingml/2006/table">
            <a:tbl>
              <a:tblPr firstRow="1" bandRow="1">
                <a:tableStyleId>{2D5ABB26-0587-4C30-8999-92F81FD0307C}</a:tableStyleId>
              </a:tblPr>
              <a:tblGrid>
                <a:gridCol w="1371600"/>
              </a:tblGrid>
              <a:tr h="457200">
                <a:tc>
                  <a:txBody>
                    <a:bodyPr/>
                    <a:lstStyle/>
                    <a:p>
                      <a:pPr algn="l"/>
                      <a:r>
                        <a:rPr lang="en-US" sz="1400" dirty="0" smtClean="0"/>
                        <a:t>2010</a:t>
                      </a:r>
                    </a:p>
                    <a:p>
                      <a:pPr algn="l"/>
                      <a:endParaRPr lang="en-US" sz="1400" dirty="0"/>
                    </a:p>
                  </a:txBody>
                  <a:tcPr>
                    <a:solidFill>
                      <a:schemeClr val="accent3">
                        <a:lumMod val="75000"/>
                      </a:schemeClr>
                    </a:solidFill>
                  </a:tcPr>
                </a:tc>
              </a:tr>
              <a:tr h="457200">
                <a:tc>
                  <a:txBody>
                    <a:bodyPr/>
                    <a:lstStyle/>
                    <a:p>
                      <a:pPr algn="l"/>
                      <a:r>
                        <a:rPr lang="en-US" sz="1400" dirty="0" err="1" smtClean="0"/>
                        <a:t>Después</a:t>
                      </a:r>
                      <a:r>
                        <a:rPr lang="en-US" sz="1400" dirty="0" smtClean="0"/>
                        <a:t> de la </a:t>
                      </a:r>
                      <a:r>
                        <a:rPr lang="en-US" sz="1400" dirty="0" err="1" smtClean="0"/>
                        <a:t>transición</a:t>
                      </a:r>
                      <a:endParaRPr lang="en-US" sz="1400" dirty="0"/>
                    </a:p>
                  </a:txBody>
                  <a:tcPr>
                    <a:solidFill>
                      <a:schemeClr val="accent3">
                        <a:lumMod val="40000"/>
                        <a:lumOff val="60000"/>
                      </a:schemeClr>
                    </a:solidFill>
                  </a:tcPr>
                </a:tc>
              </a:tr>
            </a:tbl>
          </a:graphicData>
        </a:graphic>
      </p:graphicFrame>
      <p:sp>
        <p:nvSpPr>
          <p:cNvPr id="9" name="Title 1"/>
          <p:cNvSpPr txBox="1">
            <a:spLocks/>
          </p:cNvSpPr>
          <p:nvPr/>
        </p:nvSpPr>
        <p:spPr bwMode="auto">
          <a:xfrm>
            <a:off x="-66533" y="609600"/>
            <a:ext cx="8057866" cy="4616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3200" b="1" kern="1200" cap="all" baseline="0">
                <a:solidFill>
                  <a:schemeClr val="accent3">
                    <a:lumMod val="50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400" b="0" cap="none" dirty="0" err="1" smtClean="0">
                <a:latin typeface="Segoe UI" panose="020B0502040204020203" pitchFamily="34" charset="0"/>
                <a:ea typeface="Segoe UI" panose="020B0502040204020203" pitchFamily="34" charset="0"/>
                <a:cs typeface="Segoe UI" panose="020B0502040204020203" pitchFamily="34" charset="0"/>
              </a:rPr>
              <a:t>Ahorros</a:t>
            </a:r>
            <a:r>
              <a:rPr lang="en-US" sz="2400" b="0" cap="none" dirty="0" smtClean="0">
                <a:latin typeface="Segoe UI" panose="020B0502040204020203" pitchFamily="34" charset="0"/>
                <a:ea typeface="Segoe UI" panose="020B0502040204020203" pitchFamily="34" charset="0"/>
                <a:cs typeface="Segoe UI" panose="020B0502040204020203" pitchFamily="34" charset="0"/>
              </a:rPr>
              <a:t> </a:t>
            </a:r>
            <a:r>
              <a:rPr lang="en-US" sz="2400" b="0" cap="none" dirty="0" err="1" smtClean="0">
                <a:latin typeface="Segoe UI" panose="020B0502040204020203" pitchFamily="34" charset="0"/>
                <a:ea typeface="Segoe UI" panose="020B0502040204020203" pitchFamily="34" charset="0"/>
                <a:cs typeface="Segoe UI" panose="020B0502040204020203" pitchFamily="34" charset="0"/>
              </a:rPr>
              <a:t>potenciales</a:t>
            </a:r>
            <a:r>
              <a:rPr lang="en-US" sz="2400" b="0" cap="none" dirty="0" smtClean="0">
                <a:latin typeface="Segoe UI" panose="020B0502040204020203" pitchFamily="34" charset="0"/>
                <a:ea typeface="Segoe UI" panose="020B0502040204020203" pitchFamily="34" charset="0"/>
                <a:cs typeface="Segoe UI" panose="020B0502040204020203" pitchFamily="34" charset="0"/>
              </a:rPr>
              <a:t> en la </a:t>
            </a:r>
            <a:r>
              <a:rPr lang="en-US" sz="2400" b="0" cap="none" dirty="0" err="1" smtClean="0">
                <a:latin typeface="Segoe UI" panose="020B0502040204020203" pitchFamily="34" charset="0"/>
                <a:ea typeface="Segoe UI" panose="020B0502040204020203" pitchFamily="34" charset="0"/>
                <a:cs typeface="Segoe UI" panose="020B0502040204020203" pitchFamily="34" charset="0"/>
              </a:rPr>
              <a:t>iluminación</a:t>
            </a:r>
            <a:r>
              <a:rPr lang="en-US" sz="2400" b="0" cap="none" dirty="0" smtClean="0">
                <a:latin typeface="Segoe UI" panose="020B0502040204020203" pitchFamily="34" charset="0"/>
                <a:ea typeface="Segoe UI" panose="020B0502040204020203" pitchFamily="34" charset="0"/>
                <a:cs typeface="Segoe UI" panose="020B0502040204020203" pitchFamily="34" charset="0"/>
              </a:rPr>
              <a:t> - LAC</a:t>
            </a:r>
            <a:endParaRPr lang="en-US" sz="2400" b="0" cap="none"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69765506"/>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1124744"/>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22" name="1 Título"/>
          <p:cNvSpPr txBox="1">
            <a:spLocks/>
          </p:cNvSpPr>
          <p:nvPr/>
        </p:nvSpPr>
        <p:spPr>
          <a:xfrm>
            <a:off x="457200" y="-27384"/>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PA" sz="2400" b="1" dirty="0" smtClean="0">
                <a:solidFill>
                  <a:schemeClr val="bg1"/>
                </a:solidFill>
                <a:effectLst>
                  <a:outerShdw blurRad="53975" dist="22860" dir="5400000" algn="tl" rotWithShape="0">
                    <a:srgbClr val="000000">
                      <a:alpha val="55000"/>
                    </a:srgbClr>
                  </a:outerShdw>
                </a:effectLst>
              </a:rPr>
              <a:t>Evaluaciones nacionales para opciones de medidas de eficiencia energética en sistemas de refrigeración, A/C y ventiladores </a:t>
            </a:r>
          </a:p>
          <a:p>
            <a:r>
              <a:rPr lang="es-PA" sz="1800" b="1" dirty="0" smtClean="0">
                <a:solidFill>
                  <a:schemeClr val="bg1"/>
                </a:solidFill>
                <a:effectLst>
                  <a:outerShdw blurRad="53975" dist="22860" dir="5400000" algn="tl" rotWithShape="0">
                    <a:srgbClr val="000000">
                      <a:alpha val="55000"/>
                    </a:srgbClr>
                  </a:outerShdw>
                </a:effectLst>
              </a:rPr>
              <a:t>(Realizado para los 33 países de América Latina y el Caribe)</a:t>
            </a:r>
            <a:endParaRPr lang="en-GB" sz="1800" b="1" dirty="0">
              <a:solidFill>
                <a:schemeClr val="bg1"/>
              </a:solidFill>
              <a:effectLst>
                <a:outerShdw blurRad="53975" dist="22860" dir="5400000" algn="tl" rotWithShape="0">
                  <a:srgbClr val="000000">
                    <a:alpha val="55000"/>
                  </a:srgbClr>
                </a:outerShdw>
              </a:effectLst>
            </a:endParaRPr>
          </a:p>
        </p:txBody>
      </p:sp>
      <p:pic>
        <p:nvPicPr>
          <p:cNvPr id="1026" name="Picture 2"/>
          <p:cNvPicPr>
            <a:picLocks noChangeAspect="1" noChangeArrowheads="1"/>
          </p:cNvPicPr>
          <p:nvPr/>
        </p:nvPicPr>
        <p:blipFill>
          <a:blip r:embed="rId2" cstate="print"/>
          <a:srcRect l="30330" t="13251" r="31788" b="5901"/>
          <a:stretch>
            <a:fillRect/>
          </a:stretch>
        </p:blipFill>
        <p:spPr bwMode="auto">
          <a:xfrm>
            <a:off x="349053" y="1484783"/>
            <a:ext cx="4170335" cy="5006451"/>
          </a:xfrm>
          <a:prstGeom prst="rect">
            <a:avLst/>
          </a:prstGeom>
          <a:noFill/>
          <a:ln w="9525">
            <a:solidFill>
              <a:schemeClr val="tx1"/>
            </a:solidFill>
            <a:miter lim="800000"/>
            <a:headEnd/>
            <a:tailEnd/>
          </a:ln>
        </p:spPr>
      </p:pic>
      <p:pic>
        <p:nvPicPr>
          <p:cNvPr id="1027" name="Picture 3"/>
          <p:cNvPicPr>
            <a:picLocks noChangeAspect="1" noChangeArrowheads="1"/>
          </p:cNvPicPr>
          <p:nvPr/>
        </p:nvPicPr>
        <p:blipFill>
          <a:blip r:embed="rId3" cstate="print"/>
          <a:srcRect l="34121" t="18755" r="35332" b="5201"/>
          <a:stretch>
            <a:fillRect/>
          </a:stretch>
        </p:blipFill>
        <p:spPr bwMode="auto">
          <a:xfrm>
            <a:off x="4788024" y="1484784"/>
            <a:ext cx="4032448" cy="5009266"/>
          </a:xfrm>
          <a:prstGeom prst="rect">
            <a:avLst/>
          </a:prstGeom>
          <a:noFill/>
          <a:ln w="9525">
            <a:solidFill>
              <a:srgbClr val="070C11"/>
            </a:solidFill>
            <a:miter lim="800000"/>
            <a:headEnd/>
            <a:tailEnd/>
          </a:ln>
        </p:spPr>
      </p:pic>
    </p:spTree>
    <p:extLst>
      <p:ext uri="{BB962C8B-B14F-4D97-AF65-F5344CB8AC3E}">
        <p14:creationId xmlns:p14="http://schemas.microsoft.com/office/powerpoint/2010/main" val="25503308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1124744"/>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22" name="1 Título"/>
          <p:cNvSpPr txBox="1">
            <a:spLocks/>
          </p:cNvSpPr>
          <p:nvPr/>
        </p:nvSpPr>
        <p:spPr>
          <a:xfrm>
            <a:off x="457200" y="-27384"/>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PA" sz="2400" b="1" dirty="0" smtClean="0">
                <a:solidFill>
                  <a:schemeClr val="bg1"/>
                </a:solidFill>
                <a:effectLst>
                  <a:outerShdw blurRad="53975" dist="22860" dir="5400000" algn="tl" rotWithShape="0">
                    <a:srgbClr val="000000">
                      <a:alpha val="55000"/>
                    </a:srgbClr>
                  </a:outerShdw>
                </a:effectLst>
              </a:rPr>
              <a:t>Evaluaciones nacionales para opciones de medidas de eficiencia energética en sistemas de refrigeración, A/C y ventiladores </a:t>
            </a:r>
          </a:p>
          <a:p>
            <a:r>
              <a:rPr lang="es-PA" sz="1800" b="1" dirty="0" smtClean="0">
                <a:solidFill>
                  <a:schemeClr val="bg1"/>
                </a:solidFill>
                <a:effectLst>
                  <a:outerShdw blurRad="53975" dist="22860" dir="5400000" algn="tl" rotWithShape="0">
                    <a:srgbClr val="000000">
                      <a:alpha val="55000"/>
                    </a:srgbClr>
                  </a:outerShdw>
                </a:effectLst>
              </a:rPr>
              <a:t>(Realizado para los 33 países de América Latina y el Caribe)</a:t>
            </a:r>
            <a:endParaRPr lang="en-GB" sz="1800" b="1" dirty="0">
              <a:solidFill>
                <a:schemeClr val="bg1"/>
              </a:solidFill>
              <a:effectLst>
                <a:outerShdw blurRad="53975" dist="22860" dir="5400000" algn="tl" rotWithShape="0">
                  <a:srgbClr val="000000">
                    <a:alpha val="55000"/>
                  </a:srgbClr>
                </a:outerShdw>
              </a:effectLst>
            </a:endParaRPr>
          </a:p>
        </p:txBody>
      </p:sp>
      <p:pic>
        <p:nvPicPr>
          <p:cNvPr id="24" name="23 Imagen" descr="LOGO PNUMA AZUL NUEVO.jpg"/>
          <p:cNvPicPr>
            <a:picLocks noChangeAspect="1"/>
          </p:cNvPicPr>
          <p:nvPr/>
        </p:nvPicPr>
        <p:blipFill>
          <a:blip r:embed="rId2" cstate="print"/>
          <a:stretch>
            <a:fillRect/>
          </a:stretch>
        </p:blipFill>
        <p:spPr>
          <a:xfrm>
            <a:off x="8388424" y="6237312"/>
            <a:ext cx="504056" cy="446875"/>
          </a:xfrm>
          <a:prstGeom prst="rect">
            <a:avLst/>
          </a:prstGeom>
        </p:spPr>
      </p:pic>
      <p:pic>
        <p:nvPicPr>
          <p:cNvPr id="31" name="Picture 25" descr="Gobierno_de_España.jp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5724128" y="6237312"/>
            <a:ext cx="936104" cy="454063"/>
          </a:xfrm>
          <a:prstGeom prst="rect">
            <a:avLst/>
          </a:prstGeom>
        </p:spPr>
      </p:pic>
      <p:pic>
        <p:nvPicPr>
          <p:cNvPr id="32" name="31 Imagen" descr="Logo REGATTA.png"/>
          <p:cNvPicPr>
            <a:picLocks noChangeAspect="1"/>
          </p:cNvPicPr>
          <p:nvPr/>
        </p:nvPicPr>
        <p:blipFill>
          <a:blip r:embed="rId4" cstate="print"/>
          <a:srcRect l="2285" t="7074" b="8040"/>
          <a:stretch>
            <a:fillRect/>
          </a:stretch>
        </p:blipFill>
        <p:spPr>
          <a:xfrm>
            <a:off x="107504" y="6237312"/>
            <a:ext cx="1567196" cy="439769"/>
          </a:xfrm>
          <a:prstGeom prst="rect">
            <a:avLst/>
          </a:prstGeom>
        </p:spPr>
      </p:pic>
      <p:pic>
        <p:nvPicPr>
          <p:cNvPr id="33" name="Picture 2" descr="http://www.chil.org/Media/15052"/>
          <p:cNvPicPr>
            <a:picLocks noChangeAspect="1" noChangeArrowheads="1"/>
          </p:cNvPicPr>
          <p:nvPr/>
        </p:nvPicPr>
        <p:blipFill>
          <a:blip r:embed="rId5" cstate="print"/>
          <a:srcRect/>
          <a:stretch>
            <a:fillRect/>
          </a:stretch>
        </p:blipFill>
        <p:spPr bwMode="auto">
          <a:xfrm>
            <a:off x="6804248" y="6237312"/>
            <a:ext cx="755576" cy="476563"/>
          </a:xfrm>
          <a:prstGeom prst="rect">
            <a:avLst/>
          </a:prstGeom>
          <a:noFill/>
        </p:spPr>
      </p:pic>
      <p:pic>
        <p:nvPicPr>
          <p:cNvPr id="34" name="Picture 2" descr="AECID"/>
          <p:cNvPicPr>
            <a:picLocks noChangeAspect="1" noChangeArrowheads="1"/>
          </p:cNvPicPr>
          <p:nvPr/>
        </p:nvPicPr>
        <p:blipFill>
          <a:blip r:embed="rId6" cstate="print"/>
          <a:srcRect l="16530" t="4278" r="16148" b="5403"/>
          <a:stretch>
            <a:fillRect/>
          </a:stretch>
        </p:blipFill>
        <p:spPr bwMode="auto">
          <a:xfrm>
            <a:off x="7596336" y="6235726"/>
            <a:ext cx="720080" cy="442523"/>
          </a:xfrm>
          <a:prstGeom prst="rect">
            <a:avLst/>
          </a:prstGeom>
          <a:noFill/>
        </p:spPr>
      </p:pic>
      <p:pic>
        <p:nvPicPr>
          <p:cNvPr id="1026" name="Picture 2"/>
          <p:cNvPicPr>
            <a:picLocks noChangeAspect="1" noChangeArrowheads="1"/>
          </p:cNvPicPr>
          <p:nvPr/>
        </p:nvPicPr>
        <p:blipFill>
          <a:blip r:embed="rId7" cstate="print"/>
          <a:srcRect l="36717" t="16813" r="33766" b="8657"/>
          <a:stretch>
            <a:fillRect/>
          </a:stretch>
        </p:blipFill>
        <p:spPr bwMode="auto">
          <a:xfrm>
            <a:off x="1109724" y="1412776"/>
            <a:ext cx="3246252" cy="4608512"/>
          </a:xfrm>
          <a:prstGeom prst="rect">
            <a:avLst/>
          </a:prstGeom>
          <a:noFill/>
          <a:ln w="9525">
            <a:solidFill>
              <a:srgbClr val="070C11"/>
            </a:solidFill>
            <a:miter lim="800000"/>
            <a:headEnd/>
            <a:tailEnd/>
          </a:ln>
        </p:spPr>
      </p:pic>
      <p:pic>
        <p:nvPicPr>
          <p:cNvPr id="1028" name="Picture 4"/>
          <p:cNvPicPr>
            <a:picLocks noChangeAspect="1" noChangeArrowheads="1"/>
          </p:cNvPicPr>
          <p:nvPr/>
        </p:nvPicPr>
        <p:blipFill>
          <a:blip r:embed="rId8" cstate="print"/>
          <a:srcRect l="36928" t="16813" r="33766" b="8562"/>
          <a:stretch>
            <a:fillRect/>
          </a:stretch>
        </p:blipFill>
        <p:spPr bwMode="auto">
          <a:xfrm>
            <a:off x="4951440" y="1412776"/>
            <a:ext cx="3220960" cy="4611302"/>
          </a:xfrm>
          <a:prstGeom prst="rect">
            <a:avLst/>
          </a:prstGeom>
          <a:noFill/>
          <a:ln w="9525">
            <a:solidFill>
              <a:srgbClr val="070C11"/>
            </a:solidFill>
            <a:miter lim="800000"/>
            <a:headEnd/>
            <a:tailEnd/>
          </a:ln>
        </p:spPr>
      </p:pic>
    </p:spTree>
    <p:extLst>
      <p:ext uri="{BB962C8B-B14F-4D97-AF65-F5344CB8AC3E}">
        <p14:creationId xmlns:p14="http://schemas.microsoft.com/office/powerpoint/2010/main" val="36938183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1124744"/>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22" name="1 Título"/>
          <p:cNvSpPr txBox="1">
            <a:spLocks/>
          </p:cNvSpPr>
          <p:nvPr/>
        </p:nvSpPr>
        <p:spPr>
          <a:xfrm>
            <a:off x="457200" y="-27384"/>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PA" sz="2400" b="1" dirty="0" smtClean="0">
                <a:solidFill>
                  <a:schemeClr val="bg1"/>
                </a:solidFill>
                <a:effectLst>
                  <a:outerShdw blurRad="53975" dist="22860" dir="5400000" algn="tl" rotWithShape="0">
                    <a:srgbClr val="000000">
                      <a:alpha val="55000"/>
                    </a:srgbClr>
                  </a:outerShdw>
                </a:effectLst>
              </a:rPr>
              <a:t>Evaluaciones nacionales para opciones de medidas de eficiencia energética en sistemas de refrigeración, A/C y ventiladores </a:t>
            </a:r>
          </a:p>
          <a:p>
            <a:r>
              <a:rPr lang="es-PA" sz="1800" b="1" dirty="0" smtClean="0">
                <a:solidFill>
                  <a:schemeClr val="bg1"/>
                </a:solidFill>
                <a:effectLst>
                  <a:outerShdw blurRad="53975" dist="22860" dir="5400000" algn="tl" rotWithShape="0">
                    <a:srgbClr val="000000">
                      <a:alpha val="55000"/>
                    </a:srgbClr>
                  </a:outerShdw>
                </a:effectLst>
              </a:rPr>
              <a:t>(Realizado para los 33 países de América Latina y el Caribe)</a:t>
            </a:r>
            <a:endParaRPr lang="en-GB" sz="1800" b="1" dirty="0">
              <a:solidFill>
                <a:schemeClr val="bg1"/>
              </a:solidFill>
              <a:effectLst>
                <a:outerShdw blurRad="53975" dist="22860" dir="5400000" algn="tl" rotWithShape="0">
                  <a:srgbClr val="000000">
                    <a:alpha val="55000"/>
                  </a:srgbClr>
                </a:outerShdw>
              </a:effectLst>
            </a:endParaRPr>
          </a:p>
        </p:txBody>
      </p:sp>
      <p:pic>
        <p:nvPicPr>
          <p:cNvPr id="24" name="23 Imagen" descr="LOGO PNUMA AZUL NUEVO.jpg"/>
          <p:cNvPicPr>
            <a:picLocks noChangeAspect="1"/>
          </p:cNvPicPr>
          <p:nvPr/>
        </p:nvPicPr>
        <p:blipFill>
          <a:blip r:embed="rId2" cstate="print"/>
          <a:stretch>
            <a:fillRect/>
          </a:stretch>
        </p:blipFill>
        <p:spPr>
          <a:xfrm>
            <a:off x="8388424" y="6237312"/>
            <a:ext cx="504056" cy="446875"/>
          </a:xfrm>
          <a:prstGeom prst="rect">
            <a:avLst/>
          </a:prstGeom>
        </p:spPr>
      </p:pic>
      <p:pic>
        <p:nvPicPr>
          <p:cNvPr id="31" name="Picture 25" descr="Gobierno_de_España.jp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5724128" y="6237312"/>
            <a:ext cx="936104" cy="454063"/>
          </a:xfrm>
          <a:prstGeom prst="rect">
            <a:avLst/>
          </a:prstGeom>
        </p:spPr>
      </p:pic>
      <p:pic>
        <p:nvPicPr>
          <p:cNvPr id="32" name="31 Imagen" descr="Logo REGATTA.png"/>
          <p:cNvPicPr>
            <a:picLocks noChangeAspect="1"/>
          </p:cNvPicPr>
          <p:nvPr/>
        </p:nvPicPr>
        <p:blipFill>
          <a:blip r:embed="rId4" cstate="print"/>
          <a:srcRect l="2285" t="7074" b="8040"/>
          <a:stretch>
            <a:fillRect/>
          </a:stretch>
        </p:blipFill>
        <p:spPr>
          <a:xfrm>
            <a:off x="107504" y="6237312"/>
            <a:ext cx="1567196" cy="439769"/>
          </a:xfrm>
          <a:prstGeom prst="rect">
            <a:avLst/>
          </a:prstGeom>
        </p:spPr>
      </p:pic>
      <p:pic>
        <p:nvPicPr>
          <p:cNvPr id="33" name="Picture 2" descr="http://www.chil.org/Media/15052"/>
          <p:cNvPicPr>
            <a:picLocks noChangeAspect="1" noChangeArrowheads="1"/>
          </p:cNvPicPr>
          <p:nvPr/>
        </p:nvPicPr>
        <p:blipFill>
          <a:blip r:embed="rId5" cstate="print"/>
          <a:srcRect/>
          <a:stretch>
            <a:fillRect/>
          </a:stretch>
        </p:blipFill>
        <p:spPr bwMode="auto">
          <a:xfrm>
            <a:off x="6804248" y="6237312"/>
            <a:ext cx="755576" cy="476563"/>
          </a:xfrm>
          <a:prstGeom prst="rect">
            <a:avLst/>
          </a:prstGeom>
          <a:noFill/>
        </p:spPr>
      </p:pic>
      <p:pic>
        <p:nvPicPr>
          <p:cNvPr id="34" name="Picture 2" descr="AECID"/>
          <p:cNvPicPr>
            <a:picLocks noChangeAspect="1" noChangeArrowheads="1"/>
          </p:cNvPicPr>
          <p:nvPr/>
        </p:nvPicPr>
        <p:blipFill>
          <a:blip r:embed="rId6" cstate="print"/>
          <a:srcRect l="16530" t="4278" r="16148" b="5403"/>
          <a:stretch>
            <a:fillRect/>
          </a:stretch>
        </p:blipFill>
        <p:spPr bwMode="auto">
          <a:xfrm>
            <a:off x="7596336" y="6235726"/>
            <a:ext cx="720080" cy="442523"/>
          </a:xfrm>
          <a:prstGeom prst="rect">
            <a:avLst/>
          </a:prstGeom>
          <a:noFill/>
        </p:spPr>
      </p:pic>
      <p:pic>
        <p:nvPicPr>
          <p:cNvPr id="2050" name="Picture 2"/>
          <p:cNvPicPr>
            <a:picLocks noChangeAspect="1" noChangeArrowheads="1"/>
          </p:cNvPicPr>
          <p:nvPr/>
        </p:nvPicPr>
        <p:blipFill>
          <a:blip r:embed="rId7" cstate="print"/>
          <a:srcRect l="36763" t="16788" r="33874" b="8998"/>
          <a:stretch>
            <a:fillRect/>
          </a:stretch>
        </p:blipFill>
        <p:spPr bwMode="auto">
          <a:xfrm>
            <a:off x="1115616" y="1412775"/>
            <a:ext cx="3240360" cy="4604563"/>
          </a:xfrm>
          <a:prstGeom prst="rect">
            <a:avLst/>
          </a:prstGeom>
          <a:noFill/>
          <a:ln w="9525">
            <a:solidFill>
              <a:srgbClr val="070C11"/>
            </a:solidFill>
            <a:miter lim="800000"/>
            <a:headEnd/>
            <a:tailEnd/>
          </a:ln>
        </p:spPr>
      </p:pic>
      <p:pic>
        <p:nvPicPr>
          <p:cNvPr id="2052" name="Picture 4"/>
          <p:cNvPicPr>
            <a:picLocks noChangeAspect="1" noChangeArrowheads="1"/>
          </p:cNvPicPr>
          <p:nvPr/>
        </p:nvPicPr>
        <p:blipFill>
          <a:blip r:embed="rId8" cstate="print"/>
          <a:srcRect l="36717" t="17563" r="33977" b="8657"/>
          <a:stretch>
            <a:fillRect/>
          </a:stretch>
        </p:blipFill>
        <p:spPr bwMode="auto">
          <a:xfrm>
            <a:off x="4895416" y="1412776"/>
            <a:ext cx="3276984" cy="463845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1001131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1124744"/>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22" name="1 Título"/>
          <p:cNvSpPr txBox="1">
            <a:spLocks/>
          </p:cNvSpPr>
          <p:nvPr/>
        </p:nvSpPr>
        <p:spPr>
          <a:xfrm>
            <a:off x="457200" y="-27384"/>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PA" sz="2400" b="1" dirty="0" smtClean="0">
                <a:solidFill>
                  <a:schemeClr val="bg1"/>
                </a:solidFill>
                <a:effectLst>
                  <a:outerShdw blurRad="53975" dist="22860" dir="5400000" algn="tl" rotWithShape="0">
                    <a:srgbClr val="000000">
                      <a:alpha val="55000"/>
                    </a:srgbClr>
                  </a:outerShdw>
                </a:effectLst>
              </a:rPr>
              <a:t>Evaluaciones nacionales para opciones de medidas de eficiencia energética en sistemas de refrigeración, A/C y ventiladores </a:t>
            </a:r>
          </a:p>
          <a:p>
            <a:r>
              <a:rPr lang="es-PA" sz="1800" b="1" dirty="0" smtClean="0">
                <a:solidFill>
                  <a:schemeClr val="bg1"/>
                </a:solidFill>
                <a:effectLst>
                  <a:outerShdw blurRad="53975" dist="22860" dir="5400000" algn="tl" rotWithShape="0">
                    <a:srgbClr val="000000">
                      <a:alpha val="55000"/>
                    </a:srgbClr>
                  </a:outerShdw>
                </a:effectLst>
              </a:rPr>
              <a:t>(Realizado para los 33 países de América Latina y el Caribe)</a:t>
            </a:r>
            <a:endParaRPr lang="en-GB" sz="1800" b="1" dirty="0">
              <a:solidFill>
                <a:schemeClr val="bg1"/>
              </a:solidFill>
              <a:effectLst>
                <a:outerShdw blurRad="53975" dist="22860" dir="5400000" algn="tl" rotWithShape="0">
                  <a:srgbClr val="000000">
                    <a:alpha val="55000"/>
                  </a:srgbClr>
                </a:outerShdw>
              </a:effectLst>
            </a:endParaRPr>
          </a:p>
        </p:txBody>
      </p:sp>
      <p:pic>
        <p:nvPicPr>
          <p:cNvPr id="24" name="23 Imagen" descr="LOGO PNUMA AZUL NUEVO.jpg"/>
          <p:cNvPicPr>
            <a:picLocks noChangeAspect="1"/>
          </p:cNvPicPr>
          <p:nvPr/>
        </p:nvPicPr>
        <p:blipFill>
          <a:blip r:embed="rId2" cstate="print"/>
          <a:stretch>
            <a:fillRect/>
          </a:stretch>
        </p:blipFill>
        <p:spPr>
          <a:xfrm>
            <a:off x="8388424" y="6237312"/>
            <a:ext cx="504056" cy="446875"/>
          </a:xfrm>
          <a:prstGeom prst="rect">
            <a:avLst/>
          </a:prstGeom>
        </p:spPr>
      </p:pic>
      <p:pic>
        <p:nvPicPr>
          <p:cNvPr id="31" name="Picture 25" descr="Gobierno_de_España.jp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5724128" y="6237312"/>
            <a:ext cx="936104" cy="454063"/>
          </a:xfrm>
          <a:prstGeom prst="rect">
            <a:avLst/>
          </a:prstGeom>
        </p:spPr>
      </p:pic>
      <p:pic>
        <p:nvPicPr>
          <p:cNvPr id="32" name="31 Imagen" descr="Logo REGATTA.png"/>
          <p:cNvPicPr>
            <a:picLocks noChangeAspect="1"/>
          </p:cNvPicPr>
          <p:nvPr/>
        </p:nvPicPr>
        <p:blipFill>
          <a:blip r:embed="rId4" cstate="print"/>
          <a:srcRect l="2285" t="7074" b="8040"/>
          <a:stretch>
            <a:fillRect/>
          </a:stretch>
        </p:blipFill>
        <p:spPr>
          <a:xfrm>
            <a:off x="107504" y="6237312"/>
            <a:ext cx="1567196" cy="439769"/>
          </a:xfrm>
          <a:prstGeom prst="rect">
            <a:avLst/>
          </a:prstGeom>
        </p:spPr>
      </p:pic>
      <p:pic>
        <p:nvPicPr>
          <p:cNvPr id="33" name="Picture 2" descr="http://www.chil.org/Media/15052"/>
          <p:cNvPicPr>
            <a:picLocks noChangeAspect="1" noChangeArrowheads="1"/>
          </p:cNvPicPr>
          <p:nvPr/>
        </p:nvPicPr>
        <p:blipFill>
          <a:blip r:embed="rId5" cstate="print"/>
          <a:srcRect/>
          <a:stretch>
            <a:fillRect/>
          </a:stretch>
        </p:blipFill>
        <p:spPr bwMode="auto">
          <a:xfrm>
            <a:off x="6804248" y="6237312"/>
            <a:ext cx="755576" cy="476563"/>
          </a:xfrm>
          <a:prstGeom prst="rect">
            <a:avLst/>
          </a:prstGeom>
          <a:noFill/>
        </p:spPr>
      </p:pic>
      <p:pic>
        <p:nvPicPr>
          <p:cNvPr id="34" name="Picture 2" descr="AECID"/>
          <p:cNvPicPr>
            <a:picLocks noChangeAspect="1" noChangeArrowheads="1"/>
          </p:cNvPicPr>
          <p:nvPr/>
        </p:nvPicPr>
        <p:blipFill>
          <a:blip r:embed="rId6" cstate="print"/>
          <a:srcRect l="16530" t="4278" r="16148" b="5403"/>
          <a:stretch>
            <a:fillRect/>
          </a:stretch>
        </p:blipFill>
        <p:spPr bwMode="auto">
          <a:xfrm>
            <a:off x="7596336" y="6235726"/>
            <a:ext cx="720080" cy="442523"/>
          </a:xfrm>
          <a:prstGeom prst="rect">
            <a:avLst/>
          </a:prstGeom>
          <a:noFill/>
        </p:spPr>
      </p:pic>
      <p:pic>
        <p:nvPicPr>
          <p:cNvPr id="307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11054" t="20573" r="4466" b="24479"/>
          <a:stretch/>
        </p:blipFill>
        <p:spPr bwMode="auto">
          <a:xfrm>
            <a:off x="464592" y="1513086"/>
            <a:ext cx="7327900" cy="2679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2666" t="18749" r="10983" b="8334"/>
          <a:stretch/>
        </p:blipFill>
        <p:spPr bwMode="auto">
          <a:xfrm>
            <a:off x="1527634" y="1929656"/>
            <a:ext cx="6428742" cy="34517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11932" t="17448" r="9590" b="7813"/>
          <a:stretch/>
        </p:blipFill>
        <p:spPr bwMode="auto">
          <a:xfrm>
            <a:off x="2267743" y="2609992"/>
            <a:ext cx="6236439" cy="3339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34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6858000" y="64611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sz="2000">
              <a:latin typeface="Times New Roman" charset="0"/>
              <a:ea typeface="ヒラギノ角ゴ Pro W3" charset="0"/>
              <a:cs typeface="ヒラギノ角ゴ Pro W3" charset="0"/>
            </a:endParaRPr>
          </a:p>
        </p:txBody>
      </p:sp>
      <p:sp>
        <p:nvSpPr>
          <p:cNvPr id="3075" name="Rectangle 12"/>
          <p:cNvSpPr>
            <a:spLocks noChangeArrowheads="1"/>
          </p:cNvSpPr>
          <p:nvPr/>
        </p:nvSpPr>
        <p:spPr bwMode="auto">
          <a:xfrm>
            <a:off x="1752600" y="1752600"/>
            <a:ext cx="4038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000">
                <a:solidFill>
                  <a:srgbClr val="000000"/>
                </a:solidFill>
                <a:latin typeface="Minion Pro" charset="0"/>
                <a:ea typeface="ヒラギノ角ゴ Pro W3" charset="0"/>
                <a:cs typeface="ヒラギノ角ゴ Pro W3" charset="0"/>
              </a:rPr>
              <a:t>.</a:t>
            </a:r>
          </a:p>
        </p:txBody>
      </p:sp>
      <p:sp>
        <p:nvSpPr>
          <p:cNvPr id="3080" name="Text Box 8"/>
          <p:cNvSpPr txBox="1">
            <a:spLocks noChangeArrowheads="1"/>
          </p:cNvSpPr>
          <p:nvPr/>
        </p:nvSpPr>
        <p:spPr bwMode="auto">
          <a:xfrm>
            <a:off x="7620000" y="0"/>
            <a:ext cx="1524000" cy="6858000"/>
          </a:xfrm>
          <a:prstGeom prst="rect">
            <a:avLst/>
          </a:prstGeom>
          <a:gradFill rotWithShape="0">
            <a:gsLst>
              <a:gs pos="0">
                <a:srgbClr val="0E3C5A"/>
              </a:gs>
              <a:gs pos="100000">
                <a:srgbClr val="1F81C3"/>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endParaRPr lang="en-US" sz="2000">
              <a:latin typeface="Times New Roman" charset="0"/>
              <a:ea typeface="ヒラギノ角ゴ Pro W3" charset="0"/>
              <a:cs typeface="ヒラギノ角ゴ Pro W3" charset="0"/>
            </a:endParaRPr>
          </a:p>
        </p:txBody>
      </p:sp>
      <p:pic>
        <p:nvPicPr>
          <p:cNvPr id="308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0063" y="2057400"/>
            <a:ext cx="6254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67663" y="457200"/>
            <a:ext cx="8080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7818" t="11918" r="25945" b="10694"/>
          <a:stretch/>
        </p:blipFill>
        <p:spPr bwMode="auto">
          <a:xfrm>
            <a:off x="533400" y="182763"/>
            <a:ext cx="6896100" cy="6492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13243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578024"/>
            <a:ext cx="7884368" cy="1143000"/>
          </a:xfrm>
        </p:spPr>
        <p:txBody>
          <a:bodyPr>
            <a:normAutofit fontScale="90000"/>
          </a:bodyPr>
          <a:lstStyle/>
          <a:p>
            <a:r>
              <a:rPr lang="es-PA" sz="1000" b="1" dirty="0">
                <a:latin typeface="Calibri" pitchFamily="34" charset="0"/>
              </a:rPr>
              <a:t/>
            </a:r>
            <a:br>
              <a:rPr lang="es-PA" sz="1000" b="1" dirty="0">
                <a:latin typeface="Calibri" pitchFamily="34" charset="0"/>
              </a:rPr>
            </a:br>
            <a:r>
              <a:rPr lang="es-PA" sz="1000" b="1" dirty="0">
                <a:latin typeface="Calibri" pitchFamily="34" charset="0"/>
              </a:rPr>
              <a:t/>
            </a:r>
            <a:br>
              <a:rPr lang="es-PA" sz="1000" b="1" dirty="0">
                <a:latin typeface="Calibri" pitchFamily="34" charset="0"/>
              </a:rPr>
            </a:br>
            <a:r>
              <a:rPr lang="es-PA" sz="1000" b="1" dirty="0">
                <a:latin typeface="Calibri" pitchFamily="34" charset="0"/>
              </a:rPr>
              <a:t/>
            </a:r>
            <a:br>
              <a:rPr lang="es-PA" sz="1000" b="1" dirty="0">
                <a:latin typeface="Calibri" pitchFamily="34" charset="0"/>
              </a:rPr>
            </a:br>
            <a:r>
              <a:rPr lang="es-PA" sz="3200" b="1" dirty="0">
                <a:latin typeface="Calibri" pitchFamily="34" charset="0"/>
              </a:rPr>
              <a:t>Iniciativa Mundial para el Ahorro de Combustible</a:t>
            </a:r>
            <a:r>
              <a:rPr lang="es-PA" sz="1200" b="1" dirty="0">
                <a:latin typeface="Calibri" pitchFamily="34" charset="0"/>
              </a:rPr>
              <a:t/>
            </a:r>
            <a:br>
              <a:rPr lang="es-PA" sz="1200" b="1" dirty="0">
                <a:latin typeface="Calibri" pitchFamily="34" charset="0"/>
              </a:rPr>
            </a:br>
            <a:r>
              <a:rPr lang="es-PA" sz="1200" b="1" dirty="0">
                <a:latin typeface="Calibri" pitchFamily="34" charset="0"/>
              </a:rPr>
              <a:t> </a:t>
            </a:r>
            <a:r>
              <a:rPr lang="en-GB" sz="2800" b="1" dirty="0">
                <a:latin typeface="Calibri" pitchFamily="34" charset="0"/>
              </a:rPr>
              <a:t>The Global Fuel Economy Initiative (GFEI)</a:t>
            </a:r>
            <a:r>
              <a:rPr lang="en-GB" sz="4000" dirty="0"/>
              <a:t> </a:t>
            </a:r>
            <a:endParaRPr lang="en-US" sz="4000" dirty="0"/>
          </a:p>
        </p:txBody>
      </p:sp>
      <p:sp>
        <p:nvSpPr>
          <p:cNvPr id="6147" name="Rectangle 3"/>
          <p:cNvSpPr>
            <a:spLocks noGrp="1" noChangeArrowheads="1"/>
          </p:cNvSpPr>
          <p:nvPr>
            <p:ph type="body" idx="1"/>
          </p:nvPr>
        </p:nvSpPr>
        <p:spPr>
          <a:xfrm>
            <a:off x="381000" y="1700808"/>
            <a:ext cx="7215336" cy="4800600"/>
          </a:xfrm>
        </p:spPr>
        <p:txBody>
          <a:bodyPr/>
          <a:lstStyle/>
          <a:p>
            <a:pPr>
              <a:lnSpc>
                <a:spcPct val="80000"/>
              </a:lnSpc>
            </a:pPr>
            <a:endParaRPr lang="en-US" sz="2400" dirty="0">
              <a:latin typeface="Calibri" pitchFamily="34" charset="0"/>
            </a:endParaRPr>
          </a:p>
          <a:p>
            <a:pPr>
              <a:lnSpc>
                <a:spcPct val="80000"/>
              </a:lnSpc>
            </a:pPr>
            <a:r>
              <a:rPr lang="es-PE" sz="2800" dirty="0">
                <a:latin typeface="Calibri" pitchFamily="34" charset="0"/>
              </a:rPr>
              <a:t>Facilitar </a:t>
            </a:r>
            <a:r>
              <a:rPr lang="es-PE" sz="2800" b="1" dirty="0">
                <a:latin typeface="Calibri" pitchFamily="34" charset="0"/>
              </a:rPr>
              <a:t>grandes reducciones de emisiones de gases de efecto invernadero y el uso de petróleo</a:t>
            </a:r>
            <a:r>
              <a:rPr lang="es-PE" sz="2800" dirty="0">
                <a:latin typeface="Calibri" pitchFamily="34" charset="0"/>
              </a:rPr>
              <a:t> a través de mejoras en el ahorro de combustibles vehicular en frente al rápido crecimiento del parque automotriz a nivel mundial. </a:t>
            </a:r>
          </a:p>
          <a:p>
            <a:pPr>
              <a:lnSpc>
                <a:spcPct val="80000"/>
              </a:lnSpc>
            </a:pPr>
            <a:endParaRPr lang="es-PE" sz="2800" dirty="0">
              <a:latin typeface="Calibri" pitchFamily="34" charset="0"/>
            </a:endParaRPr>
          </a:p>
          <a:p>
            <a:pPr>
              <a:lnSpc>
                <a:spcPct val="80000"/>
              </a:lnSpc>
            </a:pPr>
            <a:r>
              <a:rPr lang="es-PE" sz="2800" b="1" dirty="0">
                <a:latin typeface="Calibri" pitchFamily="34" charset="0"/>
              </a:rPr>
              <a:t>Mejora de 50% del promedio de la economía de combustibles</a:t>
            </a:r>
            <a:r>
              <a:rPr lang="es-PE" sz="2800" dirty="0">
                <a:latin typeface="Calibri" pitchFamily="34" charset="0"/>
              </a:rPr>
              <a:t> (reducción del consumo de combustible por kilómetro) </a:t>
            </a:r>
            <a:r>
              <a:rPr lang="es-PE" sz="2800" b="1" dirty="0">
                <a:latin typeface="Calibri" pitchFamily="34" charset="0"/>
              </a:rPr>
              <a:t>a nivel mundial para el 2050</a:t>
            </a:r>
            <a:r>
              <a:rPr lang="es-PE" sz="2800" dirty="0">
                <a:latin typeface="Calibri" pitchFamily="34" charset="0"/>
              </a:rPr>
              <a:t>. </a:t>
            </a:r>
          </a:p>
          <a:p>
            <a:pPr>
              <a:lnSpc>
                <a:spcPct val="80000"/>
              </a:lnSpc>
              <a:buFontTx/>
              <a:buNone/>
            </a:pPr>
            <a:r>
              <a:rPr lang="es-PE" sz="2800" dirty="0">
                <a:latin typeface="Calibri" pitchFamily="34" charset="0"/>
              </a:rPr>
              <a:t>    </a:t>
            </a:r>
            <a:r>
              <a:rPr lang="es-PE" sz="2400" dirty="0">
                <a:latin typeface="Calibri" pitchFamily="34" charset="0"/>
              </a:rPr>
              <a:t>De ahí la ‘campaña 50 para 50’</a:t>
            </a:r>
          </a:p>
          <a:p>
            <a:pPr>
              <a:lnSpc>
                <a:spcPct val="80000"/>
              </a:lnSpc>
              <a:buFontTx/>
              <a:buNone/>
            </a:pPr>
            <a:endParaRPr lang="es-PE" sz="2400" b="1" dirty="0">
              <a:latin typeface="Calibri" pitchFamily="34" charset="0"/>
            </a:endParaRPr>
          </a:p>
          <a:p>
            <a:pPr>
              <a:lnSpc>
                <a:spcPct val="80000"/>
              </a:lnSpc>
              <a:buFontTx/>
              <a:buNone/>
            </a:pPr>
            <a:endParaRPr lang="es-PE" sz="2800" b="1" dirty="0">
              <a:latin typeface="Calibri" pitchFamily="34" charset="0"/>
            </a:endParaRPr>
          </a:p>
        </p:txBody>
      </p:sp>
      <p:pic>
        <p:nvPicPr>
          <p:cNvPr id="6151" name="Picture 7" descr="50by50-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44624"/>
            <a:ext cx="13081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Box 8"/>
          <p:cNvSpPr txBox="1">
            <a:spLocks noChangeArrowheads="1"/>
          </p:cNvSpPr>
          <p:nvPr/>
        </p:nvSpPr>
        <p:spPr bwMode="auto">
          <a:xfrm>
            <a:off x="0" y="60198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baseline="0"/>
              <a:t>	</a:t>
            </a:r>
            <a:r>
              <a:rPr lang="es-ES" baseline="0">
                <a:latin typeface="Calibri" pitchFamily="34" charset="0"/>
              </a:rPr>
              <a:t>	</a:t>
            </a:r>
          </a:p>
          <a:p>
            <a:r>
              <a:rPr lang="es-ES" baseline="0">
                <a:latin typeface="Calibri" pitchFamily="34" charset="0"/>
              </a:rPr>
              <a:t>	</a:t>
            </a:r>
            <a:endParaRPr lang="en-US" baseline="0">
              <a:latin typeface="Calibri" pitchFamily="34" charset="0"/>
            </a:endParaRPr>
          </a:p>
        </p:txBody>
      </p:sp>
      <p:pic>
        <p:nvPicPr>
          <p:cNvPr id="6" name="Picture 7"/>
          <p:cNvPicPr>
            <a:picLocks noChangeAspect="1"/>
          </p:cNvPicPr>
          <p:nvPr/>
        </p:nvPicPr>
        <p:blipFill>
          <a:blip r:embed="rId4" cstate="print"/>
          <a:srcRect/>
          <a:stretch>
            <a:fillRect/>
          </a:stretch>
        </p:blipFill>
        <p:spPr bwMode="auto">
          <a:xfrm>
            <a:off x="8120063" y="2060575"/>
            <a:ext cx="625475" cy="4187825"/>
          </a:xfrm>
          <a:prstGeom prst="rect">
            <a:avLst/>
          </a:prstGeom>
          <a:noFill/>
          <a:ln w="9525">
            <a:noFill/>
            <a:miter lim="800000"/>
            <a:headEnd/>
            <a:tailEnd/>
          </a:ln>
        </p:spPr>
      </p:pic>
      <p:pic>
        <p:nvPicPr>
          <p:cNvPr id="7" name="Picture 24"/>
          <p:cNvPicPr>
            <a:picLocks noChangeAspect="1"/>
          </p:cNvPicPr>
          <p:nvPr/>
        </p:nvPicPr>
        <p:blipFill>
          <a:blip r:embed="rId5" cstate="print"/>
          <a:srcRect/>
          <a:stretch>
            <a:fillRect/>
          </a:stretch>
        </p:blipFill>
        <p:spPr bwMode="auto">
          <a:xfrm>
            <a:off x="7967663" y="457200"/>
            <a:ext cx="808037" cy="939800"/>
          </a:xfrm>
          <a:prstGeom prst="rect">
            <a:avLst/>
          </a:prstGeom>
          <a:noFill/>
          <a:ln w="9525">
            <a:noFill/>
            <a:miter lim="800000"/>
            <a:headEnd/>
            <a:tailEnd/>
          </a:ln>
        </p:spPr>
      </p:pic>
      <p:sp>
        <p:nvSpPr>
          <p:cNvPr id="8" name="Text Box 8"/>
          <p:cNvSpPr txBox="1">
            <a:spLocks noChangeArrowheads="1"/>
          </p:cNvSpPr>
          <p:nvPr/>
        </p:nvSpPr>
        <p:spPr bwMode="auto">
          <a:xfrm>
            <a:off x="8064500" y="0"/>
            <a:ext cx="1079500" cy="6858000"/>
          </a:xfrm>
          <a:prstGeom prst="rect">
            <a:avLst/>
          </a:prstGeom>
          <a:gradFill rotWithShape="0">
            <a:gsLst>
              <a:gs pos="0">
                <a:srgbClr val="0E3C5A"/>
              </a:gs>
              <a:gs pos="100000">
                <a:srgbClr val="1F81C3"/>
              </a:gs>
            </a:gsLst>
            <a:lin ang="2700000" scaled="1"/>
          </a:gradFill>
          <a:ln w="9525">
            <a:noFill/>
            <a:miter lim="800000"/>
            <a:headEnd/>
            <a:tailEnd/>
          </a:ln>
        </p:spPr>
        <p:txBody>
          <a:bodyPr/>
          <a:lstStyle/>
          <a:p>
            <a:pPr eaLnBrk="0" hangingPunct="0">
              <a:spcBef>
                <a:spcPct val="50000"/>
              </a:spcBef>
            </a:pPr>
            <a:endParaRPr lang="es-PA" sz="2000">
              <a:latin typeface="Times New Roman" pitchFamily="18" charset="0"/>
              <a:ea typeface="ヒラギノ角ゴ Pro W3"/>
              <a:cs typeface="ヒラギノ角ゴ Pro W3"/>
            </a:endParaRPr>
          </a:p>
        </p:txBody>
      </p:sp>
      <p:pic>
        <p:nvPicPr>
          <p:cNvPr id="9" name="Picture 24"/>
          <p:cNvPicPr>
            <a:picLocks noChangeAspect="1"/>
          </p:cNvPicPr>
          <p:nvPr/>
        </p:nvPicPr>
        <p:blipFill>
          <a:blip r:embed="rId5" cstate="print"/>
          <a:srcRect/>
          <a:stretch>
            <a:fillRect/>
          </a:stretch>
        </p:blipFill>
        <p:spPr bwMode="auto">
          <a:xfrm>
            <a:off x="8172450" y="476250"/>
            <a:ext cx="808038" cy="939800"/>
          </a:xfrm>
          <a:prstGeom prst="rect">
            <a:avLst/>
          </a:prstGeom>
          <a:noFill/>
          <a:ln w="9525">
            <a:noFill/>
            <a:miter lim="800000"/>
            <a:headEnd/>
            <a:tailEnd/>
          </a:ln>
        </p:spPr>
      </p:pic>
      <p:pic>
        <p:nvPicPr>
          <p:cNvPr id="10" name="Picture 7"/>
          <p:cNvPicPr>
            <a:picLocks noChangeAspect="1"/>
          </p:cNvPicPr>
          <p:nvPr/>
        </p:nvPicPr>
        <p:blipFill>
          <a:blip r:embed="rId4" cstate="print"/>
          <a:srcRect/>
          <a:stretch>
            <a:fillRect/>
          </a:stretch>
        </p:blipFill>
        <p:spPr bwMode="auto">
          <a:xfrm>
            <a:off x="8339138" y="2276475"/>
            <a:ext cx="625475" cy="4187825"/>
          </a:xfrm>
          <a:prstGeom prst="rect">
            <a:avLst/>
          </a:prstGeom>
          <a:noFill/>
          <a:ln w="9525">
            <a:noFill/>
            <a:miter lim="800000"/>
            <a:headEnd/>
            <a:tailEnd/>
          </a:ln>
        </p:spPr>
      </p:pic>
    </p:spTree>
    <p:extLst>
      <p:ext uri="{BB962C8B-B14F-4D97-AF65-F5344CB8AC3E}">
        <p14:creationId xmlns:p14="http://schemas.microsoft.com/office/powerpoint/2010/main" val="35591077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2"/>
          <p:cNvSpPr>
            <a:spLocks noGrp="1"/>
          </p:cNvSpPr>
          <p:nvPr>
            <p:ph type="sldNum" sz="quarter" idx="11"/>
          </p:nvPr>
        </p:nvSpPr>
        <p:spPr>
          <a:noFill/>
        </p:spPr>
        <p:txBody>
          <a:bodyPr/>
          <a:lstStyle/>
          <a:p>
            <a:fld id="{B5580BEF-06F6-46AC-B5E3-A5D47C0EFB23}" type="slidenum">
              <a:rPr lang="en-GB"/>
              <a:pPr/>
              <a:t>4</a:t>
            </a:fld>
            <a:endParaRPr lang="en-GB"/>
          </a:p>
        </p:txBody>
      </p:sp>
      <p:sp>
        <p:nvSpPr>
          <p:cNvPr id="10244" name="Line 8"/>
          <p:cNvSpPr>
            <a:spLocks noChangeShapeType="1"/>
          </p:cNvSpPr>
          <p:nvPr/>
        </p:nvSpPr>
        <p:spPr bwMode="auto">
          <a:xfrm>
            <a:off x="777524" y="942692"/>
            <a:ext cx="7843268" cy="3239"/>
          </a:xfrm>
          <a:prstGeom prst="line">
            <a:avLst/>
          </a:prstGeom>
          <a:noFill/>
          <a:ln w="19050">
            <a:solidFill>
              <a:srgbClr val="000066"/>
            </a:solidFill>
            <a:round/>
            <a:headEnd/>
            <a:tailEnd/>
          </a:ln>
        </p:spPr>
        <p:txBody>
          <a:bodyPr lIns="93296" tIns="46648" rIns="93296" bIns="46648"/>
          <a:lstStyle/>
          <a:p>
            <a:endParaRPr lang="en-US"/>
          </a:p>
        </p:txBody>
      </p:sp>
      <p:pic>
        <p:nvPicPr>
          <p:cNvPr id="10245" name="Picture 9" descr="UNEP-SHORT-CYAN-HIGH-RES"/>
          <p:cNvPicPr>
            <a:picLocks noChangeAspect="1" noChangeArrowheads="1"/>
          </p:cNvPicPr>
          <p:nvPr/>
        </p:nvPicPr>
        <p:blipFill>
          <a:blip r:embed="rId3" cstate="print"/>
          <a:srcRect/>
          <a:stretch>
            <a:fillRect/>
          </a:stretch>
        </p:blipFill>
        <p:spPr bwMode="auto">
          <a:xfrm>
            <a:off x="7966376" y="68029"/>
            <a:ext cx="793722" cy="873042"/>
          </a:xfrm>
          <a:prstGeom prst="rect">
            <a:avLst/>
          </a:prstGeom>
          <a:noFill/>
          <a:ln w="9525">
            <a:noFill/>
            <a:miter lim="800000"/>
            <a:headEnd/>
            <a:tailEnd/>
          </a:ln>
        </p:spPr>
      </p:pic>
      <p:sp>
        <p:nvSpPr>
          <p:cNvPr id="10248" name="Text Box 20"/>
          <p:cNvSpPr txBox="1">
            <a:spLocks noChangeArrowheads="1"/>
          </p:cNvSpPr>
          <p:nvPr/>
        </p:nvSpPr>
        <p:spPr bwMode="auto">
          <a:xfrm>
            <a:off x="4982629" y="6088622"/>
            <a:ext cx="850417" cy="374942"/>
          </a:xfrm>
          <a:prstGeom prst="rect">
            <a:avLst/>
          </a:prstGeom>
          <a:noFill/>
          <a:ln w="9525">
            <a:noFill/>
            <a:miter lim="800000"/>
            <a:headEnd/>
            <a:tailEnd/>
          </a:ln>
        </p:spPr>
        <p:txBody>
          <a:bodyPr lIns="91420" tIns="45711" rIns="91420" bIns="45711">
            <a:spAutoFit/>
          </a:bodyPr>
          <a:lstStyle/>
          <a:p>
            <a:pPr defTabSz="913526">
              <a:spcBef>
                <a:spcPct val="50000"/>
              </a:spcBef>
            </a:pPr>
            <a:r>
              <a:rPr lang="en-US" b="1" dirty="0" err="1" smtClean="0"/>
              <a:t>Año</a:t>
            </a:r>
            <a:endParaRPr lang="en-US" b="1" dirty="0"/>
          </a:p>
        </p:txBody>
      </p:sp>
      <p:pic>
        <p:nvPicPr>
          <p:cNvPr id="106498" name="Picture 2"/>
          <p:cNvPicPr>
            <a:picLocks noChangeAspect="1" noChangeArrowheads="1"/>
          </p:cNvPicPr>
          <p:nvPr/>
        </p:nvPicPr>
        <p:blipFill>
          <a:blip r:embed="rId4" cstate="print"/>
          <a:srcRect/>
          <a:stretch>
            <a:fillRect/>
          </a:stretch>
        </p:blipFill>
        <p:spPr bwMode="auto">
          <a:xfrm>
            <a:off x="2904376" y="1169457"/>
            <a:ext cx="6056583" cy="4863136"/>
          </a:xfrm>
          <a:prstGeom prst="rect">
            <a:avLst/>
          </a:prstGeom>
          <a:noFill/>
          <a:ln w="9525">
            <a:noFill/>
            <a:miter lim="800000"/>
            <a:headEnd/>
            <a:tailEnd/>
          </a:ln>
        </p:spPr>
      </p:pic>
      <p:cxnSp>
        <p:nvCxnSpPr>
          <p:cNvPr id="13" name="Straight Arrow Connector 12"/>
          <p:cNvCxnSpPr/>
          <p:nvPr/>
        </p:nvCxnSpPr>
        <p:spPr bwMode="auto">
          <a:xfrm flipV="1">
            <a:off x="2225661" y="2206092"/>
            <a:ext cx="1710552" cy="154523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TextBox 13"/>
          <p:cNvSpPr txBox="1"/>
          <p:nvPr/>
        </p:nvSpPr>
        <p:spPr>
          <a:xfrm>
            <a:off x="196839" y="3767150"/>
            <a:ext cx="3134336" cy="586650"/>
          </a:xfrm>
          <a:prstGeom prst="rect">
            <a:avLst/>
          </a:prstGeom>
          <a:noFill/>
          <a:ln>
            <a:noFill/>
          </a:ln>
        </p:spPr>
        <p:txBody>
          <a:bodyPr wrap="square" lIns="93296" tIns="46648" rIns="93296" bIns="46648" rtlCol="0">
            <a:spAutoFit/>
          </a:bodyPr>
          <a:lstStyle/>
          <a:p>
            <a:pPr algn="l"/>
            <a:r>
              <a:rPr lang="en-GB" sz="1600" b="1" dirty="0" err="1" smtClean="0">
                <a:solidFill>
                  <a:schemeClr val="bg2">
                    <a:lumMod val="50000"/>
                  </a:schemeClr>
                </a:solidFill>
              </a:rPr>
              <a:t>Estimado</a:t>
            </a:r>
            <a:r>
              <a:rPr lang="en-GB" sz="1600" b="1" dirty="0" smtClean="0">
                <a:solidFill>
                  <a:schemeClr val="bg2">
                    <a:lumMod val="50000"/>
                  </a:schemeClr>
                </a:solidFill>
              </a:rPr>
              <a:t> 2010 ≈ 50.1 GtCO</a:t>
            </a:r>
            <a:r>
              <a:rPr lang="en-GB" sz="1600" b="1" baseline="-25000" dirty="0" smtClean="0">
                <a:solidFill>
                  <a:schemeClr val="bg2">
                    <a:lumMod val="50000"/>
                  </a:schemeClr>
                </a:solidFill>
              </a:rPr>
              <a:t>2</a:t>
            </a:r>
            <a:r>
              <a:rPr lang="en-GB" sz="1600" b="1" dirty="0" smtClean="0">
                <a:solidFill>
                  <a:schemeClr val="bg2">
                    <a:lumMod val="50000"/>
                  </a:schemeClr>
                </a:solidFill>
              </a:rPr>
              <a:t>e/</a:t>
            </a:r>
            <a:r>
              <a:rPr lang="en-GB" sz="1600" b="1" dirty="0" err="1" smtClean="0">
                <a:solidFill>
                  <a:schemeClr val="bg2">
                    <a:lumMod val="50000"/>
                  </a:schemeClr>
                </a:solidFill>
              </a:rPr>
              <a:t>yr</a:t>
            </a:r>
            <a:endParaRPr lang="en-GB" sz="1600" b="1" dirty="0" smtClean="0">
              <a:solidFill>
                <a:schemeClr val="bg2">
                  <a:lumMod val="50000"/>
                </a:schemeClr>
              </a:solidFill>
            </a:endParaRPr>
          </a:p>
          <a:p>
            <a:r>
              <a:rPr lang="en-GB" sz="1600" b="1" dirty="0">
                <a:solidFill>
                  <a:schemeClr val="bg2">
                    <a:lumMod val="50000"/>
                  </a:schemeClr>
                </a:solidFill>
              </a:rPr>
              <a:t> (45.6–54.6 </a:t>
            </a:r>
            <a:r>
              <a:rPr lang="en-GB" sz="1600" b="1" dirty="0" smtClean="0">
                <a:solidFill>
                  <a:schemeClr val="bg2">
                    <a:lumMod val="50000"/>
                  </a:schemeClr>
                </a:solidFill>
              </a:rPr>
              <a:t>GtCO2e)</a:t>
            </a:r>
            <a:endParaRPr lang="en-US" sz="1600" b="1" dirty="0">
              <a:solidFill>
                <a:schemeClr val="bg2">
                  <a:lumMod val="50000"/>
                </a:schemeClr>
              </a:solidFill>
            </a:endParaRPr>
          </a:p>
        </p:txBody>
      </p:sp>
      <p:sp>
        <p:nvSpPr>
          <p:cNvPr id="26" name="TextBox 25"/>
          <p:cNvSpPr txBox="1"/>
          <p:nvPr/>
        </p:nvSpPr>
        <p:spPr>
          <a:xfrm>
            <a:off x="458518" y="4669356"/>
            <a:ext cx="2829655" cy="847876"/>
          </a:xfrm>
          <a:prstGeom prst="rect">
            <a:avLst/>
          </a:prstGeom>
          <a:noFill/>
          <a:ln w="19050">
            <a:noFill/>
          </a:ln>
        </p:spPr>
        <p:txBody>
          <a:bodyPr wrap="square" lIns="93296" tIns="46648" rIns="93296" bIns="46648" rtlCol="0">
            <a:spAutoFit/>
          </a:bodyPr>
          <a:lstStyle/>
          <a:p>
            <a:pPr algn="l"/>
            <a:r>
              <a:rPr lang="en-GB" sz="1600" dirty="0" smtClean="0">
                <a:solidFill>
                  <a:schemeClr val="bg2">
                    <a:lumMod val="50000"/>
                  </a:schemeClr>
                </a:solidFill>
              </a:rPr>
              <a:t>39 </a:t>
            </a:r>
            <a:r>
              <a:rPr lang="en-GB" sz="1600" dirty="0" err="1" smtClean="0">
                <a:solidFill>
                  <a:schemeClr val="bg2">
                    <a:lumMod val="50000"/>
                  </a:schemeClr>
                </a:solidFill>
              </a:rPr>
              <a:t>caminos</a:t>
            </a:r>
            <a:r>
              <a:rPr lang="en-GB" sz="1600" dirty="0" smtClean="0">
                <a:solidFill>
                  <a:schemeClr val="bg2">
                    <a:lumMod val="50000"/>
                  </a:schemeClr>
                </a:solidFill>
              </a:rPr>
              <a:t> de </a:t>
            </a:r>
            <a:r>
              <a:rPr lang="en-GB" sz="1600" dirty="0" err="1" smtClean="0">
                <a:solidFill>
                  <a:schemeClr val="bg2">
                    <a:lumMod val="50000"/>
                  </a:schemeClr>
                </a:solidFill>
              </a:rPr>
              <a:t>emisiones</a:t>
            </a:r>
            <a:r>
              <a:rPr lang="en-GB" sz="1600" dirty="0" smtClean="0">
                <a:solidFill>
                  <a:schemeClr val="bg2">
                    <a:lumMod val="50000"/>
                  </a:schemeClr>
                </a:solidFill>
              </a:rPr>
              <a:t> con </a:t>
            </a:r>
            <a:r>
              <a:rPr lang="en-GB" sz="1600" dirty="0" err="1" smtClean="0">
                <a:solidFill>
                  <a:schemeClr val="bg2">
                    <a:lumMod val="50000"/>
                  </a:schemeClr>
                </a:solidFill>
              </a:rPr>
              <a:t>probabilidad</a:t>
            </a:r>
            <a:r>
              <a:rPr lang="en-GB" sz="1600" dirty="0" smtClean="0">
                <a:solidFill>
                  <a:schemeClr val="bg2">
                    <a:lumMod val="50000"/>
                  </a:schemeClr>
                </a:solidFill>
              </a:rPr>
              <a:t> de </a:t>
            </a:r>
            <a:r>
              <a:rPr lang="en-GB" sz="1600" dirty="0" err="1" smtClean="0">
                <a:solidFill>
                  <a:schemeClr val="bg2">
                    <a:lumMod val="50000"/>
                  </a:schemeClr>
                </a:solidFill>
              </a:rPr>
              <a:t>cumplir</a:t>
            </a:r>
            <a:r>
              <a:rPr lang="en-GB" sz="1600" dirty="0" smtClean="0">
                <a:solidFill>
                  <a:schemeClr val="bg2">
                    <a:lumMod val="50000"/>
                  </a:schemeClr>
                </a:solidFill>
              </a:rPr>
              <a:t> con la meta de 2</a:t>
            </a:r>
            <a:r>
              <a:rPr lang="en-GB" sz="1600" baseline="30000" dirty="0" smtClean="0">
                <a:solidFill>
                  <a:schemeClr val="bg2">
                    <a:lumMod val="50000"/>
                  </a:schemeClr>
                </a:solidFill>
              </a:rPr>
              <a:t>o</a:t>
            </a:r>
            <a:r>
              <a:rPr lang="en-GB" sz="1600" dirty="0" smtClean="0">
                <a:solidFill>
                  <a:schemeClr val="bg2">
                    <a:lumMod val="50000"/>
                  </a:schemeClr>
                </a:solidFill>
              </a:rPr>
              <a:t>C:</a:t>
            </a:r>
            <a:endParaRPr lang="en-US" sz="1600" dirty="0">
              <a:solidFill>
                <a:schemeClr val="bg2">
                  <a:lumMod val="50000"/>
                </a:schemeClr>
              </a:solidFill>
            </a:endParaRPr>
          </a:p>
        </p:txBody>
      </p:sp>
      <p:sp>
        <p:nvSpPr>
          <p:cNvPr id="2" name="Freeform 1"/>
          <p:cNvSpPr/>
          <p:nvPr/>
        </p:nvSpPr>
        <p:spPr>
          <a:xfrm>
            <a:off x="3800146" y="349865"/>
            <a:ext cx="3061634" cy="1768761"/>
          </a:xfrm>
          <a:custGeom>
            <a:avLst/>
            <a:gdLst>
              <a:gd name="connsiteX0" fmla="*/ 0 w 3000508"/>
              <a:gd name="connsiteY0" fmla="*/ 1733550 h 1733550"/>
              <a:gd name="connsiteX1" fmla="*/ 0 w 3000508"/>
              <a:gd name="connsiteY1" fmla="*/ 1733550 h 1733550"/>
              <a:gd name="connsiteX2" fmla="*/ 95250 w 3000508"/>
              <a:gd name="connsiteY2" fmla="*/ 1676400 h 1733550"/>
              <a:gd name="connsiteX3" fmla="*/ 200025 w 3000508"/>
              <a:gd name="connsiteY3" fmla="*/ 1657350 h 1733550"/>
              <a:gd name="connsiteX4" fmla="*/ 257175 w 3000508"/>
              <a:gd name="connsiteY4" fmla="*/ 1685925 h 1733550"/>
              <a:gd name="connsiteX5" fmla="*/ 257175 w 3000508"/>
              <a:gd name="connsiteY5" fmla="*/ 1695450 h 1733550"/>
              <a:gd name="connsiteX6" fmla="*/ 2228850 w 3000508"/>
              <a:gd name="connsiteY6" fmla="*/ 466725 h 1733550"/>
              <a:gd name="connsiteX7" fmla="*/ 2266950 w 3000508"/>
              <a:gd name="connsiteY7" fmla="*/ 352425 h 1733550"/>
              <a:gd name="connsiteX8" fmla="*/ 2276475 w 3000508"/>
              <a:gd name="connsiteY8" fmla="*/ 323850 h 1733550"/>
              <a:gd name="connsiteX9" fmla="*/ 2286000 w 3000508"/>
              <a:gd name="connsiteY9" fmla="*/ 276225 h 1733550"/>
              <a:gd name="connsiteX10" fmla="*/ 2324100 w 3000508"/>
              <a:gd name="connsiteY10" fmla="*/ 209550 h 1733550"/>
              <a:gd name="connsiteX11" fmla="*/ 2390775 w 3000508"/>
              <a:gd name="connsiteY11" fmla="*/ 123825 h 1733550"/>
              <a:gd name="connsiteX12" fmla="*/ 2409825 w 3000508"/>
              <a:gd name="connsiteY12" fmla="*/ 95250 h 1733550"/>
              <a:gd name="connsiteX13" fmla="*/ 2457450 w 3000508"/>
              <a:gd name="connsiteY13" fmla="*/ 57150 h 1733550"/>
              <a:gd name="connsiteX14" fmla="*/ 2495550 w 3000508"/>
              <a:gd name="connsiteY14" fmla="*/ 19050 h 1733550"/>
              <a:gd name="connsiteX15" fmla="*/ 2533650 w 3000508"/>
              <a:gd name="connsiteY15" fmla="*/ 9525 h 1733550"/>
              <a:gd name="connsiteX16" fmla="*/ 2562225 w 3000508"/>
              <a:gd name="connsiteY16" fmla="*/ 0 h 1733550"/>
              <a:gd name="connsiteX17" fmla="*/ 2724150 w 3000508"/>
              <a:gd name="connsiteY17" fmla="*/ 9525 h 1733550"/>
              <a:gd name="connsiteX18" fmla="*/ 2762250 w 3000508"/>
              <a:gd name="connsiteY18" fmla="*/ 19050 h 1733550"/>
              <a:gd name="connsiteX19" fmla="*/ 2867025 w 3000508"/>
              <a:gd name="connsiteY19" fmla="*/ 104775 h 1733550"/>
              <a:gd name="connsiteX20" fmla="*/ 2895600 w 3000508"/>
              <a:gd name="connsiteY20" fmla="*/ 142875 h 1733550"/>
              <a:gd name="connsiteX21" fmla="*/ 2924175 w 3000508"/>
              <a:gd name="connsiteY21" fmla="*/ 171450 h 1733550"/>
              <a:gd name="connsiteX22" fmla="*/ 2933700 w 3000508"/>
              <a:gd name="connsiteY22" fmla="*/ 200025 h 1733550"/>
              <a:gd name="connsiteX23" fmla="*/ 2981325 w 3000508"/>
              <a:gd name="connsiteY23" fmla="*/ 285750 h 1733550"/>
              <a:gd name="connsiteX24" fmla="*/ 2990850 w 3000508"/>
              <a:gd name="connsiteY24" fmla="*/ 333375 h 1733550"/>
              <a:gd name="connsiteX25" fmla="*/ 3000375 w 3000508"/>
              <a:gd name="connsiteY25" fmla="*/ 381000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00508" h="1733550">
                <a:moveTo>
                  <a:pt x="0" y="1733550"/>
                </a:moveTo>
                <a:lnTo>
                  <a:pt x="0" y="1733550"/>
                </a:lnTo>
                <a:cubicBezTo>
                  <a:pt x="31750" y="1714500"/>
                  <a:pt x="62132" y="1692959"/>
                  <a:pt x="95250" y="1676400"/>
                </a:cubicBezTo>
                <a:cubicBezTo>
                  <a:pt x="113214" y="1667418"/>
                  <a:pt x="192276" y="1658457"/>
                  <a:pt x="200025" y="1657350"/>
                </a:cubicBezTo>
                <a:cubicBezTo>
                  <a:pt x="223266" y="1665097"/>
                  <a:pt x="238711" y="1667461"/>
                  <a:pt x="257175" y="1685925"/>
                </a:cubicBezTo>
                <a:lnTo>
                  <a:pt x="257175" y="1695450"/>
                </a:lnTo>
                <a:lnTo>
                  <a:pt x="2228850" y="466725"/>
                </a:lnTo>
                <a:cubicBezTo>
                  <a:pt x="2282045" y="324873"/>
                  <a:pt x="2241183" y="442609"/>
                  <a:pt x="2266950" y="352425"/>
                </a:cubicBezTo>
                <a:cubicBezTo>
                  <a:pt x="2269708" y="342771"/>
                  <a:pt x="2274040" y="333590"/>
                  <a:pt x="2276475" y="323850"/>
                </a:cubicBezTo>
                <a:cubicBezTo>
                  <a:pt x="2280402" y="308144"/>
                  <a:pt x="2280880" y="291584"/>
                  <a:pt x="2286000" y="276225"/>
                </a:cubicBezTo>
                <a:cubicBezTo>
                  <a:pt x="2295291" y="248352"/>
                  <a:pt x="2309169" y="233439"/>
                  <a:pt x="2324100" y="209550"/>
                </a:cubicBezTo>
                <a:cubicBezTo>
                  <a:pt x="2388028" y="107265"/>
                  <a:pt x="2314251" y="213103"/>
                  <a:pt x="2390775" y="123825"/>
                </a:cubicBezTo>
                <a:cubicBezTo>
                  <a:pt x="2398225" y="115133"/>
                  <a:pt x="2401730" y="103345"/>
                  <a:pt x="2409825" y="95250"/>
                </a:cubicBezTo>
                <a:cubicBezTo>
                  <a:pt x="2424200" y="80875"/>
                  <a:pt x="2442255" y="70656"/>
                  <a:pt x="2457450" y="57150"/>
                </a:cubicBezTo>
                <a:cubicBezTo>
                  <a:pt x="2470874" y="45218"/>
                  <a:pt x="2480320" y="28569"/>
                  <a:pt x="2495550" y="19050"/>
                </a:cubicBezTo>
                <a:cubicBezTo>
                  <a:pt x="2506651" y="12112"/>
                  <a:pt x="2521063" y="13121"/>
                  <a:pt x="2533650" y="9525"/>
                </a:cubicBezTo>
                <a:cubicBezTo>
                  <a:pt x="2543304" y="6767"/>
                  <a:pt x="2552700" y="3175"/>
                  <a:pt x="2562225" y="0"/>
                </a:cubicBezTo>
                <a:cubicBezTo>
                  <a:pt x="2616200" y="3175"/>
                  <a:pt x="2670325" y="4399"/>
                  <a:pt x="2724150" y="9525"/>
                </a:cubicBezTo>
                <a:cubicBezTo>
                  <a:pt x="2737182" y="10766"/>
                  <a:pt x="2750541" y="13196"/>
                  <a:pt x="2762250" y="19050"/>
                </a:cubicBezTo>
                <a:cubicBezTo>
                  <a:pt x="2804843" y="40347"/>
                  <a:pt x="2835802" y="69649"/>
                  <a:pt x="2867025" y="104775"/>
                </a:cubicBezTo>
                <a:cubicBezTo>
                  <a:pt x="2877572" y="116640"/>
                  <a:pt x="2885269" y="130822"/>
                  <a:pt x="2895600" y="142875"/>
                </a:cubicBezTo>
                <a:cubicBezTo>
                  <a:pt x="2904366" y="153102"/>
                  <a:pt x="2914650" y="161925"/>
                  <a:pt x="2924175" y="171450"/>
                </a:cubicBezTo>
                <a:cubicBezTo>
                  <a:pt x="2927350" y="180975"/>
                  <a:pt x="2929745" y="190797"/>
                  <a:pt x="2933700" y="200025"/>
                </a:cubicBezTo>
                <a:cubicBezTo>
                  <a:pt x="2947365" y="231909"/>
                  <a:pt x="2963261" y="255644"/>
                  <a:pt x="2981325" y="285750"/>
                </a:cubicBezTo>
                <a:cubicBezTo>
                  <a:pt x="2984500" y="301625"/>
                  <a:pt x="2986923" y="317669"/>
                  <a:pt x="2990850" y="333375"/>
                </a:cubicBezTo>
                <a:cubicBezTo>
                  <a:pt x="3002383" y="379507"/>
                  <a:pt x="3000375" y="344616"/>
                  <a:pt x="3000375" y="381000"/>
                </a:cubicBezTo>
              </a:path>
            </a:pathLst>
          </a:custGeom>
        </p:spPr>
        <p:txBody>
          <a:bodyPr vert="horz" wrap="square" lIns="93296" tIns="46648" rIns="93296" bIns="46648" numCol="1" rtlCol="0" anchor="t" anchorCtr="0" compatLnSpc="1">
            <a:prstTxWarp prst="textNoShape">
              <a:avLst/>
            </a:prstTxWarp>
          </a:bodyPr>
          <a:lstStyle/>
          <a:p>
            <a:pPr algn="ctr" defTabSz="932962" fontAlgn="base">
              <a:spcBef>
                <a:spcPct val="0"/>
              </a:spcBef>
              <a:spcAft>
                <a:spcPct val="0"/>
              </a:spcAft>
            </a:pPr>
            <a:endParaRPr lang="en-GB" sz="1400" dirty="0" smtClean="0">
              <a:latin typeface="Arial" pitchFamily="34" charset="0"/>
            </a:endParaRPr>
          </a:p>
        </p:txBody>
      </p:sp>
      <p:sp>
        <p:nvSpPr>
          <p:cNvPr id="3" name="Freeform 2"/>
          <p:cNvSpPr/>
          <p:nvPr/>
        </p:nvSpPr>
        <p:spPr>
          <a:xfrm>
            <a:off x="5833046" y="476205"/>
            <a:ext cx="1217945" cy="252680"/>
          </a:xfrm>
          <a:custGeom>
            <a:avLst/>
            <a:gdLst>
              <a:gd name="connsiteX0" fmla="*/ 838200 w 1193628"/>
              <a:gd name="connsiteY0" fmla="*/ 247650 h 247650"/>
              <a:gd name="connsiteX1" fmla="*/ 838200 w 1193628"/>
              <a:gd name="connsiteY1" fmla="*/ 247650 h 247650"/>
              <a:gd name="connsiteX2" fmla="*/ 895350 w 1193628"/>
              <a:gd name="connsiteY2" fmla="*/ 171450 h 247650"/>
              <a:gd name="connsiteX3" fmla="*/ 904875 w 1193628"/>
              <a:gd name="connsiteY3" fmla="*/ 142875 h 247650"/>
              <a:gd name="connsiteX4" fmla="*/ 942975 w 1193628"/>
              <a:gd name="connsiteY4" fmla="*/ 76200 h 247650"/>
              <a:gd name="connsiteX5" fmla="*/ 1000125 w 1193628"/>
              <a:gd name="connsiteY5" fmla="*/ 38100 h 247650"/>
              <a:gd name="connsiteX6" fmla="*/ 1076325 w 1193628"/>
              <a:gd name="connsiteY6" fmla="*/ 0 h 247650"/>
              <a:gd name="connsiteX7" fmla="*/ 1181100 w 1193628"/>
              <a:gd name="connsiteY7" fmla="*/ 28575 h 247650"/>
              <a:gd name="connsiteX8" fmla="*/ 1171575 w 1193628"/>
              <a:gd name="connsiteY8" fmla="*/ 66675 h 247650"/>
              <a:gd name="connsiteX9" fmla="*/ 0 w 1193628"/>
              <a:gd name="connsiteY9" fmla="*/ 85725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3628" h="247650">
                <a:moveTo>
                  <a:pt x="838200" y="247650"/>
                </a:moveTo>
                <a:lnTo>
                  <a:pt x="838200" y="247650"/>
                </a:lnTo>
                <a:cubicBezTo>
                  <a:pt x="857250" y="222250"/>
                  <a:pt x="878304" y="198236"/>
                  <a:pt x="895350" y="171450"/>
                </a:cubicBezTo>
                <a:cubicBezTo>
                  <a:pt x="900740" y="162979"/>
                  <a:pt x="900920" y="152103"/>
                  <a:pt x="904875" y="142875"/>
                </a:cubicBezTo>
                <a:cubicBezTo>
                  <a:pt x="909207" y="132768"/>
                  <a:pt x="932043" y="85766"/>
                  <a:pt x="942975" y="76200"/>
                </a:cubicBezTo>
                <a:cubicBezTo>
                  <a:pt x="960205" y="61123"/>
                  <a:pt x="980809" y="50392"/>
                  <a:pt x="1000125" y="38100"/>
                </a:cubicBezTo>
                <a:cubicBezTo>
                  <a:pt x="1049611" y="6609"/>
                  <a:pt x="1033846" y="14160"/>
                  <a:pt x="1076325" y="0"/>
                </a:cubicBezTo>
                <a:cubicBezTo>
                  <a:pt x="1106059" y="3717"/>
                  <a:pt x="1157087" y="-1441"/>
                  <a:pt x="1181100" y="28575"/>
                </a:cubicBezTo>
                <a:cubicBezTo>
                  <a:pt x="1204640" y="58000"/>
                  <a:pt x="1191283" y="56821"/>
                  <a:pt x="1171575" y="66675"/>
                </a:cubicBezTo>
                <a:lnTo>
                  <a:pt x="0" y="85725"/>
                </a:lnTo>
              </a:path>
            </a:pathLst>
          </a:custGeom>
        </p:spPr>
        <p:txBody>
          <a:bodyPr vert="horz" wrap="square" lIns="93296" tIns="46648" rIns="93296" bIns="46648" numCol="1" rtlCol="0" anchor="t" anchorCtr="0" compatLnSpc="1">
            <a:prstTxWarp prst="textNoShape">
              <a:avLst/>
            </a:prstTxWarp>
          </a:bodyPr>
          <a:lstStyle/>
          <a:p>
            <a:pPr algn="ctr" defTabSz="932962" fontAlgn="base">
              <a:spcBef>
                <a:spcPct val="0"/>
              </a:spcBef>
              <a:spcAft>
                <a:spcPct val="0"/>
              </a:spcAft>
            </a:pPr>
            <a:endParaRPr lang="en-GB" sz="1400" dirty="0" smtClean="0">
              <a:latin typeface="Arial" pitchFamily="34" charset="0"/>
            </a:endParaRPr>
          </a:p>
        </p:txBody>
      </p:sp>
      <p:sp>
        <p:nvSpPr>
          <p:cNvPr id="25" name="Rectangle 5"/>
          <p:cNvSpPr>
            <a:spLocks noChangeArrowheads="1"/>
          </p:cNvSpPr>
          <p:nvPr/>
        </p:nvSpPr>
        <p:spPr bwMode="auto">
          <a:xfrm>
            <a:off x="746747" y="272237"/>
            <a:ext cx="8214212" cy="69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defTabSz="913526">
              <a:lnSpc>
                <a:spcPct val="85000"/>
              </a:lnSpc>
            </a:pPr>
            <a:r>
              <a:rPr lang="en-US" sz="2900" b="1" dirty="0" smtClean="0"/>
              <a:t>¿</a:t>
            </a:r>
            <a:r>
              <a:rPr lang="en-US" sz="2900" b="1" dirty="0" err="1" smtClean="0"/>
              <a:t>Cuál</a:t>
            </a:r>
            <a:r>
              <a:rPr lang="en-US" sz="2900" b="1" dirty="0" smtClean="0"/>
              <a:t> </a:t>
            </a:r>
            <a:r>
              <a:rPr lang="en-US" sz="2900" b="1" dirty="0" err="1" smtClean="0"/>
              <a:t>es</a:t>
            </a:r>
            <a:r>
              <a:rPr lang="en-US" sz="2900" b="1" dirty="0" smtClean="0"/>
              <a:t> </a:t>
            </a:r>
            <a:r>
              <a:rPr lang="en-US" sz="2900" b="1" dirty="0" err="1" smtClean="0"/>
              <a:t>nuestro</a:t>
            </a:r>
            <a:r>
              <a:rPr lang="en-US" sz="2900" b="1" dirty="0" smtClean="0"/>
              <a:t> </a:t>
            </a:r>
            <a:r>
              <a:rPr lang="en-US" sz="2900" b="1" dirty="0" err="1" smtClean="0"/>
              <a:t>objetivo</a:t>
            </a:r>
            <a:r>
              <a:rPr lang="en-US" sz="2900" b="1" dirty="0" smtClean="0"/>
              <a:t>?</a:t>
            </a:r>
          </a:p>
          <a:p>
            <a:pPr defTabSz="913526">
              <a:lnSpc>
                <a:spcPct val="85000"/>
              </a:lnSpc>
            </a:pPr>
            <a:r>
              <a:rPr lang="en-US" sz="2400" dirty="0" err="1" smtClean="0"/>
              <a:t>Objetivos</a:t>
            </a:r>
            <a:r>
              <a:rPr lang="en-US" sz="2400" dirty="0" smtClean="0"/>
              <a:t> Post-2020 </a:t>
            </a:r>
            <a:r>
              <a:rPr lang="en-US" sz="2400" dirty="0" err="1" smtClean="0"/>
              <a:t>para</a:t>
            </a:r>
            <a:r>
              <a:rPr lang="en-US" sz="2400" dirty="0" smtClean="0"/>
              <a:t> </a:t>
            </a:r>
            <a:r>
              <a:rPr lang="en-US" sz="2400" dirty="0" err="1" smtClean="0"/>
              <a:t>alcanzar</a:t>
            </a:r>
            <a:r>
              <a:rPr lang="en-US" sz="2400" dirty="0" smtClean="0"/>
              <a:t> la meta de 2</a:t>
            </a:r>
            <a:r>
              <a:rPr lang="en-US" sz="2400" baseline="30000" dirty="0" smtClean="0"/>
              <a:t>o</a:t>
            </a:r>
            <a:r>
              <a:rPr lang="en-US" sz="2400" dirty="0" smtClean="0"/>
              <a:t>C</a:t>
            </a:r>
          </a:p>
        </p:txBody>
      </p:sp>
      <p:sp>
        <p:nvSpPr>
          <p:cNvPr id="9" name="Rectangle 8"/>
          <p:cNvSpPr/>
          <p:nvPr/>
        </p:nvSpPr>
        <p:spPr bwMode="auto">
          <a:xfrm>
            <a:off x="5569012" y="1545237"/>
            <a:ext cx="2283975" cy="319090"/>
          </a:xfrm>
          <a:prstGeom prst="rect">
            <a:avLst/>
          </a:prstGeom>
          <a:solidFill>
            <a:schemeClr val="bg1"/>
          </a:solidFill>
          <a:ln w="9525" cap="flat" cmpd="sng" algn="ctr">
            <a:noFill/>
            <a:prstDash val="solid"/>
            <a:round/>
            <a:headEnd type="none" w="med" len="med"/>
            <a:tailEnd type="none" w="med" len="med"/>
          </a:ln>
          <a:effectLst/>
        </p:spPr>
        <p:txBody>
          <a:bodyPr vert="horz" wrap="square" lIns="93296" tIns="46648" rIns="93296" bIns="46648" numCol="1" rtlCol="0" anchor="t" anchorCtr="0" compatLnSpc="1">
            <a:prstTxWarp prst="textNoShape">
              <a:avLst/>
            </a:prstTxWarp>
          </a:bodyPr>
          <a:lstStyle/>
          <a:p>
            <a:pPr algn="ctr" defTabSz="932962" fontAlgn="base">
              <a:spcBef>
                <a:spcPct val="0"/>
              </a:spcBef>
              <a:spcAft>
                <a:spcPct val="0"/>
              </a:spcAft>
            </a:pPr>
            <a:endParaRPr lang="en-GB" sz="1400" dirty="0" smtClean="0">
              <a:latin typeface="Arial" pitchFamily="34" charset="0"/>
            </a:endParaRPr>
          </a:p>
        </p:txBody>
      </p:sp>
      <p:sp>
        <p:nvSpPr>
          <p:cNvPr id="27" name="Rectangle 26"/>
          <p:cNvSpPr/>
          <p:nvPr/>
        </p:nvSpPr>
        <p:spPr bwMode="auto">
          <a:xfrm>
            <a:off x="5637045" y="2089471"/>
            <a:ext cx="3032341" cy="424168"/>
          </a:xfrm>
          <a:prstGeom prst="rect">
            <a:avLst/>
          </a:prstGeom>
          <a:solidFill>
            <a:schemeClr val="bg1"/>
          </a:solidFill>
          <a:ln w="9525" cap="flat" cmpd="sng" algn="ctr">
            <a:noFill/>
            <a:prstDash val="solid"/>
            <a:round/>
            <a:headEnd type="none" w="med" len="med"/>
            <a:tailEnd type="none" w="med" len="med"/>
          </a:ln>
          <a:effectLst/>
        </p:spPr>
        <p:txBody>
          <a:bodyPr vert="horz" wrap="square" lIns="93296" tIns="46648" rIns="93296" bIns="46648" numCol="1" rtlCol="0" anchor="t" anchorCtr="0" compatLnSpc="1">
            <a:prstTxWarp prst="textNoShape">
              <a:avLst/>
            </a:prstTxWarp>
          </a:bodyPr>
          <a:lstStyle/>
          <a:p>
            <a:pPr algn="ctr" defTabSz="932962" fontAlgn="base">
              <a:spcBef>
                <a:spcPct val="0"/>
              </a:spcBef>
              <a:spcAft>
                <a:spcPct val="0"/>
              </a:spcAft>
            </a:pPr>
            <a:endParaRPr lang="en-GB" sz="1400" dirty="0" smtClean="0">
              <a:latin typeface="Arial" pitchFamily="34" charset="0"/>
            </a:endParaRPr>
          </a:p>
        </p:txBody>
      </p:sp>
      <p:sp>
        <p:nvSpPr>
          <p:cNvPr id="22" name="TextBox 21"/>
          <p:cNvSpPr txBox="1"/>
          <p:nvPr/>
        </p:nvSpPr>
        <p:spPr>
          <a:xfrm>
            <a:off x="5512978" y="1728702"/>
            <a:ext cx="3512465" cy="740538"/>
          </a:xfrm>
          <a:prstGeom prst="rect">
            <a:avLst/>
          </a:prstGeom>
          <a:solidFill>
            <a:schemeClr val="bg1"/>
          </a:solidFill>
          <a:ln w="19050">
            <a:solidFill>
              <a:schemeClr val="bg2">
                <a:lumMod val="50000"/>
              </a:schemeClr>
            </a:solidFill>
          </a:ln>
        </p:spPr>
        <p:txBody>
          <a:bodyPr wrap="square" lIns="93296" tIns="46648" rIns="93296" bIns="46648" rtlCol="0">
            <a:spAutoFit/>
          </a:bodyPr>
          <a:lstStyle/>
          <a:p>
            <a:pPr algn="l"/>
            <a:r>
              <a:rPr lang="en-GB" sz="1400" b="1" dirty="0" smtClean="0">
                <a:solidFill>
                  <a:schemeClr val="bg2">
                    <a:lumMod val="50000"/>
                  </a:schemeClr>
                </a:solidFill>
              </a:rPr>
              <a:t>En 2030 </a:t>
            </a:r>
            <a:r>
              <a:rPr lang="en-GB" sz="1400" b="1" dirty="0">
                <a:solidFill>
                  <a:schemeClr val="bg2">
                    <a:lumMod val="50000"/>
                  </a:schemeClr>
                </a:solidFill>
                <a:sym typeface="Symbol"/>
              </a:rPr>
              <a:t></a:t>
            </a:r>
            <a:r>
              <a:rPr lang="en-GB" sz="1400" b="1" dirty="0" smtClean="0">
                <a:solidFill>
                  <a:schemeClr val="bg2">
                    <a:lumMod val="50000"/>
                  </a:schemeClr>
                </a:solidFill>
              </a:rPr>
              <a:t> 37 </a:t>
            </a:r>
            <a:r>
              <a:rPr lang="en-GB" sz="1400" b="1" dirty="0" err="1" smtClean="0">
                <a:solidFill>
                  <a:schemeClr val="bg2">
                    <a:lumMod val="50000"/>
                  </a:schemeClr>
                </a:solidFill>
              </a:rPr>
              <a:t>Gt</a:t>
            </a:r>
            <a:r>
              <a:rPr lang="en-GB" sz="1400" b="1" dirty="0" smtClean="0">
                <a:solidFill>
                  <a:schemeClr val="bg2">
                    <a:lumMod val="50000"/>
                  </a:schemeClr>
                </a:solidFill>
              </a:rPr>
              <a:t> CO</a:t>
            </a:r>
            <a:r>
              <a:rPr lang="en-GB" sz="1400" b="1" baseline="-25000" dirty="0" smtClean="0">
                <a:solidFill>
                  <a:schemeClr val="bg2">
                    <a:lumMod val="50000"/>
                  </a:schemeClr>
                </a:solidFill>
              </a:rPr>
              <a:t>2</a:t>
            </a:r>
            <a:r>
              <a:rPr lang="en-GB" sz="1400" b="1" dirty="0" smtClean="0">
                <a:solidFill>
                  <a:schemeClr val="bg2">
                    <a:lumMod val="50000"/>
                  </a:schemeClr>
                </a:solidFill>
              </a:rPr>
              <a:t>e/yr (</a:t>
            </a:r>
            <a:r>
              <a:rPr lang="en-GB" sz="1400" b="1" u="sng" dirty="0" smtClean="0">
                <a:solidFill>
                  <a:schemeClr val="bg2">
                    <a:lumMod val="50000"/>
                  </a:schemeClr>
                </a:solidFill>
              </a:rPr>
              <a:t>33-44</a:t>
            </a:r>
            <a:r>
              <a:rPr lang="en-GB" sz="1400" b="1" dirty="0" smtClean="0">
                <a:solidFill>
                  <a:schemeClr val="bg2">
                    <a:lumMod val="50000"/>
                  </a:schemeClr>
                </a:solidFill>
              </a:rPr>
              <a:t>) </a:t>
            </a:r>
            <a:endParaRPr lang="en-GB" sz="1400" dirty="0" smtClean="0">
              <a:solidFill>
                <a:schemeClr val="bg2">
                  <a:lumMod val="50000"/>
                </a:schemeClr>
              </a:solidFill>
            </a:endParaRPr>
          </a:p>
          <a:p>
            <a:pPr algn="l"/>
            <a:r>
              <a:rPr lang="en-GB" sz="1400" dirty="0" smtClean="0">
                <a:solidFill>
                  <a:schemeClr val="bg2">
                    <a:lumMod val="50000"/>
                  </a:schemeClr>
                </a:solidFill>
                <a:sym typeface="Symbol"/>
              </a:rPr>
              <a:t>  </a:t>
            </a:r>
            <a:r>
              <a:rPr lang="en-GB" sz="1400" b="1" dirty="0">
                <a:solidFill>
                  <a:schemeClr val="bg2">
                    <a:lumMod val="50000"/>
                  </a:schemeClr>
                </a:solidFill>
              </a:rPr>
              <a:t>-</a:t>
            </a:r>
            <a:r>
              <a:rPr lang="en-GB" sz="1400" dirty="0">
                <a:solidFill>
                  <a:schemeClr val="bg2">
                    <a:lumMod val="50000"/>
                  </a:schemeClr>
                </a:solidFill>
              </a:rPr>
              <a:t> 23% rel. </a:t>
            </a:r>
            <a:r>
              <a:rPr lang="en-GB" sz="1400" dirty="0" smtClean="0">
                <a:solidFill>
                  <a:schemeClr val="bg2">
                    <a:lumMod val="50000"/>
                  </a:schemeClr>
                </a:solidFill>
              </a:rPr>
              <a:t>a </a:t>
            </a:r>
            <a:r>
              <a:rPr lang="en-GB" sz="1400" dirty="0" err="1" smtClean="0">
                <a:solidFill>
                  <a:schemeClr val="bg2">
                    <a:lumMod val="50000"/>
                  </a:schemeClr>
                </a:solidFill>
              </a:rPr>
              <a:t>emisones</a:t>
            </a:r>
            <a:r>
              <a:rPr lang="en-GB" sz="1400" dirty="0" smtClean="0">
                <a:solidFill>
                  <a:schemeClr val="bg2">
                    <a:lumMod val="50000"/>
                  </a:schemeClr>
                </a:solidFill>
              </a:rPr>
              <a:t> del </a:t>
            </a:r>
            <a:r>
              <a:rPr lang="en-GB" sz="1400" dirty="0" err="1" smtClean="0">
                <a:solidFill>
                  <a:schemeClr val="bg2">
                    <a:lumMod val="50000"/>
                  </a:schemeClr>
                </a:solidFill>
              </a:rPr>
              <a:t>año</a:t>
            </a:r>
            <a:r>
              <a:rPr lang="en-GB" sz="1400" dirty="0" smtClean="0">
                <a:solidFill>
                  <a:schemeClr val="bg2">
                    <a:lumMod val="50000"/>
                  </a:schemeClr>
                </a:solidFill>
              </a:rPr>
              <a:t> 2010</a:t>
            </a:r>
            <a:endParaRPr lang="en-US" sz="1400" dirty="0">
              <a:solidFill>
                <a:schemeClr val="bg2">
                  <a:lumMod val="50000"/>
                </a:schemeClr>
              </a:solidFill>
            </a:endParaRPr>
          </a:p>
          <a:p>
            <a:pPr algn="l"/>
            <a:r>
              <a:rPr lang="en-GB" sz="1400" dirty="0">
                <a:solidFill>
                  <a:schemeClr val="bg2">
                    <a:lumMod val="50000"/>
                  </a:schemeClr>
                </a:solidFill>
                <a:sym typeface="Symbol"/>
              </a:rPr>
              <a:t></a:t>
            </a:r>
            <a:r>
              <a:rPr lang="en-GB" sz="1400" dirty="0">
                <a:solidFill>
                  <a:schemeClr val="bg2">
                    <a:lumMod val="50000"/>
                  </a:schemeClr>
                </a:solidFill>
              </a:rPr>
              <a:t> </a:t>
            </a:r>
            <a:r>
              <a:rPr lang="en-GB" sz="1400" dirty="0" smtClean="0">
                <a:solidFill>
                  <a:schemeClr val="bg2">
                    <a:lumMod val="50000"/>
                  </a:schemeClr>
                </a:solidFill>
              </a:rPr>
              <a:t>  </a:t>
            </a:r>
            <a:r>
              <a:rPr lang="en-GB" sz="1400" dirty="0" err="1" smtClean="0">
                <a:solidFill>
                  <a:schemeClr val="bg2">
                    <a:lumMod val="50000"/>
                  </a:schemeClr>
                </a:solidFill>
              </a:rPr>
              <a:t>Emisiones</a:t>
            </a:r>
            <a:r>
              <a:rPr lang="en-GB" sz="1400" dirty="0" smtClean="0">
                <a:solidFill>
                  <a:schemeClr val="bg2">
                    <a:lumMod val="50000"/>
                  </a:schemeClr>
                </a:solidFill>
              </a:rPr>
              <a:t> del </a:t>
            </a:r>
            <a:r>
              <a:rPr lang="en-GB" sz="1400" dirty="0" err="1" smtClean="0">
                <a:solidFill>
                  <a:schemeClr val="bg2">
                    <a:lumMod val="50000"/>
                  </a:schemeClr>
                </a:solidFill>
              </a:rPr>
              <a:t>año</a:t>
            </a:r>
            <a:r>
              <a:rPr lang="en-GB" sz="1400" dirty="0" smtClean="0">
                <a:solidFill>
                  <a:schemeClr val="bg2">
                    <a:lumMod val="50000"/>
                  </a:schemeClr>
                </a:solidFill>
              </a:rPr>
              <a:t> 1990</a:t>
            </a:r>
          </a:p>
        </p:txBody>
      </p:sp>
      <p:sp>
        <p:nvSpPr>
          <p:cNvPr id="28" name="TextBox 27"/>
          <p:cNvSpPr txBox="1"/>
          <p:nvPr/>
        </p:nvSpPr>
        <p:spPr>
          <a:xfrm>
            <a:off x="5652120" y="2708920"/>
            <a:ext cx="3388398" cy="740538"/>
          </a:xfrm>
          <a:prstGeom prst="rect">
            <a:avLst/>
          </a:prstGeom>
          <a:solidFill>
            <a:schemeClr val="bg1"/>
          </a:solidFill>
          <a:ln w="19050">
            <a:solidFill>
              <a:schemeClr val="bg2">
                <a:lumMod val="50000"/>
              </a:schemeClr>
            </a:solidFill>
          </a:ln>
        </p:spPr>
        <p:txBody>
          <a:bodyPr wrap="square" lIns="93296" tIns="46648" rIns="93296" bIns="46648" rtlCol="0">
            <a:spAutoFit/>
          </a:bodyPr>
          <a:lstStyle/>
          <a:p>
            <a:pPr algn="l"/>
            <a:r>
              <a:rPr lang="en-GB" sz="1400" b="1" dirty="0" smtClean="0">
                <a:solidFill>
                  <a:schemeClr val="bg2">
                    <a:lumMod val="50000"/>
                  </a:schemeClr>
                </a:solidFill>
              </a:rPr>
              <a:t>En 2050 </a:t>
            </a:r>
            <a:r>
              <a:rPr lang="en-GB" sz="1400" b="1" dirty="0">
                <a:solidFill>
                  <a:schemeClr val="bg2">
                    <a:lumMod val="50000"/>
                  </a:schemeClr>
                </a:solidFill>
                <a:sym typeface="Symbol"/>
              </a:rPr>
              <a:t></a:t>
            </a:r>
            <a:r>
              <a:rPr lang="en-GB" sz="1400" b="1" dirty="0" smtClean="0">
                <a:solidFill>
                  <a:schemeClr val="bg2">
                    <a:lumMod val="50000"/>
                  </a:schemeClr>
                </a:solidFill>
              </a:rPr>
              <a:t> 21 </a:t>
            </a:r>
            <a:r>
              <a:rPr lang="en-GB" sz="1400" b="1" dirty="0" err="1" smtClean="0">
                <a:solidFill>
                  <a:schemeClr val="bg2">
                    <a:lumMod val="50000"/>
                  </a:schemeClr>
                </a:solidFill>
              </a:rPr>
              <a:t>Gt</a:t>
            </a:r>
            <a:r>
              <a:rPr lang="en-GB" sz="1400" b="1" dirty="0" smtClean="0">
                <a:solidFill>
                  <a:schemeClr val="bg2">
                    <a:lumMod val="50000"/>
                  </a:schemeClr>
                </a:solidFill>
              </a:rPr>
              <a:t> CO</a:t>
            </a:r>
            <a:r>
              <a:rPr lang="en-GB" sz="1400" b="1" baseline="-25000" dirty="0" smtClean="0">
                <a:solidFill>
                  <a:schemeClr val="bg2">
                    <a:lumMod val="50000"/>
                  </a:schemeClr>
                </a:solidFill>
              </a:rPr>
              <a:t>2</a:t>
            </a:r>
            <a:r>
              <a:rPr lang="en-GB" sz="1400" b="1" dirty="0" smtClean="0">
                <a:solidFill>
                  <a:schemeClr val="bg2">
                    <a:lumMod val="50000"/>
                  </a:schemeClr>
                </a:solidFill>
              </a:rPr>
              <a:t>e/yr (</a:t>
            </a:r>
            <a:r>
              <a:rPr lang="en-GB" sz="1400" b="1" u="sng" dirty="0" smtClean="0">
                <a:solidFill>
                  <a:schemeClr val="bg2">
                    <a:lumMod val="50000"/>
                  </a:schemeClr>
                </a:solidFill>
              </a:rPr>
              <a:t>18-25</a:t>
            </a:r>
            <a:r>
              <a:rPr lang="en-GB" sz="1400" b="1" dirty="0" smtClean="0">
                <a:solidFill>
                  <a:schemeClr val="bg2">
                    <a:lumMod val="50000"/>
                  </a:schemeClr>
                </a:solidFill>
              </a:rPr>
              <a:t>) </a:t>
            </a:r>
            <a:endParaRPr lang="en-GB" sz="1400" dirty="0" smtClean="0">
              <a:solidFill>
                <a:schemeClr val="bg2">
                  <a:lumMod val="50000"/>
                </a:schemeClr>
              </a:solidFill>
            </a:endParaRPr>
          </a:p>
          <a:p>
            <a:pPr algn="l"/>
            <a:r>
              <a:rPr lang="en-GB" sz="1400" dirty="0">
                <a:solidFill>
                  <a:schemeClr val="bg2">
                    <a:lumMod val="50000"/>
                  </a:schemeClr>
                </a:solidFill>
                <a:sym typeface="Symbol"/>
              </a:rPr>
              <a:t>  </a:t>
            </a:r>
            <a:r>
              <a:rPr lang="en-GB" sz="1400" b="1" dirty="0">
                <a:solidFill>
                  <a:schemeClr val="bg2">
                    <a:lumMod val="50000"/>
                  </a:schemeClr>
                </a:solidFill>
              </a:rPr>
              <a:t>-</a:t>
            </a:r>
            <a:r>
              <a:rPr lang="en-GB" sz="1400" dirty="0">
                <a:solidFill>
                  <a:schemeClr val="bg2">
                    <a:lumMod val="50000"/>
                  </a:schemeClr>
                </a:solidFill>
              </a:rPr>
              <a:t> 56% rel. </a:t>
            </a:r>
            <a:r>
              <a:rPr lang="en-GB" sz="1400" dirty="0" smtClean="0">
                <a:solidFill>
                  <a:schemeClr val="bg2">
                    <a:lumMod val="50000"/>
                  </a:schemeClr>
                </a:solidFill>
              </a:rPr>
              <a:t>a  </a:t>
            </a:r>
            <a:r>
              <a:rPr lang="en-GB" sz="1400" dirty="0" err="1" smtClean="0">
                <a:solidFill>
                  <a:schemeClr val="bg2">
                    <a:lumMod val="50000"/>
                  </a:schemeClr>
                </a:solidFill>
              </a:rPr>
              <a:t>emisiones</a:t>
            </a:r>
            <a:r>
              <a:rPr lang="en-GB" sz="1400" dirty="0" smtClean="0">
                <a:solidFill>
                  <a:schemeClr val="bg2">
                    <a:lumMod val="50000"/>
                  </a:schemeClr>
                </a:solidFill>
              </a:rPr>
              <a:t> del </a:t>
            </a:r>
            <a:r>
              <a:rPr lang="en-GB" sz="1400" dirty="0" err="1" smtClean="0">
                <a:solidFill>
                  <a:schemeClr val="bg2">
                    <a:lumMod val="50000"/>
                  </a:schemeClr>
                </a:solidFill>
              </a:rPr>
              <a:t>año</a:t>
            </a:r>
            <a:r>
              <a:rPr lang="en-GB" sz="1400" dirty="0" smtClean="0">
                <a:solidFill>
                  <a:schemeClr val="bg2">
                    <a:lumMod val="50000"/>
                  </a:schemeClr>
                </a:solidFill>
              </a:rPr>
              <a:t> 2010</a:t>
            </a:r>
            <a:endParaRPr lang="en-US" sz="1400" dirty="0">
              <a:solidFill>
                <a:schemeClr val="bg2">
                  <a:lumMod val="50000"/>
                </a:schemeClr>
              </a:solidFill>
            </a:endParaRPr>
          </a:p>
          <a:p>
            <a:pPr algn="l"/>
            <a:r>
              <a:rPr lang="en-GB" sz="1400" dirty="0" smtClean="0">
                <a:solidFill>
                  <a:schemeClr val="bg2">
                    <a:lumMod val="50000"/>
                  </a:schemeClr>
                </a:solidFill>
                <a:sym typeface="Symbol"/>
              </a:rPr>
              <a:t></a:t>
            </a:r>
            <a:r>
              <a:rPr lang="en-GB" sz="1400" dirty="0" smtClean="0">
                <a:solidFill>
                  <a:schemeClr val="bg2">
                    <a:lumMod val="50000"/>
                  </a:schemeClr>
                </a:solidFill>
              </a:rPr>
              <a:t>  </a:t>
            </a:r>
            <a:r>
              <a:rPr lang="en-GB" sz="1400" b="1" dirty="0" smtClean="0">
                <a:solidFill>
                  <a:schemeClr val="bg2">
                    <a:lumMod val="50000"/>
                  </a:schemeClr>
                </a:solidFill>
              </a:rPr>
              <a:t>-</a:t>
            </a:r>
            <a:r>
              <a:rPr lang="en-GB" sz="1400" dirty="0" smtClean="0">
                <a:solidFill>
                  <a:schemeClr val="bg2">
                    <a:lumMod val="50000"/>
                  </a:schemeClr>
                </a:solidFill>
              </a:rPr>
              <a:t> 42% rel. a </a:t>
            </a:r>
            <a:r>
              <a:rPr lang="en-GB" sz="1400" dirty="0" err="1" smtClean="0">
                <a:solidFill>
                  <a:schemeClr val="bg2">
                    <a:lumMod val="50000"/>
                  </a:schemeClr>
                </a:solidFill>
              </a:rPr>
              <a:t>emisiones</a:t>
            </a:r>
            <a:r>
              <a:rPr lang="en-GB" sz="1400" dirty="0" smtClean="0">
                <a:solidFill>
                  <a:schemeClr val="bg2">
                    <a:lumMod val="50000"/>
                  </a:schemeClr>
                </a:solidFill>
              </a:rPr>
              <a:t> del </a:t>
            </a:r>
            <a:r>
              <a:rPr lang="en-GB" sz="1400" dirty="0" err="1" smtClean="0">
                <a:solidFill>
                  <a:schemeClr val="bg2">
                    <a:lumMod val="50000"/>
                  </a:schemeClr>
                </a:solidFill>
              </a:rPr>
              <a:t>año</a:t>
            </a:r>
            <a:r>
              <a:rPr lang="en-GB" sz="1400" dirty="0" smtClean="0">
                <a:solidFill>
                  <a:schemeClr val="bg2">
                    <a:lumMod val="50000"/>
                  </a:schemeClr>
                </a:solidFill>
              </a:rPr>
              <a:t> 1990</a:t>
            </a:r>
          </a:p>
        </p:txBody>
      </p:sp>
      <p:cxnSp>
        <p:nvCxnSpPr>
          <p:cNvPr id="11" name="Straight Arrow Connector 10"/>
          <p:cNvCxnSpPr/>
          <p:nvPr/>
        </p:nvCxnSpPr>
        <p:spPr bwMode="auto">
          <a:xfrm flipH="1">
            <a:off x="5210417" y="2576969"/>
            <a:ext cx="545185" cy="2389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8" name="Straight Arrow Connector 37"/>
          <p:cNvCxnSpPr/>
          <p:nvPr/>
        </p:nvCxnSpPr>
        <p:spPr bwMode="auto">
          <a:xfrm flipV="1">
            <a:off x="2779646" y="2576969"/>
            <a:ext cx="1833659" cy="174863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Straight Arrow Connector 28"/>
          <p:cNvCxnSpPr/>
          <p:nvPr/>
        </p:nvCxnSpPr>
        <p:spPr bwMode="auto">
          <a:xfrm flipH="1">
            <a:off x="6156177" y="3501008"/>
            <a:ext cx="360039" cy="16697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247" name="Text Box 20"/>
          <p:cNvSpPr txBox="1">
            <a:spLocks noChangeArrowheads="1"/>
          </p:cNvSpPr>
          <p:nvPr/>
        </p:nvSpPr>
        <p:spPr bwMode="auto">
          <a:xfrm>
            <a:off x="693189" y="1249929"/>
            <a:ext cx="2594984" cy="1313886"/>
          </a:xfrm>
          <a:prstGeom prst="rect">
            <a:avLst/>
          </a:prstGeom>
          <a:noFill/>
          <a:ln w="9525">
            <a:noFill/>
            <a:miter lim="800000"/>
            <a:headEnd/>
            <a:tailEnd/>
          </a:ln>
        </p:spPr>
        <p:txBody>
          <a:bodyPr wrap="square" lIns="91420" tIns="45711" rIns="91420" bIns="45711">
            <a:spAutoFit/>
          </a:bodyPr>
          <a:lstStyle/>
          <a:p>
            <a:pPr defTabSz="913526">
              <a:spcBef>
                <a:spcPct val="50000"/>
              </a:spcBef>
            </a:pPr>
            <a:r>
              <a:rPr lang="en-US" b="1" dirty="0" err="1" smtClean="0"/>
              <a:t>Emisiones</a:t>
            </a:r>
            <a:r>
              <a:rPr lang="en-US" b="1" dirty="0" smtClean="0"/>
              <a:t> </a:t>
            </a:r>
            <a:r>
              <a:rPr lang="en-US" b="1" dirty="0" err="1" smtClean="0"/>
              <a:t>globales</a:t>
            </a:r>
            <a:r>
              <a:rPr lang="en-US" b="1" dirty="0" smtClean="0"/>
              <a:t> de GEI</a:t>
            </a:r>
            <a:endParaRPr lang="en-US" b="1" dirty="0"/>
          </a:p>
          <a:p>
            <a:pPr defTabSz="913526">
              <a:lnSpc>
                <a:spcPct val="95000"/>
              </a:lnSpc>
            </a:pPr>
            <a:endParaRPr lang="en-US" sz="800" b="1" dirty="0"/>
          </a:p>
          <a:p>
            <a:pPr defTabSz="913526">
              <a:lnSpc>
                <a:spcPct val="95000"/>
              </a:lnSpc>
            </a:pPr>
            <a:r>
              <a:rPr lang="en-US" b="1" dirty="0" err="1" smtClean="0"/>
              <a:t>Gt</a:t>
            </a:r>
            <a:r>
              <a:rPr lang="en-US" b="1" dirty="0" smtClean="0"/>
              <a:t>/year </a:t>
            </a:r>
            <a:endParaRPr lang="en-US" b="1" dirty="0"/>
          </a:p>
          <a:p>
            <a:pPr defTabSz="913526">
              <a:lnSpc>
                <a:spcPct val="95000"/>
              </a:lnSpc>
            </a:pPr>
            <a:r>
              <a:rPr lang="en-US" b="1" dirty="0" smtClean="0"/>
              <a:t>CO</a:t>
            </a:r>
            <a:r>
              <a:rPr lang="en-US" b="1" baseline="-25000" dirty="0" smtClean="0"/>
              <a:t>2</a:t>
            </a:r>
            <a:r>
              <a:rPr lang="en-US" b="1" dirty="0" smtClean="0"/>
              <a:t>-equiv.</a:t>
            </a:r>
            <a:endParaRPr lang="en-US" b="1" dirty="0"/>
          </a:p>
        </p:txBody>
      </p:sp>
    </p:spTree>
    <p:extLst>
      <p:ext uri="{BB962C8B-B14F-4D97-AF65-F5344CB8AC3E}">
        <p14:creationId xmlns:p14="http://schemas.microsoft.com/office/powerpoint/2010/main" val="162563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6" grpId="0"/>
      <p:bldP spid="22" grpId="0" animBg="1"/>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578024"/>
            <a:ext cx="7884368" cy="1143000"/>
          </a:xfrm>
        </p:spPr>
        <p:txBody>
          <a:bodyPr>
            <a:normAutofit fontScale="90000"/>
          </a:bodyPr>
          <a:lstStyle/>
          <a:p>
            <a:r>
              <a:rPr lang="es-PA" sz="1000" b="1" dirty="0">
                <a:latin typeface="Calibri" pitchFamily="34" charset="0"/>
              </a:rPr>
              <a:t/>
            </a:r>
            <a:br>
              <a:rPr lang="es-PA" sz="1000" b="1" dirty="0">
                <a:latin typeface="Calibri" pitchFamily="34" charset="0"/>
              </a:rPr>
            </a:br>
            <a:r>
              <a:rPr lang="es-PA" sz="1000" b="1" dirty="0">
                <a:latin typeface="Calibri" pitchFamily="34" charset="0"/>
              </a:rPr>
              <a:t/>
            </a:r>
            <a:br>
              <a:rPr lang="es-PA" sz="1000" b="1" dirty="0">
                <a:latin typeface="Calibri" pitchFamily="34" charset="0"/>
              </a:rPr>
            </a:br>
            <a:r>
              <a:rPr lang="es-PA" sz="1000" b="1" dirty="0">
                <a:latin typeface="Calibri" pitchFamily="34" charset="0"/>
              </a:rPr>
              <a:t/>
            </a:r>
            <a:br>
              <a:rPr lang="es-PA" sz="1000" b="1" dirty="0">
                <a:latin typeface="Calibri" pitchFamily="34" charset="0"/>
              </a:rPr>
            </a:br>
            <a:r>
              <a:rPr lang="es-PA" sz="3200" b="1" dirty="0">
                <a:latin typeface="Calibri" pitchFamily="34" charset="0"/>
              </a:rPr>
              <a:t>Iniciativa Mundial para el Ahorro de Combustible</a:t>
            </a:r>
            <a:r>
              <a:rPr lang="es-PA" sz="1200" b="1" dirty="0">
                <a:latin typeface="Calibri" pitchFamily="34" charset="0"/>
              </a:rPr>
              <a:t/>
            </a:r>
            <a:br>
              <a:rPr lang="es-PA" sz="1200" b="1" dirty="0">
                <a:latin typeface="Calibri" pitchFamily="34" charset="0"/>
              </a:rPr>
            </a:br>
            <a:r>
              <a:rPr lang="es-PA" sz="1200" b="1" dirty="0">
                <a:latin typeface="Calibri" pitchFamily="34" charset="0"/>
              </a:rPr>
              <a:t> </a:t>
            </a:r>
            <a:r>
              <a:rPr lang="en-GB" sz="2800" b="1" dirty="0">
                <a:latin typeface="Calibri" pitchFamily="34" charset="0"/>
              </a:rPr>
              <a:t>The Global Fuel Economy Initiative (GFEI)</a:t>
            </a:r>
            <a:r>
              <a:rPr lang="en-GB" sz="4000" dirty="0"/>
              <a:t> </a:t>
            </a:r>
            <a:endParaRPr lang="en-US" sz="4000" dirty="0"/>
          </a:p>
        </p:txBody>
      </p:sp>
      <p:sp>
        <p:nvSpPr>
          <p:cNvPr id="6147" name="Rectangle 3"/>
          <p:cNvSpPr>
            <a:spLocks noGrp="1" noChangeArrowheads="1"/>
          </p:cNvSpPr>
          <p:nvPr>
            <p:ph type="body" idx="1"/>
          </p:nvPr>
        </p:nvSpPr>
        <p:spPr>
          <a:xfrm>
            <a:off x="381000" y="1700808"/>
            <a:ext cx="7215336" cy="4800600"/>
          </a:xfrm>
        </p:spPr>
        <p:txBody>
          <a:bodyPr/>
          <a:lstStyle/>
          <a:p>
            <a:pPr>
              <a:lnSpc>
                <a:spcPct val="80000"/>
              </a:lnSpc>
            </a:pPr>
            <a:endParaRPr lang="en-US" sz="2400" dirty="0">
              <a:latin typeface="Calibri" pitchFamily="34" charset="0"/>
            </a:endParaRPr>
          </a:p>
          <a:p>
            <a:pPr>
              <a:buFontTx/>
              <a:buChar char="•"/>
            </a:pPr>
            <a:r>
              <a:rPr lang="es-PE" sz="2400" dirty="0" smtClean="0">
                <a:solidFill>
                  <a:srgbClr val="000000"/>
                </a:solidFill>
                <a:latin typeface="Calibri" pitchFamily="34" charset="0"/>
              </a:rPr>
              <a:t>Aplicar </a:t>
            </a:r>
            <a:r>
              <a:rPr lang="es-PE" sz="2400" b="1" dirty="0">
                <a:solidFill>
                  <a:srgbClr val="000000"/>
                </a:solidFill>
                <a:latin typeface="Calibri" pitchFamily="34" charset="0"/>
              </a:rPr>
              <a:t>políticas fiscales </a:t>
            </a:r>
            <a:r>
              <a:rPr lang="es-PE" sz="2400" dirty="0">
                <a:solidFill>
                  <a:srgbClr val="000000"/>
                </a:solidFill>
                <a:latin typeface="Calibri" pitchFamily="34" charset="0"/>
              </a:rPr>
              <a:t>para promover vehículos eficientes en combustible: por ejemplo, sistema </a:t>
            </a:r>
            <a:r>
              <a:rPr lang="es-PE" sz="2400" dirty="0" err="1">
                <a:solidFill>
                  <a:srgbClr val="000000"/>
                </a:solidFill>
                <a:latin typeface="Calibri" pitchFamily="34" charset="0"/>
              </a:rPr>
              <a:t>feebate</a:t>
            </a:r>
            <a:r>
              <a:rPr lang="es-PE" sz="2400" dirty="0">
                <a:solidFill>
                  <a:srgbClr val="000000"/>
                </a:solidFill>
                <a:latin typeface="Calibri" pitchFamily="34" charset="0"/>
              </a:rPr>
              <a:t> </a:t>
            </a:r>
            <a:r>
              <a:rPr lang="es-PE" sz="2400" dirty="0" smtClean="0">
                <a:solidFill>
                  <a:srgbClr val="000000"/>
                </a:solidFill>
                <a:latin typeface="Calibri" pitchFamily="34" charset="0"/>
              </a:rPr>
              <a:t>(</a:t>
            </a:r>
            <a:r>
              <a:rPr lang="es-PE" sz="2400" b="1" dirty="0" smtClean="0">
                <a:latin typeface="Calibri" pitchFamily="34" charset="0"/>
              </a:rPr>
              <a:t>penalizaciones</a:t>
            </a:r>
            <a:r>
              <a:rPr lang="es-PE" sz="2400" dirty="0" smtClean="0">
                <a:solidFill>
                  <a:srgbClr val="000000"/>
                </a:solidFill>
                <a:latin typeface="Calibri" pitchFamily="34" charset="0"/>
              </a:rPr>
              <a:t> a </a:t>
            </a:r>
            <a:r>
              <a:rPr lang="es-PE" sz="2400" dirty="0">
                <a:solidFill>
                  <a:srgbClr val="000000"/>
                </a:solidFill>
                <a:latin typeface="Calibri" pitchFamily="34" charset="0"/>
              </a:rPr>
              <a:t>la tecnología ineficiente, </a:t>
            </a:r>
            <a:r>
              <a:rPr lang="es-PE" sz="2400" b="1" dirty="0" smtClean="0">
                <a:solidFill>
                  <a:srgbClr val="000000"/>
                </a:solidFill>
                <a:latin typeface="Calibri" pitchFamily="34" charset="0"/>
              </a:rPr>
              <a:t>bonos</a:t>
            </a:r>
            <a:r>
              <a:rPr lang="es-PE" sz="2400" dirty="0" smtClean="0">
                <a:solidFill>
                  <a:srgbClr val="000000"/>
                </a:solidFill>
                <a:latin typeface="Calibri" pitchFamily="34" charset="0"/>
              </a:rPr>
              <a:t> </a:t>
            </a:r>
            <a:r>
              <a:rPr lang="es-PE" sz="2400" dirty="0">
                <a:solidFill>
                  <a:srgbClr val="000000"/>
                </a:solidFill>
                <a:latin typeface="Calibri" pitchFamily="34" charset="0"/>
              </a:rPr>
              <a:t>- para los vehículos eficientes, impuesto sobre el CO</a:t>
            </a:r>
            <a:r>
              <a:rPr lang="es-PE" sz="2400" baseline="-25000" dirty="0">
                <a:solidFill>
                  <a:srgbClr val="000000"/>
                </a:solidFill>
                <a:latin typeface="Calibri" pitchFamily="34" charset="0"/>
              </a:rPr>
              <a:t>2</a:t>
            </a:r>
            <a:r>
              <a:rPr lang="es-PE" sz="2400" dirty="0" smtClean="0">
                <a:solidFill>
                  <a:srgbClr val="000000"/>
                </a:solidFill>
                <a:latin typeface="Calibri" pitchFamily="34" charset="0"/>
              </a:rPr>
              <a:t>)</a:t>
            </a:r>
            <a:endParaRPr lang="es-PE" sz="2400" dirty="0">
              <a:solidFill>
                <a:srgbClr val="000000"/>
              </a:solidFill>
              <a:latin typeface="Calibri" pitchFamily="34" charset="0"/>
            </a:endParaRPr>
          </a:p>
          <a:p>
            <a:pPr>
              <a:buFontTx/>
              <a:buChar char="•"/>
            </a:pPr>
            <a:r>
              <a:rPr lang="es-PE" sz="2400" b="1" dirty="0" smtClean="0">
                <a:solidFill>
                  <a:srgbClr val="000000"/>
                </a:solidFill>
                <a:latin typeface="Calibri" pitchFamily="34" charset="0"/>
              </a:rPr>
              <a:t>Etiquetado</a:t>
            </a:r>
            <a:r>
              <a:rPr lang="es-PE" sz="2400" dirty="0">
                <a:solidFill>
                  <a:srgbClr val="000000"/>
                </a:solidFill>
                <a:latin typeface="Calibri" pitchFamily="34" charset="0"/>
              </a:rPr>
              <a:t>: etiqueta de consumo de combustible pegado a parabrisas de todos los vehículos nuevos en el punto de </a:t>
            </a:r>
            <a:r>
              <a:rPr lang="es-PE" sz="2400" dirty="0" smtClean="0">
                <a:solidFill>
                  <a:srgbClr val="000000"/>
                </a:solidFill>
                <a:latin typeface="Calibri" pitchFamily="34" charset="0"/>
              </a:rPr>
              <a:t>venta</a:t>
            </a:r>
          </a:p>
          <a:p>
            <a:pPr>
              <a:buFontTx/>
              <a:buChar char="•"/>
            </a:pPr>
            <a:r>
              <a:rPr lang="es-PE" sz="2400" b="1" dirty="0" smtClean="0">
                <a:solidFill>
                  <a:srgbClr val="000000"/>
                </a:solidFill>
                <a:latin typeface="Calibri" pitchFamily="34" charset="0"/>
              </a:rPr>
              <a:t>Información </a:t>
            </a:r>
            <a:r>
              <a:rPr lang="es-PE" sz="2400" b="1" dirty="0">
                <a:solidFill>
                  <a:srgbClr val="000000"/>
                </a:solidFill>
                <a:latin typeface="Calibri" pitchFamily="34" charset="0"/>
              </a:rPr>
              <a:t>al consumidor</a:t>
            </a:r>
            <a:r>
              <a:rPr lang="es-PE" sz="2400" dirty="0">
                <a:solidFill>
                  <a:srgbClr val="000000"/>
                </a:solidFill>
                <a:latin typeface="Calibri" pitchFamily="34" charset="0"/>
              </a:rPr>
              <a:t>: a través del club de automóvil</a:t>
            </a:r>
            <a:r>
              <a:rPr lang="en-US" sz="2400" dirty="0">
                <a:solidFill>
                  <a:srgbClr val="000000"/>
                </a:solidFill>
                <a:latin typeface="Calibri" pitchFamily="34" charset="0"/>
              </a:rPr>
              <a:t> </a:t>
            </a:r>
          </a:p>
          <a:p>
            <a:pPr>
              <a:lnSpc>
                <a:spcPct val="80000"/>
              </a:lnSpc>
              <a:buFontTx/>
              <a:buNone/>
            </a:pPr>
            <a:endParaRPr lang="es-PE" sz="2400" b="1" dirty="0">
              <a:latin typeface="Calibri" pitchFamily="34" charset="0"/>
            </a:endParaRPr>
          </a:p>
          <a:p>
            <a:pPr>
              <a:lnSpc>
                <a:spcPct val="80000"/>
              </a:lnSpc>
              <a:buFontTx/>
              <a:buNone/>
            </a:pPr>
            <a:endParaRPr lang="es-PE" sz="2400" b="1" dirty="0">
              <a:latin typeface="Calibri" pitchFamily="34" charset="0"/>
            </a:endParaRPr>
          </a:p>
        </p:txBody>
      </p:sp>
      <p:pic>
        <p:nvPicPr>
          <p:cNvPr id="6151" name="Picture 7" descr="50by50-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44624"/>
            <a:ext cx="13081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p:nvPicPr>
        <p:blipFill>
          <a:blip r:embed="rId4" cstate="print"/>
          <a:srcRect/>
          <a:stretch>
            <a:fillRect/>
          </a:stretch>
        </p:blipFill>
        <p:spPr bwMode="auto">
          <a:xfrm>
            <a:off x="8120063" y="2060575"/>
            <a:ext cx="625475" cy="4187825"/>
          </a:xfrm>
          <a:prstGeom prst="rect">
            <a:avLst/>
          </a:prstGeom>
          <a:noFill/>
          <a:ln w="9525">
            <a:noFill/>
            <a:miter lim="800000"/>
            <a:headEnd/>
            <a:tailEnd/>
          </a:ln>
        </p:spPr>
      </p:pic>
      <p:pic>
        <p:nvPicPr>
          <p:cNvPr id="7" name="Picture 24"/>
          <p:cNvPicPr>
            <a:picLocks noChangeAspect="1"/>
          </p:cNvPicPr>
          <p:nvPr/>
        </p:nvPicPr>
        <p:blipFill>
          <a:blip r:embed="rId5" cstate="print"/>
          <a:srcRect/>
          <a:stretch>
            <a:fillRect/>
          </a:stretch>
        </p:blipFill>
        <p:spPr bwMode="auto">
          <a:xfrm>
            <a:off x="7967663" y="457200"/>
            <a:ext cx="808037" cy="939800"/>
          </a:xfrm>
          <a:prstGeom prst="rect">
            <a:avLst/>
          </a:prstGeom>
          <a:noFill/>
          <a:ln w="9525">
            <a:noFill/>
            <a:miter lim="800000"/>
            <a:headEnd/>
            <a:tailEnd/>
          </a:ln>
        </p:spPr>
      </p:pic>
      <p:sp>
        <p:nvSpPr>
          <p:cNvPr id="8" name="Text Box 8"/>
          <p:cNvSpPr txBox="1">
            <a:spLocks noChangeArrowheads="1"/>
          </p:cNvSpPr>
          <p:nvPr/>
        </p:nvSpPr>
        <p:spPr bwMode="auto">
          <a:xfrm>
            <a:off x="8064500" y="0"/>
            <a:ext cx="1079500" cy="6858000"/>
          </a:xfrm>
          <a:prstGeom prst="rect">
            <a:avLst/>
          </a:prstGeom>
          <a:gradFill rotWithShape="0">
            <a:gsLst>
              <a:gs pos="0">
                <a:srgbClr val="0E3C5A"/>
              </a:gs>
              <a:gs pos="100000">
                <a:srgbClr val="1F81C3"/>
              </a:gs>
            </a:gsLst>
            <a:lin ang="2700000" scaled="1"/>
          </a:gradFill>
          <a:ln w="9525">
            <a:noFill/>
            <a:miter lim="800000"/>
            <a:headEnd/>
            <a:tailEnd/>
          </a:ln>
        </p:spPr>
        <p:txBody>
          <a:bodyPr/>
          <a:lstStyle/>
          <a:p>
            <a:pPr eaLnBrk="0" hangingPunct="0">
              <a:spcBef>
                <a:spcPct val="50000"/>
              </a:spcBef>
            </a:pPr>
            <a:endParaRPr lang="es-PA" sz="2000">
              <a:latin typeface="Times New Roman" pitchFamily="18" charset="0"/>
              <a:ea typeface="ヒラギノ角ゴ Pro W3"/>
              <a:cs typeface="ヒラギノ角ゴ Pro W3"/>
            </a:endParaRPr>
          </a:p>
        </p:txBody>
      </p:sp>
      <p:pic>
        <p:nvPicPr>
          <p:cNvPr id="9" name="Picture 24"/>
          <p:cNvPicPr>
            <a:picLocks noChangeAspect="1"/>
          </p:cNvPicPr>
          <p:nvPr/>
        </p:nvPicPr>
        <p:blipFill>
          <a:blip r:embed="rId5" cstate="print"/>
          <a:srcRect/>
          <a:stretch>
            <a:fillRect/>
          </a:stretch>
        </p:blipFill>
        <p:spPr bwMode="auto">
          <a:xfrm>
            <a:off x="8172450" y="476250"/>
            <a:ext cx="808038" cy="939800"/>
          </a:xfrm>
          <a:prstGeom prst="rect">
            <a:avLst/>
          </a:prstGeom>
          <a:noFill/>
          <a:ln w="9525">
            <a:noFill/>
            <a:miter lim="800000"/>
            <a:headEnd/>
            <a:tailEnd/>
          </a:ln>
        </p:spPr>
      </p:pic>
      <p:pic>
        <p:nvPicPr>
          <p:cNvPr id="10" name="Picture 7"/>
          <p:cNvPicPr>
            <a:picLocks noChangeAspect="1"/>
          </p:cNvPicPr>
          <p:nvPr/>
        </p:nvPicPr>
        <p:blipFill>
          <a:blip r:embed="rId4" cstate="print"/>
          <a:srcRect/>
          <a:stretch>
            <a:fillRect/>
          </a:stretch>
        </p:blipFill>
        <p:spPr bwMode="auto">
          <a:xfrm>
            <a:off x="8339138" y="2276475"/>
            <a:ext cx="625475" cy="4187825"/>
          </a:xfrm>
          <a:prstGeom prst="rect">
            <a:avLst/>
          </a:prstGeom>
          <a:noFill/>
          <a:ln w="9525">
            <a:noFill/>
            <a:miter lim="800000"/>
            <a:headEnd/>
            <a:tailEnd/>
          </a:ln>
        </p:spPr>
      </p:pic>
    </p:spTree>
    <p:extLst>
      <p:ext uri="{BB962C8B-B14F-4D97-AF65-F5344CB8AC3E}">
        <p14:creationId xmlns:p14="http://schemas.microsoft.com/office/powerpoint/2010/main" val="10900374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304800"/>
            <a:ext cx="7283152" cy="1143000"/>
          </a:xfrm>
        </p:spPr>
        <p:txBody>
          <a:bodyPr/>
          <a:lstStyle/>
          <a:p>
            <a:pPr eaLnBrk="1" hangingPunct="1"/>
            <a:r>
              <a:rPr lang="es-PA" altLang="en-US" sz="2800" b="1" dirty="0" smtClean="0">
                <a:latin typeface="Calibri" pitchFamily="34" charset="0"/>
              </a:rPr>
              <a:t/>
            </a:r>
            <a:br>
              <a:rPr lang="es-PA" altLang="en-US" sz="2800" b="1" dirty="0" smtClean="0">
                <a:latin typeface="Calibri" pitchFamily="34" charset="0"/>
              </a:rPr>
            </a:br>
            <a:r>
              <a:rPr lang="es-PA" altLang="en-US" sz="2800" b="1" dirty="0" smtClean="0">
                <a:latin typeface="Calibri" pitchFamily="34" charset="0"/>
              </a:rPr>
              <a:t/>
            </a:r>
            <a:br>
              <a:rPr lang="es-PA" altLang="en-US" sz="2800" b="1" dirty="0" smtClean="0">
                <a:latin typeface="Calibri" pitchFamily="34" charset="0"/>
              </a:rPr>
            </a:br>
            <a:r>
              <a:rPr lang="es-PA" altLang="en-US" sz="2800" b="1" dirty="0" smtClean="0">
                <a:latin typeface="Calibri" pitchFamily="34" charset="0"/>
              </a:rPr>
              <a:t>Alianza para Combustibles y Vehículos Limpios </a:t>
            </a:r>
            <a:r>
              <a:rPr lang="es-PA" altLang="en-US" sz="2000" b="1" dirty="0" smtClean="0">
                <a:latin typeface="Calibri" pitchFamily="34" charset="0"/>
              </a:rPr>
              <a:t/>
            </a:r>
            <a:br>
              <a:rPr lang="es-PA" altLang="en-US" sz="2000" b="1" dirty="0" smtClean="0">
                <a:latin typeface="Calibri" pitchFamily="34" charset="0"/>
              </a:rPr>
            </a:br>
            <a:r>
              <a:rPr lang="es-PA" altLang="en-US" sz="2000" b="1" dirty="0" smtClean="0">
                <a:latin typeface="Calibri" pitchFamily="34" charset="0"/>
              </a:rPr>
              <a:t>(</a:t>
            </a:r>
            <a:r>
              <a:rPr lang="es-PA" altLang="en-US" sz="2000" b="1" dirty="0" err="1" smtClean="0">
                <a:latin typeface="Calibri" pitchFamily="34" charset="0"/>
              </a:rPr>
              <a:t>Partnership</a:t>
            </a:r>
            <a:r>
              <a:rPr lang="es-PA" altLang="en-US" sz="2000" b="1" dirty="0" smtClean="0">
                <a:latin typeface="Calibri" pitchFamily="34" charset="0"/>
              </a:rPr>
              <a:t> </a:t>
            </a:r>
            <a:r>
              <a:rPr lang="es-PA" altLang="en-US" sz="2000" b="1" dirty="0" err="1" smtClean="0">
                <a:latin typeface="Calibri" pitchFamily="34" charset="0"/>
              </a:rPr>
              <a:t>for</a:t>
            </a:r>
            <a:r>
              <a:rPr lang="es-PA" altLang="en-US" sz="2000" b="1" dirty="0" smtClean="0">
                <a:latin typeface="Calibri" pitchFamily="34" charset="0"/>
              </a:rPr>
              <a:t> </a:t>
            </a:r>
            <a:r>
              <a:rPr lang="es-PA" altLang="en-US" sz="2000" b="1" dirty="0" err="1" smtClean="0">
                <a:latin typeface="Calibri" pitchFamily="34" charset="0"/>
              </a:rPr>
              <a:t>Clean</a:t>
            </a:r>
            <a:r>
              <a:rPr lang="es-PA" altLang="en-US" sz="2000" b="1" dirty="0" smtClean="0">
                <a:latin typeface="Calibri" pitchFamily="34" charset="0"/>
              </a:rPr>
              <a:t> </a:t>
            </a:r>
            <a:r>
              <a:rPr lang="es-PA" altLang="en-US" sz="2000" b="1" dirty="0" err="1" smtClean="0">
                <a:latin typeface="Calibri" pitchFamily="34" charset="0"/>
              </a:rPr>
              <a:t>Fuels</a:t>
            </a:r>
            <a:r>
              <a:rPr lang="es-PA" altLang="en-US" sz="2000" b="1" dirty="0" smtClean="0">
                <a:latin typeface="Calibri" pitchFamily="34" charset="0"/>
              </a:rPr>
              <a:t> and </a:t>
            </a:r>
            <a:r>
              <a:rPr lang="es-PA" altLang="en-US" sz="2000" b="1" dirty="0" err="1" smtClean="0">
                <a:latin typeface="Calibri" pitchFamily="34" charset="0"/>
              </a:rPr>
              <a:t>Vehicles</a:t>
            </a:r>
            <a:r>
              <a:rPr lang="es-PA" altLang="en-US" sz="2000" b="1" dirty="0" smtClean="0">
                <a:latin typeface="Calibri" pitchFamily="34" charset="0"/>
              </a:rPr>
              <a:t> - PCFV)</a:t>
            </a:r>
            <a:endParaRPr lang="en-US" altLang="en-US" sz="2000" b="1" dirty="0" smtClean="0">
              <a:latin typeface="Calibri" pitchFamily="34" charset="0"/>
            </a:endParaRPr>
          </a:p>
        </p:txBody>
      </p:sp>
      <p:sp>
        <p:nvSpPr>
          <p:cNvPr id="7171" name="Rectangle 3"/>
          <p:cNvSpPr>
            <a:spLocks noGrp="1" noChangeArrowheads="1"/>
          </p:cNvSpPr>
          <p:nvPr>
            <p:ph type="body" idx="1"/>
          </p:nvPr>
        </p:nvSpPr>
        <p:spPr>
          <a:xfrm>
            <a:off x="0" y="1844824"/>
            <a:ext cx="7967663" cy="4800600"/>
          </a:xfrm>
        </p:spPr>
        <p:txBody>
          <a:bodyPr/>
          <a:lstStyle/>
          <a:p>
            <a:pPr eaLnBrk="1" hangingPunct="1">
              <a:lnSpc>
                <a:spcPct val="80000"/>
              </a:lnSpc>
            </a:pPr>
            <a:r>
              <a:rPr lang="es-PA" altLang="en-US" sz="2400" b="1" dirty="0" smtClean="0">
                <a:latin typeface="Calibri" pitchFamily="34" charset="0"/>
              </a:rPr>
              <a:t>Objetivo:</a:t>
            </a:r>
            <a:r>
              <a:rPr lang="es-PA" altLang="en-US" sz="2400" dirty="0" smtClean="0">
                <a:latin typeface="Calibri" pitchFamily="34" charset="0"/>
              </a:rPr>
              <a:t> apoyar a los países en desarrollo a reducir la contaminación atmosférica producida por las emisiones de los vehículos a través de la promoción de combustibles sin plomo y </a:t>
            </a:r>
            <a:r>
              <a:rPr lang="es-PA" altLang="en-US" sz="2400" b="1" dirty="0" smtClean="0">
                <a:latin typeface="Calibri" pitchFamily="34" charset="0"/>
              </a:rPr>
              <a:t>bajos en azufre (50ppm o menos) </a:t>
            </a:r>
            <a:r>
              <a:rPr lang="es-PA" altLang="en-US" sz="2400" dirty="0" smtClean="0">
                <a:latin typeface="Calibri" pitchFamily="34" charset="0"/>
              </a:rPr>
              <a:t>y la </a:t>
            </a:r>
            <a:r>
              <a:rPr lang="es-PA" altLang="en-US" sz="2400" b="1" dirty="0" smtClean="0">
                <a:latin typeface="Calibri" pitchFamily="34" charset="0"/>
              </a:rPr>
              <a:t>adopción de normas y tecnologías vehiculares más limpias.  </a:t>
            </a:r>
          </a:p>
          <a:p>
            <a:pPr eaLnBrk="1" hangingPunct="1">
              <a:lnSpc>
                <a:spcPct val="80000"/>
              </a:lnSpc>
              <a:buFontTx/>
              <a:buNone/>
            </a:pPr>
            <a:endParaRPr lang="en-GB" altLang="en-US" sz="2400" dirty="0" smtClean="0">
              <a:latin typeface="Calibri" pitchFamily="34" charset="0"/>
            </a:endParaRPr>
          </a:p>
          <a:p>
            <a:pPr eaLnBrk="1" hangingPunct="1">
              <a:lnSpc>
                <a:spcPct val="80000"/>
              </a:lnSpc>
              <a:buFontTx/>
              <a:buNone/>
            </a:pPr>
            <a:r>
              <a:rPr lang="en-GB" altLang="en-US" sz="2400" dirty="0" smtClean="0">
                <a:latin typeface="Calibri" pitchFamily="34" charset="0"/>
              </a:rPr>
              <a:t>	</a:t>
            </a:r>
            <a:r>
              <a:rPr lang="es-MX" altLang="en-US" sz="2400" dirty="0" smtClean="0">
                <a:latin typeface="Calibri" pitchFamily="34" charset="0"/>
              </a:rPr>
              <a:t>XVI Reunión del Foro de Ministros de Medio Ambiente de América Latina y el Caribe</a:t>
            </a:r>
            <a:r>
              <a:rPr lang="en-US" altLang="en-US" sz="2400" dirty="0" smtClean="0">
                <a:latin typeface="Calibri" pitchFamily="34" charset="0"/>
              </a:rPr>
              <a:t> (2008) </a:t>
            </a:r>
            <a:r>
              <a:rPr lang="en-US" altLang="en-US" sz="2400" dirty="0" err="1" smtClean="0">
                <a:latin typeface="Calibri" pitchFamily="34" charset="0"/>
              </a:rPr>
              <a:t>acordaron</a:t>
            </a:r>
            <a:r>
              <a:rPr lang="en-US" altLang="en-US" sz="2400" dirty="0" smtClean="0">
                <a:latin typeface="Calibri" pitchFamily="34" charset="0"/>
              </a:rPr>
              <a:t>:</a:t>
            </a:r>
          </a:p>
          <a:p>
            <a:pPr eaLnBrk="1" hangingPunct="1">
              <a:lnSpc>
                <a:spcPct val="80000"/>
              </a:lnSpc>
              <a:buFontTx/>
              <a:buNone/>
            </a:pPr>
            <a:r>
              <a:rPr lang="en-US" altLang="en-US" sz="2400" dirty="0" smtClean="0">
                <a:latin typeface="Calibri" pitchFamily="34" charset="0"/>
              </a:rPr>
              <a:t>	</a:t>
            </a:r>
            <a:r>
              <a:rPr lang="es-ES" altLang="en-US" sz="2400" b="1" i="1" dirty="0" smtClean="0">
                <a:latin typeface="Calibri" pitchFamily="34" charset="0"/>
              </a:rPr>
              <a:t>Promover</a:t>
            </a:r>
            <a:r>
              <a:rPr lang="es-ES" altLang="en-US" sz="2400" i="1" dirty="0" smtClean="0">
                <a:latin typeface="Calibri" pitchFamily="34" charset="0"/>
              </a:rPr>
              <a:t> la reducción del contenido de azufre en los combustibles aspirando a una meta de 50 partes por millón de azufre con énfasis en los países con problemas de calidad del aire en sus áreas metropolitanas.</a:t>
            </a:r>
            <a:r>
              <a:rPr lang="es-ES" altLang="en-US" sz="2400" dirty="0" smtClean="0">
                <a:latin typeface="Calibri" pitchFamily="34" charset="0"/>
              </a:rPr>
              <a:t> </a:t>
            </a:r>
          </a:p>
          <a:p>
            <a:pPr eaLnBrk="1" hangingPunct="1">
              <a:lnSpc>
                <a:spcPct val="80000"/>
              </a:lnSpc>
              <a:buFontTx/>
              <a:buNone/>
            </a:pPr>
            <a:r>
              <a:rPr lang="es-ES" altLang="en-US" sz="2400" b="1" dirty="0" smtClean="0">
                <a:latin typeface="Calibri" pitchFamily="34" charset="0"/>
              </a:rPr>
              <a:t>	</a:t>
            </a:r>
            <a:r>
              <a:rPr lang="es-ES" altLang="en-US" sz="2000" b="1" dirty="0" smtClean="0">
                <a:latin typeface="Calibri" pitchFamily="34" charset="0"/>
              </a:rPr>
              <a:t>DECISIÓN 8 </a:t>
            </a:r>
            <a:r>
              <a:rPr lang="es-ES_tradnl" altLang="en-US" sz="2000" b="1" dirty="0" smtClean="0">
                <a:latin typeface="Calibri" pitchFamily="34" charset="0"/>
              </a:rPr>
              <a:t>Mejores Combustibles para una Mejor Calidad de Vida</a:t>
            </a:r>
            <a:r>
              <a:rPr lang="en-GB" altLang="en-US" sz="2000" dirty="0" smtClean="0">
                <a:latin typeface="Calibri" pitchFamily="34" charset="0"/>
              </a:rPr>
              <a:t> </a:t>
            </a:r>
            <a:endParaRPr lang="es-ES" altLang="en-US" sz="2000" dirty="0" smtClean="0">
              <a:latin typeface="Calibri" pitchFamily="34" charset="0"/>
            </a:endParaRPr>
          </a:p>
          <a:p>
            <a:pPr eaLnBrk="1" hangingPunct="1">
              <a:lnSpc>
                <a:spcPct val="80000"/>
              </a:lnSpc>
              <a:buFontTx/>
              <a:buNone/>
            </a:pPr>
            <a:r>
              <a:rPr lang="es-ES" altLang="en-US" sz="2400" dirty="0" smtClean="0">
                <a:latin typeface="Calibri" pitchFamily="34" charset="0"/>
              </a:rPr>
              <a:t>	</a:t>
            </a:r>
            <a:r>
              <a:rPr lang="es-ES" altLang="en-US" sz="1800" dirty="0" smtClean="0">
                <a:latin typeface="Calibri" pitchFamily="34" charset="0"/>
              </a:rPr>
              <a:t>http://www.unep.org/transport/PCFV/index.asp</a:t>
            </a:r>
            <a:endParaRPr lang="en-US" altLang="en-US" sz="1800" dirty="0" smtClean="0">
              <a:latin typeface="Calibri" pitchFamily="34" charset="0"/>
            </a:endParaRPr>
          </a:p>
        </p:txBody>
      </p:sp>
      <p:pic>
        <p:nvPicPr>
          <p:cNvPr id="7172" name="Picture 7" descr="PCFV_Logo_spanish (med)"/>
          <p:cNvPicPr>
            <a:picLocks noChangeAspect="1" noChangeArrowheads="1"/>
          </p:cNvPicPr>
          <p:nvPr/>
        </p:nvPicPr>
        <p:blipFill>
          <a:blip r:embed="rId3" cstate="print"/>
          <a:srcRect/>
          <a:stretch>
            <a:fillRect/>
          </a:stretch>
        </p:blipFill>
        <p:spPr bwMode="auto">
          <a:xfrm>
            <a:off x="4114800" y="260648"/>
            <a:ext cx="1026110" cy="706140"/>
          </a:xfrm>
          <a:prstGeom prst="rect">
            <a:avLst/>
          </a:prstGeom>
          <a:noFill/>
          <a:ln w="9525">
            <a:noFill/>
            <a:miter lim="800000"/>
            <a:headEnd/>
            <a:tailEnd/>
          </a:ln>
        </p:spPr>
      </p:pic>
      <p:pic>
        <p:nvPicPr>
          <p:cNvPr id="5" name="Picture 7"/>
          <p:cNvPicPr>
            <a:picLocks noChangeAspect="1"/>
          </p:cNvPicPr>
          <p:nvPr/>
        </p:nvPicPr>
        <p:blipFill>
          <a:blip r:embed="rId4" cstate="print"/>
          <a:srcRect/>
          <a:stretch>
            <a:fillRect/>
          </a:stretch>
        </p:blipFill>
        <p:spPr bwMode="auto">
          <a:xfrm>
            <a:off x="8120063" y="2060575"/>
            <a:ext cx="625475" cy="4187825"/>
          </a:xfrm>
          <a:prstGeom prst="rect">
            <a:avLst/>
          </a:prstGeom>
          <a:noFill/>
          <a:ln w="9525">
            <a:noFill/>
            <a:miter lim="800000"/>
            <a:headEnd/>
            <a:tailEnd/>
          </a:ln>
        </p:spPr>
      </p:pic>
      <p:pic>
        <p:nvPicPr>
          <p:cNvPr id="6" name="Picture 24"/>
          <p:cNvPicPr>
            <a:picLocks noChangeAspect="1"/>
          </p:cNvPicPr>
          <p:nvPr/>
        </p:nvPicPr>
        <p:blipFill>
          <a:blip r:embed="rId5" cstate="print"/>
          <a:srcRect/>
          <a:stretch>
            <a:fillRect/>
          </a:stretch>
        </p:blipFill>
        <p:spPr bwMode="auto">
          <a:xfrm>
            <a:off x="7967663" y="457200"/>
            <a:ext cx="808037" cy="939800"/>
          </a:xfrm>
          <a:prstGeom prst="rect">
            <a:avLst/>
          </a:prstGeom>
          <a:noFill/>
          <a:ln w="9525">
            <a:noFill/>
            <a:miter lim="800000"/>
            <a:headEnd/>
            <a:tailEnd/>
          </a:ln>
        </p:spPr>
      </p:pic>
      <p:sp>
        <p:nvSpPr>
          <p:cNvPr id="7" name="Text Box 8"/>
          <p:cNvSpPr txBox="1">
            <a:spLocks noChangeArrowheads="1"/>
          </p:cNvSpPr>
          <p:nvPr/>
        </p:nvSpPr>
        <p:spPr bwMode="auto">
          <a:xfrm>
            <a:off x="8064500" y="0"/>
            <a:ext cx="1079500" cy="6858000"/>
          </a:xfrm>
          <a:prstGeom prst="rect">
            <a:avLst/>
          </a:prstGeom>
          <a:gradFill rotWithShape="0">
            <a:gsLst>
              <a:gs pos="0">
                <a:srgbClr val="0E3C5A"/>
              </a:gs>
              <a:gs pos="100000">
                <a:srgbClr val="1F81C3"/>
              </a:gs>
            </a:gsLst>
            <a:lin ang="2700000" scaled="1"/>
          </a:gradFill>
          <a:ln w="9525">
            <a:noFill/>
            <a:miter lim="800000"/>
            <a:headEnd/>
            <a:tailEnd/>
          </a:ln>
        </p:spPr>
        <p:txBody>
          <a:bodyPr/>
          <a:lstStyle/>
          <a:p>
            <a:pPr eaLnBrk="0" hangingPunct="0">
              <a:spcBef>
                <a:spcPct val="50000"/>
              </a:spcBef>
            </a:pPr>
            <a:endParaRPr lang="es-PA" sz="2000">
              <a:latin typeface="Times New Roman" pitchFamily="18" charset="0"/>
              <a:ea typeface="ヒラギノ角ゴ Pro W3"/>
              <a:cs typeface="ヒラギノ角ゴ Pro W3"/>
            </a:endParaRPr>
          </a:p>
        </p:txBody>
      </p:sp>
      <p:pic>
        <p:nvPicPr>
          <p:cNvPr id="8" name="Picture 24"/>
          <p:cNvPicPr>
            <a:picLocks noChangeAspect="1"/>
          </p:cNvPicPr>
          <p:nvPr/>
        </p:nvPicPr>
        <p:blipFill>
          <a:blip r:embed="rId5" cstate="print"/>
          <a:srcRect/>
          <a:stretch>
            <a:fillRect/>
          </a:stretch>
        </p:blipFill>
        <p:spPr bwMode="auto">
          <a:xfrm>
            <a:off x="8172450" y="476250"/>
            <a:ext cx="808038" cy="939800"/>
          </a:xfrm>
          <a:prstGeom prst="rect">
            <a:avLst/>
          </a:prstGeom>
          <a:noFill/>
          <a:ln w="9525">
            <a:noFill/>
            <a:miter lim="800000"/>
            <a:headEnd/>
            <a:tailEnd/>
          </a:ln>
        </p:spPr>
      </p:pic>
      <p:pic>
        <p:nvPicPr>
          <p:cNvPr id="9" name="Picture 7"/>
          <p:cNvPicPr>
            <a:picLocks noChangeAspect="1"/>
          </p:cNvPicPr>
          <p:nvPr/>
        </p:nvPicPr>
        <p:blipFill>
          <a:blip r:embed="rId4" cstate="print"/>
          <a:srcRect/>
          <a:stretch>
            <a:fillRect/>
          </a:stretch>
        </p:blipFill>
        <p:spPr bwMode="auto">
          <a:xfrm>
            <a:off x="8339138" y="2276475"/>
            <a:ext cx="625475" cy="4187825"/>
          </a:xfrm>
          <a:prstGeom prst="rect">
            <a:avLst/>
          </a:prstGeom>
          <a:noFill/>
          <a:ln w="9525">
            <a:noFill/>
            <a:miter lim="800000"/>
            <a:headEnd/>
            <a:tailEnd/>
          </a:ln>
        </p:spPr>
      </p:pic>
    </p:spTree>
    <p:extLst>
      <p:ext uri="{BB962C8B-B14F-4D97-AF65-F5344CB8AC3E}">
        <p14:creationId xmlns:p14="http://schemas.microsoft.com/office/powerpoint/2010/main" val="20096134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9"/>
          <p:cNvPicPr>
            <a:picLocks noChangeAspect="1" noChangeArrowheads="1"/>
          </p:cNvPicPr>
          <p:nvPr/>
        </p:nvPicPr>
        <p:blipFill>
          <a:blip r:embed="rId3" cstate="print"/>
          <a:srcRect l="37981" t="33923" r="36699" b="13342"/>
          <a:stretch>
            <a:fillRect/>
          </a:stretch>
        </p:blipFill>
        <p:spPr bwMode="auto">
          <a:xfrm>
            <a:off x="4233863" y="1346200"/>
            <a:ext cx="4867275" cy="5334000"/>
          </a:xfrm>
          <a:prstGeom prst="rect">
            <a:avLst/>
          </a:prstGeom>
          <a:noFill/>
          <a:ln w="9525">
            <a:noFill/>
            <a:miter lim="800000"/>
            <a:headEnd/>
            <a:tailEnd/>
          </a:ln>
        </p:spPr>
      </p:pic>
      <p:sp>
        <p:nvSpPr>
          <p:cNvPr id="16387" name="Line 6"/>
          <p:cNvSpPr>
            <a:spLocks noChangeShapeType="1"/>
          </p:cNvSpPr>
          <p:nvPr/>
        </p:nvSpPr>
        <p:spPr bwMode="auto">
          <a:xfrm>
            <a:off x="3657600" y="2590800"/>
            <a:ext cx="1295400" cy="1676400"/>
          </a:xfrm>
          <a:prstGeom prst="line">
            <a:avLst/>
          </a:prstGeom>
          <a:noFill/>
          <a:ln w="57150">
            <a:solidFill>
              <a:schemeClr val="tx1"/>
            </a:solidFill>
            <a:round/>
            <a:headEnd/>
            <a:tailEnd type="triangle" w="med" len="med"/>
          </a:ln>
        </p:spPr>
        <p:txBody>
          <a:bodyPr/>
          <a:lstStyle/>
          <a:p>
            <a:endParaRPr lang="es-PA"/>
          </a:p>
        </p:txBody>
      </p:sp>
      <p:sp>
        <p:nvSpPr>
          <p:cNvPr id="16388" name="Text Box 7"/>
          <p:cNvSpPr txBox="1">
            <a:spLocks noChangeArrowheads="1"/>
          </p:cNvSpPr>
          <p:nvPr/>
        </p:nvSpPr>
        <p:spPr bwMode="auto">
          <a:xfrm>
            <a:off x="3810000" y="1066800"/>
            <a:ext cx="2362200" cy="457200"/>
          </a:xfrm>
          <a:prstGeom prst="rect">
            <a:avLst/>
          </a:prstGeom>
          <a:noFill/>
          <a:ln w="9525">
            <a:noFill/>
            <a:miter lim="800000"/>
            <a:headEnd/>
            <a:tailEnd/>
          </a:ln>
        </p:spPr>
        <p:txBody>
          <a:bodyPr>
            <a:spAutoFit/>
          </a:bodyPr>
          <a:lstStyle/>
          <a:p>
            <a:pPr>
              <a:spcBef>
                <a:spcPct val="50000"/>
              </a:spcBef>
            </a:pPr>
            <a:r>
              <a:rPr lang="en-US" altLang="en-US" sz="2400" i="1" baseline="0">
                <a:solidFill>
                  <a:srgbClr val="3F5A87"/>
                </a:solidFill>
                <a:latin typeface="Calibri" pitchFamily="34" charset="0"/>
              </a:rPr>
              <a:t>2002 - 2014</a:t>
            </a:r>
          </a:p>
        </p:txBody>
      </p:sp>
      <p:pic>
        <p:nvPicPr>
          <p:cNvPr id="16389" name="Picture 10"/>
          <p:cNvPicPr>
            <a:picLocks noChangeAspect="1" noChangeArrowheads="1"/>
          </p:cNvPicPr>
          <p:nvPr/>
        </p:nvPicPr>
        <p:blipFill>
          <a:blip r:embed="rId4" cstate="print"/>
          <a:srcRect/>
          <a:stretch>
            <a:fillRect/>
          </a:stretch>
        </p:blipFill>
        <p:spPr bwMode="auto">
          <a:xfrm>
            <a:off x="0" y="0"/>
            <a:ext cx="3557588" cy="4419600"/>
          </a:xfrm>
          <a:prstGeom prst="rect">
            <a:avLst/>
          </a:prstGeom>
          <a:noFill/>
          <a:ln w="9525">
            <a:noFill/>
            <a:miter lim="800000"/>
            <a:headEnd/>
            <a:tailEnd/>
          </a:ln>
        </p:spPr>
      </p:pic>
      <p:sp>
        <p:nvSpPr>
          <p:cNvPr id="16390" name="Text Box 3"/>
          <p:cNvSpPr txBox="1">
            <a:spLocks noChangeArrowheads="1"/>
          </p:cNvSpPr>
          <p:nvPr/>
        </p:nvSpPr>
        <p:spPr bwMode="auto">
          <a:xfrm>
            <a:off x="2362200" y="152400"/>
            <a:ext cx="5395913" cy="954088"/>
          </a:xfrm>
          <a:prstGeom prst="rect">
            <a:avLst/>
          </a:prstGeom>
          <a:noFill/>
          <a:ln w="9525">
            <a:noFill/>
            <a:miter lim="800000"/>
            <a:headEnd/>
            <a:tailEnd/>
          </a:ln>
        </p:spPr>
        <p:txBody>
          <a:bodyPr>
            <a:spAutoFit/>
          </a:bodyPr>
          <a:lstStyle/>
          <a:p>
            <a:pPr>
              <a:spcBef>
                <a:spcPct val="50000"/>
              </a:spcBef>
            </a:pPr>
            <a:r>
              <a:rPr lang="es-PA" altLang="en-US" sz="2800" b="1" baseline="0">
                <a:solidFill>
                  <a:srgbClr val="3F5A87"/>
                </a:solidFill>
                <a:latin typeface="Calibri" pitchFamily="34" charset="0"/>
                <a:cs typeface="Arial" charset="0"/>
              </a:rPr>
              <a:t>Nivel Nacional - azufre en combustibles diesel</a:t>
            </a:r>
          </a:p>
        </p:txBody>
      </p:sp>
      <p:sp>
        <p:nvSpPr>
          <p:cNvPr id="6" name="5 CuadroTexto"/>
          <p:cNvSpPr txBox="1"/>
          <p:nvPr/>
        </p:nvSpPr>
        <p:spPr>
          <a:xfrm>
            <a:off x="6553200" y="1524000"/>
            <a:ext cx="2409825" cy="508000"/>
          </a:xfrm>
          <a:prstGeom prst="rect">
            <a:avLst/>
          </a:prstGeom>
          <a:solidFill>
            <a:schemeClr val="bg1"/>
          </a:solidFill>
        </p:spPr>
        <p:txBody>
          <a:bodyPr>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defRPr/>
            </a:pPr>
            <a:r>
              <a:rPr lang="es-MX" sz="900" baseline="0" dirty="0" smtClean="0">
                <a:effectLst>
                  <a:outerShdw blurRad="38100" dist="38100" dir="2700000" algn="tl">
                    <a:srgbClr val="C0C0C0"/>
                  </a:outerShdw>
                </a:effectLst>
                <a:latin typeface="Calibri" pitchFamily="34" charset="0"/>
              </a:rPr>
              <a:t>Niveles de Azufre en Combustibles Diesel: </a:t>
            </a:r>
          </a:p>
          <a:p>
            <a:pPr algn="ctr">
              <a:defRPr/>
            </a:pPr>
            <a:r>
              <a:rPr lang="es-MX" sz="900" baseline="0" dirty="0" smtClean="0">
                <a:effectLst>
                  <a:outerShdw blurRad="38100" dist="38100" dir="2700000" algn="tl">
                    <a:srgbClr val="C0C0C0"/>
                  </a:outerShdw>
                </a:effectLst>
                <a:latin typeface="Calibri" pitchFamily="34" charset="0"/>
              </a:rPr>
              <a:t>América Latina y el Caribe </a:t>
            </a:r>
          </a:p>
          <a:p>
            <a:pPr algn="ctr">
              <a:defRPr/>
            </a:pPr>
            <a:r>
              <a:rPr lang="es-MX" sz="900" baseline="0" dirty="0" smtClean="0">
                <a:effectLst>
                  <a:outerShdw blurRad="38100" dist="38100" dir="2700000" algn="tl">
                    <a:srgbClr val="C0C0C0"/>
                  </a:outerShdw>
                </a:effectLst>
                <a:latin typeface="Calibri" pitchFamily="34" charset="0"/>
              </a:rPr>
              <a:t>2014</a:t>
            </a:r>
            <a:endParaRPr lang="es-PA" sz="900" baseline="0" dirty="0" smtClean="0">
              <a:effectLst>
                <a:outerShdw blurRad="38100" dist="38100" dir="2700000" algn="tl">
                  <a:srgbClr val="C0C0C0"/>
                </a:outerShdw>
              </a:effectLst>
              <a:latin typeface="Calibri" pitchFamily="34" charset="0"/>
            </a:endParaRPr>
          </a:p>
        </p:txBody>
      </p:sp>
      <p:pic>
        <p:nvPicPr>
          <p:cNvPr id="16392" name="Picture 10" descr="PCFV_Logo_spanish (med)"/>
          <p:cNvPicPr>
            <a:picLocks noChangeAspect="1" noChangeArrowheads="1"/>
          </p:cNvPicPr>
          <p:nvPr/>
        </p:nvPicPr>
        <p:blipFill>
          <a:blip r:embed="rId5" cstate="print"/>
          <a:srcRect/>
          <a:stretch>
            <a:fillRect/>
          </a:stretch>
        </p:blipFill>
        <p:spPr bwMode="auto">
          <a:xfrm>
            <a:off x="8229600" y="85725"/>
            <a:ext cx="871538" cy="600075"/>
          </a:xfrm>
          <a:prstGeom prst="rect">
            <a:avLst/>
          </a:prstGeom>
          <a:noFill/>
          <a:ln w="9525">
            <a:noFill/>
            <a:miter lim="800000"/>
            <a:headEnd/>
            <a:tailEnd/>
          </a:ln>
        </p:spPr>
      </p:pic>
      <p:sp>
        <p:nvSpPr>
          <p:cNvPr id="2" name="TextBox 1"/>
          <p:cNvSpPr txBox="1"/>
          <p:nvPr/>
        </p:nvSpPr>
        <p:spPr>
          <a:xfrm>
            <a:off x="457200" y="4706938"/>
            <a:ext cx="3352800" cy="1723549"/>
          </a:xfrm>
          <a:prstGeom prst="rect">
            <a:avLst/>
          </a:prstGeom>
          <a:noFill/>
        </p:spPr>
        <p:txBody>
          <a:bodyPr wrap="square">
            <a:spAutoFit/>
          </a:bodyPr>
          <a:lstStyle/>
          <a:p>
            <a:pPr algn="l">
              <a:defRPr/>
            </a:pPr>
            <a:r>
              <a:rPr lang="en-US" altLang="en-US" sz="2200" b="1" baseline="0" dirty="0">
                <a:latin typeface="Calibri" pitchFamily="34" charset="0"/>
              </a:rPr>
              <a:t>2014</a:t>
            </a:r>
          </a:p>
          <a:p>
            <a:pPr marL="171450" indent="-171450" algn="l">
              <a:buFont typeface="Arial" panose="020B0604020202020204" pitchFamily="34" charset="0"/>
              <a:buChar char="•"/>
              <a:defRPr/>
            </a:pPr>
            <a:r>
              <a:rPr lang="en-US" altLang="en-US" sz="2200" b="1" baseline="0" dirty="0">
                <a:latin typeface="Calibri" pitchFamily="34" charset="0"/>
              </a:rPr>
              <a:t>Chile y Barbados (15ppm)</a:t>
            </a:r>
          </a:p>
          <a:p>
            <a:pPr marL="171450" indent="-171450" algn="l">
              <a:buFont typeface="Arial" panose="020B0604020202020204" pitchFamily="34" charset="0"/>
              <a:buChar char="•"/>
              <a:defRPr/>
            </a:pPr>
            <a:r>
              <a:rPr lang="en-US" altLang="en-US" sz="2200" b="1" baseline="0" dirty="0">
                <a:latin typeface="Calibri" pitchFamily="34" charset="0"/>
              </a:rPr>
              <a:t>Colombia, Uruguay, Costa Rica (50ppm)</a:t>
            </a:r>
          </a:p>
          <a:p>
            <a:pPr>
              <a:defRPr/>
            </a:pPr>
            <a:endParaRPr lang="en-US" dirty="0"/>
          </a:p>
        </p:txBody>
      </p:sp>
    </p:spTree>
    <p:extLst>
      <p:ext uri="{BB962C8B-B14F-4D97-AF65-F5344CB8AC3E}">
        <p14:creationId xmlns:p14="http://schemas.microsoft.com/office/powerpoint/2010/main" val="16310937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mangrov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109" y="3398285"/>
            <a:ext cx="5404850" cy="3465056"/>
          </a:xfrm>
          <a:prstGeom prst="rect">
            <a:avLst/>
          </a:prstGeom>
        </p:spPr>
      </p:pic>
      <p:pic>
        <p:nvPicPr>
          <p:cNvPr id="13" name="Picture 12" descr="wi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6481" y="3398285"/>
            <a:ext cx="2700305" cy="3468337"/>
          </a:xfrm>
          <a:prstGeom prst="rect">
            <a:avLst/>
          </a:prstGeom>
        </p:spPr>
      </p:pic>
      <p:pic>
        <p:nvPicPr>
          <p:cNvPr id="11" name="Picture 10" descr="sol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4006" y="-27384"/>
            <a:ext cx="4211988" cy="3453053"/>
          </a:xfrm>
          <a:prstGeom prst="rect">
            <a:avLst/>
          </a:prstGeom>
        </p:spPr>
      </p:pic>
      <p:pic>
        <p:nvPicPr>
          <p:cNvPr id="12" name="Picture 11" descr="Farm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6481" y="0"/>
            <a:ext cx="2700305" cy="3425669"/>
          </a:xfrm>
          <a:prstGeom prst="rect">
            <a:avLst/>
          </a:prstGeom>
        </p:spPr>
      </p:pic>
      <p:sp>
        <p:nvSpPr>
          <p:cNvPr id="5" name="Pentagone 4"/>
          <p:cNvSpPr/>
          <p:nvPr/>
        </p:nvSpPr>
        <p:spPr>
          <a:xfrm>
            <a:off x="1457399" y="16202"/>
            <a:ext cx="2987823" cy="6858000"/>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Pentagone 5"/>
          <p:cNvSpPr/>
          <p:nvPr/>
        </p:nvSpPr>
        <p:spPr>
          <a:xfrm>
            <a:off x="1133873" y="-27384"/>
            <a:ext cx="2987823" cy="6858000"/>
          </a:xfrm>
          <a:prstGeom prst="homePlate">
            <a:avLst/>
          </a:prstGeom>
          <a:solidFill>
            <a:srgbClr val="B3C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Pentagone 6"/>
          <p:cNvSpPr/>
          <p:nvPr/>
        </p:nvSpPr>
        <p:spPr>
          <a:xfrm>
            <a:off x="918256" y="-27384"/>
            <a:ext cx="2987823" cy="6901586"/>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re 1"/>
          <p:cNvSpPr txBox="1">
            <a:spLocks/>
          </p:cNvSpPr>
          <p:nvPr/>
        </p:nvSpPr>
        <p:spPr>
          <a:xfrm>
            <a:off x="-93650" y="3068960"/>
            <a:ext cx="3657538" cy="2160240"/>
          </a:xfrm>
          <a:prstGeom prst="rect">
            <a:avLst/>
          </a:prstGeom>
        </p:spPr>
        <p:txBody>
          <a:bodyPr anchor="b">
            <a:noAutofit/>
          </a:bodyPr>
          <a:lstStyle>
            <a:lvl1pPr algn="l">
              <a:defRPr sz="2800" b="1">
                <a:solidFill>
                  <a:srgbClr val="B3CB28"/>
                </a:solidFill>
                <a:latin typeface="Arial" pitchFamily="34" charset="0"/>
                <a:cs typeface="Arial" pitchFamily="34" charset="0"/>
              </a:defRPr>
            </a:lvl1pPr>
          </a:lstStyle>
          <a:p>
            <a:pPr algn="ctr">
              <a:spcAft>
                <a:spcPts val="600"/>
              </a:spcAft>
            </a:pPr>
            <a:r>
              <a:rPr lang="es-ES_tradnl" dirty="0" smtClean="0">
                <a:solidFill>
                  <a:schemeClr val="tx2"/>
                </a:solidFill>
              </a:rPr>
              <a:t>El </a:t>
            </a:r>
            <a:r>
              <a:rPr lang="es-ES_tradnl" dirty="0">
                <a:solidFill>
                  <a:schemeClr val="tx2"/>
                </a:solidFill>
              </a:rPr>
              <a:t>Centro y Red </a:t>
            </a:r>
            <a:endParaRPr lang="es-ES_tradnl" dirty="0" smtClean="0">
              <a:solidFill>
                <a:schemeClr val="tx2"/>
              </a:solidFill>
            </a:endParaRPr>
          </a:p>
          <a:p>
            <a:pPr algn="ctr">
              <a:spcAft>
                <a:spcPts val="600"/>
              </a:spcAft>
            </a:pPr>
            <a:r>
              <a:rPr lang="es-ES_tradnl" dirty="0" smtClean="0">
                <a:solidFill>
                  <a:schemeClr val="tx2"/>
                </a:solidFill>
              </a:rPr>
              <a:t>de </a:t>
            </a:r>
            <a:r>
              <a:rPr lang="es-ES_tradnl" dirty="0">
                <a:solidFill>
                  <a:schemeClr val="tx2"/>
                </a:solidFill>
              </a:rPr>
              <a:t>Tecnología del </a:t>
            </a:r>
            <a:r>
              <a:rPr lang="es-ES_tradnl" dirty="0" smtClean="0">
                <a:solidFill>
                  <a:schemeClr val="tx2"/>
                </a:solidFill>
              </a:rPr>
              <a:t>Clima</a:t>
            </a:r>
            <a:r>
              <a:rPr lang="en-US" dirty="0" smtClean="0">
                <a:solidFill>
                  <a:schemeClr val="tx2"/>
                </a:solidFill>
                <a:latin typeface="Arial"/>
              </a:rPr>
              <a:t>: </a:t>
            </a:r>
          </a:p>
          <a:p>
            <a:pPr algn="ctr">
              <a:spcAft>
                <a:spcPts val="600"/>
              </a:spcAft>
            </a:pPr>
            <a:endParaRPr lang="en-US" sz="1800" dirty="0" smtClean="0">
              <a:solidFill>
                <a:schemeClr val="tx2"/>
              </a:solidFill>
              <a:latin typeface="Arial"/>
            </a:endParaRPr>
          </a:p>
          <a:p>
            <a:pPr algn="ctr">
              <a:spcAft>
                <a:spcPts val="600"/>
              </a:spcAft>
            </a:pPr>
            <a:r>
              <a:rPr lang="en-US" sz="2400" dirty="0" smtClean="0">
                <a:solidFill>
                  <a:schemeClr val="tx2"/>
                </a:solidFill>
                <a:latin typeface="Arial"/>
              </a:rPr>
              <a:t>El </a:t>
            </a:r>
            <a:r>
              <a:rPr lang="en-US" sz="2400" dirty="0" err="1" smtClean="0">
                <a:solidFill>
                  <a:schemeClr val="tx2"/>
                </a:solidFill>
                <a:latin typeface="Arial"/>
              </a:rPr>
              <a:t>Brazo</a:t>
            </a:r>
            <a:r>
              <a:rPr lang="en-US" sz="2400" dirty="0" smtClean="0">
                <a:solidFill>
                  <a:schemeClr val="tx2"/>
                </a:solidFill>
                <a:latin typeface="Arial"/>
              </a:rPr>
              <a:t> </a:t>
            </a:r>
            <a:r>
              <a:rPr lang="en-US" sz="2400" dirty="0" err="1" smtClean="0">
                <a:solidFill>
                  <a:schemeClr val="tx2"/>
                </a:solidFill>
                <a:latin typeface="Arial"/>
              </a:rPr>
              <a:t>Operativo</a:t>
            </a:r>
            <a:r>
              <a:rPr lang="en-US" sz="2400" dirty="0" smtClean="0">
                <a:solidFill>
                  <a:schemeClr val="tx2"/>
                </a:solidFill>
                <a:latin typeface="Arial"/>
              </a:rPr>
              <a:t> del </a:t>
            </a:r>
            <a:r>
              <a:rPr lang="en-US" sz="2400" dirty="0" err="1" smtClean="0">
                <a:solidFill>
                  <a:schemeClr val="tx2"/>
                </a:solidFill>
                <a:latin typeface="Arial"/>
              </a:rPr>
              <a:t>Mecanismo</a:t>
            </a:r>
            <a:r>
              <a:rPr lang="en-US" sz="2400" dirty="0" smtClean="0">
                <a:solidFill>
                  <a:schemeClr val="tx2"/>
                </a:solidFill>
                <a:latin typeface="Arial"/>
              </a:rPr>
              <a:t> de </a:t>
            </a:r>
            <a:r>
              <a:rPr lang="en-US" sz="2400" dirty="0" err="1" smtClean="0">
                <a:solidFill>
                  <a:schemeClr val="tx2"/>
                </a:solidFill>
                <a:latin typeface="Arial"/>
              </a:rPr>
              <a:t>Tecnolog</a:t>
            </a:r>
            <a:r>
              <a:rPr lang="es-ES" sz="2400" dirty="0" smtClean="0">
                <a:solidFill>
                  <a:schemeClr val="tx2"/>
                </a:solidFill>
                <a:latin typeface="Arial"/>
              </a:rPr>
              <a:t>í</a:t>
            </a:r>
            <a:r>
              <a:rPr lang="en-US" sz="2400" dirty="0" smtClean="0">
                <a:solidFill>
                  <a:schemeClr val="tx2"/>
                </a:solidFill>
                <a:latin typeface="Arial"/>
              </a:rPr>
              <a:t>a del CMNUCC</a:t>
            </a:r>
          </a:p>
        </p:txBody>
      </p:sp>
      <p:pic>
        <p:nvPicPr>
          <p:cNvPr id="9" name="Image 8" descr="CTCN_logo.jpg"/>
          <p:cNvPicPr>
            <a:picLocks noChangeAspect="1"/>
          </p:cNvPicPr>
          <p:nvPr/>
        </p:nvPicPr>
        <p:blipFill>
          <a:blip r:embed="rId7" cstate="print"/>
          <a:stretch>
            <a:fillRect/>
          </a:stretch>
        </p:blipFill>
        <p:spPr>
          <a:xfrm>
            <a:off x="229372" y="5661248"/>
            <a:ext cx="2398412" cy="623587"/>
          </a:xfrm>
          <a:prstGeom prst="rect">
            <a:avLst/>
          </a:prstGeom>
        </p:spPr>
      </p:pic>
      <p:sp>
        <p:nvSpPr>
          <p:cNvPr id="15" name="Titre 1"/>
          <p:cNvSpPr txBox="1">
            <a:spLocks/>
          </p:cNvSpPr>
          <p:nvPr/>
        </p:nvSpPr>
        <p:spPr>
          <a:xfrm>
            <a:off x="0" y="1628800"/>
            <a:ext cx="3635896" cy="2160240"/>
          </a:xfrm>
          <a:prstGeom prst="rect">
            <a:avLst/>
          </a:prstGeom>
        </p:spPr>
        <p:txBody>
          <a:bodyPr anchor="b">
            <a:noAutofit/>
          </a:bodyPr>
          <a:lstStyle>
            <a:lvl1pPr algn="l">
              <a:defRPr sz="2800" b="1">
                <a:solidFill>
                  <a:srgbClr val="B3CB28"/>
                </a:solidFill>
                <a:latin typeface="Arial" pitchFamily="34" charset="0"/>
                <a:cs typeface="Arial" pitchFamily="34" charset="0"/>
              </a:defRPr>
            </a:lvl1pPr>
          </a:lstStyle>
          <a:p>
            <a:pPr algn="ctr"/>
            <a:endParaRPr lang="es-ES_tradnl" dirty="0" smtClean="0">
              <a:solidFill>
                <a:srgbClr val="00558E"/>
              </a:solidFill>
              <a:ea typeface="+mj-ea"/>
            </a:endParaRPr>
          </a:p>
        </p:txBody>
      </p:sp>
    </p:spTree>
    <p:extLst>
      <p:ext uri="{BB962C8B-B14F-4D97-AF65-F5344CB8AC3E}">
        <p14:creationId xmlns:p14="http://schemas.microsoft.com/office/powerpoint/2010/main" val="31048839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stretch>
            <a:fillRect/>
          </a:stretch>
        </p:blipFill>
        <p:spPr>
          <a:xfrm>
            <a:off x="5109122" y="4511183"/>
            <a:ext cx="4034878" cy="2346817"/>
          </a:xfrm>
          <a:prstGeom prst="rect">
            <a:avLst/>
          </a:prstGeom>
        </p:spPr>
      </p:pic>
      <p:sp>
        <p:nvSpPr>
          <p:cNvPr id="9" name="TextBox 8"/>
          <p:cNvSpPr txBox="1"/>
          <p:nvPr/>
        </p:nvSpPr>
        <p:spPr>
          <a:xfrm>
            <a:off x="1734635" y="1077015"/>
            <a:ext cx="6652305" cy="430887"/>
          </a:xfrm>
          <a:prstGeom prst="rect">
            <a:avLst/>
          </a:prstGeom>
          <a:noFill/>
        </p:spPr>
        <p:txBody>
          <a:bodyPr wrap="square" rtlCol="0">
            <a:spAutoFit/>
          </a:bodyPr>
          <a:lstStyle/>
          <a:p>
            <a:pPr marL="514350" lvl="0" indent="-514350" defTabSz="504000">
              <a:spcBef>
                <a:spcPts val="600"/>
              </a:spcBef>
              <a:buClr>
                <a:srgbClr val="B3CB28"/>
              </a:buClr>
            </a:pPr>
            <a:r>
              <a:rPr lang="en-US" sz="2200" b="1" dirty="0" err="1" smtClean="0">
                <a:solidFill>
                  <a:srgbClr val="00B0F0"/>
                </a:solidFill>
                <a:latin typeface="Arial" pitchFamily="34" charset="0"/>
                <a:ea typeface="+mj-ea"/>
                <a:cs typeface="Arial" pitchFamily="34" charset="0"/>
              </a:rPr>
              <a:t>Mandato</a:t>
            </a:r>
            <a:r>
              <a:rPr lang="en-US" sz="2200" b="1" dirty="0" smtClean="0">
                <a:solidFill>
                  <a:srgbClr val="00B0F0"/>
                </a:solidFill>
                <a:latin typeface="Arial" pitchFamily="34" charset="0"/>
                <a:ea typeface="+mj-ea"/>
                <a:cs typeface="Arial" pitchFamily="34" charset="0"/>
              </a:rPr>
              <a:t> de CTCN:</a:t>
            </a:r>
            <a:endParaRPr lang="en-US" sz="2200" b="1" dirty="0">
              <a:solidFill>
                <a:srgbClr val="00B0F0"/>
              </a:solidFill>
              <a:latin typeface="Arial" pitchFamily="34" charset="0"/>
              <a:ea typeface="+mj-ea"/>
              <a:cs typeface="Arial" pitchFamily="34" charset="0"/>
            </a:endParaRPr>
          </a:p>
        </p:txBody>
      </p:sp>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1" y="1339607"/>
            <a:ext cx="1381522" cy="116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23528" y="3655184"/>
            <a:ext cx="6081379" cy="1862048"/>
          </a:xfrm>
          <a:prstGeom prst="rect">
            <a:avLst/>
          </a:prstGeom>
          <a:noFill/>
        </p:spPr>
        <p:txBody>
          <a:bodyPr wrap="square" rtlCol="0">
            <a:spAutoFit/>
          </a:bodyPr>
          <a:lstStyle/>
          <a:p>
            <a:pPr marL="514350" lvl="0" indent="-514350" defTabSz="504000">
              <a:spcBef>
                <a:spcPts val="600"/>
              </a:spcBef>
              <a:buClr>
                <a:srgbClr val="B3CB28"/>
              </a:buClr>
              <a:buFont typeface="+mj-lt"/>
              <a:buAutoNum type="arabicPeriod"/>
            </a:pPr>
            <a:r>
              <a:rPr lang="es-ES_tradnl" sz="2000" b="1" dirty="0" smtClean="0">
                <a:latin typeface="Arial" pitchFamily="34" charset="0"/>
                <a:cs typeface="Arial" pitchFamily="34" charset="0"/>
              </a:rPr>
              <a:t>Proveer Asistencia Técnica solicitada</a:t>
            </a:r>
          </a:p>
          <a:p>
            <a:pPr marL="514350" lvl="0" indent="-514350" defTabSz="504000">
              <a:spcBef>
                <a:spcPts val="600"/>
              </a:spcBef>
              <a:buClr>
                <a:srgbClr val="B3CB28"/>
              </a:buClr>
              <a:buFont typeface="+mj-lt"/>
              <a:buAutoNum type="arabicPeriod"/>
            </a:pPr>
            <a:r>
              <a:rPr lang="es-ES_tradnl" sz="2000" b="1" dirty="0" smtClean="0">
                <a:latin typeface="Arial" pitchFamily="34" charset="0"/>
                <a:cs typeface="Arial" pitchFamily="34" charset="0"/>
              </a:rPr>
              <a:t>Fortalecer conocimiento y compartir información</a:t>
            </a:r>
          </a:p>
          <a:p>
            <a:pPr marL="514350" lvl="0" indent="-514350" defTabSz="504000">
              <a:spcBef>
                <a:spcPts val="600"/>
              </a:spcBef>
              <a:buClr>
                <a:srgbClr val="B3CB28"/>
              </a:buClr>
              <a:buFont typeface="+mj-lt"/>
              <a:buAutoNum type="arabicPeriod"/>
            </a:pPr>
            <a:r>
              <a:rPr lang="es-ES_tradnl" sz="2000" b="1" dirty="0" smtClean="0">
                <a:latin typeface="Arial" pitchFamily="34" charset="0"/>
                <a:cs typeface="Arial" pitchFamily="34" charset="0"/>
              </a:rPr>
              <a:t>Fortalecer redes y alianzas</a:t>
            </a:r>
            <a:endParaRPr lang="fr-FR" sz="2000" dirty="0">
              <a:solidFill>
                <a:schemeClr val="tx1">
                  <a:lumMod val="50000"/>
                  <a:lumOff val="50000"/>
                </a:schemeClr>
              </a:solidFill>
            </a:endParaRPr>
          </a:p>
          <a:p>
            <a:pPr marL="514350" lvl="0" indent="-514350" defTabSz="504000">
              <a:spcBef>
                <a:spcPts val="600"/>
              </a:spcBef>
              <a:buClr>
                <a:srgbClr val="B3CB28"/>
              </a:buClr>
              <a:buFont typeface="+mj-lt"/>
              <a:buAutoNum type="arabicPeriod"/>
            </a:pPr>
            <a:endParaRPr lang="es-ES_tradnl" sz="2000" dirty="0">
              <a:latin typeface="Arial" pitchFamily="34" charset="0"/>
              <a:cs typeface="Arial" pitchFamily="34" charset="0"/>
            </a:endParaRPr>
          </a:p>
        </p:txBody>
      </p:sp>
      <p:sp>
        <p:nvSpPr>
          <p:cNvPr id="18" name="TextBox 17"/>
          <p:cNvSpPr txBox="1"/>
          <p:nvPr/>
        </p:nvSpPr>
        <p:spPr>
          <a:xfrm>
            <a:off x="275399" y="3142129"/>
            <a:ext cx="6652305" cy="430887"/>
          </a:xfrm>
          <a:prstGeom prst="rect">
            <a:avLst/>
          </a:prstGeom>
          <a:noFill/>
        </p:spPr>
        <p:txBody>
          <a:bodyPr wrap="square" rtlCol="0">
            <a:spAutoFit/>
          </a:bodyPr>
          <a:lstStyle/>
          <a:p>
            <a:pPr marL="514350" lvl="0" indent="-514350" defTabSz="504000">
              <a:spcBef>
                <a:spcPts val="600"/>
              </a:spcBef>
              <a:buClr>
                <a:srgbClr val="B3CB28"/>
              </a:buClr>
            </a:pPr>
            <a:r>
              <a:rPr lang="en-US" sz="2200" b="1" dirty="0" err="1" smtClean="0">
                <a:solidFill>
                  <a:srgbClr val="00B0F0"/>
                </a:solidFill>
                <a:latin typeface="Arial" pitchFamily="34" charset="0"/>
                <a:ea typeface="+mj-ea"/>
                <a:cs typeface="Arial" pitchFamily="34" charset="0"/>
              </a:rPr>
              <a:t>Servicios</a:t>
            </a:r>
            <a:r>
              <a:rPr lang="en-US" sz="2200" b="1" dirty="0" smtClean="0">
                <a:solidFill>
                  <a:srgbClr val="00B0F0"/>
                </a:solidFill>
                <a:latin typeface="Arial" pitchFamily="34" charset="0"/>
                <a:ea typeface="+mj-ea"/>
                <a:cs typeface="Arial" pitchFamily="34" charset="0"/>
              </a:rPr>
              <a:t> </a:t>
            </a:r>
            <a:r>
              <a:rPr lang="en-US" sz="2200" b="1" dirty="0" err="1" smtClean="0">
                <a:solidFill>
                  <a:srgbClr val="00B0F0"/>
                </a:solidFill>
                <a:latin typeface="Arial" pitchFamily="34" charset="0"/>
                <a:ea typeface="+mj-ea"/>
                <a:cs typeface="Arial" pitchFamily="34" charset="0"/>
              </a:rPr>
              <a:t>principales</a:t>
            </a:r>
            <a:r>
              <a:rPr lang="en-US" sz="2200" b="1" dirty="0" smtClean="0">
                <a:solidFill>
                  <a:srgbClr val="00B0F0"/>
                </a:solidFill>
                <a:latin typeface="Arial" pitchFamily="34" charset="0"/>
                <a:ea typeface="+mj-ea"/>
                <a:cs typeface="Arial" pitchFamily="34" charset="0"/>
              </a:rPr>
              <a:t>:</a:t>
            </a:r>
            <a:endParaRPr lang="en-US" sz="2200" b="1" dirty="0">
              <a:solidFill>
                <a:srgbClr val="00B0F0"/>
              </a:solidFill>
              <a:latin typeface="Arial" pitchFamily="34" charset="0"/>
              <a:ea typeface="+mj-ea"/>
              <a:cs typeface="Arial" pitchFamily="34" charset="0"/>
            </a:endParaRPr>
          </a:p>
        </p:txBody>
      </p:sp>
      <p:sp>
        <p:nvSpPr>
          <p:cNvPr id="10" name="Title 2"/>
          <p:cNvSpPr>
            <a:spLocks noGrp="1"/>
          </p:cNvSpPr>
          <p:nvPr>
            <p:ph type="title"/>
          </p:nvPr>
        </p:nvSpPr>
        <p:spPr>
          <a:xfrm>
            <a:off x="0" y="188640"/>
            <a:ext cx="9144000" cy="720080"/>
          </a:xfrm>
        </p:spPr>
        <p:txBody>
          <a:bodyPr/>
          <a:lstStyle/>
          <a:p>
            <a:pPr algn="ctr"/>
            <a:r>
              <a:rPr lang="en-GB" dirty="0" err="1" smtClean="0">
                <a:solidFill>
                  <a:schemeClr val="accent3"/>
                </a:solidFill>
              </a:rPr>
              <a:t>Mandato</a:t>
            </a:r>
            <a:r>
              <a:rPr lang="en-GB" dirty="0" smtClean="0">
                <a:solidFill>
                  <a:schemeClr val="accent3"/>
                </a:solidFill>
              </a:rPr>
              <a:t> y </a:t>
            </a:r>
            <a:r>
              <a:rPr lang="en-GB" dirty="0" err="1" smtClean="0">
                <a:solidFill>
                  <a:schemeClr val="accent3"/>
                </a:solidFill>
              </a:rPr>
              <a:t>Servicios</a:t>
            </a:r>
            <a:r>
              <a:rPr lang="en-GB" dirty="0" smtClean="0">
                <a:solidFill>
                  <a:schemeClr val="accent3"/>
                </a:solidFill>
              </a:rPr>
              <a:t> del CTCN</a:t>
            </a:r>
            <a:endParaRPr lang="en-GB" dirty="0">
              <a:solidFill>
                <a:schemeClr val="accent3"/>
              </a:solidFill>
            </a:endParaRPr>
          </a:p>
        </p:txBody>
      </p:sp>
      <p:sp>
        <p:nvSpPr>
          <p:cNvPr id="2" name="Rectangle 1"/>
          <p:cNvSpPr/>
          <p:nvPr/>
        </p:nvSpPr>
        <p:spPr>
          <a:xfrm>
            <a:off x="1734635" y="1685192"/>
            <a:ext cx="6509773" cy="1200329"/>
          </a:xfrm>
          <a:prstGeom prst="rect">
            <a:avLst/>
          </a:prstGeom>
        </p:spPr>
        <p:txBody>
          <a:bodyPr wrap="square">
            <a:spAutoFit/>
          </a:bodyPr>
          <a:lstStyle/>
          <a:p>
            <a:pPr algn="ctr" defTabSz="504000">
              <a:spcBef>
                <a:spcPts val="600"/>
              </a:spcBef>
              <a:buClr>
                <a:srgbClr val="B3CB28"/>
              </a:buClr>
            </a:pPr>
            <a:r>
              <a:rPr lang="es-ES_tradnl" i="1" cap="all" dirty="0">
                <a:latin typeface="Times New Roman"/>
                <a:cs typeface="Arial" pitchFamily="34" charset="0"/>
              </a:rPr>
              <a:t>“</a:t>
            </a:r>
            <a:r>
              <a:rPr lang="es-ES_tradnl" i="1" cap="all" dirty="0">
                <a:latin typeface="Arial" panose="020B0604020202020204" pitchFamily="34" charset="0"/>
                <a:cs typeface="Arial" panose="020B0604020202020204" pitchFamily="34" charset="0"/>
              </a:rPr>
              <a:t>Estimular la </a:t>
            </a:r>
            <a:r>
              <a:rPr lang="es-ES_tradnl" b="1" i="1" u="sng" cap="all" dirty="0">
                <a:latin typeface="Arial" panose="020B0604020202020204" pitchFamily="34" charset="0"/>
                <a:cs typeface="Arial" panose="020B0604020202020204" pitchFamily="34" charset="0"/>
              </a:rPr>
              <a:t>cooperación tecnológica </a:t>
            </a:r>
            <a:r>
              <a:rPr lang="es-ES_tradnl" i="1" cap="all" dirty="0">
                <a:latin typeface="Arial" panose="020B0604020202020204" pitchFamily="34" charset="0"/>
                <a:cs typeface="Arial" panose="020B0604020202020204" pitchFamily="34" charset="0"/>
              </a:rPr>
              <a:t>y mejorar el desarrollo y la transferencia de tecnologías a las partes que son países en vías de desarrollo, BAJO solicitud”.</a:t>
            </a:r>
          </a:p>
        </p:txBody>
      </p:sp>
      <p:pic>
        <p:nvPicPr>
          <p:cNvPr id="13" name="Image 8" descr="CTCN_logo.jpg"/>
          <p:cNvPicPr>
            <a:picLocks noChangeAspect="1"/>
          </p:cNvPicPr>
          <p:nvPr/>
        </p:nvPicPr>
        <p:blipFill>
          <a:blip r:embed="rId5" cstate="print"/>
          <a:stretch>
            <a:fillRect/>
          </a:stretch>
        </p:blipFill>
        <p:spPr>
          <a:xfrm>
            <a:off x="3347864" y="6093296"/>
            <a:ext cx="2398412" cy="623587"/>
          </a:xfrm>
          <a:prstGeom prst="rect">
            <a:avLst/>
          </a:prstGeom>
        </p:spPr>
      </p:pic>
    </p:spTree>
    <p:extLst>
      <p:ext uri="{BB962C8B-B14F-4D97-AF65-F5344CB8AC3E}">
        <p14:creationId xmlns:p14="http://schemas.microsoft.com/office/powerpoint/2010/main" val="27948194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a:spLocks noGrp="1"/>
          </p:cNvSpPr>
          <p:nvPr>
            <p:ph idx="1"/>
          </p:nvPr>
        </p:nvSpPr>
        <p:spPr/>
        <p:txBody>
          <a:bodyPr/>
          <a:lstStyle/>
          <a:p>
            <a:pPr algn="just"/>
            <a:endParaRPr lang="en-US" dirty="0" smtClean="0"/>
          </a:p>
          <a:p>
            <a:endParaRPr lang="en-US" dirty="0"/>
          </a:p>
        </p:txBody>
      </p:sp>
      <p:sp>
        <p:nvSpPr>
          <p:cNvPr id="9" name="Title 8"/>
          <p:cNvSpPr>
            <a:spLocks noGrp="1"/>
          </p:cNvSpPr>
          <p:nvPr>
            <p:ph type="title"/>
          </p:nvPr>
        </p:nvSpPr>
        <p:spPr/>
        <p:txBody>
          <a:bodyPr/>
          <a:lstStyle/>
          <a:p>
            <a:pPr algn="ctr"/>
            <a:r>
              <a:rPr lang="es-ES_tradnl" dirty="0" smtClean="0"/>
              <a:t>CONSORCIO DEL CTCN</a:t>
            </a:r>
            <a:r>
              <a:rPr lang="es-ES_tradnl" dirty="0" smtClean="0">
                <a:solidFill>
                  <a:srgbClr val="00558E"/>
                </a:solidFill>
              </a:rPr>
              <a:t/>
            </a:r>
            <a:br>
              <a:rPr lang="es-ES_tradnl" dirty="0" smtClean="0">
                <a:solidFill>
                  <a:srgbClr val="00558E"/>
                </a:solidFill>
              </a:rPr>
            </a:br>
            <a:r>
              <a:rPr lang="es-ES_tradnl" dirty="0" smtClean="0">
                <a:solidFill>
                  <a:srgbClr val="00558E"/>
                </a:solidFill>
              </a:rPr>
              <a:t/>
            </a:r>
            <a:br>
              <a:rPr lang="es-ES_tradnl" dirty="0" smtClean="0">
                <a:solidFill>
                  <a:srgbClr val="00558E"/>
                </a:solidFill>
              </a:rPr>
            </a:br>
            <a:endParaRPr lang="es-ES_tradnl" dirty="0">
              <a:solidFill>
                <a:srgbClr val="00558E"/>
              </a:solidFill>
            </a:endParaRPr>
          </a:p>
        </p:txBody>
      </p:sp>
      <p:sp>
        <p:nvSpPr>
          <p:cNvPr id="4" name="TextBox 3"/>
          <p:cNvSpPr txBox="1"/>
          <p:nvPr/>
        </p:nvSpPr>
        <p:spPr>
          <a:xfrm>
            <a:off x="611560" y="1196752"/>
            <a:ext cx="7416824" cy="523220"/>
          </a:xfrm>
          <a:prstGeom prst="rect">
            <a:avLst/>
          </a:prstGeom>
          <a:noFill/>
        </p:spPr>
        <p:txBody>
          <a:bodyPr wrap="square" rtlCol="0">
            <a:spAutoFit/>
          </a:bodyPr>
          <a:lstStyle/>
          <a:p>
            <a:endParaRPr lang="en-US" sz="2800" dirty="0">
              <a:latin typeface="Arial" pitchFamily="34" charset="0"/>
              <a:cs typeface="Arial" pitchFamily="34" charset="0"/>
            </a:endParaRPr>
          </a:p>
        </p:txBody>
      </p:sp>
      <p:pic>
        <p:nvPicPr>
          <p:cNvPr id="13" name="Picture 12"/>
          <p:cNvPicPr preferRelativeResize="0">
            <a:picLocks noChangeAspect="1"/>
          </p:cNvPicPr>
          <p:nvPr/>
        </p:nvPicPr>
        <p:blipFill>
          <a:blip r:embed="rId3" cstate="print"/>
          <a:stretch>
            <a:fillRect/>
          </a:stretch>
        </p:blipFill>
        <p:spPr bwMode="auto">
          <a:xfrm>
            <a:off x="581174" y="1295400"/>
            <a:ext cx="8046720" cy="3841354"/>
          </a:xfrm>
          <a:prstGeom prst="rect">
            <a:avLst/>
          </a:prstGeom>
          <a:noFill/>
          <a:ln w="9525">
            <a:noFill/>
            <a:miter lim="800000"/>
            <a:headEnd/>
            <a:tailEnd/>
          </a:ln>
        </p:spPr>
      </p:pic>
      <p:pic>
        <p:nvPicPr>
          <p:cNvPr id="7" name="Image 8" descr="CTCN_logo.jpg"/>
          <p:cNvPicPr>
            <a:picLocks noChangeAspect="1"/>
          </p:cNvPicPr>
          <p:nvPr/>
        </p:nvPicPr>
        <p:blipFill>
          <a:blip r:embed="rId4" cstate="print"/>
          <a:stretch>
            <a:fillRect/>
          </a:stretch>
        </p:blipFill>
        <p:spPr>
          <a:xfrm>
            <a:off x="3586503" y="6093296"/>
            <a:ext cx="2398412" cy="623587"/>
          </a:xfrm>
          <a:prstGeom prst="rect">
            <a:avLst/>
          </a:prstGeom>
        </p:spPr>
      </p:pic>
    </p:spTree>
    <p:extLst>
      <p:ext uri="{BB962C8B-B14F-4D97-AF65-F5344CB8AC3E}">
        <p14:creationId xmlns:p14="http://schemas.microsoft.com/office/powerpoint/2010/main" val="266693092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44008" y="4797152"/>
            <a:ext cx="4499992" cy="2060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p:txBody>
          <a:bodyPr/>
          <a:lstStyle/>
          <a:p>
            <a:pPr algn="ctr"/>
            <a:r>
              <a:rPr lang="en-GB" dirty="0" smtClean="0">
                <a:solidFill>
                  <a:schemeClr val="accent3"/>
                </a:solidFill>
              </a:rPr>
              <a:t>100 </a:t>
            </a:r>
            <a:r>
              <a:rPr lang="en-GB" dirty="0" err="1" smtClean="0">
                <a:solidFill>
                  <a:schemeClr val="accent3"/>
                </a:solidFill>
              </a:rPr>
              <a:t>Entidades</a:t>
            </a:r>
            <a:r>
              <a:rPr lang="en-GB" dirty="0" smtClean="0">
                <a:solidFill>
                  <a:schemeClr val="accent3"/>
                </a:solidFill>
              </a:rPr>
              <a:t> </a:t>
            </a:r>
            <a:r>
              <a:rPr lang="en-GB" dirty="0" err="1" smtClean="0">
                <a:solidFill>
                  <a:schemeClr val="accent3"/>
                </a:solidFill>
              </a:rPr>
              <a:t>Nacionales</a:t>
            </a:r>
            <a:r>
              <a:rPr lang="en-GB" dirty="0" smtClean="0">
                <a:solidFill>
                  <a:schemeClr val="accent3"/>
                </a:solidFill>
              </a:rPr>
              <a:t> </a:t>
            </a:r>
            <a:r>
              <a:rPr lang="en-GB" dirty="0" err="1" smtClean="0">
                <a:solidFill>
                  <a:schemeClr val="accent3"/>
                </a:solidFill>
              </a:rPr>
              <a:t>Designadas</a:t>
            </a:r>
            <a:endParaRPr lang="en-GB" dirty="0">
              <a:solidFill>
                <a:schemeClr val="accent3"/>
              </a:solidFill>
            </a:endParaRP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980728"/>
            <a:ext cx="8583912" cy="472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213" y="584200"/>
            <a:ext cx="8791575" cy="568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8" descr="CTCN_logo.jpg"/>
          <p:cNvPicPr>
            <a:picLocks noChangeAspect="1"/>
          </p:cNvPicPr>
          <p:nvPr/>
        </p:nvPicPr>
        <p:blipFill>
          <a:blip r:embed="rId4" cstate="print"/>
          <a:stretch>
            <a:fillRect/>
          </a:stretch>
        </p:blipFill>
        <p:spPr>
          <a:xfrm>
            <a:off x="3347864" y="6093296"/>
            <a:ext cx="2398412" cy="623587"/>
          </a:xfrm>
          <a:prstGeom prst="rect">
            <a:avLst/>
          </a:prstGeom>
        </p:spPr>
      </p:pic>
    </p:spTree>
    <p:extLst>
      <p:ext uri="{BB962C8B-B14F-4D97-AF65-F5344CB8AC3E}">
        <p14:creationId xmlns:p14="http://schemas.microsoft.com/office/powerpoint/2010/main" val="15306905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275656" y="4268020"/>
            <a:ext cx="2868345" cy="25899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cstate="print"/>
          <a:stretch>
            <a:fillRect/>
          </a:stretch>
        </p:blipFill>
        <p:spPr>
          <a:xfrm>
            <a:off x="107504" y="3992067"/>
            <a:ext cx="4824536" cy="2677293"/>
          </a:xfrm>
          <a:prstGeom prst="rect">
            <a:avLst/>
          </a:prstGeom>
        </p:spPr>
      </p:pic>
      <p:sp>
        <p:nvSpPr>
          <p:cNvPr id="2" name="Rectangle 1"/>
          <p:cNvSpPr/>
          <p:nvPr/>
        </p:nvSpPr>
        <p:spPr>
          <a:xfrm>
            <a:off x="249171" y="1072011"/>
            <a:ext cx="8359552" cy="2015936"/>
          </a:xfrm>
          <a:prstGeom prst="rect">
            <a:avLst/>
          </a:prstGeom>
        </p:spPr>
        <p:txBody>
          <a:bodyPr wrap="square">
            <a:spAutoFit/>
          </a:bodyPr>
          <a:lstStyle/>
          <a:p>
            <a:pPr marL="514350" lvl="0" indent="-514350" defTabSz="504000">
              <a:spcBef>
                <a:spcPts val="300"/>
              </a:spcBef>
              <a:spcAft>
                <a:spcPts val="300"/>
              </a:spcAft>
              <a:buClr>
                <a:srgbClr val="B3CB28"/>
              </a:buClr>
              <a:buFont typeface="Arial"/>
              <a:buChar char="•"/>
            </a:pPr>
            <a:r>
              <a:rPr lang="en-US" sz="2200" dirty="0" err="1" smtClean="0">
                <a:latin typeface="Arial" pitchFamily="34" charset="0"/>
                <a:cs typeface="Arial" pitchFamily="34" charset="0"/>
              </a:rPr>
              <a:t>Primera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roda</a:t>
            </a:r>
            <a:r>
              <a:rPr lang="en-US" sz="2200" dirty="0" smtClean="0">
                <a:latin typeface="Arial" pitchFamily="34" charset="0"/>
                <a:cs typeface="Arial" pitchFamily="34" charset="0"/>
              </a:rPr>
              <a:t> de </a:t>
            </a:r>
            <a:r>
              <a:rPr lang="en-US" sz="2200" dirty="0" err="1" smtClean="0">
                <a:latin typeface="Arial" pitchFamily="34" charset="0"/>
                <a:cs typeface="Arial" pitchFamily="34" charset="0"/>
              </a:rPr>
              <a:t>orientaciones</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regionales</a:t>
            </a:r>
            <a:r>
              <a:rPr lang="en-US" sz="2200" dirty="0" smtClean="0">
                <a:latin typeface="Arial" pitchFamily="34" charset="0"/>
                <a:cs typeface="Arial" pitchFamily="34" charset="0"/>
              </a:rPr>
              <a:t> de </a:t>
            </a:r>
            <a:r>
              <a:rPr lang="en-US" sz="2200" dirty="0" err="1" smtClean="0">
                <a:latin typeface="Arial" pitchFamily="34" charset="0"/>
                <a:cs typeface="Arial" pitchFamily="34" charset="0"/>
              </a:rPr>
              <a:t>Entidades</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Nacionales</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terminada</a:t>
            </a:r>
            <a:endParaRPr lang="en-US" sz="2200" dirty="0" smtClean="0">
              <a:latin typeface="Arial" pitchFamily="34" charset="0"/>
              <a:cs typeface="Arial" pitchFamily="34" charset="0"/>
            </a:endParaRPr>
          </a:p>
          <a:p>
            <a:pPr marL="514350" indent="-514350" defTabSz="504000">
              <a:spcBef>
                <a:spcPts val="300"/>
              </a:spcBef>
              <a:spcAft>
                <a:spcPts val="300"/>
              </a:spcAft>
              <a:buClr>
                <a:srgbClr val="B3CB28"/>
              </a:buClr>
              <a:buFont typeface="Arial"/>
              <a:buChar char="•"/>
            </a:pPr>
            <a:r>
              <a:rPr lang="en-US" sz="2200" dirty="0" smtClean="0">
                <a:latin typeface="Arial" pitchFamily="34" charset="0"/>
                <a:cs typeface="Arial" pitchFamily="34" charset="0"/>
              </a:rPr>
              <a:t>7 </a:t>
            </a:r>
            <a:r>
              <a:rPr lang="en-US" sz="2200" dirty="0" err="1">
                <a:latin typeface="Arial" pitchFamily="34" charset="0"/>
                <a:cs typeface="Arial" pitchFamily="34" charset="0"/>
              </a:rPr>
              <a:t>o</a:t>
            </a:r>
            <a:r>
              <a:rPr lang="en-US" sz="2200" dirty="0" err="1" smtClean="0">
                <a:latin typeface="Arial" pitchFamily="34" charset="0"/>
                <a:cs typeface="Arial" pitchFamily="34" charset="0"/>
              </a:rPr>
              <a:t>rientaciones</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realizadas</a:t>
            </a:r>
            <a:r>
              <a:rPr lang="en-US" sz="2200" dirty="0" smtClean="0">
                <a:latin typeface="Arial" pitchFamily="34" charset="0"/>
                <a:cs typeface="Arial" pitchFamily="34" charset="0"/>
              </a:rPr>
              <a:t> en </a:t>
            </a:r>
            <a:r>
              <a:rPr lang="en-US" sz="2200" dirty="0" err="1" smtClean="0">
                <a:latin typeface="Arial" pitchFamily="34" charset="0"/>
                <a:cs typeface="Arial" pitchFamily="34" charset="0"/>
              </a:rPr>
              <a:t>todo</a:t>
            </a:r>
            <a:r>
              <a:rPr lang="en-US" sz="2200" dirty="0" smtClean="0">
                <a:latin typeface="Arial" pitchFamily="34" charset="0"/>
                <a:cs typeface="Arial" pitchFamily="34" charset="0"/>
              </a:rPr>
              <a:t> los </a:t>
            </a:r>
            <a:r>
              <a:rPr lang="en-US" sz="2200" dirty="0" err="1" smtClean="0">
                <a:latin typeface="Arial" pitchFamily="34" charset="0"/>
                <a:cs typeface="Arial" pitchFamily="34" charset="0"/>
              </a:rPr>
              <a:t>regiones</a:t>
            </a:r>
            <a:r>
              <a:rPr lang="en-US" sz="2200" dirty="0" smtClean="0">
                <a:latin typeface="Arial" pitchFamily="34" charset="0"/>
                <a:cs typeface="Arial" pitchFamily="34" charset="0"/>
              </a:rPr>
              <a:t> del </a:t>
            </a:r>
            <a:r>
              <a:rPr lang="en-US" sz="2200" dirty="0" err="1" smtClean="0">
                <a:latin typeface="Arial" pitchFamily="34" charset="0"/>
                <a:cs typeface="Arial" pitchFamily="34" charset="0"/>
              </a:rPr>
              <a:t>mundo</a:t>
            </a:r>
            <a:endParaRPr lang="en-US" sz="2200" dirty="0" smtClean="0">
              <a:latin typeface="Arial" pitchFamily="34" charset="0"/>
              <a:cs typeface="Arial" pitchFamily="34" charset="0"/>
            </a:endParaRPr>
          </a:p>
          <a:p>
            <a:pPr marL="514350" indent="-514350" defTabSz="504000">
              <a:spcBef>
                <a:spcPts val="300"/>
              </a:spcBef>
              <a:spcAft>
                <a:spcPts val="300"/>
              </a:spcAft>
              <a:buClr>
                <a:srgbClr val="B3CB28"/>
              </a:buClr>
              <a:buFont typeface="Arial"/>
              <a:buChar char="•"/>
            </a:pPr>
            <a:r>
              <a:rPr lang="en-US" sz="2200" dirty="0" smtClean="0">
                <a:latin typeface="Arial" pitchFamily="34" charset="0"/>
                <a:cs typeface="Arial" pitchFamily="34" charset="0"/>
              </a:rPr>
              <a:t>America Latina en Lima en Julio 2014</a:t>
            </a:r>
          </a:p>
          <a:p>
            <a:pPr marL="514350" indent="-514350" defTabSz="504000">
              <a:spcBef>
                <a:spcPts val="300"/>
              </a:spcBef>
              <a:spcAft>
                <a:spcPts val="300"/>
              </a:spcAft>
              <a:buClr>
                <a:srgbClr val="B3CB28"/>
              </a:buClr>
              <a:buFont typeface="Arial"/>
              <a:buChar char="•"/>
            </a:pPr>
            <a:r>
              <a:rPr lang="en-US" sz="2200" dirty="0" smtClean="0">
                <a:latin typeface="Arial" pitchFamily="34" charset="0"/>
                <a:cs typeface="Arial" pitchFamily="34" charset="0"/>
              </a:rPr>
              <a:t>Caribe en Barbados en </a:t>
            </a:r>
            <a:r>
              <a:rPr lang="en-US" sz="2200" dirty="0" err="1">
                <a:latin typeface="Arial" pitchFamily="34" charset="0"/>
                <a:cs typeface="Arial" pitchFamily="34" charset="0"/>
              </a:rPr>
              <a:t>O</a:t>
            </a:r>
            <a:r>
              <a:rPr lang="en-US" sz="2200" dirty="0" err="1" smtClean="0">
                <a:latin typeface="Arial" pitchFamily="34" charset="0"/>
                <a:cs typeface="Arial" pitchFamily="34" charset="0"/>
              </a:rPr>
              <a:t>ctubre</a:t>
            </a:r>
            <a:r>
              <a:rPr lang="en-US" sz="2200" dirty="0" smtClean="0">
                <a:latin typeface="Arial" pitchFamily="34" charset="0"/>
                <a:cs typeface="Arial" pitchFamily="34" charset="0"/>
              </a:rPr>
              <a:t> 2014</a:t>
            </a:r>
          </a:p>
        </p:txBody>
      </p:sp>
      <p:sp>
        <p:nvSpPr>
          <p:cNvPr id="8" name="Title 2"/>
          <p:cNvSpPr txBox="1">
            <a:spLocks/>
          </p:cNvSpPr>
          <p:nvPr/>
        </p:nvSpPr>
        <p:spPr>
          <a:xfrm>
            <a:off x="0" y="188640"/>
            <a:ext cx="9144000" cy="720080"/>
          </a:xfrm>
          <a:prstGeom prst="rect">
            <a:avLst/>
          </a:prstGeom>
        </p:spPr>
        <p:txBody>
          <a:bodyPr anchor="t" anchorCtr="0">
            <a:noAutofit/>
          </a:bodyPr>
          <a:lstStyle>
            <a:lvl1pPr algn="l" defTabSz="914400" rtl="0" eaLnBrk="1" latinLnBrk="0" hangingPunct="1">
              <a:spcBef>
                <a:spcPct val="0"/>
              </a:spcBef>
              <a:buNone/>
              <a:defRPr sz="2800" b="1" kern="1200">
                <a:solidFill>
                  <a:srgbClr val="B3CB28"/>
                </a:solidFill>
                <a:latin typeface="Arial" pitchFamily="34" charset="0"/>
                <a:ea typeface="+mj-ea"/>
                <a:cs typeface="Arial" pitchFamily="34" charset="0"/>
              </a:defRPr>
            </a:lvl1pPr>
          </a:lstStyle>
          <a:p>
            <a:pPr algn="ctr"/>
            <a:r>
              <a:rPr lang="en-GB" dirty="0" err="1" smtClean="0">
                <a:solidFill>
                  <a:schemeClr val="accent3"/>
                </a:solidFill>
              </a:rPr>
              <a:t>Orientación</a:t>
            </a:r>
            <a:r>
              <a:rPr lang="en-GB" dirty="0" smtClean="0">
                <a:solidFill>
                  <a:schemeClr val="accent3"/>
                </a:solidFill>
              </a:rPr>
              <a:t> de </a:t>
            </a:r>
            <a:r>
              <a:rPr lang="en-GB" dirty="0" err="1" smtClean="0">
                <a:solidFill>
                  <a:schemeClr val="accent3"/>
                </a:solidFill>
              </a:rPr>
              <a:t>Entidades</a:t>
            </a:r>
            <a:r>
              <a:rPr lang="en-GB" dirty="0" smtClean="0">
                <a:solidFill>
                  <a:schemeClr val="accent3"/>
                </a:solidFill>
              </a:rPr>
              <a:t> </a:t>
            </a:r>
            <a:r>
              <a:rPr lang="en-GB" dirty="0" err="1" smtClean="0">
                <a:solidFill>
                  <a:schemeClr val="accent3"/>
                </a:solidFill>
              </a:rPr>
              <a:t>Nacionales</a:t>
            </a:r>
            <a:r>
              <a:rPr lang="en-GB" dirty="0" smtClean="0">
                <a:solidFill>
                  <a:schemeClr val="accent3"/>
                </a:solidFill>
              </a:rPr>
              <a:t> </a:t>
            </a:r>
            <a:r>
              <a:rPr lang="en-GB" dirty="0" err="1" smtClean="0">
                <a:solidFill>
                  <a:schemeClr val="accent3"/>
                </a:solidFill>
              </a:rPr>
              <a:t>Designadas</a:t>
            </a:r>
            <a:endParaRPr lang="en-GB" dirty="0">
              <a:solidFill>
                <a:schemeClr val="accent3"/>
              </a:solidFill>
            </a:endParaRPr>
          </a:p>
        </p:txBody>
      </p:sp>
      <p:pic>
        <p:nvPicPr>
          <p:cNvPr id="3" name="2 Imagen"/>
          <p:cNvPicPr>
            <a:picLocks noChangeAspect="1"/>
          </p:cNvPicPr>
          <p:nvPr/>
        </p:nvPicPr>
        <p:blipFill rotWithShape="1">
          <a:blip r:embed="rId4">
            <a:extLst>
              <a:ext uri="{28A0092B-C50C-407E-A947-70E740481C1C}">
                <a14:useLocalDpi xmlns:a14="http://schemas.microsoft.com/office/drawing/2010/main" val="0"/>
              </a:ext>
            </a:extLst>
          </a:blip>
          <a:srcRect l="19862" t="17901" r="15683" b="18148"/>
          <a:stretch/>
        </p:blipFill>
        <p:spPr>
          <a:xfrm>
            <a:off x="4884216" y="4025975"/>
            <a:ext cx="4259784" cy="2605285"/>
          </a:xfrm>
          <a:prstGeom prst="rect">
            <a:avLst/>
          </a:prstGeom>
          <a:ln>
            <a:solidFill>
              <a:schemeClr val="tx1"/>
            </a:solidFill>
          </a:ln>
        </p:spPr>
      </p:pic>
    </p:spTree>
    <p:extLst>
      <p:ext uri="{BB962C8B-B14F-4D97-AF65-F5344CB8AC3E}">
        <p14:creationId xmlns:p14="http://schemas.microsoft.com/office/powerpoint/2010/main" val="3871981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84463" y="4365104"/>
            <a:ext cx="4572000" cy="2492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p:txBody>
          <a:bodyPr/>
          <a:lstStyle/>
          <a:p>
            <a:pPr algn="ctr"/>
            <a:r>
              <a:rPr lang="en-US" dirty="0" smtClean="0"/>
              <a:t>Solicitudes en 2014 (total)</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311183424"/>
              </p:ext>
            </p:extLst>
          </p:nvPr>
        </p:nvGraphicFramePr>
        <p:xfrm>
          <a:off x="539552" y="1268760"/>
          <a:ext cx="8331264" cy="4416544"/>
        </p:xfrm>
        <a:graphic>
          <a:graphicData uri="http://schemas.openxmlformats.org/drawingml/2006/chart">
            <c:chart xmlns:c="http://schemas.openxmlformats.org/drawingml/2006/chart" xmlns:r="http://schemas.openxmlformats.org/officeDocument/2006/relationships" r:id="rId2"/>
          </a:graphicData>
        </a:graphic>
      </p:graphicFrame>
      <p:pic>
        <p:nvPicPr>
          <p:cNvPr id="6" name="Image 8" descr="CTCN_logo.jpg"/>
          <p:cNvPicPr>
            <a:picLocks noChangeAspect="1"/>
          </p:cNvPicPr>
          <p:nvPr/>
        </p:nvPicPr>
        <p:blipFill>
          <a:blip r:embed="rId3" cstate="print"/>
          <a:stretch>
            <a:fillRect/>
          </a:stretch>
        </p:blipFill>
        <p:spPr>
          <a:xfrm>
            <a:off x="3347864" y="6093296"/>
            <a:ext cx="2398412" cy="623587"/>
          </a:xfrm>
          <a:prstGeom prst="rect">
            <a:avLst/>
          </a:prstGeom>
        </p:spPr>
      </p:pic>
    </p:spTree>
    <p:extLst>
      <p:ext uri="{BB962C8B-B14F-4D97-AF65-F5344CB8AC3E}">
        <p14:creationId xmlns:p14="http://schemas.microsoft.com/office/powerpoint/2010/main" val="41359861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cess 28"/>
          <p:cNvSpPr/>
          <p:nvPr/>
        </p:nvSpPr>
        <p:spPr>
          <a:xfrm>
            <a:off x="0" y="4445368"/>
            <a:ext cx="9144001" cy="2412632"/>
          </a:xfrm>
          <a:prstGeom prst="flowChartProcess">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539" y="764704"/>
            <a:ext cx="8977957" cy="5349559"/>
          </a:xfrm>
        </p:spPr>
      </p:pic>
      <p:sp>
        <p:nvSpPr>
          <p:cNvPr id="3" name="Title 2"/>
          <p:cNvSpPr>
            <a:spLocks noGrp="1"/>
          </p:cNvSpPr>
          <p:nvPr>
            <p:ph type="title"/>
          </p:nvPr>
        </p:nvSpPr>
        <p:spPr/>
        <p:txBody>
          <a:bodyPr/>
          <a:lstStyle/>
          <a:p>
            <a:pPr algn="ctr"/>
            <a:r>
              <a:rPr lang="en-GB" dirty="0" smtClean="0">
                <a:solidFill>
                  <a:schemeClr val="accent3"/>
                </a:solidFill>
              </a:rPr>
              <a:t>Solicitudes en 2014 (</a:t>
            </a:r>
            <a:r>
              <a:rPr lang="en-GB" dirty="0" err="1" smtClean="0">
                <a:solidFill>
                  <a:schemeClr val="accent3"/>
                </a:solidFill>
              </a:rPr>
              <a:t>por</a:t>
            </a:r>
            <a:r>
              <a:rPr lang="en-GB" dirty="0" smtClean="0">
                <a:solidFill>
                  <a:schemeClr val="accent3"/>
                </a:solidFill>
              </a:rPr>
              <a:t> </a:t>
            </a:r>
            <a:r>
              <a:rPr lang="en-GB" dirty="0" err="1" smtClean="0">
                <a:solidFill>
                  <a:schemeClr val="accent3"/>
                </a:solidFill>
              </a:rPr>
              <a:t>país</a:t>
            </a:r>
            <a:r>
              <a:rPr lang="en-GB" dirty="0" smtClean="0">
                <a:solidFill>
                  <a:schemeClr val="accent3"/>
                </a:solidFill>
              </a:rPr>
              <a:t>)</a:t>
            </a:r>
            <a:r>
              <a:rPr lang="en-GB" dirty="0">
                <a:solidFill>
                  <a:schemeClr val="accent3"/>
                </a:solidFill>
              </a:rPr>
              <a:t/>
            </a:r>
            <a:br>
              <a:rPr lang="en-GB" dirty="0">
                <a:solidFill>
                  <a:schemeClr val="accent3"/>
                </a:solidFill>
              </a:rPr>
            </a:br>
            <a:endParaRPr lang="en-GB" dirty="0"/>
          </a:p>
        </p:txBody>
      </p:sp>
      <p:sp>
        <p:nvSpPr>
          <p:cNvPr id="2" name="Rectangle 1"/>
          <p:cNvSpPr/>
          <p:nvPr/>
        </p:nvSpPr>
        <p:spPr>
          <a:xfrm>
            <a:off x="2483768" y="764704"/>
            <a:ext cx="432048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mage 8" descr="CTCN_logo.jpg"/>
          <p:cNvPicPr>
            <a:picLocks noChangeAspect="1"/>
          </p:cNvPicPr>
          <p:nvPr/>
        </p:nvPicPr>
        <p:blipFill>
          <a:blip r:embed="rId3" cstate="print"/>
          <a:stretch>
            <a:fillRect/>
          </a:stretch>
        </p:blipFill>
        <p:spPr>
          <a:xfrm>
            <a:off x="3347864" y="6093296"/>
            <a:ext cx="2398412" cy="623587"/>
          </a:xfrm>
          <a:prstGeom prst="rect">
            <a:avLst/>
          </a:prstGeom>
        </p:spPr>
      </p:pic>
    </p:spTree>
    <p:extLst>
      <p:ext uri="{BB962C8B-B14F-4D97-AF65-F5344CB8AC3E}">
        <p14:creationId xmlns:p14="http://schemas.microsoft.com/office/powerpoint/2010/main" val="40544637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Box 18"/>
          <p:cNvSpPr txBox="1">
            <a:spLocks noChangeArrowheads="1"/>
          </p:cNvSpPr>
          <p:nvPr/>
        </p:nvSpPr>
        <p:spPr bwMode="auto">
          <a:xfrm rot="19375431">
            <a:off x="2287638" y="2157331"/>
            <a:ext cx="1449103" cy="33097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1" rIns="91420" bIns="45711">
            <a:spAutoFit/>
          </a:bodyPr>
          <a:lstStyle>
            <a:lvl1pPr algn="l" defTabSz="447675">
              <a:defRPr sz="2400">
                <a:solidFill>
                  <a:schemeClr val="tx1"/>
                </a:solidFill>
                <a:latin typeface="Times New Roman" pitchFamily="18" charset="0"/>
              </a:defRPr>
            </a:lvl1pPr>
            <a:lvl2pPr marL="728663" indent="-280988" algn="l" defTabSz="447675">
              <a:defRPr sz="2400">
                <a:solidFill>
                  <a:schemeClr val="tx1"/>
                </a:solidFill>
                <a:latin typeface="Times New Roman" pitchFamily="18" charset="0"/>
              </a:defRPr>
            </a:lvl2pPr>
            <a:lvl3pPr marL="1120775" indent="-225425" algn="l" defTabSz="447675">
              <a:defRPr sz="2400">
                <a:solidFill>
                  <a:schemeClr val="tx1"/>
                </a:solidFill>
                <a:latin typeface="Times New Roman" pitchFamily="18" charset="0"/>
              </a:defRPr>
            </a:lvl3pPr>
            <a:lvl4pPr marL="1568450" indent="-223838" algn="l" defTabSz="447675">
              <a:defRPr sz="2400">
                <a:solidFill>
                  <a:schemeClr val="tx1"/>
                </a:solidFill>
                <a:latin typeface="Times New Roman" pitchFamily="18" charset="0"/>
              </a:defRPr>
            </a:lvl4pPr>
            <a:lvl5pPr marL="2016125" indent="-223838" algn="l" defTabSz="447675">
              <a:defRPr sz="2400">
                <a:solidFill>
                  <a:schemeClr val="tx1"/>
                </a:solidFill>
                <a:latin typeface="Times New Roman" pitchFamily="18" charset="0"/>
              </a:defRPr>
            </a:lvl5pPr>
            <a:lvl6pPr marL="2473325" indent="-223838" defTabSz="447675" fontAlgn="base">
              <a:spcBef>
                <a:spcPct val="0"/>
              </a:spcBef>
              <a:spcAft>
                <a:spcPct val="0"/>
              </a:spcAft>
              <a:defRPr sz="2400">
                <a:solidFill>
                  <a:schemeClr val="tx1"/>
                </a:solidFill>
                <a:latin typeface="Times New Roman" pitchFamily="18" charset="0"/>
              </a:defRPr>
            </a:lvl6pPr>
            <a:lvl7pPr marL="2930525" indent="-223838" defTabSz="447675" fontAlgn="base">
              <a:spcBef>
                <a:spcPct val="0"/>
              </a:spcBef>
              <a:spcAft>
                <a:spcPct val="0"/>
              </a:spcAft>
              <a:defRPr sz="2400">
                <a:solidFill>
                  <a:schemeClr val="tx1"/>
                </a:solidFill>
                <a:latin typeface="Times New Roman" pitchFamily="18" charset="0"/>
              </a:defRPr>
            </a:lvl7pPr>
            <a:lvl8pPr marL="3387725" indent="-223838" defTabSz="447675" fontAlgn="base">
              <a:spcBef>
                <a:spcPct val="0"/>
              </a:spcBef>
              <a:spcAft>
                <a:spcPct val="0"/>
              </a:spcAft>
              <a:defRPr sz="2400">
                <a:solidFill>
                  <a:schemeClr val="tx1"/>
                </a:solidFill>
                <a:latin typeface="Times New Roman" pitchFamily="18" charset="0"/>
              </a:defRPr>
            </a:lvl8pPr>
            <a:lvl9pPr marL="3844925" indent="-223838" defTabSz="447675" fontAlgn="base">
              <a:spcBef>
                <a:spcPct val="0"/>
              </a:spcBef>
              <a:spcAft>
                <a:spcPct val="0"/>
              </a:spcAft>
              <a:defRPr sz="2400">
                <a:solidFill>
                  <a:schemeClr val="tx1"/>
                </a:solidFill>
                <a:latin typeface="Times New Roman" pitchFamily="18" charset="0"/>
              </a:defRPr>
            </a:lvl9pPr>
          </a:lstStyle>
          <a:p>
            <a:pPr>
              <a:lnSpc>
                <a:spcPct val="95000"/>
              </a:lnSpc>
            </a:pPr>
            <a:r>
              <a:rPr lang="en-US" sz="1600" dirty="0" smtClean="0">
                <a:latin typeface="Arial" pitchFamily="34" charset="0"/>
                <a:cs typeface="Arial" pitchFamily="34" charset="0"/>
              </a:rPr>
              <a:t>Pledge cases</a:t>
            </a:r>
            <a:endParaRPr lang="en-US" sz="1600" dirty="0">
              <a:latin typeface="Arial" pitchFamily="34" charset="0"/>
            </a:endParaRPr>
          </a:p>
        </p:txBody>
      </p:sp>
      <p:pic>
        <p:nvPicPr>
          <p:cNvPr id="2059" name="Picture 11" descr="C:\Documents and Settings\pfpc\Desktop\UNEP Gap Report 2012\powerpoint\base.png"/>
          <p:cNvPicPr>
            <a:picLocks noChangeAspect="1" noChangeArrowheads="1"/>
          </p:cNvPicPr>
          <p:nvPr/>
        </p:nvPicPr>
        <p:blipFill rotWithShape="1">
          <a:blip r:embed="rId3" cstate="print"/>
          <a:srcRect l="12032" t="1" b="-2732"/>
          <a:stretch/>
        </p:blipFill>
        <p:spPr bwMode="auto">
          <a:xfrm>
            <a:off x="735942" y="1030611"/>
            <a:ext cx="3213229" cy="5793431"/>
          </a:xfrm>
          <a:prstGeom prst="rect">
            <a:avLst/>
          </a:prstGeom>
          <a:noFill/>
          <a:ln w="12700">
            <a:noFill/>
          </a:ln>
        </p:spPr>
      </p:pic>
      <p:sp>
        <p:nvSpPr>
          <p:cNvPr id="11306" name="Line 61"/>
          <p:cNvSpPr>
            <a:spLocks noChangeShapeType="1"/>
          </p:cNvSpPr>
          <p:nvPr/>
        </p:nvSpPr>
        <p:spPr bwMode="auto">
          <a:xfrm flipV="1">
            <a:off x="410783" y="801176"/>
            <a:ext cx="8696445" cy="10993"/>
          </a:xfrm>
          <a:prstGeom prst="line">
            <a:avLst/>
          </a:prstGeom>
          <a:noFill/>
          <a:ln w="28575">
            <a:solidFill>
              <a:schemeClr val="tx1"/>
            </a:solidFill>
            <a:round/>
            <a:headEnd/>
            <a:tailEnd/>
          </a:ln>
        </p:spPr>
        <p:txBody>
          <a:bodyPr lIns="93296" tIns="46648" rIns="93296" bIns="46648"/>
          <a:lstStyle/>
          <a:p>
            <a:endParaRPr lang="en-US">
              <a:solidFill>
                <a:srgbClr val="000000"/>
              </a:solidFill>
            </a:endParaRPr>
          </a:p>
        </p:txBody>
      </p:sp>
      <p:sp>
        <p:nvSpPr>
          <p:cNvPr id="11309" name="Line 64"/>
          <p:cNvSpPr>
            <a:spLocks noChangeShapeType="1"/>
          </p:cNvSpPr>
          <p:nvPr/>
        </p:nvSpPr>
        <p:spPr bwMode="auto">
          <a:xfrm>
            <a:off x="4559851" y="1043569"/>
            <a:ext cx="0" cy="0"/>
          </a:xfrm>
          <a:prstGeom prst="line">
            <a:avLst/>
          </a:prstGeom>
          <a:noFill/>
          <a:ln w="9525">
            <a:solidFill>
              <a:schemeClr val="tx1"/>
            </a:solidFill>
            <a:round/>
            <a:headEnd/>
            <a:tailEnd/>
          </a:ln>
        </p:spPr>
        <p:txBody>
          <a:bodyPr lIns="93296" tIns="46648" rIns="93296" bIns="46648"/>
          <a:lstStyle/>
          <a:p>
            <a:endParaRPr lang="en-US">
              <a:solidFill>
                <a:srgbClr val="000000"/>
              </a:solidFill>
            </a:endParaRPr>
          </a:p>
        </p:txBody>
      </p:sp>
      <p:pic>
        <p:nvPicPr>
          <p:cNvPr id="2053" name="Picture 5" descr="C:\Documents and Settings\pfpc\Desktop\UNEP Gap Report 2012\powerpoint\BAUlevel.png"/>
          <p:cNvPicPr>
            <a:picLocks noChangeAspect="1" noChangeArrowheads="1"/>
          </p:cNvPicPr>
          <p:nvPr/>
        </p:nvPicPr>
        <p:blipFill>
          <a:blip r:embed="rId4" cstate="print"/>
          <a:srcRect/>
          <a:stretch>
            <a:fillRect/>
          </a:stretch>
        </p:blipFill>
        <p:spPr bwMode="auto">
          <a:xfrm>
            <a:off x="822261" y="1052288"/>
            <a:ext cx="4039691" cy="2665335"/>
          </a:xfrm>
          <a:prstGeom prst="rect">
            <a:avLst/>
          </a:prstGeom>
          <a:noFill/>
        </p:spPr>
      </p:pic>
      <p:pic>
        <p:nvPicPr>
          <p:cNvPr id="2054" name="Picture 6" descr="C:\Documents and Settings\pfpc\Desktop\UNEP Gap Report 2012\powerpoint\Case1.png"/>
          <p:cNvPicPr>
            <a:picLocks noChangeAspect="1" noChangeArrowheads="1"/>
          </p:cNvPicPr>
          <p:nvPr/>
        </p:nvPicPr>
        <p:blipFill>
          <a:blip r:embed="rId5" cstate="print"/>
          <a:srcRect/>
          <a:stretch>
            <a:fillRect/>
          </a:stretch>
        </p:blipFill>
        <p:spPr bwMode="auto">
          <a:xfrm>
            <a:off x="1128701" y="1313291"/>
            <a:ext cx="3147201" cy="3817608"/>
          </a:xfrm>
          <a:prstGeom prst="rect">
            <a:avLst/>
          </a:prstGeom>
          <a:noFill/>
        </p:spPr>
      </p:pic>
      <p:pic>
        <p:nvPicPr>
          <p:cNvPr id="2055" name="Picture 7" descr="C:\Documents and Settings\pfpc\Desktop\UNEP Gap Report 2012\powerpoint\Case2.png"/>
          <p:cNvPicPr>
            <a:picLocks noChangeAspect="1" noChangeArrowheads="1"/>
          </p:cNvPicPr>
          <p:nvPr/>
        </p:nvPicPr>
        <p:blipFill>
          <a:blip r:embed="rId6" cstate="print"/>
          <a:srcRect/>
          <a:stretch>
            <a:fillRect/>
          </a:stretch>
        </p:blipFill>
        <p:spPr bwMode="auto">
          <a:xfrm>
            <a:off x="1121740" y="2171723"/>
            <a:ext cx="3467566" cy="2960893"/>
          </a:xfrm>
          <a:prstGeom prst="rect">
            <a:avLst/>
          </a:prstGeom>
          <a:noFill/>
        </p:spPr>
      </p:pic>
      <p:pic>
        <p:nvPicPr>
          <p:cNvPr id="2057" name="Picture 9" descr="C:\Documents and Settings\pfpc\Desktop\UNEP Gap Report 2012\powerpoint\Case3.png"/>
          <p:cNvPicPr>
            <a:picLocks noChangeAspect="1" noChangeArrowheads="1"/>
          </p:cNvPicPr>
          <p:nvPr/>
        </p:nvPicPr>
        <p:blipFill>
          <a:blip r:embed="rId7" cstate="print"/>
          <a:srcRect/>
          <a:stretch>
            <a:fillRect/>
          </a:stretch>
        </p:blipFill>
        <p:spPr bwMode="auto">
          <a:xfrm>
            <a:off x="1120606" y="1885836"/>
            <a:ext cx="3783166" cy="3244673"/>
          </a:xfrm>
          <a:prstGeom prst="rect">
            <a:avLst/>
          </a:prstGeom>
          <a:noFill/>
        </p:spPr>
      </p:pic>
      <p:pic>
        <p:nvPicPr>
          <p:cNvPr id="2058" name="Picture 10" descr="C:\Documents and Settings\pfpc\Desktop\UNEP Gap Report 2012\powerpoint\Case4.png"/>
          <p:cNvPicPr>
            <a:picLocks noChangeAspect="1" noChangeArrowheads="1"/>
          </p:cNvPicPr>
          <p:nvPr/>
        </p:nvPicPr>
        <p:blipFill>
          <a:blip r:embed="rId8" cstate="print"/>
          <a:srcRect/>
          <a:stretch>
            <a:fillRect/>
          </a:stretch>
        </p:blipFill>
        <p:spPr bwMode="auto">
          <a:xfrm>
            <a:off x="1127410" y="2740118"/>
            <a:ext cx="4509636" cy="2384005"/>
          </a:xfrm>
          <a:prstGeom prst="rect">
            <a:avLst/>
          </a:prstGeom>
          <a:noFill/>
        </p:spPr>
      </p:pic>
      <p:pic>
        <p:nvPicPr>
          <p:cNvPr id="3075" name="Picture 3" descr="C:\Documents and Settings\pfpc\My Documents\Work Documents\URC Documents\UNEP_logo.jpg"/>
          <p:cNvPicPr>
            <a:picLocks noChangeAspect="1" noChangeArrowheads="1"/>
          </p:cNvPicPr>
          <p:nvPr/>
        </p:nvPicPr>
        <p:blipFill>
          <a:blip r:embed="rId9" cstate="print"/>
          <a:srcRect/>
          <a:stretch>
            <a:fillRect/>
          </a:stretch>
        </p:blipFill>
        <p:spPr bwMode="auto">
          <a:xfrm>
            <a:off x="8186891" y="116622"/>
            <a:ext cx="684976" cy="734624"/>
          </a:xfrm>
          <a:prstGeom prst="rect">
            <a:avLst/>
          </a:prstGeom>
          <a:noFill/>
        </p:spPr>
      </p:pic>
      <p:sp>
        <p:nvSpPr>
          <p:cNvPr id="26" name="TextBox 25"/>
          <p:cNvSpPr txBox="1"/>
          <p:nvPr/>
        </p:nvSpPr>
        <p:spPr>
          <a:xfrm>
            <a:off x="3919204" y="5136664"/>
            <a:ext cx="381473" cy="309651"/>
          </a:xfrm>
          <a:prstGeom prst="rect">
            <a:avLst/>
          </a:prstGeom>
          <a:solidFill>
            <a:schemeClr val="bg1"/>
          </a:solidFill>
        </p:spPr>
        <p:txBody>
          <a:bodyPr wrap="square" lIns="93296" tIns="46648" rIns="93296" bIns="46648" rtlCol="0">
            <a:spAutoFit/>
          </a:bodyPr>
          <a:lstStyle/>
          <a:p>
            <a:r>
              <a:rPr lang="da-DK" sz="1400" b="1" dirty="0" smtClean="0">
                <a:solidFill>
                  <a:srgbClr val="000000"/>
                </a:solidFill>
                <a:latin typeface="Calibri"/>
              </a:rPr>
              <a:t>13</a:t>
            </a:r>
            <a:endParaRPr lang="da-DK" sz="1400" b="1" dirty="0">
              <a:solidFill>
                <a:srgbClr val="000000"/>
              </a:solidFill>
              <a:latin typeface="Calibri"/>
            </a:endParaRPr>
          </a:p>
        </p:txBody>
      </p:sp>
      <p:sp>
        <p:nvSpPr>
          <p:cNvPr id="28" name="TextBox 27"/>
          <p:cNvSpPr txBox="1"/>
          <p:nvPr/>
        </p:nvSpPr>
        <p:spPr>
          <a:xfrm>
            <a:off x="4239932" y="5139095"/>
            <a:ext cx="374184" cy="309651"/>
          </a:xfrm>
          <a:prstGeom prst="rect">
            <a:avLst/>
          </a:prstGeom>
          <a:solidFill>
            <a:schemeClr val="bg1"/>
          </a:solidFill>
        </p:spPr>
        <p:txBody>
          <a:bodyPr wrap="square" lIns="93296" tIns="46648" rIns="93296" bIns="46648" rtlCol="0">
            <a:spAutoFit/>
          </a:bodyPr>
          <a:lstStyle/>
          <a:p>
            <a:r>
              <a:rPr lang="da-DK" sz="1400" b="1" dirty="0" smtClean="0">
                <a:solidFill>
                  <a:srgbClr val="000000"/>
                </a:solidFill>
                <a:latin typeface="Calibri"/>
              </a:rPr>
              <a:t>10</a:t>
            </a:r>
            <a:endParaRPr lang="da-DK" sz="1400" b="1" dirty="0">
              <a:solidFill>
                <a:srgbClr val="000000"/>
              </a:solidFill>
              <a:latin typeface="Calibri"/>
            </a:endParaRPr>
          </a:p>
        </p:txBody>
      </p:sp>
      <p:sp>
        <p:nvSpPr>
          <p:cNvPr id="29" name="TextBox 28"/>
          <p:cNvSpPr txBox="1"/>
          <p:nvPr/>
        </p:nvSpPr>
        <p:spPr>
          <a:xfrm>
            <a:off x="4563089" y="5139095"/>
            <a:ext cx="374185" cy="309651"/>
          </a:xfrm>
          <a:prstGeom prst="rect">
            <a:avLst/>
          </a:prstGeom>
          <a:solidFill>
            <a:schemeClr val="bg1"/>
          </a:solidFill>
        </p:spPr>
        <p:txBody>
          <a:bodyPr wrap="square" lIns="93296" tIns="46648" rIns="93296" bIns="46648" rtlCol="0">
            <a:spAutoFit/>
          </a:bodyPr>
          <a:lstStyle/>
          <a:p>
            <a:r>
              <a:rPr lang="da-DK" sz="1400" b="1" dirty="0" smtClean="0">
                <a:solidFill>
                  <a:srgbClr val="000000"/>
                </a:solidFill>
                <a:latin typeface="Calibri"/>
              </a:rPr>
              <a:t>11</a:t>
            </a:r>
            <a:endParaRPr lang="da-DK" sz="1400" b="1" dirty="0">
              <a:solidFill>
                <a:srgbClr val="000000"/>
              </a:solidFill>
              <a:latin typeface="Calibri"/>
            </a:endParaRPr>
          </a:p>
        </p:txBody>
      </p:sp>
      <p:sp>
        <p:nvSpPr>
          <p:cNvPr id="30" name="TextBox 29"/>
          <p:cNvSpPr txBox="1"/>
          <p:nvPr/>
        </p:nvSpPr>
        <p:spPr>
          <a:xfrm>
            <a:off x="4869238" y="5143956"/>
            <a:ext cx="374185" cy="309651"/>
          </a:xfrm>
          <a:prstGeom prst="rect">
            <a:avLst/>
          </a:prstGeom>
          <a:solidFill>
            <a:schemeClr val="bg1"/>
          </a:solidFill>
        </p:spPr>
        <p:txBody>
          <a:bodyPr wrap="square" lIns="93296" tIns="46648" rIns="93296" bIns="46648" rtlCol="0">
            <a:spAutoFit/>
          </a:bodyPr>
          <a:lstStyle/>
          <a:p>
            <a:r>
              <a:rPr lang="da-DK" sz="1400" b="1" dirty="0" smtClean="0">
                <a:solidFill>
                  <a:srgbClr val="000000"/>
                </a:solidFill>
                <a:latin typeface="Calibri"/>
              </a:rPr>
              <a:t>8</a:t>
            </a:r>
            <a:endParaRPr lang="da-DK" sz="1400" b="1" dirty="0">
              <a:solidFill>
                <a:srgbClr val="000000"/>
              </a:solidFill>
              <a:latin typeface="Calibri"/>
            </a:endParaRPr>
          </a:p>
        </p:txBody>
      </p:sp>
      <p:sp>
        <p:nvSpPr>
          <p:cNvPr id="31" name="TextBox 30"/>
          <p:cNvSpPr txBox="1"/>
          <p:nvPr/>
        </p:nvSpPr>
        <p:spPr>
          <a:xfrm>
            <a:off x="3651167" y="5453122"/>
            <a:ext cx="2198029" cy="832871"/>
          </a:xfrm>
          <a:prstGeom prst="rect">
            <a:avLst/>
          </a:prstGeom>
          <a:noFill/>
        </p:spPr>
        <p:txBody>
          <a:bodyPr wrap="square" lIns="93296" tIns="46648" rIns="93296" bIns="46648" rtlCol="0">
            <a:spAutoFit/>
          </a:bodyPr>
          <a:lstStyle/>
          <a:p>
            <a:r>
              <a:rPr lang="da-DK" sz="1600" b="1" dirty="0" smtClean="0">
                <a:solidFill>
                  <a:srgbClr val="000000"/>
                </a:solidFill>
                <a:latin typeface="Calibri"/>
              </a:rPr>
              <a:t>Brecha con diferentes compromisos GtCO</a:t>
            </a:r>
            <a:r>
              <a:rPr lang="da-DK" sz="1600" b="1" baseline="-25000" dirty="0" smtClean="0">
                <a:solidFill>
                  <a:srgbClr val="000000"/>
                </a:solidFill>
                <a:latin typeface="Calibri"/>
              </a:rPr>
              <a:t>2</a:t>
            </a:r>
            <a:r>
              <a:rPr lang="da-DK" sz="1600" b="1" dirty="0" smtClean="0">
                <a:solidFill>
                  <a:srgbClr val="000000"/>
                </a:solidFill>
                <a:latin typeface="Calibri"/>
              </a:rPr>
              <a:t>e/año</a:t>
            </a:r>
            <a:endParaRPr lang="da-DK" sz="1600" b="1" dirty="0">
              <a:solidFill>
                <a:srgbClr val="000000"/>
              </a:solidFill>
              <a:latin typeface="Calibri"/>
            </a:endParaRPr>
          </a:p>
        </p:txBody>
      </p:sp>
      <p:sp>
        <p:nvSpPr>
          <p:cNvPr id="32" name="TextBox 31"/>
          <p:cNvSpPr txBox="1"/>
          <p:nvPr/>
        </p:nvSpPr>
        <p:spPr>
          <a:xfrm>
            <a:off x="5914037" y="1313291"/>
            <a:ext cx="3193192" cy="596653"/>
          </a:xfrm>
          <a:prstGeom prst="rect">
            <a:avLst/>
          </a:prstGeom>
          <a:noFill/>
        </p:spPr>
        <p:txBody>
          <a:bodyPr wrap="square" lIns="93296" tIns="46648" rIns="93296" bIns="46648" rtlCol="0">
            <a:spAutoFit/>
          </a:bodyPr>
          <a:lstStyle/>
          <a:p>
            <a:pPr algn="l"/>
            <a:r>
              <a:rPr lang="da-DK" sz="1600" b="1" dirty="0" smtClean="0">
                <a:latin typeface="Arial" pitchFamily="34" charset="0"/>
                <a:cs typeface="Arial" pitchFamily="34" charset="0"/>
              </a:rPr>
              <a:t>Business-as-usual</a:t>
            </a:r>
          </a:p>
          <a:p>
            <a:pPr algn="l"/>
            <a:r>
              <a:rPr lang="da-DK" sz="1600" b="1" dirty="0" smtClean="0">
                <a:latin typeface="Arial" pitchFamily="34" charset="0"/>
                <a:cs typeface="Arial" pitchFamily="34" charset="0"/>
              </a:rPr>
              <a:t>Brecha = 14 GtCO</a:t>
            </a:r>
            <a:r>
              <a:rPr lang="da-DK" sz="1600" b="1" baseline="-25000" dirty="0" smtClean="0">
                <a:latin typeface="Arial" pitchFamily="34" charset="0"/>
                <a:cs typeface="Arial" pitchFamily="34" charset="0"/>
              </a:rPr>
              <a:t>2</a:t>
            </a:r>
            <a:r>
              <a:rPr lang="da-DK" sz="1600" b="1" dirty="0" smtClean="0">
                <a:latin typeface="Arial" pitchFamily="34" charset="0"/>
                <a:cs typeface="Arial" pitchFamily="34" charset="0"/>
              </a:rPr>
              <a:t>e/año</a:t>
            </a:r>
          </a:p>
        </p:txBody>
      </p:sp>
      <p:sp>
        <p:nvSpPr>
          <p:cNvPr id="35" name="TextBox 34"/>
          <p:cNvSpPr txBox="1"/>
          <p:nvPr/>
        </p:nvSpPr>
        <p:spPr>
          <a:xfrm>
            <a:off x="5914039" y="2000281"/>
            <a:ext cx="3229962" cy="847876"/>
          </a:xfrm>
          <a:prstGeom prst="rect">
            <a:avLst/>
          </a:prstGeom>
          <a:noFill/>
        </p:spPr>
        <p:txBody>
          <a:bodyPr wrap="square" lIns="93296" tIns="46648" rIns="93296" bIns="46648" rtlCol="0">
            <a:spAutoFit/>
          </a:bodyPr>
          <a:lstStyle/>
          <a:p>
            <a:pPr algn="l"/>
            <a:r>
              <a:rPr lang="en-GB" sz="1600" b="1" dirty="0" err="1" smtClean="0">
                <a:solidFill>
                  <a:srgbClr val="000000">
                    <a:lumMod val="75000"/>
                    <a:lumOff val="25000"/>
                  </a:srgbClr>
                </a:solidFill>
                <a:latin typeface="Arial" pitchFamily="34" charset="0"/>
                <a:cs typeface="Arial" pitchFamily="34" charset="0"/>
              </a:rPr>
              <a:t>Diferentes</a:t>
            </a:r>
            <a:r>
              <a:rPr lang="en-GB" sz="1600" b="1" dirty="0" smtClean="0">
                <a:solidFill>
                  <a:srgbClr val="000000">
                    <a:lumMod val="75000"/>
                    <a:lumOff val="25000"/>
                  </a:srgbClr>
                </a:solidFill>
                <a:latin typeface="Arial" pitchFamily="34" charset="0"/>
                <a:cs typeface="Arial" pitchFamily="34" charset="0"/>
              </a:rPr>
              <a:t> </a:t>
            </a:r>
            <a:r>
              <a:rPr lang="en-GB" sz="1600" b="1" dirty="0" err="1" smtClean="0">
                <a:solidFill>
                  <a:srgbClr val="000000">
                    <a:lumMod val="75000"/>
                    <a:lumOff val="25000"/>
                  </a:srgbClr>
                </a:solidFill>
                <a:latin typeface="Arial" pitchFamily="34" charset="0"/>
                <a:cs typeface="Arial" pitchFamily="34" charset="0"/>
              </a:rPr>
              <a:t>casos</a:t>
            </a:r>
            <a:r>
              <a:rPr lang="en-GB" sz="1600" b="1" dirty="0" smtClean="0">
                <a:solidFill>
                  <a:srgbClr val="000000">
                    <a:lumMod val="75000"/>
                    <a:lumOff val="25000"/>
                  </a:srgbClr>
                </a:solidFill>
                <a:latin typeface="Arial" pitchFamily="34" charset="0"/>
                <a:cs typeface="Arial" pitchFamily="34" charset="0"/>
              </a:rPr>
              <a:t> de </a:t>
            </a:r>
            <a:r>
              <a:rPr lang="en-GB" sz="1600" b="1" dirty="0" err="1" smtClean="0">
                <a:solidFill>
                  <a:srgbClr val="000000">
                    <a:lumMod val="75000"/>
                    <a:lumOff val="25000"/>
                  </a:srgbClr>
                </a:solidFill>
                <a:latin typeface="Arial" pitchFamily="34" charset="0"/>
                <a:cs typeface="Arial" pitchFamily="34" charset="0"/>
              </a:rPr>
              <a:t>compromiso</a:t>
            </a:r>
            <a:r>
              <a:rPr lang="en-GB" sz="1600" b="1" dirty="0" smtClean="0">
                <a:solidFill>
                  <a:srgbClr val="000000">
                    <a:lumMod val="75000"/>
                    <a:lumOff val="25000"/>
                  </a:srgbClr>
                </a:solidFill>
                <a:latin typeface="Arial" pitchFamily="34" charset="0"/>
                <a:cs typeface="Arial" pitchFamily="34" charset="0"/>
              </a:rPr>
              <a:t> de los </a:t>
            </a:r>
            <a:r>
              <a:rPr lang="en-GB" sz="1600" b="1" dirty="0" err="1" smtClean="0">
                <a:solidFill>
                  <a:srgbClr val="000000">
                    <a:lumMod val="75000"/>
                    <a:lumOff val="25000"/>
                  </a:srgbClr>
                </a:solidFill>
                <a:latin typeface="Arial" pitchFamily="34" charset="0"/>
                <a:cs typeface="Arial" pitchFamily="34" charset="0"/>
              </a:rPr>
              <a:t>países</a:t>
            </a:r>
            <a:r>
              <a:rPr lang="en-GB" sz="1600" b="1" dirty="0" smtClean="0">
                <a:solidFill>
                  <a:srgbClr val="000000">
                    <a:lumMod val="75000"/>
                    <a:lumOff val="25000"/>
                  </a:srgbClr>
                </a:solidFill>
                <a:latin typeface="Arial" pitchFamily="34" charset="0"/>
                <a:cs typeface="Arial" pitchFamily="34" charset="0"/>
              </a:rPr>
              <a:t>:</a:t>
            </a:r>
          </a:p>
          <a:p>
            <a:pPr algn="l"/>
            <a:r>
              <a:rPr lang="en-GB" sz="1600" b="1" dirty="0" err="1" smtClean="0">
                <a:solidFill>
                  <a:srgbClr val="000000">
                    <a:lumMod val="75000"/>
                    <a:lumOff val="25000"/>
                  </a:srgbClr>
                </a:solidFill>
                <a:latin typeface="Arial" pitchFamily="34" charset="0"/>
                <a:cs typeface="Arial" pitchFamily="34" charset="0"/>
              </a:rPr>
              <a:t>Brecha</a:t>
            </a:r>
            <a:r>
              <a:rPr lang="en-GB" sz="1600" b="1" dirty="0" smtClean="0">
                <a:solidFill>
                  <a:srgbClr val="000000">
                    <a:lumMod val="75000"/>
                    <a:lumOff val="25000"/>
                  </a:srgbClr>
                </a:solidFill>
                <a:latin typeface="Arial" pitchFamily="34" charset="0"/>
                <a:cs typeface="Arial" pitchFamily="34" charset="0"/>
              </a:rPr>
              <a:t> = 8 – 13 </a:t>
            </a:r>
            <a:r>
              <a:rPr lang="da-DK" sz="1600" b="1" dirty="0" smtClean="0">
                <a:solidFill>
                  <a:srgbClr val="000000">
                    <a:lumMod val="75000"/>
                    <a:lumOff val="25000"/>
                  </a:srgbClr>
                </a:solidFill>
                <a:latin typeface="Arial" pitchFamily="34" charset="0"/>
                <a:cs typeface="Arial" pitchFamily="34" charset="0"/>
              </a:rPr>
              <a:t>GtCO</a:t>
            </a:r>
            <a:r>
              <a:rPr lang="da-DK" sz="1600" b="1" baseline="-25000" dirty="0" smtClean="0">
                <a:solidFill>
                  <a:srgbClr val="000000">
                    <a:lumMod val="75000"/>
                    <a:lumOff val="25000"/>
                  </a:srgbClr>
                </a:solidFill>
                <a:latin typeface="Arial" pitchFamily="34" charset="0"/>
                <a:cs typeface="Arial" pitchFamily="34" charset="0"/>
              </a:rPr>
              <a:t>2</a:t>
            </a:r>
            <a:r>
              <a:rPr lang="da-DK" sz="1600" b="1" dirty="0" smtClean="0">
                <a:solidFill>
                  <a:srgbClr val="000000">
                    <a:lumMod val="75000"/>
                    <a:lumOff val="25000"/>
                  </a:srgbClr>
                </a:solidFill>
                <a:latin typeface="Arial" pitchFamily="34" charset="0"/>
                <a:cs typeface="Arial" pitchFamily="34" charset="0"/>
              </a:rPr>
              <a:t>e/año</a:t>
            </a:r>
            <a:endParaRPr lang="en-GB" sz="1600" b="1" dirty="0" smtClean="0">
              <a:solidFill>
                <a:srgbClr val="000000">
                  <a:lumMod val="75000"/>
                  <a:lumOff val="25000"/>
                </a:srgbClr>
              </a:solidFill>
              <a:latin typeface="Arial" pitchFamily="34" charset="0"/>
              <a:cs typeface="Arial" pitchFamily="34" charset="0"/>
            </a:endParaRPr>
          </a:p>
        </p:txBody>
      </p:sp>
      <p:sp>
        <p:nvSpPr>
          <p:cNvPr id="36" name="TextBox 35"/>
          <p:cNvSpPr txBox="1"/>
          <p:nvPr/>
        </p:nvSpPr>
        <p:spPr>
          <a:xfrm>
            <a:off x="5914039" y="2995947"/>
            <a:ext cx="3229962" cy="596653"/>
          </a:xfrm>
          <a:prstGeom prst="rect">
            <a:avLst/>
          </a:prstGeom>
          <a:noFill/>
        </p:spPr>
        <p:txBody>
          <a:bodyPr wrap="square" lIns="93296" tIns="46648" rIns="93296" bIns="46648" rtlCol="0">
            <a:spAutoFit/>
          </a:bodyPr>
          <a:lstStyle/>
          <a:p>
            <a:pPr algn="l"/>
            <a:r>
              <a:rPr lang="en-GB" sz="1600" b="1" dirty="0" err="1" smtClean="0">
                <a:solidFill>
                  <a:srgbClr val="000000">
                    <a:lumMod val="85000"/>
                    <a:lumOff val="15000"/>
                  </a:srgbClr>
                </a:solidFill>
                <a:latin typeface="Arial" pitchFamily="34" charset="0"/>
                <a:cs typeface="Arial" pitchFamily="34" charset="0"/>
              </a:rPr>
              <a:t>Caso</a:t>
            </a:r>
            <a:r>
              <a:rPr lang="en-GB" sz="1600" b="1" dirty="0" smtClean="0">
                <a:solidFill>
                  <a:srgbClr val="000000">
                    <a:lumMod val="85000"/>
                    <a:lumOff val="15000"/>
                  </a:srgbClr>
                </a:solidFill>
                <a:latin typeface="Arial" pitchFamily="34" charset="0"/>
                <a:cs typeface="Arial" pitchFamily="34" charset="0"/>
              </a:rPr>
              <a:t> </a:t>
            </a:r>
            <a:r>
              <a:rPr lang="en-GB" sz="1600" b="1" dirty="0" err="1" smtClean="0">
                <a:solidFill>
                  <a:srgbClr val="000000">
                    <a:lumMod val="85000"/>
                    <a:lumOff val="15000"/>
                  </a:srgbClr>
                </a:solidFill>
                <a:latin typeface="Arial" pitchFamily="34" charset="0"/>
                <a:cs typeface="Arial" pitchFamily="34" charset="0"/>
              </a:rPr>
              <a:t>más</a:t>
            </a:r>
            <a:r>
              <a:rPr lang="en-GB" sz="1600" b="1" dirty="0" smtClean="0">
                <a:solidFill>
                  <a:srgbClr val="000000">
                    <a:lumMod val="85000"/>
                    <a:lumOff val="15000"/>
                  </a:srgbClr>
                </a:solidFill>
                <a:latin typeface="Arial" pitchFamily="34" charset="0"/>
                <a:cs typeface="Arial" pitchFamily="34" charset="0"/>
              </a:rPr>
              <a:t> </a:t>
            </a:r>
            <a:r>
              <a:rPr lang="en-GB" sz="1600" b="1" dirty="0" err="1" smtClean="0">
                <a:solidFill>
                  <a:srgbClr val="000000">
                    <a:lumMod val="85000"/>
                    <a:lumOff val="15000"/>
                  </a:srgbClr>
                </a:solidFill>
                <a:latin typeface="Arial" pitchFamily="34" charset="0"/>
                <a:cs typeface="Arial" pitchFamily="34" charset="0"/>
              </a:rPr>
              <a:t>ambicioso</a:t>
            </a:r>
            <a:r>
              <a:rPr lang="en-GB" sz="1600" b="1" dirty="0" smtClean="0">
                <a:solidFill>
                  <a:srgbClr val="000000">
                    <a:lumMod val="85000"/>
                    <a:lumOff val="15000"/>
                  </a:srgbClr>
                </a:solidFill>
                <a:latin typeface="Arial" pitchFamily="34" charset="0"/>
                <a:cs typeface="Arial" pitchFamily="34" charset="0"/>
              </a:rPr>
              <a:t>:</a:t>
            </a:r>
          </a:p>
          <a:p>
            <a:pPr algn="l"/>
            <a:r>
              <a:rPr lang="en-GB" sz="1600" b="1" dirty="0" err="1" smtClean="0">
                <a:solidFill>
                  <a:srgbClr val="000000">
                    <a:lumMod val="85000"/>
                    <a:lumOff val="15000"/>
                  </a:srgbClr>
                </a:solidFill>
                <a:latin typeface="Arial" pitchFamily="34" charset="0"/>
                <a:cs typeface="Arial" pitchFamily="34" charset="0"/>
              </a:rPr>
              <a:t>Brecha</a:t>
            </a:r>
            <a:r>
              <a:rPr lang="en-GB" sz="1600" b="1" dirty="0" smtClean="0">
                <a:solidFill>
                  <a:srgbClr val="000000">
                    <a:lumMod val="85000"/>
                    <a:lumOff val="15000"/>
                  </a:srgbClr>
                </a:solidFill>
                <a:latin typeface="Arial" pitchFamily="34" charset="0"/>
                <a:cs typeface="Arial" pitchFamily="34" charset="0"/>
              </a:rPr>
              <a:t> = 8 </a:t>
            </a:r>
            <a:r>
              <a:rPr lang="da-DK" sz="1600" b="1" dirty="0" smtClean="0">
                <a:solidFill>
                  <a:srgbClr val="000000">
                    <a:lumMod val="85000"/>
                    <a:lumOff val="15000"/>
                  </a:srgbClr>
                </a:solidFill>
                <a:latin typeface="Arial" pitchFamily="34" charset="0"/>
                <a:cs typeface="Arial" pitchFamily="34" charset="0"/>
              </a:rPr>
              <a:t>GtCO</a:t>
            </a:r>
            <a:r>
              <a:rPr lang="da-DK" sz="1600" b="1" baseline="-25000" dirty="0" smtClean="0">
                <a:solidFill>
                  <a:srgbClr val="000000">
                    <a:lumMod val="85000"/>
                    <a:lumOff val="15000"/>
                  </a:srgbClr>
                </a:solidFill>
                <a:latin typeface="Arial" pitchFamily="34" charset="0"/>
                <a:cs typeface="Arial" pitchFamily="34" charset="0"/>
              </a:rPr>
              <a:t>2</a:t>
            </a:r>
            <a:r>
              <a:rPr lang="da-DK" sz="1600" b="1" dirty="0" smtClean="0">
                <a:solidFill>
                  <a:srgbClr val="000000">
                    <a:lumMod val="85000"/>
                    <a:lumOff val="15000"/>
                  </a:srgbClr>
                </a:solidFill>
                <a:latin typeface="Arial" pitchFamily="34" charset="0"/>
                <a:cs typeface="Arial" pitchFamily="34" charset="0"/>
              </a:rPr>
              <a:t>e/año</a:t>
            </a:r>
            <a:endParaRPr lang="en-GB" sz="1600" b="1" dirty="0" smtClean="0">
              <a:solidFill>
                <a:srgbClr val="000000">
                  <a:lumMod val="85000"/>
                  <a:lumOff val="15000"/>
                </a:srgbClr>
              </a:solidFill>
              <a:latin typeface="Arial" pitchFamily="34" charset="0"/>
              <a:cs typeface="Arial" pitchFamily="34" charset="0"/>
            </a:endParaRPr>
          </a:p>
        </p:txBody>
      </p:sp>
      <p:sp>
        <p:nvSpPr>
          <p:cNvPr id="23" name="TextBox 22"/>
          <p:cNvSpPr txBox="1"/>
          <p:nvPr/>
        </p:nvSpPr>
        <p:spPr>
          <a:xfrm>
            <a:off x="5886458" y="4017783"/>
            <a:ext cx="3128776" cy="1727154"/>
          </a:xfrm>
          <a:prstGeom prst="rect">
            <a:avLst/>
          </a:prstGeom>
          <a:noFill/>
          <a:ln>
            <a:solidFill>
              <a:schemeClr val="tx1"/>
            </a:solidFill>
          </a:ln>
        </p:spPr>
        <p:txBody>
          <a:bodyPr wrap="square" lIns="93296" tIns="46648" rIns="93296" bIns="46648" rtlCol="0">
            <a:spAutoFit/>
          </a:bodyPr>
          <a:lstStyle/>
          <a:p>
            <a:pPr algn="l"/>
            <a:r>
              <a:rPr lang="en-GB" sz="1600" b="1" dirty="0" err="1" smtClean="0">
                <a:solidFill>
                  <a:srgbClr val="000000">
                    <a:lumMod val="85000"/>
                    <a:lumOff val="15000"/>
                  </a:srgbClr>
                </a:solidFill>
                <a:latin typeface="Arial" pitchFamily="34" charset="0"/>
                <a:cs typeface="Arial" pitchFamily="34" charset="0"/>
              </a:rPr>
              <a:t>Compromisos</a:t>
            </a:r>
            <a:r>
              <a:rPr lang="en-GB" sz="1600" b="1" dirty="0" smtClean="0">
                <a:solidFill>
                  <a:srgbClr val="000000">
                    <a:lumMod val="85000"/>
                    <a:lumOff val="15000"/>
                  </a:srgbClr>
                </a:solidFill>
                <a:latin typeface="Arial" pitchFamily="34" charset="0"/>
                <a:cs typeface="Arial" pitchFamily="34" charset="0"/>
              </a:rPr>
              <a:t> no son </a:t>
            </a:r>
            <a:r>
              <a:rPr lang="en-GB" sz="1600" b="1" dirty="0" err="1" smtClean="0">
                <a:solidFill>
                  <a:srgbClr val="000000">
                    <a:lumMod val="85000"/>
                    <a:lumOff val="15000"/>
                  </a:srgbClr>
                </a:solidFill>
                <a:latin typeface="Arial" pitchFamily="34" charset="0"/>
                <a:cs typeface="Arial" pitchFamily="34" charset="0"/>
              </a:rPr>
              <a:t>suficientes</a:t>
            </a:r>
            <a:r>
              <a:rPr lang="en-GB" sz="1600" b="1" dirty="0" smtClean="0">
                <a:solidFill>
                  <a:srgbClr val="000000">
                    <a:lumMod val="85000"/>
                    <a:lumOff val="15000"/>
                  </a:srgbClr>
                </a:solidFill>
                <a:latin typeface="Arial" pitchFamily="34" charset="0"/>
                <a:cs typeface="Arial" pitchFamily="34" charset="0"/>
              </a:rPr>
              <a:t> </a:t>
            </a:r>
            <a:r>
              <a:rPr lang="en-GB" sz="1600" b="1" dirty="0" err="1" smtClean="0">
                <a:solidFill>
                  <a:srgbClr val="000000">
                    <a:lumMod val="85000"/>
                    <a:lumOff val="15000"/>
                  </a:srgbClr>
                </a:solidFill>
                <a:latin typeface="Arial" pitchFamily="34" charset="0"/>
                <a:cs typeface="Arial" pitchFamily="34" charset="0"/>
              </a:rPr>
              <a:t>para</a:t>
            </a:r>
            <a:r>
              <a:rPr lang="en-GB" sz="1600" b="1" dirty="0" smtClean="0">
                <a:solidFill>
                  <a:srgbClr val="000000">
                    <a:lumMod val="85000"/>
                    <a:lumOff val="15000"/>
                  </a:srgbClr>
                </a:solidFill>
                <a:latin typeface="Arial" pitchFamily="34" charset="0"/>
                <a:cs typeface="Arial" pitchFamily="34" charset="0"/>
              </a:rPr>
              <a:t> </a:t>
            </a:r>
            <a:r>
              <a:rPr lang="en-GB" sz="1600" b="1" dirty="0" err="1" smtClean="0">
                <a:solidFill>
                  <a:srgbClr val="000000">
                    <a:lumMod val="85000"/>
                    <a:lumOff val="15000"/>
                  </a:srgbClr>
                </a:solidFill>
                <a:latin typeface="Arial" pitchFamily="34" charset="0"/>
                <a:cs typeface="Arial" pitchFamily="34" charset="0"/>
              </a:rPr>
              <a:t>cumplir</a:t>
            </a:r>
            <a:r>
              <a:rPr lang="en-GB" sz="1600" b="1" dirty="0" smtClean="0">
                <a:solidFill>
                  <a:srgbClr val="000000">
                    <a:lumMod val="85000"/>
                    <a:lumOff val="15000"/>
                  </a:srgbClr>
                </a:solidFill>
                <a:latin typeface="Arial" pitchFamily="34" charset="0"/>
                <a:cs typeface="Arial" pitchFamily="34" charset="0"/>
              </a:rPr>
              <a:t> con el </a:t>
            </a:r>
            <a:r>
              <a:rPr lang="en-GB" sz="1600" b="1" dirty="0" err="1" smtClean="0">
                <a:solidFill>
                  <a:srgbClr val="000000">
                    <a:lumMod val="85000"/>
                    <a:lumOff val="15000"/>
                  </a:srgbClr>
                </a:solidFill>
                <a:latin typeface="Arial" pitchFamily="34" charset="0"/>
                <a:cs typeface="Arial" pitchFamily="34" charset="0"/>
              </a:rPr>
              <a:t>objetivo</a:t>
            </a:r>
            <a:r>
              <a:rPr lang="en-GB" sz="1600" b="1" dirty="0" smtClean="0">
                <a:solidFill>
                  <a:srgbClr val="000000">
                    <a:lumMod val="85000"/>
                    <a:lumOff val="15000"/>
                  </a:srgbClr>
                </a:solidFill>
                <a:latin typeface="Arial" pitchFamily="34" charset="0"/>
                <a:cs typeface="Arial" pitchFamily="34" charset="0"/>
              </a:rPr>
              <a:t> </a:t>
            </a:r>
            <a:r>
              <a:rPr lang="en-GB" sz="1600" b="1" dirty="0" err="1" smtClean="0">
                <a:solidFill>
                  <a:srgbClr val="000000">
                    <a:lumMod val="85000"/>
                    <a:lumOff val="15000"/>
                  </a:srgbClr>
                </a:solidFill>
                <a:latin typeface="Arial" pitchFamily="34" charset="0"/>
                <a:cs typeface="Arial" pitchFamily="34" charset="0"/>
              </a:rPr>
              <a:t>climátivo</a:t>
            </a:r>
            <a:r>
              <a:rPr lang="en-GB" sz="1600" b="1" dirty="0" smtClean="0">
                <a:solidFill>
                  <a:srgbClr val="000000">
                    <a:lumMod val="85000"/>
                    <a:lumOff val="15000"/>
                  </a:srgbClr>
                </a:solidFill>
                <a:latin typeface="Arial" pitchFamily="34" charset="0"/>
                <a:cs typeface="Arial" pitchFamily="34" charset="0"/>
              </a:rPr>
              <a:t> de </a:t>
            </a:r>
            <a:r>
              <a:rPr lang="en-US" sz="1600" b="1" dirty="0" smtClean="0"/>
              <a:t>2</a:t>
            </a:r>
            <a:r>
              <a:rPr lang="en-US" sz="1600" b="1" baseline="30000" dirty="0" smtClean="0"/>
              <a:t>o</a:t>
            </a:r>
            <a:r>
              <a:rPr lang="en-US" sz="1600" b="1" dirty="0" smtClean="0"/>
              <a:t>C</a:t>
            </a:r>
            <a:endParaRPr lang="en-GB" sz="1600" b="1" dirty="0" smtClean="0">
              <a:solidFill>
                <a:srgbClr val="000000">
                  <a:lumMod val="85000"/>
                  <a:lumOff val="15000"/>
                </a:srgbClr>
              </a:solidFill>
              <a:latin typeface="Arial" pitchFamily="34" charset="0"/>
              <a:cs typeface="Arial" pitchFamily="34" charset="0"/>
            </a:endParaRPr>
          </a:p>
          <a:p>
            <a:pPr algn="l"/>
            <a:endParaRPr lang="en-GB" sz="800" b="1" dirty="0">
              <a:solidFill>
                <a:srgbClr val="000000">
                  <a:lumMod val="85000"/>
                  <a:lumOff val="15000"/>
                </a:srgbClr>
              </a:solidFill>
              <a:latin typeface="Arial" pitchFamily="34" charset="0"/>
              <a:cs typeface="Arial" pitchFamily="34" charset="0"/>
            </a:endParaRPr>
          </a:p>
          <a:p>
            <a:pPr algn="l"/>
            <a:r>
              <a:rPr lang="en-GB" sz="1600" b="1" dirty="0" smtClean="0">
                <a:solidFill>
                  <a:srgbClr val="000000">
                    <a:lumMod val="85000"/>
                    <a:lumOff val="15000"/>
                  </a:srgbClr>
                </a:solidFill>
                <a:latin typeface="Arial" pitchFamily="34" charset="0"/>
                <a:cs typeface="Arial" pitchFamily="34" charset="0"/>
              </a:rPr>
              <a:t>No </a:t>
            </a:r>
            <a:r>
              <a:rPr lang="en-GB" sz="1600" b="1" dirty="0" err="1" smtClean="0">
                <a:solidFill>
                  <a:srgbClr val="000000">
                    <a:lumMod val="85000"/>
                    <a:lumOff val="15000"/>
                  </a:srgbClr>
                </a:solidFill>
                <a:latin typeface="Arial" pitchFamily="34" charset="0"/>
                <a:cs typeface="Arial" pitchFamily="34" charset="0"/>
              </a:rPr>
              <a:t>podemos</a:t>
            </a:r>
            <a:r>
              <a:rPr lang="en-GB" sz="1600" b="1" dirty="0" smtClean="0">
                <a:solidFill>
                  <a:srgbClr val="000000">
                    <a:lumMod val="85000"/>
                    <a:lumOff val="15000"/>
                  </a:srgbClr>
                </a:solidFill>
                <a:latin typeface="Arial" pitchFamily="34" charset="0"/>
                <a:cs typeface="Arial" pitchFamily="34" charset="0"/>
              </a:rPr>
              <a:t> </a:t>
            </a:r>
            <a:r>
              <a:rPr lang="en-GB" sz="1600" b="1" dirty="0" err="1" smtClean="0">
                <a:solidFill>
                  <a:srgbClr val="000000">
                    <a:lumMod val="85000"/>
                    <a:lumOff val="15000"/>
                  </a:srgbClr>
                </a:solidFill>
                <a:latin typeface="Arial" pitchFamily="34" charset="0"/>
                <a:cs typeface="Arial" pitchFamily="34" charset="0"/>
              </a:rPr>
              <a:t>esperar</a:t>
            </a:r>
            <a:r>
              <a:rPr lang="en-GB" sz="1600" b="1" dirty="0" smtClean="0">
                <a:solidFill>
                  <a:srgbClr val="000000">
                    <a:lumMod val="85000"/>
                    <a:lumOff val="15000"/>
                  </a:srgbClr>
                </a:solidFill>
                <a:latin typeface="Arial" pitchFamily="34" charset="0"/>
                <a:cs typeface="Arial" pitchFamily="34" charset="0"/>
              </a:rPr>
              <a:t> al 2020 </a:t>
            </a:r>
            <a:r>
              <a:rPr lang="en-GB" sz="1600" b="1" dirty="0" err="1" smtClean="0">
                <a:solidFill>
                  <a:srgbClr val="000000">
                    <a:lumMod val="85000"/>
                    <a:lumOff val="15000"/>
                  </a:srgbClr>
                </a:solidFill>
                <a:latin typeface="Arial" pitchFamily="34" charset="0"/>
                <a:cs typeface="Arial" pitchFamily="34" charset="0"/>
              </a:rPr>
              <a:t>para</a:t>
            </a:r>
            <a:r>
              <a:rPr lang="en-GB" sz="1600" b="1" dirty="0" smtClean="0">
                <a:solidFill>
                  <a:srgbClr val="000000">
                    <a:lumMod val="85000"/>
                    <a:lumOff val="15000"/>
                  </a:srgbClr>
                </a:solidFill>
                <a:latin typeface="Arial" pitchFamily="34" charset="0"/>
                <a:cs typeface="Arial" pitchFamily="34" charset="0"/>
              </a:rPr>
              <a:t> </a:t>
            </a:r>
            <a:r>
              <a:rPr lang="en-GB" sz="1600" b="1" dirty="0" err="1" smtClean="0">
                <a:solidFill>
                  <a:srgbClr val="000000">
                    <a:lumMod val="85000"/>
                    <a:lumOff val="15000"/>
                  </a:srgbClr>
                </a:solidFill>
                <a:latin typeface="Arial" pitchFamily="34" charset="0"/>
                <a:cs typeface="Arial" pitchFamily="34" charset="0"/>
              </a:rPr>
              <a:t>iniciar</a:t>
            </a:r>
            <a:r>
              <a:rPr lang="en-GB" sz="1600" b="1" dirty="0" smtClean="0">
                <a:solidFill>
                  <a:srgbClr val="000000">
                    <a:lumMod val="85000"/>
                    <a:lumOff val="15000"/>
                  </a:srgbClr>
                </a:solidFill>
                <a:latin typeface="Arial" pitchFamily="34" charset="0"/>
                <a:cs typeface="Arial" pitchFamily="34" charset="0"/>
              </a:rPr>
              <a:t> </a:t>
            </a:r>
            <a:r>
              <a:rPr lang="en-GB" sz="1600" b="1" dirty="0" err="1" smtClean="0">
                <a:solidFill>
                  <a:srgbClr val="000000">
                    <a:lumMod val="85000"/>
                    <a:lumOff val="15000"/>
                  </a:srgbClr>
                </a:solidFill>
                <a:latin typeface="Arial" pitchFamily="34" charset="0"/>
                <a:cs typeface="Arial" pitchFamily="34" charset="0"/>
              </a:rPr>
              <a:t>estrictas</a:t>
            </a:r>
            <a:r>
              <a:rPr lang="en-GB" sz="1600" b="1" dirty="0" smtClean="0">
                <a:solidFill>
                  <a:srgbClr val="000000">
                    <a:lumMod val="85000"/>
                    <a:lumOff val="15000"/>
                  </a:srgbClr>
                </a:solidFill>
                <a:latin typeface="Arial" pitchFamily="34" charset="0"/>
                <a:cs typeface="Arial" pitchFamily="34" charset="0"/>
              </a:rPr>
              <a:t> </a:t>
            </a:r>
            <a:r>
              <a:rPr lang="en-GB" sz="1600" b="1" dirty="0" err="1" smtClean="0">
                <a:solidFill>
                  <a:srgbClr val="000000">
                    <a:lumMod val="85000"/>
                    <a:lumOff val="15000"/>
                  </a:srgbClr>
                </a:solidFill>
                <a:latin typeface="Arial" pitchFamily="34" charset="0"/>
                <a:cs typeface="Arial" pitchFamily="34" charset="0"/>
              </a:rPr>
              <a:t>reducciones</a:t>
            </a:r>
            <a:r>
              <a:rPr lang="en-GB" sz="1600" b="1" dirty="0" smtClean="0">
                <a:solidFill>
                  <a:srgbClr val="000000">
                    <a:lumMod val="85000"/>
                    <a:lumOff val="15000"/>
                  </a:srgbClr>
                </a:solidFill>
                <a:latin typeface="Arial" pitchFamily="34" charset="0"/>
                <a:cs typeface="Arial" pitchFamily="34" charset="0"/>
              </a:rPr>
              <a:t> de </a:t>
            </a:r>
            <a:r>
              <a:rPr lang="en-GB" sz="1600" b="1" dirty="0" err="1" smtClean="0">
                <a:solidFill>
                  <a:srgbClr val="000000">
                    <a:lumMod val="85000"/>
                    <a:lumOff val="15000"/>
                  </a:srgbClr>
                </a:solidFill>
                <a:latin typeface="Arial" pitchFamily="34" charset="0"/>
                <a:cs typeface="Arial" pitchFamily="34" charset="0"/>
              </a:rPr>
              <a:t>emisiones</a:t>
            </a:r>
            <a:r>
              <a:rPr lang="en-GB" sz="1600" b="1" dirty="0" smtClean="0">
                <a:solidFill>
                  <a:srgbClr val="000000">
                    <a:lumMod val="85000"/>
                    <a:lumOff val="15000"/>
                  </a:srgbClr>
                </a:solidFill>
                <a:latin typeface="Arial" pitchFamily="34" charset="0"/>
                <a:cs typeface="Arial" pitchFamily="34" charset="0"/>
              </a:rPr>
              <a:t>.</a:t>
            </a:r>
          </a:p>
        </p:txBody>
      </p:sp>
      <p:sp>
        <p:nvSpPr>
          <p:cNvPr id="24" name="Text Box 18"/>
          <p:cNvSpPr txBox="1">
            <a:spLocks noChangeArrowheads="1"/>
          </p:cNvSpPr>
          <p:nvPr/>
        </p:nvSpPr>
        <p:spPr bwMode="auto">
          <a:xfrm>
            <a:off x="-5617" y="3516366"/>
            <a:ext cx="1126223" cy="808301"/>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1" rIns="91420" bIns="45711">
            <a:spAutoFit/>
          </a:bodyPr>
          <a:lstStyle>
            <a:lvl1pPr algn="l" defTabSz="447675">
              <a:defRPr sz="2400">
                <a:solidFill>
                  <a:schemeClr val="tx1"/>
                </a:solidFill>
                <a:latin typeface="Times New Roman" pitchFamily="18" charset="0"/>
              </a:defRPr>
            </a:lvl1pPr>
            <a:lvl2pPr marL="728663" indent="-280988" algn="l" defTabSz="447675">
              <a:defRPr sz="2400">
                <a:solidFill>
                  <a:schemeClr val="tx1"/>
                </a:solidFill>
                <a:latin typeface="Times New Roman" pitchFamily="18" charset="0"/>
              </a:defRPr>
            </a:lvl2pPr>
            <a:lvl3pPr marL="1120775" indent="-225425" algn="l" defTabSz="447675">
              <a:defRPr sz="2400">
                <a:solidFill>
                  <a:schemeClr val="tx1"/>
                </a:solidFill>
                <a:latin typeface="Times New Roman" pitchFamily="18" charset="0"/>
              </a:defRPr>
            </a:lvl3pPr>
            <a:lvl4pPr marL="1568450" indent="-223838" algn="l" defTabSz="447675">
              <a:defRPr sz="2400">
                <a:solidFill>
                  <a:schemeClr val="tx1"/>
                </a:solidFill>
                <a:latin typeface="Times New Roman" pitchFamily="18" charset="0"/>
              </a:defRPr>
            </a:lvl4pPr>
            <a:lvl5pPr marL="2016125" indent="-223838" algn="l" defTabSz="447675">
              <a:defRPr sz="2400">
                <a:solidFill>
                  <a:schemeClr val="tx1"/>
                </a:solidFill>
                <a:latin typeface="Times New Roman" pitchFamily="18" charset="0"/>
              </a:defRPr>
            </a:lvl5pPr>
            <a:lvl6pPr marL="2473325" indent="-223838" defTabSz="447675" fontAlgn="base">
              <a:spcBef>
                <a:spcPct val="0"/>
              </a:spcBef>
              <a:spcAft>
                <a:spcPct val="0"/>
              </a:spcAft>
              <a:defRPr sz="2400">
                <a:solidFill>
                  <a:schemeClr val="tx1"/>
                </a:solidFill>
                <a:latin typeface="Times New Roman" pitchFamily="18" charset="0"/>
              </a:defRPr>
            </a:lvl6pPr>
            <a:lvl7pPr marL="2930525" indent="-223838" defTabSz="447675" fontAlgn="base">
              <a:spcBef>
                <a:spcPct val="0"/>
              </a:spcBef>
              <a:spcAft>
                <a:spcPct val="0"/>
              </a:spcAft>
              <a:defRPr sz="2400">
                <a:solidFill>
                  <a:schemeClr val="tx1"/>
                </a:solidFill>
                <a:latin typeface="Times New Roman" pitchFamily="18" charset="0"/>
              </a:defRPr>
            </a:lvl7pPr>
            <a:lvl8pPr marL="3387725" indent="-223838" defTabSz="447675" fontAlgn="base">
              <a:spcBef>
                <a:spcPct val="0"/>
              </a:spcBef>
              <a:spcAft>
                <a:spcPct val="0"/>
              </a:spcAft>
              <a:defRPr sz="2400">
                <a:solidFill>
                  <a:schemeClr val="tx1"/>
                </a:solidFill>
                <a:latin typeface="Times New Roman" pitchFamily="18" charset="0"/>
              </a:defRPr>
            </a:lvl8pPr>
            <a:lvl9pPr marL="3844925" indent="-223838" defTabSz="447675" fontAlgn="base">
              <a:spcBef>
                <a:spcPct val="0"/>
              </a:spcBef>
              <a:spcAft>
                <a:spcPct val="0"/>
              </a:spcAft>
              <a:defRPr sz="2400">
                <a:solidFill>
                  <a:schemeClr val="tx1"/>
                </a:solidFill>
                <a:latin typeface="Times New Roman" pitchFamily="18" charset="0"/>
              </a:defRPr>
            </a:lvl9pPr>
          </a:lstStyle>
          <a:p>
            <a:pPr>
              <a:lnSpc>
                <a:spcPct val="95000"/>
              </a:lnSpc>
            </a:pPr>
            <a:r>
              <a:rPr lang="en-US" sz="1600" dirty="0">
                <a:latin typeface="Arial" pitchFamily="34" charset="0"/>
                <a:cs typeface="Arial" pitchFamily="34" charset="0"/>
              </a:rPr>
              <a:t> </a:t>
            </a:r>
            <a:r>
              <a:rPr lang="en-US" sz="1600" dirty="0" err="1" smtClean="0">
                <a:latin typeface="Arial" pitchFamily="34" charset="0"/>
                <a:cs typeface="Arial" pitchFamily="34" charset="0"/>
              </a:rPr>
              <a:t>Ahora</a:t>
            </a:r>
            <a:r>
              <a:rPr lang="en-US" sz="1600" dirty="0" smtClean="0">
                <a:latin typeface="Arial" pitchFamily="34" charset="0"/>
                <a:cs typeface="Arial" pitchFamily="34" charset="0"/>
              </a:rPr>
              <a:t>:</a:t>
            </a:r>
            <a:endParaRPr lang="en-US" sz="1600" dirty="0">
              <a:latin typeface="Arial" pitchFamily="34" charset="0"/>
              <a:cs typeface="Arial" pitchFamily="34" charset="0"/>
            </a:endParaRPr>
          </a:p>
          <a:p>
            <a:pPr>
              <a:lnSpc>
                <a:spcPct val="95000"/>
              </a:lnSpc>
            </a:pPr>
            <a:r>
              <a:rPr lang="en-US" sz="1600" dirty="0">
                <a:latin typeface="Arial" pitchFamily="34" charset="0"/>
                <a:cs typeface="Arial" pitchFamily="34" charset="0"/>
                <a:sym typeface="Symbol" pitchFamily="18" charset="2"/>
              </a:rPr>
              <a:t> </a:t>
            </a:r>
            <a:r>
              <a:rPr lang="en-US" sz="1600" dirty="0" smtClean="0">
                <a:latin typeface="Arial" pitchFamily="34" charset="0"/>
                <a:cs typeface="Arial" pitchFamily="34" charset="0"/>
                <a:sym typeface="Symbol" pitchFamily="18" charset="2"/>
              </a:rPr>
              <a:t></a:t>
            </a:r>
            <a:r>
              <a:rPr lang="en-US" sz="1600" dirty="0">
                <a:latin typeface="Arial" pitchFamily="34" charset="0"/>
                <a:cs typeface="Arial" pitchFamily="34" charset="0"/>
                <a:sym typeface="Symbol" pitchFamily="18" charset="2"/>
              </a:rPr>
              <a:t> </a:t>
            </a:r>
            <a:r>
              <a:rPr lang="en-US" sz="1600" dirty="0" smtClean="0">
                <a:latin typeface="Arial" pitchFamily="34" charset="0"/>
              </a:rPr>
              <a:t>50.1 </a:t>
            </a:r>
            <a:endParaRPr lang="en-US" sz="1600" dirty="0">
              <a:latin typeface="Arial" pitchFamily="34" charset="0"/>
            </a:endParaRPr>
          </a:p>
          <a:p>
            <a:pPr>
              <a:lnSpc>
                <a:spcPct val="95000"/>
              </a:lnSpc>
            </a:pPr>
            <a:r>
              <a:rPr lang="en-US" sz="1600" dirty="0">
                <a:latin typeface="Arial" pitchFamily="34" charset="0"/>
              </a:rPr>
              <a:t> </a:t>
            </a:r>
            <a:r>
              <a:rPr lang="en-US" sz="1600" dirty="0" err="1" smtClean="0">
                <a:latin typeface="Arial" pitchFamily="34" charset="0"/>
              </a:rPr>
              <a:t>Gt</a:t>
            </a:r>
            <a:r>
              <a:rPr lang="en-US" sz="1600" dirty="0" smtClean="0">
                <a:latin typeface="Arial" pitchFamily="34" charset="0"/>
              </a:rPr>
              <a:t>/</a:t>
            </a:r>
            <a:r>
              <a:rPr lang="en-US" sz="1600" dirty="0" err="1" smtClean="0">
                <a:latin typeface="Arial" pitchFamily="34" charset="0"/>
              </a:rPr>
              <a:t>año</a:t>
            </a:r>
            <a:r>
              <a:rPr lang="en-US" sz="1600" dirty="0" smtClean="0">
                <a:latin typeface="Arial" pitchFamily="34" charset="0"/>
              </a:rPr>
              <a:t> </a:t>
            </a:r>
            <a:endParaRPr lang="en-US" sz="1600" dirty="0">
              <a:latin typeface="Arial" pitchFamily="34" charset="0"/>
            </a:endParaRPr>
          </a:p>
        </p:txBody>
      </p:sp>
      <p:cxnSp>
        <p:nvCxnSpPr>
          <p:cNvPr id="33" name="Straight Arrow Connector 32"/>
          <p:cNvCxnSpPr/>
          <p:nvPr/>
        </p:nvCxnSpPr>
        <p:spPr bwMode="auto">
          <a:xfrm>
            <a:off x="551144" y="3732964"/>
            <a:ext cx="486547"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4" name="Text Box 18"/>
          <p:cNvSpPr txBox="1">
            <a:spLocks noChangeArrowheads="1"/>
          </p:cNvSpPr>
          <p:nvPr/>
        </p:nvSpPr>
        <p:spPr bwMode="auto">
          <a:xfrm>
            <a:off x="1022929" y="4794090"/>
            <a:ext cx="1728369" cy="33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lgn="l" defTabSz="447675">
              <a:defRPr sz="2400">
                <a:solidFill>
                  <a:schemeClr val="tx1"/>
                </a:solidFill>
                <a:latin typeface="Times New Roman" pitchFamily="18" charset="0"/>
              </a:defRPr>
            </a:lvl1pPr>
            <a:lvl2pPr marL="728663" indent="-280988" algn="l" defTabSz="447675">
              <a:defRPr sz="2400">
                <a:solidFill>
                  <a:schemeClr val="tx1"/>
                </a:solidFill>
                <a:latin typeface="Times New Roman" pitchFamily="18" charset="0"/>
              </a:defRPr>
            </a:lvl2pPr>
            <a:lvl3pPr marL="1120775" indent="-225425" algn="l" defTabSz="447675">
              <a:defRPr sz="2400">
                <a:solidFill>
                  <a:schemeClr val="tx1"/>
                </a:solidFill>
                <a:latin typeface="Times New Roman" pitchFamily="18" charset="0"/>
              </a:defRPr>
            </a:lvl3pPr>
            <a:lvl4pPr marL="1568450" indent="-223838" algn="l" defTabSz="447675">
              <a:defRPr sz="2400">
                <a:solidFill>
                  <a:schemeClr val="tx1"/>
                </a:solidFill>
                <a:latin typeface="Times New Roman" pitchFamily="18" charset="0"/>
              </a:defRPr>
            </a:lvl4pPr>
            <a:lvl5pPr marL="2016125" indent="-223838" algn="l" defTabSz="447675">
              <a:defRPr sz="2400">
                <a:solidFill>
                  <a:schemeClr val="tx1"/>
                </a:solidFill>
                <a:latin typeface="Times New Roman" pitchFamily="18" charset="0"/>
              </a:defRPr>
            </a:lvl5pPr>
            <a:lvl6pPr marL="2473325" indent="-223838" defTabSz="447675" fontAlgn="base">
              <a:spcBef>
                <a:spcPct val="0"/>
              </a:spcBef>
              <a:spcAft>
                <a:spcPct val="0"/>
              </a:spcAft>
              <a:defRPr sz="2400">
                <a:solidFill>
                  <a:schemeClr val="tx1"/>
                </a:solidFill>
                <a:latin typeface="Times New Roman" pitchFamily="18" charset="0"/>
              </a:defRPr>
            </a:lvl6pPr>
            <a:lvl7pPr marL="2930525" indent="-223838" defTabSz="447675" fontAlgn="base">
              <a:spcBef>
                <a:spcPct val="0"/>
              </a:spcBef>
              <a:spcAft>
                <a:spcPct val="0"/>
              </a:spcAft>
              <a:defRPr sz="2400">
                <a:solidFill>
                  <a:schemeClr val="tx1"/>
                </a:solidFill>
                <a:latin typeface="Times New Roman" pitchFamily="18" charset="0"/>
              </a:defRPr>
            </a:lvl7pPr>
            <a:lvl8pPr marL="3387725" indent="-223838" defTabSz="447675" fontAlgn="base">
              <a:spcBef>
                <a:spcPct val="0"/>
              </a:spcBef>
              <a:spcAft>
                <a:spcPct val="0"/>
              </a:spcAft>
              <a:defRPr sz="2400">
                <a:solidFill>
                  <a:schemeClr val="tx1"/>
                </a:solidFill>
                <a:latin typeface="Times New Roman" pitchFamily="18" charset="0"/>
              </a:defRPr>
            </a:lvl8pPr>
            <a:lvl9pPr marL="3844925" indent="-223838" defTabSz="447675" fontAlgn="base">
              <a:spcBef>
                <a:spcPct val="0"/>
              </a:spcBef>
              <a:spcAft>
                <a:spcPct val="0"/>
              </a:spcAft>
              <a:defRPr sz="2400">
                <a:solidFill>
                  <a:schemeClr val="tx1"/>
                </a:solidFill>
                <a:latin typeface="Times New Roman" pitchFamily="18" charset="0"/>
              </a:defRPr>
            </a:lvl9pPr>
          </a:lstStyle>
          <a:p>
            <a:pPr algn="ctr">
              <a:lnSpc>
                <a:spcPct val="95000"/>
              </a:lnSpc>
            </a:pPr>
            <a:r>
              <a:rPr lang="en-US" sz="1600" dirty="0">
                <a:latin typeface="Arial" pitchFamily="34" charset="0"/>
                <a:cs typeface="Arial" pitchFamily="34" charset="0"/>
              </a:rPr>
              <a:t>~</a:t>
            </a:r>
            <a:r>
              <a:rPr lang="en-US" sz="1600" dirty="0">
                <a:latin typeface="Arial" pitchFamily="34" charset="0"/>
              </a:rPr>
              <a:t>44 </a:t>
            </a:r>
            <a:r>
              <a:rPr lang="en-US" sz="1600" dirty="0" err="1" smtClean="0">
                <a:latin typeface="Arial" pitchFamily="34" charset="0"/>
              </a:rPr>
              <a:t>Gt</a:t>
            </a:r>
            <a:r>
              <a:rPr lang="en-US" sz="1600" dirty="0" smtClean="0">
                <a:latin typeface="Arial" pitchFamily="34" charset="0"/>
              </a:rPr>
              <a:t>/</a:t>
            </a:r>
            <a:r>
              <a:rPr lang="en-US" sz="1600" dirty="0" err="1" smtClean="0">
                <a:latin typeface="Arial" pitchFamily="34" charset="0"/>
              </a:rPr>
              <a:t>año</a:t>
            </a:r>
            <a:endParaRPr lang="en-US" sz="1600" dirty="0">
              <a:latin typeface="Arial" pitchFamily="34" charset="0"/>
            </a:endParaRPr>
          </a:p>
        </p:txBody>
      </p:sp>
      <p:sp>
        <p:nvSpPr>
          <p:cNvPr id="37" name="Text Box 27"/>
          <p:cNvSpPr txBox="1">
            <a:spLocks noChangeArrowheads="1"/>
          </p:cNvSpPr>
          <p:nvPr/>
        </p:nvSpPr>
        <p:spPr bwMode="auto">
          <a:xfrm>
            <a:off x="1167094" y="5114800"/>
            <a:ext cx="2340670" cy="59665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296" tIns="46648" rIns="93296" bIns="46648">
            <a:spAutoFit/>
          </a:bodyPr>
          <a:lstStyle/>
          <a:p>
            <a:pPr algn="l">
              <a:spcBef>
                <a:spcPct val="50000"/>
              </a:spcBef>
            </a:pPr>
            <a:r>
              <a:rPr lang="en-US" sz="1600" dirty="0" smtClean="0"/>
              <a:t>En el </a:t>
            </a:r>
            <a:r>
              <a:rPr lang="en-US" sz="1600" dirty="0" err="1" smtClean="0"/>
              <a:t>camino</a:t>
            </a:r>
            <a:r>
              <a:rPr lang="en-US" sz="1600" dirty="0" smtClean="0"/>
              <a:t> a </a:t>
            </a:r>
            <a:r>
              <a:rPr lang="en-US" sz="1600" dirty="0" err="1" smtClean="0"/>
              <a:t>permanecer</a:t>
            </a:r>
            <a:r>
              <a:rPr lang="en-US" sz="1600" dirty="0" smtClean="0"/>
              <a:t> en los 2°C</a:t>
            </a:r>
            <a:endParaRPr lang="en-US" sz="1600" dirty="0"/>
          </a:p>
        </p:txBody>
      </p:sp>
      <p:cxnSp>
        <p:nvCxnSpPr>
          <p:cNvPr id="38" name="Straight Arrow Connector 37"/>
          <p:cNvCxnSpPr/>
          <p:nvPr/>
        </p:nvCxnSpPr>
        <p:spPr bwMode="auto">
          <a:xfrm>
            <a:off x="2696616" y="5071875"/>
            <a:ext cx="1088120"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9" name="TextBox 38"/>
          <p:cNvSpPr txBox="1"/>
          <p:nvPr/>
        </p:nvSpPr>
        <p:spPr>
          <a:xfrm>
            <a:off x="410784" y="4685485"/>
            <a:ext cx="390689" cy="282625"/>
          </a:xfrm>
          <a:prstGeom prst="rect">
            <a:avLst/>
          </a:prstGeom>
          <a:solidFill>
            <a:schemeClr val="bg1"/>
          </a:solidFill>
          <a:ln>
            <a:solidFill>
              <a:schemeClr val="bg1"/>
            </a:solidFill>
          </a:ln>
        </p:spPr>
        <p:txBody>
          <a:bodyPr wrap="square" lIns="93296" tIns="46648" rIns="93296" bIns="46648" rtlCol="0">
            <a:spAutoFit/>
          </a:bodyPr>
          <a:lstStyle/>
          <a:p>
            <a:r>
              <a:rPr lang="en-GB" sz="1200" dirty="0" smtClean="0"/>
              <a:t>45</a:t>
            </a:r>
            <a:endParaRPr lang="en-GB" sz="1200" dirty="0"/>
          </a:p>
        </p:txBody>
      </p:sp>
      <p:sp>
        <p:nvSpPr>
          <p:cNvPr id="40" name="TextBox 39"/>
          <p:cNvSpPr txBox="1"/>
          <p:nvPr/>
        </p:nvSpPr>
        <p:spPr>
          <a:xfrm>
            <a:off x="369017" y="1858969"/>
            <a:ext cx="390689" cy="282625"/>
          </a:xfrm>
          <a:prstGeom prst="rect">
            <a:avLst/>
          </a:prstGeom>
          <a:solidFill>
            <a:schemeClr val="bg1"/>
          </a:solidFill>
          <a:ln>
            <a:solidFill>
              <a:schemeClr val="bg1"/>
            </a:solidFill>
          </a:ln>
        </p:spPr>
        <p:txBody>
          <a:bodyPr wrap="square" lIns="93296" tIns="46648" rIns="93296" bIns="46648" rtlCol="0">
            <a:spAutoFit/>
          </a:bodyPr>
          <a:lstStyle/>
          <a:p>
            <a:r>
              <a:rPr lang="en-GB" sz="1200" dirty="0" smtClean="0"/>
              <a:t>55</a:t>
            </a:r>
            <a:endParaRPr lang="en-GB" sz="1200" dirty="0"/>
          </a:p>
        </p:txBody>
      </p:sp>
      <p:sp>
        <p:nvSpPr>
          <p:cNvPr id="41" name="TextBox 40"/>
          <p:cNvSpPr txBox="1"/>
          <p:nvPr/>
        </p:nvSpPr>
        <p:spPr>
          <a:xfrm>
            <a:off x="410784" y="4685485"/>
            <a:ext cx="390689" cy="282625"/>
          </a:xfrm>
          <a:prstGeom prst="rect">
            <a:avLst/>
          </a:prstGeom>
          <a:solidFill>
            <a:schemeClr val="bg1"/>
          </a:solidFill>
          <a:ln>
            <a:solidFill>
              <a:schemeClr val="bg1"/>
            </a:solidFill>
          </a:ln>
        </p:spPr>
        <p:txBody>
          <a:bodyPr wrap="square" lIns="93296" tIns="46648" rIns="93296" bIns="46648" rtlCol="0">
            <a:spAutoFit/>
          </a:bodyPr>
          <a:lstStyle/>
          <a:p>
            <a:r>
              <a:rPr lang="en-GB" sz="1200" dirty="0" smtClean="0"/>
              <a:t>45</a:t>
            </a:r>
            <a:endParaRPr lang="en-GB" sz="1200" dirty="0"/>
          </a:p>
        </p:txBody>
      </p:sp>
      <p:sp>
        <p:nvSpPr>
          <p:cNvPr id="42" name="TextBox 41"/>
          <p:cNvSpPr txBox="1"/>
          <p:nvPr/>
        </p:nvSpPr>
        <p:spPr>
          <a:xfrm>
            <a:off x="394674" y="3265474"/>
            <a:ext cx="390689" cy="282625"/>
          </a:xfrm>
          <a:prstGeom prst="rect">
            <a:avLst/>
          </a:prstGeom>
          <a:solidFill>
            <a:schemeClr val="bg1"/>
          </a:solidFill>
          <a:ln>
            <a:solidFill>
              <a:schemeClr val="bg1"/>
            </a:solidFill>
          </a:ln>
        </p:spPr>
        <p:txBody>
          <a:bodyPr wrap="square" lIns="93296" tIns="46648" rIns="93296" bIns="46648" rtlCol="0">
            <a:spAutoFit/>
          </a:bodyPr>
          <a:lstStyle/>
          <a:p>
            <a:r>
              <a:rPr lang="en-GB" sz="1200" dirty="0" smtClean="0"/>
              <a:t>50</a:t>
            </a:r>
            <a:endParaRPr lang="en-GB" sz="1200" dirty="0"/>
          </a:p>
        </p:txBody>
      </p:sp>
      <p:sp>
        <p:nvSpPr>
          <p:cNvPr id="43" name="TextBox 42"/>
          <p:cNvSpPr txBox="1"/>
          <p:nvPr/>
        </p:nvSpPr>
        <p:spPr>
          <a:xfrm flipH="1">
            <a:off x="850285" y="6400105"/>
            <a:ext cx="657918" cy="309651"/>
          </a:xfrm>
          <a:prstGeom prst="rect">
            <a:avLst/>
          </a:prstGeom>
          <a:solidFill>
            <a:schemeClr val="bg1"/>
          </a:solidFill>
          <a:ln>
            <a:solidFill>
              <a:schemeClr val="bg1"/>
            </a:solidFill>
          </a:ln>
        </p:spPr>
        <p:txBody>
          <a:bodyPr wrap="square" lIns="93296" tIns="46648" rIns="93296" bIns="46648" rtlCol="0">
            <a:spAutoFit/>
          </a:bodyPr>
          <a:lstStyle/>
          <a:p>
            <a:r>
              <a:rPr lang="en-GB" sz="1400" b="1" dirty="0" smtClean="0"/>
              <a:t>2010</a:t>
            </a:r>
            <a:endParaRPr lang="en-GB" sz="1400" b="1" dirty="0"/>
          </a:p>
        </p:txBody>
      </p:sp>
      <p:sp>
        <p:nvSpPr>
          <p:cNvPr id="46" name="TextBox 45"/>
          <p:cNvSpPr txBox="1"/>
          <p:nvPr/>
        </p:nvSpPr>
        <p:spPr>
          <a:xfrm>
            <a:off x="3909223" y="812169"/>
            <a:ext cx="1727823" cy="648205"/>
          </a:xfrm>
          <a:prstGeom prst="rect">
            <a:avLst/>
          </a:prstGeom>
          <a:solidFill>
            <a:schemeClr val="bg1"/>
          </a:solidFill>
        </p:spPr>
        <p:txBody>
          <a:bodyPr wrap="square" lIns="93296" tIns="46648" rIns="93296" bIns="46648" rtlCol="0">
            <a:spAutoFit/>
          </a:bodyPr>
          <a:lstStyle/>
          <a:p>
            <a:pPr algn="l"/>
            <a:r>
              <a:rPr lang="en-GB" dirty="0" smtClean="0"/>
              <a:t>Business as usual, Gap  = 14</a:t>
            </a:r>
            <a:endParaRPr lang="en-GB" dirty="0"/>
          </a:p>
        </p:txBody>
      </p:sp>
      <p:cxnSp>
        <p:nvCxnSpPr>
          <p:cNvPr id="5" name="Straight Arrow Connector 4"/>
          <p:cNvCxnSpPr/>
          <p:nvPr/>
        </p:nvCxnSpPr>
        <p:spPr bwMode="auto">
          <a:xfrm flipH="1">
            <a:off x="2194208" y="3650127"/>
            <a:ext cx="450479" cy="16476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 name="Rectangle 2"/>
          <p:cNvSpPr/>
          <p:nvPr/>
        </p:nvSpPr>
        <p:spPr bwMode="auto">
          <a:xfrm>
            <a:off x="3919204" y="851247"/>
            <a:ext cx="1757791" cy="4377953"/>
          </a:xfrm>
          <a:prstGeom prst="rect">
            <a:avLst/>
          </a:prstGeom>
          <a:solidFill>
            <a:schemeClr val="bg1"/>
          </a:solidFill>
          <a:ln w="9525" cap="flat" cmpd="sng" algn="ctr">
            <a:noFill/>
            <a:prstDash val="solid"/>
            <a:round/>
            <a:headEnd type="none" w="med" len="med"/>
            <a:tailEnd type="none" w="med" len="med"/>
          </a:ln>
          <a:effectLst/>
        </p:spPr>
        <p:txBody>
          <a:bodyPr vert="horz" wrap="square" lIns="93296" tIns="46648" rIns="93296" bIns="46648" numCol="1" rtlCol="0" anchor="t" anchorCtr="0" compatLnSpc="1">
            <a:prstTxWarp prst="textNoShape">
              <a:avLst/>
            </a:prstTxWarp>
          </a:bodyPr>
          <a:lstStyle/>
          <a:p>
            <a:pPr algn="ctr" defTabSz="932962" fontAlgn="base">
              <a:spcBef>
                <a:spcPct val="0"/>
              </a:spcBef>
              <a:spcAft>
                <a:spcPct val="0"/>
              </a:spcAft>
            </a:pPr>
            <a:endParaRPr lang="en-GB" sz="1400" dirty="0" smtClean="0">
              <a:latin typeface="Arial" pitchFamily="34" charset="0"/>
            </a:endParaRPr>
          </a:p>
        </p:txBody>
      </p:sp>
      <p:cxnSp>
        <p:nvCxnSpPr>
          <p:cNvPr id="6" name="Straight Connector 5"/>
          <p:cNvCxnSpPr/>
          <p:nvPr/>
        </p:nvCxnSpPr>
        <p:spPr bwMode="auto">
          <a:xfrm>
            <a:off x="3888241" y="5071875"/>
            <a:ext cx="1450754" cy="0"/>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25" name="Rectangle 60"/>
          <p:cNvSpPr>
            <a:spLocks noChangeArrowheads="1"/>
          </p:cNvSpPr>
          <p:nvPr/>
        </p:nvSpPr>
        <p:spPr bwMode="auto">
          <a:xfrm>
            <a:off x="447077" y="78271"/>
            <a:ext cx="7844551" cy="758669"/>
          </a:xfrm>
          <a:prstGeom prst="rect">
            <a:avLst/>
          </a:prstGeom>
          <a:noFill/>
          <a:ln w="9525">
            <a:noFill/>
            <a:miter lim="800000"/>
            <a:headEnd/>
            <a:tailEnd/>
          </a:ln>
        </p:spPr>
        <p:txBody>
          <a:bodyPr wrap="square" lIns="0" tIns="0" rIns="0" bIns="0">
            <a:spAutoFit/>
          </a:bodyPr>
          <a:lstStyle/>
          <a:p>
            <a:pPr marL="84226" indent="-84226" defTabSz="456763">
              <a:lnSpc>
                <a:spcPct val="85000"/>
              </a:lnSpc>
            </a:pPr>
            <a:r>
              <a:rPr lang="en-US" sz="2900" b="1" dirty="0" smtClean="0">
                <a:solidFill>
                  <a:srgbClr val="000000"/>
                </a:solidFill>
                <a:latin typeface="Calibri"/>
              </a:rPr>
              <a:t>¿Hay </a:t>
            </a:r>
            <a:r>
              <a:rPr lang="en-US" sz="2900" b="1" dirty="0" err="1" smtClean="0">
                <a:solidFill>
                  <a:srgbClr val="000000"/>
                </a:solidFill>
                <a:latin typeface="Calibri"/>
              </a:rPr>
              <a:t>una</a:t>
            </a:r>
            <a:r>
              <a:rPr lang="en-US" sz="2900" b="1" dirty="0" smtClean="0">
                <a:solidFill>
                  <a:srgbClr val="000000"/>
                </a:solidFill>
                <a:latin typeface="Calibri"/>
              </a:rPr>
              <a:t> </a:t>
            </a:r>
            <a:r>
              <a:rPr lang="en-US" sz="2900" b="1" dirty="0" err="1" smtClean="0">
                <a:solidFill>
                  <a:srgbClr val="000000"/>
                </a:solidFill>
                <a:latin typeface="Calibri"/>
              </a:rPr>
              <a:t>brecha</a:t>
            </a:r>
            <a:r>
              <a:rPr lang="en-US" sz="2900" b="1" dirty="0" smtClean="0">
                <a:solidFill>
                  <a:srgbClr val="000000"/>
                </a:solidFill>
                <a:latin typeface="Calibri"/>
              </a:rPr>
              <a:t> – entre lo </a:t>
            </a:r>
            <a:r>
              <a:rPr lang="en-US" sz="2900" b="1" dirty="0" err="1" smtClean="0">
                <a:solidFill>
                  <a:srgbClr val="000000"/>
                </a:solidFill>
                <a:latin typeface="Calibri"/>
              </a:rPr>
              <a:t>que</a:t>
            </a:r>
            <a:r>
              <a:rPr lang="en-US" sz="2900" b="1" dirty="0" smtClean="0">
                <a:solidFill>
                  <a:srgbClr val="000000"/>
                </a:solidFill>
                <a:latin typeface="Calibri"/>
              </a:rPr>
              <a:t> </a:t>
            </a:r>
            <a:r>
              <a:rPr lang="en-US" sz="2900" b="1" dirty="0" err="1" smtClean="0">
                <a:solidFill>
                  <a:srgbClr val="000000"/>
                </a:solidFill>
                <a:latin typeface="Calibri"/>
              </a:rPr>
              <a:t>pretendemos</a:t>
            </a:r>
            <a:r>
              <a:rPr lang="en-US" sz="2900" b="1" dirty="0" smtClean="0">
                <a:solidFill>
                  <a:srgbClr val="000000"/>
                </a:solidFill>
                <a:latin typeface="Calibri"/>
              </a:rPr>
              <a:t> y </a:t>
            </a:r>
            <a:r>
              <a:rPr lang="es-PA" sz="2900" b="1" dirty="0" smtClean="0">
                <a:solidFill>
                  <a:srgbClr val="000000"/>
                </a:solidFill>
                <a:latin typeface="Calibri"/>
              </a:rPr>
              <a:t>hacia</a:t>
            </a:r>
            <a:r>
              <a:rPr lang="en-US" sz="2900" b="1" dirty="0" smtClean="0">
                <a:solidFill>
                  <a:srgbClr val="000000"/>
                </a:solidFill>
                <a:latin typeface="Calibri"/>
              </a:rPr>
              <a:t> </a:t>
            </a:r>
            <a:r>
              <a:rPr lang="en-US" sz="2900" b="1" dirty="0" err="1" smtClean="0">
                <a:solidFill>
                  <a:srgbClr val="000000"/>
                </a:solidFill>
                <a:latin typeface="Calibri"/>
              </a:rPr>
              <a:t>donde</a:t>
            </a:r>
            <a:r>
              <a:rPr lang="en-US" sz="2900" b="1" dirty="0" smtClean="0">
                <a:solidFill>
                  <a:srgbClr val="000000"/>
                </a:solidFill>
                <a:latin typeface="Calibri"/>
              </a:rPr>
              <a:t> </a:t>
            </a:r>
            <a:r>
              <a:rPr lang="en-US" sz="2900" b="1" dirty="0" err="1" smtClean="0">
                <a:solidFill>
                  <a:srgbClr val="000000"/>
                </a:solidFill>
                <a:latin typeface="Calibri"/>
              </a:rPr>
              <a:t>nos</a:t>
            </a:r>
            <a:r>
              <a:rPr lang="en-US" sz="2900" b="1" dirty="0" smtClean="0">
                <a:solidFill>
                  <a:srgbClr val="000000"/>
                </a:solidFill>
                <a:latin typeface="Calibri"/>
              </a:rPr>
              <a:t> </a:t>
            </a:r>
            <a:r>
              <a:rPr lang="en-US" sz="2900" b="1" dirty="0" err="1" smtClean="0">
                <a:solidFill>
                  <a:srgbClr val="000000"/>
                </a:solidFill>
                <a:latin typeface="Calibri"/>
              </a:rPr>
              <a:t>dirigimos</a:t>
            </a:r>
            <a:r>
              <a:rPr lang="en-US" sz="2900" b="1" dirty="0" smtClean="0">
                <a:solidFill>
                  <a:srgbClr val="000000"/>
                </a:solidFill>
                <a:latin typeface="Calibri"/>
              </a:rPr>
              <a:t> en 2020?</a:t>
            </a:r>
            <a:endParaRPr lang="en-US" sz="2400" dirty="0" smtClean="0">
              <a:solidFill>
                <a:srgbClr val="000000"/>
              </a:solidFill>
            </a:endParaRPr>
          </a:p>
        </p:txBody>
      </p:sp>
      <p:sp>
        <p:nvSpPr>
          <p:cNvPr id="44" name="TextBox 43"/>
          <p:cNvSpPr txBox="1"/>
          <p:nvPr/>
        </p:nvSpPr>
        <p:spPr>
          <a:xfrm flipH="1">
            <a:off x="3391008" y="6400105"/>
            <a:ext cx="816401" cy="309651"/>
          </a:xfrm>
          <a:prstGeom prst="rect">
            <a:avLst/>
          </a:prstGeom>
          <a:solidFill>
            <a:schemeClr val="bg1"/>
          </a:solidFill>
          <a:ln>
            <a:solidFill>
              <a:schemeClr val="bg1"/>
            </a:solidFill>
          </a:ln>
        </p:spPr>
        <p:txBody>
          <a:bodyPr wrap="square" lIns="93296" tIns="46648" rIns="93296" bIns="46648" rtlCol="0">
            <a:spAutoFit/>
          </a:bodyPr>
          <a:lstStyle/>
          <a:p>
            <a:r>
              <a:rPr lang="en-GB" sz="1400" b="1" dirty="0" smtClean="0"/>
              <a:t>2020</a:t>
            </a:r>
            <a:endParaRPr lang="en-GB" sz="1400" b="1" dirty="0"/>
          </a:p>
        </p:txBody>
      </p:sp>
      <p:sp>
        <p:nvSpPr>
          <p:cNvPr id="48" name="TextBox 47"/>
          <p:cNvSpPr txBox="1"/>
          <p:nvPr/>
        </p:nvSpPr>
        <p:spPr>
          <a:xfrm flipH="1">
            <a:off x="1887114" y="6400103"/>
            <a:ext cx="816401" cy="309651"/>
          </a:xfrm>
          <a:prstGeom prst="rect">
            <a:avLst/>
          </a:prstGeom>
          <a:solidFill>
            <a:schemeClr val="bg1"/>
          </a:solidFill>
          <a:ln>
            <a:solidFill>
              <a:schemeClr val="bg1"/>
            </a:solidFill>
          </a:ln>
        </p:spPr>
        <p:txBody>
          <a:bodyPr wrap="square" lIns="93296" tIns="46648" rIns="93296" bIns="46648" rtlCol="0">
            <a:spAutoFit/>
          </a:bodyPr>
          <a:lstStyle/>
          <a:p>
            <a:r>
              <a:rPr lang="en-GB" sz="1400" b="1" dirty="0" smtClean="0"/>
              <a:t>AÑO</a:t>
            </a:r>
            <a:endParaRPr lang="en-GB" sz="1400" b="1" dirty="0"/>
          </a:p>
        </p:txBody>
      </p:sp>
      <p:sp>
        <p:nvSpPr>
          <p:cNvPr id="51" name="Text Box 18"/>
          <p:cNvSpPr txBox="1">
            <a:spLocks noChangeArrowheads="1"/>
          </p:cNvSpPr>
          <p:nvPr/>
        </p:nvSpPr>
        <p:spPr bwMode="auto">
          <a:xfrm rot="19385878">
            <a:off x="2208821" y="2158261"/>
            <a:ext cx="1526925" cy="33097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1" rIns="91420" bIns="45711">
            <a:spAutoFit/>
          </a:bodyPr>
          <a:lstStyle>
            <a:lvl1pPr algn="l" defTabSz="447675">
              <a:defRPr sz="2400">
                <a:solidFill>
                  <a:schemeClr val="tx1"/>
                </a:solidFill>
                <a:latin typeface="Times New Roman" pitchFamily="18" charset="0"/>
              </a:defRPr>
            </a:lvl1pPr>
            <a:lvl2pPr marL="728663" indent="-280988" algn="l" defTabSz="447675">
              <a:defRPr sz="2400">
                <a:solidFill>
                  <a:schemeClr val="tx1"/>
                </a:solidFill>
                <a:latin typeface="Times New Roman" pitchFamily="18" charset="0"/>
              </a:defRPr>
            </a:lvl2pPr>
            <a:lvl3pPr marL="1120775" indent="-225425" algn="l" defTabSz="447675">
              <a:defRPr sz="2400">
                <a:solidFill>
                  <a:schemeClr val="tx1"/>
                </a:solidFill>
                <a:latin typeface="Times New Roman" pitchFamily="18" charset="0"/>
              </a:defRPr>
            </a:lvl3pPr>
            <a:lvl4pPr marL="1568450" indent="-223838" algn="l" defTabSz="447675">
              <a:defRPr sz="2400">
                <a:solidFill>
                  <a:schemeClr val="tx1"/>
                </a:solidFill>
                <a:latin typeface="Times New Roman" pitchFamily="18" charset="0"/>
              </a:defRPr>
            </a:lvl4pPr>
            <a:lvl5pPr marL="2016125" indent="-223838" algn="l" defTabSz="447675">
              <a:defRPr sz="2400">
                <a:solidFill>
                  <a:schemeClr val="tx1"/>
                </a:solidFill>
                <a:latin typeface="Times New Roman" pitchFamily="18" charset="0"/>
              </a:defRPr>
            </a:lvl5pPr>
            <a:lvl6pPr marL="2473325" indent="-223838" defTabSz="447675" fontAlgn="base">
              <a:spcBef>
                <a:spcPct val="0"/>
              </a:spcBef>
              <a:spcAft>
                <a:spcPct val="0"/>
              </a:spcAft>
              <a:defRPr sz="2400">
                <a:solidFill>
                  <a:schemeClr val="tx1"/>
                </a:solidFill>
                <a:latin typeface="Times New Roman" pitchFamily="18" charset="0"/>
              </a:defRPr>
            </a:lvl6pPr>
            <a:lvl7pPr marL="2930525" indent="-223838" defTabSz="447675" fontAlgn="base">
              <a:spcBef>
                <a:spcPct val="0"/>
              </a:spcBef>
              <a:spcAft>
                <a:spcPct val="0"/>
              </a:spcAft>
              <a:defRPr sz="2400">
                <a:solidFill>
                  <a:schemeClr val="tx1"/>
                </a:solidFill>
                <a:latin typeface="Times New Roman" pitchFamily="18" charset="0"/>
              </a:defRPr>
            </a:lvl7pPr>
            <a:lvl8pPr marL="3387725" indent="-223838" defTabSz="447675" fontAlgn="base">
              <a:spcBef>
                <a:spcPct val="0"/>
              </a:spcBef>
              <a:spcAft>
                <a:spcPct val="0"/>
              </a:spcAft>
              <a:defRPr sz="2400">
                <a:solidFill>
                  <a:schemeClr val="tx1"/>
                </a:solidFill>
                <a:latin typeface="Times New Roman" pitchFamily="18" charset="0"/>
              </a:defRPr>
            </a:lvl8pPr>
            <a:lvl9pPr marL="3844925" indent="-223838" defTabSz="447675" fontAlgn="base">
              <a:spcBef>
                <a:spcPct val="0"/>
              </a:spcBef>
              <a:spcAft>
                <a:spcPct val="0"/>
              </a:spcAft>
              <a:defRPr sz="2400">
                <a:solidFill>
                  <a:schemeClr val="tx1"/>
                </a:solidFill>
                <a:latin typeface="Times New Roman" pitchFamily="18" charset="0"/>
              </a:defRPr>
            </a:lvl9pPr>
          </a:lstStyle>
          <a:p>
            <a:pPr>
              <a:lnSpc>
                <a:spcPct val="95000"/>
              </a:lnSpc>
            </a:pPr>
            <a:r>
              <a:rPr lang="en-US" sz="1600" dirty="0" smtClean="0">
                <a:latin typeface="Arial" pitchFamily="34" charset="0"/>
                <a:cs typeface="Arial" pitchFamily="34" charset="0"/>
              </a:rPr>
              <a:t>Pledge cases</a:t>
            </a:r>
            <a:endParaRPr lang="en-US" sz="1600" dirty="0">
              <a:latin typeface="Arial" pitchFamily="34" charset="0"/>
            </a:endParaRPr>
          </a:p>
        </p:txBody>
      </p:sp>
      <p:sp>
        <p:nvSpPr>
          <p:cNvPr id="2" name="Rectangle 1"/>
          <p:cNvSpPr/>
          <p:nvPr/>
        </p:nvSpPr>
        <p:spPr bwMode="auto">
          <a:xfrm>
            <a:off x="1158548" y="1151516"/>
            <a:ext cx="2672376" cy="2545403"/>
          </a:xfrm>
          <a:prstGeom prst="rect">
            <a:avLst/>
          </a:prstGeom>
          <a:solidFill>
            <a:schemeClr val="bg1"/>
          </a:solidFill>
          <a:ln w="9525" cap="flat" cmpd="sng" algn="ctr">
            <a:noFill/>
            <a:prstDash val="solid"/>
            <a:round/>
            <a:headEnd type="none" w="med" len="med"/>
            <a:tailEnd type="none" w="med" len="med"/>
          </a:ln>
          <a:effectLst/>
        </p:spPr>
        <p:txBody>
          <a:bodyPr vert="horz" wrap="square" lIns="93296" tIns="46648" rIns="93296" bIns="46648" numCol="1" rtlCol="0" anchor="t" anchorCtr="0" compatLnSpc="1">
            <a:prstTxWarp prst="textNoShape">
              <a:avLst/>
            </a:prstTxWarp>
          </a:bodyPr>
          <a:lstStyle/>
          <a:p>
            <a:pPr algn="ctr" defTabSz="932962" fontAlgn="base">
              <a:spcBef>
                <a:spcPct val="0"/>
              </a:spcBef>
              <a:spcAft>
                <a:spcPct val="0"/>
              </a:spcAft>
            </a:pPr>
            <a:endParaRPr lang="en-GB" sz="1400" dirty="0" smtClean="0">
              <a:latin typeface="Arial" pitchFamily="34" charset="0"/>
            </a:endParaRPr>
          </a:p>
        </p:txBody>
      </p:sp>
      <p:sp>
        <p:nvSpPr>
          <p:cNvPr id="45" name="Text Box 24"/>
          <p:cNvSpPr txBox="1">
            <a:spLocks noChangeArrowheads="1"/>
          </p:cNvSpPr>
          <p:nvPr/>
        </p:nvSpPr>
        <p:spPr bwMode="auto">
          <a:xfrm>
            <a:off x="887709" y="1079093"/>
            <a:ext cx="2482332" cy="847876"/>
          </a:xfrm>
          <a:prstGeom prst="rect">
            <a:avLst/>
          </a:prstGeom>
          <a:solidFill>
            <a:schemeClr val="bg1"/>
          </a:solidFill>
          <a:ln>
            <a:noFill/>
          </a:ln>
          <a:effectLst/>
          <a:extLst/>
        </p:spPr>
        <p:txBody>
          <a:bodyPr wrap="square" lIns="93296" tIns="46648" rIns="93296" bIns="46648">
            <a:spAutoFit/>
          </a:bodyPr>
          <a:lstStyle/>
          <a:p>
            <a:pPr algn="l">
              <a:spcBef>
                <a:spcPct val="50000"/>
              </a:spcBef>
              <a:spcAft>
                <a:spcPct val="50000"/>
              </a:spcAft>
            </a:pPr>
            <a:r>
              <a:rPr lang="en-US" sz="1600" dirty="0"/>
              <a:t>Total </a:t>
            </a:r>
            <a:r>
              <a:rPr lang="en-US" sz="1600" dirty="0" smtClean="0"/>
              <a:t>de </a:t>
            </a:r>
            <a:r>
              <a:rPr lang="en-US" sz="1600" dirty="0" err="1" smtClean="0"/>
              <a:t>las</a:t>
            </a:r>
            <a:r>
              <a:rPr lang="en-US" sz="1600" dirty="0" smtClean="0"/>
              <a:t> </a:t>
            </a:r>
            <a:r>
              <a:rPr lang="en-US" sz="1600" dirty="0" err="1" smtClean="0"/>
              <a:t>Emisiones</a:t>
            </a:r>
            <a:r>
              <a:rPr lang="en-US" sz="1600" dirty="0" smtClean="0"/>
              <a:t> de Gases de </a:t>
            </a:r>
            <a:r>
              <a:rPr lang="en-US" sz="1600" dirty="0" err="1" smtClean="0"/>
              <a:t>Efecto</a:t>
            </a:r>
            <a:r>
              <a:rPr lang="en-US" sz="1600" dirty="0" smtClean="0"/>
              <a:t> </a:t>
            </a:r>
            <a:r>
              <a:rPr lang="en-US" sz="1600" dirty="0" err="1" smtClean="0"/>
              <a:t>Invernadero</a:t>
            </a:r>
            <a:endParaRPr lang="en-US" sz="1600" dirty="0" smtClean="0"/>
          </a:p>
        </p:txBody>
      </p:sp>
      <p:sp>
        <p:nvSpPr>
          <p:cNvPr id="47" name="Text Box 18"/>
          <p:cNvSpPr txBox="1">
            <a:spLocks noChangeArrowheads="1"/>
          </p:cNvSpPr>
          <p:nvPr/>
        </p:nvSpPr>
        <p:spPr bwMode="auto">
          <a:xfrm>
            <a:off x="2657637" y="3448144"/>
            <a:ext cx="1172690" cy="569639"/>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1" rIns="91420" bIns="45711">
            <a:spAutoFit/>
          </a:bodyPr>
          <a:lstStyle>
            <a:lvl1pPr algn="l" defTabSz="447675">
              <a:defRPr sz="2400">
                <a:solidFill>
                  <a:schemeClr val="tx1"/>
                </a:solidFill>
                <a:latin typeface="Times New Roman" pitchFamily="18" charset="0"/>
              </a:defRPr>
            </a:lvl1pPr>
            <a:lvl2pPr marL="728663" indent="-280988" algn="l" defTabSz="447675">
              <a:defRPr sz="2400">
                <a:solidFill>
                  <a:schemeClr val="tx1"/>
                </a:solidFill>
                <a:latin typeface="Times New Roman" pitchFamily="18" charset="0"/>
              </a:defRPr>
            </a:lvl2pPr>
            <a:lvl3pPr marL="1120775" indent="-225425" algn="l" defTabSz="447675">
              <a:defRPr sz="2400">
                <a:solidFill>
                  <a:schemeClr val="tx1"/>
                </a:solidFill>
                <a:latin typeface="Times New Roman" pitchFamily="18" charset="0"/>
              </a:defRPr>
            </a:lvl3pPr>
            <a:lvl4pPr marL="1568450" indent="-223838" algn="l" defTabSz="447675">
              <a:defRPr sz="2400">
                <a:solidFill>
                  <a:schemeClr val="tx1"/>
                </a:solidFill>
                <a:latin typeface="Times New Roman" pitchFamily="18" charset="0"/>
              </a:defRPr>
            </a:lvl4pPr>
            <a:lvl5pPr marL="2016125" indent="-223838" algn="l" defTabSz="447675">
              <a:defRPr sz="2400">
                <a:solidFill>
                  <a:schemeClr val="tx1"/>
                </a:solidFill>
                <a:latin typeface="Times New Roman" pitchFamily="18" charset="0"/>
              </a:defRPr>
            </a:lvl5pPr>
            <a:lvl6pPr marL="2473325" indent="-223838" defTabSz="447675" fontAlgn="base">
              <a:spcBef>
                <a:spcPct val="0"/>
              </a:spcBef>
              <a:spcAft>
                <a:spcPct val="0"/>
              </a:spcAft>
              <a:defRPr sz="2400">
                <a:solidFill>
                  <a:schemeClr val="tx1"/>
                </a:solidFill>
                <a:latin typeface="Times New Roman" pitchFamily="18" charset="0"/>
              </a:defRPr>
            </a:lvl6pPr>
            <a:lvl7pPr marL="2930525" indent="-223838" defTabSz="447675" fontAlgn="base">
              <a:spcBef>
                <a:spcPct val="0"/>
              </a:spcBef>
              <a:spcAft>
                <a:spcPct val="0"/>
              </a:spcAft>
              <a:defRPr sz="2400">
                <a:solidFill>
                  <a:schemeClr val="tx1"/>
                </a:solidFill>
                <a:latin typeface="Times New Roman" pitchFamily="18" charset="0"/>
              </a:defRPr>
            </a:lvl7pPr>
            <a:lvl8pPr marL="3387725" indent="-223838" defTabSz="447675" fontAlgn="base">
              <a:spcBef>
                <a:spcPct val="0"/>
              </a:spcBef>
              <a:spcAft>
                <a:spcPct val="0"/>
              </a:spcAft>
              <a:defRPr sz="2400">
                <a:solidFill>
                  <a:schemeClr val="tx1"/>
                </a:solidFill>
                <a:latin typeface="Times New Roman" pitchFamily="18" charset="0"/>
              </a:defRPr>
            </a:lvl8pPr>
            <a:lvl9pPr marL="3844925" indent="-223838" defTabSz="447675" fontAlgn="base">
              <a:spcBef>
                <a:spcPct val="0"/>
              </a:spcBef>
              <a:spcAft>
                <a:spcPct val="0"/>
              </a:spcAft>
              <a:defRPr sz="2400">
                <a:solidFill>
                  <a:schemeClr val="tx1"/>
                </a:solidFill>
                <a:latin typeface="Times New Roman" pitchFamily="18" charset="0"/>
              </a:defRPr>
            </a:lvl9pPr>
          </a:lstStyle>
          <a:p>
            <a:pPr>
              <a:lnSpc>
                <a:spcPct val="95000"/>
              </a:lnSpc>
            </a:pPr>
            <a:r>
              <a:rPr lang="en-US" sz="1600" dirty="0" smtClean="0">
                <a:latin typeface="Arial" pitchFamily="34" charset="0"/>
                <a:cs typeface="Arial" pitchFamily="34" charset="0"/>
              </a:rPr>
              <a:t>Pico antes de 2020</a:t>
            </a:r>
            <a:endParaRPr lang="en-US" sz="1600" dirty="0">
              <a:latin typeface="Arial" pitchFamily="34" charset="0"/>
            </a:endParaRPr>
          </a:p>
        </p:txBody>
      </p:sp>
      <p:sp>
        <p:nvSpPr>
          <p:cNvPr id="49" name="Text Box 24"/>
          <p:cNvSpPr txBox="1">
            <a:spLocks noChangeArrowheads="1"/>
          </p:cNvSpPr>
          <p:nvPr/>
        </p:nvSpPr>
        <p:spPr bwMode="auto">
          <a:xfrm>
            <a:off x="882239" y="1889098"/>
            <a:ext cx="1634708" cy="282625"/>
          </a:xfrm>
          <a:prstGeom prst="rect">
            <a:avLst/>
          </a:prstGeom>
          <a:solidFill>
            <a:schemeClr val="bg1"/>
          </a:solidFill>
          <a:ln>
            <a:noFill/>
          </a:ln>
          <a:effectLst/>
          <a:extLst/>
        </p:spPr>
        <p:txBody>
          <a:bodyPr wrap="square" lIns="93296" tIns="46648" rIns="93296" bIns="46648">
            <a:spAutoFit/>
          </a:bodyPr>
          <a:lstStyle/>
          <a:p>
            <a:pPr algn="l"/>
            <a:r>
              <a:rPr lang="en-US" sz="1200" dirty="0" smtClean="0"/>
              <a:t>(</a:t>
            </a:r>
            <a:r>
              <a:rPr lang="en-US" sz="1200" dirty="0" err="1" smtClean="0"/>
              <a:t>Gt</a:t>
            </a:r>
            <a:r>
              <a:rPr lang="en-US" sz="1200" dirty="0" smtClean="0"/>
              <a:t>/</a:t>
            </a:r>
            <a:r>
              <a:rPr lang="en-US" sz="1200" dirty="0" err="1" smtClean="0"/>
              <a:t>año</a:t>
            </a:r>
            <a:r>
              <a:rPr lang="en-US" sz="1200" dirty="0" smtClean="0"/>
              <a:t>  CO</a:t>
            </a:r>
            <a:r>
              <a:rPr lang="en-US" sz="1200" baseline="-25000" dirty="0" smtClean="0"/>
              <a:t>2</a:t>
            </a:r>
            <a:r>
              <a:rPr lang="en-US" sz="1200" dirty="0" smtClean="0"/>
              <a:t> equiv)</a:t>
            </a:r>
            <a:endParaRPr lang="en-US" sz="1200" dirty="0"/>
          </a:p>
        </p:txBody>
      </p:sp>
    </p:spTree>
    <p:extLst>
      <p:ext uri="{BB962C8B-B14F-4D97-AF65-F5344CB8AC3E}">
        <p14:creationId xmlns:p14="http://schemas.microsoft.com/office/powerpoint/2010/main" val="326724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
                                        </p:tgtEl>
                                      </p:cBhvr>
                                    </p:animEffect>
                                    <p:set>
                                      <p:cBhvr>
                                        <p:cTn id="37" dur="1" fill="hold">
                                          <p:stCondLst>
                                            <p:cond delay="499"/>
                                          </p:stCondLst>
                                        </p:cTn>
                                        <p:tgtEl>
                                          <p:spTgt spid="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500"/>
                                        <p:tgtEl>
                                          <p:spTgt spid="3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9" grpId="0" animBg="1"/>
      <p:bldP spid="30" grpId="0" animBg="1"/>
      <p:bldP spid="31" grpId="0"/>
      <p:bldP spid="32" grpId="0"/>
      <p:bldP spid="35" grpId="0"/>
      <p:bldP spid="36" grpId="0"/>
      <p:bldP spid="23" grpId="0" animBg="1"/>
      <p:bldP spid="24" grpId="0"/>
      <p:bldP spid="34" grpId="0"/>
      <p:bldP spid="37" grpId="0"/>
      <p:bldP spid="3" grpId="0" animBg="1"/>
      <p:bldP spid="2" grpId="0" animBg="1"/>
      <p:bldP spid="4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934111826"/>
              </p:ext>
            </p:extLst>
          </p:nvPr>
        </p:nvGraphicFramePr>
        <p:xfrm>
          <a:off x="179512" y="908720"/>
          <a:ext cx="8640960" cy="5109722"/>
        </p:xfrm>
        <a:graphic>
          <a:graphicData uri="http://schemas.openxmlformats.org/drawingml/2006/table">
            <a:tbl>
              <a:tblPr firstRow="1" bandRow="1">
                <a:tableStyleId>{5C22544A-7EE6-4342-B048-85BDC9FD1C3A}</a:tableStyleId>
              </a:tblPr>
              <a:tblGrid>
                <a:gridCol w="1296144"/>
                <a:gridCol w="1296144"/>
                <a:gridCol w="1584176"/>
                <a:gridCol w="4464496"/>
              </a:tblGrid>
              <a:tr h="593592">
                <a:tc>
                  <a:txBody>
                    <a:bodyPr/>
                    <a:lstStyle/>
                    <a:p>
                      <a:pPr algn="ctr">
                        <a:lnSpc>
                          <a:spcPct val="115000"/>
                        </a:lnSpc>
                        <a:spcAft>
                          <a:spcPts val="0"/>
                        </a:spcAft>
                      </a:pPr>
                      <a:r>
                        <a:rPr lang="en-GB" sz="2000" kern="1200" dirty="0" err="1" smtClean="0">
                          <a:effectLst/>
                        </a:rPr>
                        <a:t>Pais</a:t>
                      </a:r>
                      <a:r>
                        <a:rPr lang="en-GB" sz="2000" kern="1200" dirty="0" smtClean="0">
                          <a:effectLst/>
                        </a:rPr>
                        <a:t> </a:t>
                      </a:r>
                      <a:endParaRPr lang="en-GB" sz="2000" dirty="0">
                        <a:effectLst/>
                        <a:latin typeface="Calibri"/>
                        <a:ea typeface="Calibri"/>
                        <a:cs typeface="Times New Roman"/>
                      </a:endParaRPr>
                    </a:p>
                  </a:txBody>
                  <a:tcPr marL="61978" marR="61978" marT="30989" marB="30989" anchor="ctr"/>
                </a:tc>
                <a:tc>
                  <a:txBody>
                    <a:bodyPr/>
                    <a:lstStyle/>
                    <a:p>
                      <a:pPr algn="ctr">
                        <a:lnSpc>
                          <a:spcPct val="115000"/>
                        </a:lnSpc>
                        <a:spcAft>
                          <a:spcPts val="0"/>
                        </a:spcAft>
                      </a:pPr>
                      <a:r>
                        <a:rPr lang="en-GB" sz="2000" kern="1200" dirty="0" err="1" smtClean="0">
                          <a:effectLst/>
                        </a:rPr>
                        <a:t>Estatus</a:t>
                      </a:r>
                      <a:endParaRPr lang="en-GB" sz="2000" dirty="0">
                        <a:effectLst/>
                        <a:latin typeface="Calibri"/>
                        <a:ea typeface="Calibri"/>
                        <a:cs typeface="Times New Roman"/>
                      </a:endParaRPr>
                    </a:p>
                  </a:txBody>
                  <a:tcPr marL="61978" marR="61978" marT="30989" marB="30989" anchor="ctr"/>
                </a:tc>
                <a:tc>
                  <a:txBody>
                    <a:bodyPr/>
                    <a:lstStyle/>
                    <a:p>
                      <a:pPr algn="ctr">
                        <a:lnSpc>
                          <a:spcPct val="115000"/>
                        </a:lnSpc>
                        <a:spcAft>
                          <a:spcPts val="0"/>
                        </a:spcAft>
                      </a:pPr>
                      <a:r>
                        <a:rPr lang="en-GB" sz="2000" kern="1200" dirty="0">
                          <a:effectLst/>
                        </a:rPr>
                        <a:t>Sector </a:t>
                      </a:r>
                      <a:endParaRPr lang="en-GB" sz="2000" dirty="0">
                        <a:effectLst/>
                        <a:latin typeface="Calibri"/>
                        <a:ea typeface="Calibri"/>
                        <a:cs typeface="Times New Roman"/>
                      </a:endParaRPr>
                    </a:p>
                  </a:txBody>
                  <a:tcPr marL="61978" marR="61978" marT="30989" marB="30989" anchor="ctr"/>
                </a:tc>
                <a:tc>
                  <a:txBody>
                    <a:bodyPr/>
                    <a:lstStyle/>
                    <a:p>
                      <a:pPr algn="ctr">
                        <a:lnSpc>
                          <a:spcPct val="115000"/>
                        </a:lnSpc>
                        <a:spcAft>
                          <a:spcPts val="0"/>
                        </a:spcAft>
                      </a:pPr>
                      <a:r>
                        <a:rPr lang="en-GB" sz="2000" kern="1200" dirty="0">
                          <a:effectLst/>
                        </a:rPr>
                        <a:t>Request</a:t>
                      </a:r>
                      <a:endParaRPr lang="en-GB" sz="2000" dirty="0">
                        <a:effectLst/>
                        <a:latin typeface="Calibri"/>
                        <a:ea typeface="Calibri"/>
                        <a:cs typeface="Times New Roman"/>
                      </a:endParaRPr>
                    </a:p>
                  </a:txBody>
                  <a:tcPr marL="61978" marR="61978" marT="30989" marB="30989" anchor="ctr"/>
                </a:tc>
              </a:tr>
              <a:tr h="368520">
                <a:tc>
                  <a:txBody>
                    <a:bodyPr/>
                    <a:lstStyle/>
                    <a:p>
                      <a:pPr>
                        <a:lnSpc>
                          <a:spcPct val="115000"/>
                        </a:lnSpc>
                        <a:spcAft>
                          <a:spcPts val="0"/>
                        </a:spcAft>
                      </a:pPr>
                      <a:r>
                        <a:rPr lang="en-GB" sz="2000" kern="1200" dirty="0">
                          <a:effectLst/>
                        </a:rPr>
                        <a:t>Chile</a:t>
                      </a:r>
                      <a:endParaRPr lang="en-GB" sz="2000" dirty="0">
                        <a:effectLst/>
                        <a:latin typeface="Calibri"/>
                        <a:ea typeface="Calibri"/>
                        <a:cs typeface="Times New Roman"/>
                      </a:endParaRPr>
                    </a:p>
                  </a:txBody>
                  <a:tcPr marL="61978" marR="61978" marT="30989" marB="30989" anchor="ctr"/>
                </a:tc>
                <a:tc>
                  <a:txBody>
                    <a:bodyPr/>
                    <a:lstStyle/>
                    <a:p>
                      <a:pPr>
                        <a:lnSpc>
                          <a:spcPct val="115000"/>
                        </a:lnSpc>
                        <a:spcAft>
                          <a:spcPts val="0"/>
                        </a:spcAft>
                      </a:pPr>
                      <a:r>
                        <a:rPr lang="en-GB" sz="2000" kern="1200" dirty="0" err="1" smtClean="0">
                          <a:effectLst/>
                        </a:rPr>
                        <a:t>Aprobada</a:t>
                      </a:r>
                      <a:endParaRPr lang="en-GB" sz="2000" dirty="0">
                        <a:effectLst/>
                        <a:latin typeface="Calibri"/>
                        <a:ea typeface="Calibri"/>
                        <a:cs typeface="Times New Roman"/>
                      </a:endParaRPr>
                    </a:p>
                  </a:txBody>
                  <a:tcPr marL="61978" marR="61978" marT="30989" marB="30989" anchor="ctr"/>
                </a:tc>
                <a:tc>
                  <a:txBody>
                    <a:bodyPr/>
                    <a:lstStyle/>
                    <a:p>
                      <a:pPr>
                        <a:lnSpc>
                          <a:spcPct val="115000"/>
                        </a:lnSpc>
                        <a:spcAft>
                          <a:spcPts val="0"/>
                        </a:spcAft>
                      </a:pPr>
                      <a:r>
                        <a:rPr lang="en-GB" sz="2000" kern="1200" dirty="0" err="1" smtClean="0">
                          <a:effectLst/>
                        </a:rPr>
                        <a:t>Biodiversidad</a:t>
                      </a:r>
                      <a:endParaRPr lang="en-GB" sz="2000" dirty="0">
                        <a:effectLst/>
                        <a:latin typeface="Calibri"/>
                        <a:ea typeface="Calibri"/>
                        <a:cs typeface="Times New Roman"/>
                      </a:endParaRPr>
                    </a:p>
                  </a:txBody>
                  <a:tcPr marL="61978" marR="61978" marT="30989" marB="30989" anchor="ctr"/>
                </a:tc>
                <a:tc>
                  <a:txBody>
                    <a:bodyPr/>
                    <a:lstStyle/>
                    <a:p>
                      <a:pPr>
                        <a:lnSpc>
                          <a:spcPct val="115000"/>
                        </a:lnSpc>
                        <a:spcAft>
                          <a:spcPts val="0"/>
                        </a:spcAft>
                      </a:pPr>
                      <a:r>
                        <a:rPr lang="en-GB" sz="2000" kern="1200" dirty="0" err="1" smtClean="0">
                          <a:effectLst/>
                        </a:rPr>
                        <a:t>Diseño</a:t>
                      </a:r>
                      <a:r>
                        <a:rPr lang="en-GB" sz="2000" kern="1200" baseline="0" dirty="0" smtClean="0">
                          <a:effectLst/>
                        </a:rPr>
                        <a:t> de un </a:t>
                      </a:r>
                      <a:r>
                        <a:rPr lang="en-GB" sz="2000" kern="1200" baseline="0" dirty="0" err="1" smtClean="0">
                          <a:effectLst/>
                        </a:rPr>
                        <a:t>sistema</a:t>
                      </a:r>
                      <a:r>
                        <a:rPr lang="en-GB" sz="2000" kern="1200" baseline="0" dirty="0" smtClean="0">
                          <a:effectLst/>
                        </a:rPr>
                        <a:t> de </a:t>
                      </a:r>
                      <a:r>
                        <a:rPr lang="en-GB" sz="2000" kern="1200" baseline="0" dirty="0" err="1" smtClean="0">
                          <a:effectLst/>
                        </a:rPr>
                        <a:t>monitoreo</a:t>
                      </a:r>
                      <a:r>
                        <a:rPr lang="en-GB" sz="2000" kern="1200" baseline="0" dirty="0" smtClean="0">
                          <a:effectLst/>
                        </a:rPr>
                        <a:t> de </a:t>
                      </a:r>
                      <a:r>
                        <a:rPr lang="en-GB" sz="2000" kern="1200" baseline="0" dirty="0" err="1" smtClean="0">
                          <a:effectLst/>
                        </a:rPr>
                        <a:t>biodiversidad</a:t>
                      </a:r>
                      <a:endParaRPr lang="en-GB" sz="2000" dirty="0">
                        <a:effectLst/>
                        <a:latin typeface="Calibri"/>
                        <a:ea typeface="Calibri"/>
                        <a:cs typeface="Times New Roman"/>
                      </a:endParaRPr>
                    </a:p>
                  </a:txBody>
                  <a:tcPr marL="61978" marR="61978" marT="30989" marB="30989" anchor="ctr"/>
                </a:tc>
              </a:tr>
              <a:tr h="423568">
                <a:tc>
                  <a:txBody>
                    <a:bodyPr/>
                    <a:lstStyle/>
                    <a:p>
                      <a:pPr>
                        <a:lnSpc>
                          <a:spcPct val="115000"/>
                        </a:lnSpc>
                        <a:spcAft>
                          <a:spcPts val="0"/>
                        </a:spcAft>
                      </a:pPr>
                      <a:r>
                        <a:rPr lang="en-GB" sz="2000" kern="1200" dirty="0" smtClean="0">
                          <a:effectLst/>
                        </a:rPr>
                        <a:t>Colombia</a:t>
                      </a:r>
                      <a:endParaRPr lang="en-GB" sz="2000" dirty="0">
                        <a:effectLst/>
                        <a:latin typeface="Calibri"/>
                        <a:ea typeface="Calibri"/>
                        <a:cs typeface="Times New Roman"/>
                      </a:endParaRPr>
                    </a:p>
                  </a:txBody>
                  <a:tcPr marL="61978" marR="61978" marT="30989" marB="30989" anchor="ctr"/>
                </a:tc>
                <a:tc>
                  <a:txBody>
                    <a:bodyPr/>
                    <a:lstStyle/>
                    <a:p>
                      <a:pPr>
                        <a:lnSpc>
                          <a:spcPct val="115000"/>
                        </a:lnSpc>
                        <a:spcAft>
                          <a:spcPts val="0"/>
                        </a:spcAft>
                      </a:pPr>
                      <a:r>
                        <a:rPr lang="en-GB" sz="2000" kern="1200" dirty="0" err="1" smtClean="0">
                          <a:effectLst/>
                        </a:rPr>
                        <a:t>Aprobada</a:t>
                      </a:r>
                      <a:endParaRPr lang="en-GB" sz="2000" dirty="0">
                        <a:effectLst/>
                        <a:latin typeface="Calibri"/>
                        <a:ea typeface="Calibri"/>
                        <a:cs typeface="Times New Roman"/>
                      </a:endParaRPr>
                    </a:p>
                  </a:txBody>
                  <a:tcPr marL="61978" marR="61978" marT="30989" marB="30989" anchor="ctr"/>
                </a:tc>
                <a:tc>
                  <a:txBody>
                    <a:bodyPr/>
                    <a:lstStyle/>
                    <a:p>
                      <a:pPr>
                        <a:lnSpc>
                          <a:spcPct val="115000"/>
                        </a:lnSpc>
                        <a:spcAft>
                          <a:spcPts val="0"/>
                        </a:spcAft>
                      </a:pPr>
                      <a:r>
                        <a:rPr lang="en-GB" sz="2000" kern="1200" dirty="0" smtClean="0">
                          <a:effectLst/>
                        </a:rPr>
                        <a:t>Inter</a:t>
                      </a:r>
                      <a:r>
                        <a:rPr lang="en-GB" sz="2000" kern="1200" baseline="0" dirty="0" smtClean="0">
                          <a:effectLst/>
                        </a:rPr>
                        <a:t> </a:t>
                      </a:r>
                      <a:r>
                        <a:rPr lang="en-GB" sz="2000" kern="1200" dirty="0" smtClean="0">
                          <a:effectLst/>
                        </a:rPr>
                        <a:t>sectorial</a:t>
                      </a:r>
                      <a:endParaRPr lang="en-GB" sz="2000" dirty="0">
                        <a:effectLst/>
                        <a:latin typeface="Calibri"/>
                        <a:ea typeface="Calibri"/>
                        <a:cs typeface="Times New Roman"/>
                      </a:endParaRPr>
                    </a:p>
                  </a:txBody>
                  <a:tcPr marL="61978" marR="61978" marT="30989" marB="30989" anchor="ctr"/>
                </a:tc>
                <a:tc>
                  <a:txBody>
                    <a:bodyPr/>
                    <a:lstStyle/>
                    <a:p>
                      <a:pPr>
                        <a:lnSpc>
                          <a:spcPct val="115000"/>
                        </a:lnSpc>
                        <a:spcAft>
                          <a:spcPts val="0"/>
                        </a:spcAft>
                      </a:pPr>
                      <a:r>
                        <a:rPr lang="en-GB" sz="2000" kern="1200" dirty="0" err="1" smtClean="0">
                          <a:effectLst/>
                        </a:rPr>
                        <a:t>Diseño</a:t>
                      </a:r>
                      <a:r>
                        <a:rPr lang="en-GB" sz="2000" kern="1200" baseline="0" dirty="0" smtClean="0">
                          <a:effectLst/>
                        </a:rPr>
                        <a:t> de un </a:t>
                      </a:r>
                      <a:r>
                        <a:rPr lang="en-GB" sz="2000" kern="1200" baseline="0" dirty="0" err="1" smtClean="0">
                          <a:effectLst/>
                        </a:rPr>
                        <a:t>sistema</a:t>
                      </a:r>
                      <a:r>
                        <a:rPr lang="en-GB" sz="2000" kern="1200" baseline="0" dirty="0" smtClean="0">
                          <a:effectLst/>
                        </a:rPr>
                        <a:t> de </a:t>
                      </a:r>
                      <a:r>
                        <a:rPr lang="en-GB" sz="2000" kern="1200" baseline="0" dirty="0" err="1" smtClean="0">
                          <a:effectLst/>
                        </a:rPr>
                        <a:t>monitoreo</a:t>
                      </a:r>
                      <a:r>
                        <a:rPr lang="en-GB" sz="2000" kern="1200" baseline="0" dirty="0" smtClean="0">
                          <a:effectLst/>
                        </a:rPr>
                        <a:t> de </a:t>
                      </a:r>
                      <a:r>
                        <a:rPr lang="en-GB" sz="2000" kern="1200" baseline="0" dirty="0" err="1" smtClean="0">
                          <a:effectLst/>
                        </a:rPr>
                        <a:t>adaptación</a:t>
                      </a:r>
                      <a:endParaRPr lang="en-GB" sz="2000" dirty="0">
                        <a:effectLst/>
                        <a:latin typeface="Calibri"/>
                        <a:ea typeface="Calibri"/>
                        <a:cs typeface="Times New Roman"/>
                      </a:endParaRPr>
                    </a:p>
                  </a:txBody>
                  <a:tcPr marL="61978" marR="61978" marT="30989" marB="30989" anchor="ctr"/>
                </a:tc>
              </a:tr>
              <a:tr h="593178">
                <a:tc>
                  <a:txBody>
                    <a:bodyPr/>
                    <a:lstStyle/>
                    <a:p>
                      <a:pPr>
                        <a:lnSpc>
                          <a:spcPct val="115000"/>
                        </a:lnSpc>
                        <a:spcAft>
                          <a:spcPts val="0"/>
                        </a:spcAft>
                      </a:pPr>
                      <a:r>
                        <a:rPr lang="en-GB" sz="2000" kern="1200" dirty="0" smtClean="0">
                          <a:effectLst/>
                        </a:rPr>
                        <a:t>Colombia</a:t>
                      </a:r>
                      <a:endParaRPr lang="en-GB" sz="2000" dirty="0">
                        <a:effectLst/>
                        <a:latin typeface="Calibri"/>
                        <a:ea typeface="Calibri"/>
                        <a:cs typeface="Times New Roman"/>
                      </a:endParaRPr>
                    </a:p>
                  </a:txBody>
                  <a:tcPr marL="61978" marR="61978" marT="30989" marB="30989" anchor="ctr"/>
                </a:tc>
                <a:tc>
                  <a:txBody>
                    <a:bodyPr/>
                    <a:lstStyle/>
                    <a:p>
                      <a:pPr>
                        <a:lnSpc>
                          <a:spcPct val="115000"/>
                        </a:lnSpc>
                        <a:spcAft>
                          <a:spcPts val="0"/>
                        </a:spcAft>
                      </a:pPr>
                      <a:r>
                        <a:rPr lang="en-GB" sz="2000" kern="1200" dirty="0" err="1" smtClean="0">
                          <a:effectLst/>
                        </a:rPr>
                        <a:t>Aprobada</a:t>
                      </a:r>
                      <a:endParaRPr lang="en-GB" sz="2000" dirty="0">
                        <a:effectLst/>
                        <a:latin typeface="Calibri"/>
                        <a:ea typeface="Calibri"/>
                        <a:cs typeface="Times New Roman"/>
                      </a:endParaRPr>
                    </a:p>
                  </a:txBody>
                  <a:tcPr marL="61978" marR="61978" marT="30989" marB="30989" anchor="ctr"/>
                </a:tc>
                <a:tc>
                  <a:txBody>
                    <a:bodyPr/>
                    <a:lstStyle/>
                    <a:p>
                      <a:pPr>
                        <a:lnSpc>
                          <a:spcPct val="115000"/>
                        </a:lnSpc>
                        <a:spcAft>
                          <a:spcPts val="0"/>
                        </a:spcAft>
                      </a:pPr>
                      <a:r>
                        <a:rPr lang="en-GB" sz="2000" kern="1200" dirty="0" err="1" smtClean="0">
                          <a:effectLst/>
                        </a:rPr>
                        <a:t>Desechos</a:t>
                      </a:r>
                      <a:endParaRPr lang="en-GB" sz="2000" dirty="0">
                        <a:effectLst/>
                        <a:latin typeface="Calibri"/>
                        <a:ea typeface="Calibri"/>
                        <a:cs typeface="Times New Roman"/>
                      </a:endParaRPr>
                    </a:p>
                  </a:txBody>
                  <a:tcPr marL="61978" marR="61978" marT="30989" marB="30989" anchor="ctr"/>
                </a:tc>
                <a:tc>
                  <a:txBody>
                    <a:bodyPr/>
                    <a:lstStyle/>
                    <a:p>
                      <a:pPr>
                        <a:lnSpc>
                          <a:spcPct val="115000"/>
                        </a:lnSpc>
                        <a:spcAft>
                          <a:spcPts val="0"/>
                        </a:spcAft>
                      </a:pPr>
                      <a:r>
                        <a:rPr lang="en-GB" sz="2000" kern="1200" dirty="0" err="1" smtClean="0">
                          <a:effectLst/>
                        </a:rPr>
                        <a:t>Desalloro</a:t>
                      </a:r>
                      <a:r>
                        <a:rPr lang="en-GB" sz="2000" kern="1200" baseline="0" dirty="0" smtClean="0">
                          <a:effectLst/>
                        </a:rPr>
                        <a:t> de un </a:t>
                      </a:r>
                      <a:r>
                        <a:rPr lang="en-GB" sz="2000" kern="1200" baseline="0" dirty="0" err="1" smtClean="0">
                          <a:effectLst/>
                        </a:rPr>
                        <a:t>proyecto</a:t>
                      </a:r>
                      <a:r>
                        <a:rPr lang="en-GB" sz="2000" kern="1200" baseline="0" dirty="0" smtClean="0">
                          <a:effectLst/>
                        </a:rPr>
                        <a:t> </a:t>
                      </a:r>
                      <a:r>
                        <a:rPr lang="en-GB" sz="2000" kern="1200" baseline="0" dirty="0" err="1" smtClean="0">
                          <a:effectLst/>
                        </a:rPr>
                        <a:t>piloto</a:t>
                      </a:r>
                      <a:r>
                        <a:rPr lang="en-GB" sz="2000" kern="1200" baseline="0" dirty="0" smtClean="0">
                          <a:effectLst/>
                        </a:rPr>
                        <a:t> de </a:t>
                      </a:r>
                      <a:r>
                        <a:rPr lang="en-GB" sz="2000" kern="1200" baseline="0" dirty="0" err="1" smtClean="0">
                          <a:effectLst/>
                        </a:rPr>
                        <a:t>Tratamiento</a:t>
                      </a:r>
                      <a:r>
                        <a:rPr lang="en-GB" sz="2000" kern="1200" baseline="0" dirty="0" smtClean="0">
                          <a:effectLst/>
                        </a:rPr>
                        <a:t> </a:t>
                      </a:r>
                      <a:r>
                        <a:rPr lang="en-GB" sz="2000" kern="1200" baseline="0" dirty="0" err="1" smtClean="0">
                          <a:effectLst/>
                        </a:rPr>
                        <a:t>Mecanico</a:t>
                      </a:r>
                      <a:r>
                        <a:rPr lang="en-GB" sz="2000" kern="1200" dirty="0" err="1" smtClean="0">
                          <a:effectLst/>
                        </a:rPr>
                        <a:t>-Biologico</a:t>
                      </a:r>
                      <a:endParaRPr lang="en-GB" sz="2000" dirty="0">
                        <a:effectLst/>
                        <a:latin typeface="Calibri"/>
                        <a:ea typeface="Calibri"/>
                        <a:cs typeface="Times New Roman"/>
                      </a:endParaRPr>
                    </a:p>
                  </a:txBody>
                  <a:tcPr marL="61978" marR="61978" marT="30989" marB="30989" anchor="ctr"/>
                </a:tc>
              </a:tr>
              <a:tr h="574730">
                <a:tc>
                  <a:txBody>
                    <a:bodyPr/>
                    <a:lstStyle/>
                    <a:p>
                      <a:pPr>
                        <a:lnSpc>
                          <a:spcPct val="115000"/>
                        </a:lnSpc>
                        <a:spcAft>
                          <a:spcPts val="0"/>
                        </a:spcAft>
                      </a:pPr>
                      <a:r>
                        <a:rPr lang="en-GB" sz="2000" kern="1200" dirty="0" smtClean="0">
                          <a:effectLst/>
                        </a:rPr>
                        <a:t>Colombia</a:t>
                      </a:r>
                      <a:endParaRPr lang="en-GB" sz="2000" dirty="0">
                        <a:effectLst/>
                        <a:latin typeface="Calibri"/>
                        <a:ea typeface="Calibri"/>
                        <a:cs typeface="Times New Roman"/>
                      </a:endParaRPr>
                    </a:p>
                  </a:txBody>
                  <a:tcPr marL="61978" marR="61978" marT="30989" marB="30989" anchor="ctr"/>
                </a:tc>
                <a:tc>
                  <a:txBody>
                    <a:bodyPr/>
                    <a:lstStyle/>
                    <a:p>
                      <a:pPr>
                        <a:lnSpc>
                          <a:spcPct val="115000"/>
                        </a:lnSpc>
                        <a:spcAft>
                          <a:spcPts val="0"/>
                        </a:spcAft>
                      </a:pPr>
                      <a:r>
                        <a:rPr lang="en-GB" sz="2000" kern="1200" dirty="0" err="1" smtClean="0">
                          <a:effectLst/>
                        </a:rPr>
                        <a:t>Aprobada</a:t>
                      </a:r>
                      <a:endParaRPr lang="en-GB" sz="2000" dirty="0">
                        <a:effectLst/>
                        <a:latin typeface="Calibri"/>
                        <a:ea typeface="Calibri"/>
                        <a:cs typeface="Times New Roman"/>
                      </a:endParaRPr>
                    </a:p>
                  </a:txBody>
                  <a:tcPr marL="61978" marR="61978" marT="30989" marB="30989" anchor="ctr"/>
                </a:tc>
                <a:tc>
                  <a:txBody>
                    <a:bodyPr/>
                    <a:lstStyle/>
                    <a:p>
                      <a:pPr>
                        <a:lnSpc>
                          <a:spcPct val="115000"/>
                        </a:lnSpc>
                        <a:spcAft>
                          <a:spcPts val="0"/>
                        </a:spcAft>
                      </a:pPr>
                      <a:r>
                        <a:rPr lang="en-GB" sz="2000" kern="1200" dirty="0" err="1" smtClean="0">
                          <a:effectLst/>
                        </a:rPr>
                        <a:t>Energia</a:t>
                      </a:r>
                      <a:endParaRPr lang="en-GB" sz="2000" dirty="0">
                        <a:effectLst/>
                        <a:latin typeface="Calibri"/>
                        <a:ea typeface="Calibri"/>
                        <a:cs typeface="Times New Roman"/>
                      </a:endParaRPr>
                    </a:p>
                  </a:txBody>
                  <a:tcPr marL="61978" marR="61978" marT="30989" marB="30989" anchor="ctr"/>
                </a:tc>
                <a:tc>
                  <a:txBody>
                    <a:bodyPr/>
                    <a:lstStyle/>
                    <a:p>
                      <a:pPr>
                        <a:lnSpc>
                          <a:spcPct val="115000"/>
                        </a:lnSpc>
                        <a:spcAft>
                          <a:spcPts val="0"/>
                        </a:spcAft>
                      </a:pPr>
                      <a:r>
                        <a:rPr lang="en-GB" sz="2000" kern="1200" dirty="0" err="1" smtClean="0">
                          <a:effectLst/>
                        </a:rPr>
                        <a:t>Monitoreo</a:t>
                      </a:r>
                      <a:r>
                        <a:rPr lang="en-GB" sz="2000" kern="1200" baseline="0" dirty="0" smtClean="0">
                          <a:effectLst/>
                        </a:rPr>
                        <a:t> y </a:t>
                      </a:r>
                      <a:r>
                        <a:rPr lang="en-GB" sz="2000" kern="1200" baseline="0" dirty="0" err="1" smtClean="0">
                          <a:effectLst/>
                        </a:rPr>
                        <a:t>Evaluación</a:t>
                      </a:r>
                      <a:r>
                        <a:rPr lang="en-GB" sz="2000" kern="1200" baseline="0" dirty="0" smtClean="0">
                          <a:effectLst/>
                        </a:rPr>
                        <a:t> de </a:t>
                      </a:r>
                      <a:r>
                        <a:rPr lang="en-GB" sz="2000" kern="1200" baseline="0" dirty="0" err="1" smtClean="0">
                          <a:effectLst/>
                        </a:rPr>
                        <a:t>políticas</a:t>
                      </a:r>
                      <a:r>
                        <a:rPr lang="en-GB" sz="2000" kern="1200" baseline="0" dirty="0" smtClean="0">
                          <a:effectLst/>
                        </a:rPr>
                        <a:t> </a:t>
                      </a:r>
                      <a:r>
                        <a:rPr lang="en-GB" sz="2000" kern="1200" baseline="0" dirty="0" err="1" smtClean="0">
                          <a:effectLst/>
                        </a:rPr>
                        <a:t>para</a:t>
                      </a:r>
                      <a:r>
                        <a:rPr lang="en-GB" sz="2000" kern="1200" baseline="0" dirty="0" smtClean="0">
                          <a:effectLst/>
                        </a:rPr>
                        <a:t> </a:t>
                      </a:r>
                      <a:r>
                        <a:rPr lang="en-GB" sz="2000" kern="1200" baseline="0" dirty="0" err="1" smtClean="0">
                          <a:effectLst/>
                        </a:rPr>
                        <a:t>promover</a:t>
                      </a:r>
                      <a:r>
                        <a:rPr lang="en-GB" sz="2000" kern="1200" baseline="0" dirty="0" smtClean="0">
                          <a:effectLst/>
                        </a:rPr>
                        <a:t> </a:t>
                      </a:r>
                      <a:r>
                        <a:rPr lang="en-GB" sz="2000" kern="1200" baseline="0" dirty="0" err="1" smtClean="0">
                          <a:effectLst/>
                        </a:rPr>
                        <a:t>eficiencia</a:t>
                      </a:r>
                      <a:r>
                        <a:rPr lang="en-GB" sz="2000" kern="1200" baseline="0" dirty="0" smtClean="0">
                          <a:effectLst/>
                        </a:rPr>
                        <a:t> </a:t>
                      </a:r>
                      <a:r>
                        <a:rPr lang="en-GB" sz="2000" kern="1200" baseline="0" dirty="0" err="1" smtClean="0">
                          <a:effectLst/>
                        </a:rPr>
                        <a:t>energética</a:t>
                      </a:r>
                      <a:r>
                        <a:rPr lang="en-GB" sz="2000" kern="1200" baseline="0" dirty="0" smtClean="0">
                          <a:effectLst/>
                        </a:rPr>
                        <a:t> y </a:t>
                      </a:r>
                      <a:r>
                        <a:rPr lang="en-GB" sz="2000" kern="1200" baseline="0" dirty="0" err="1" smtClean="0">
                          <a:effectLst/>
                        </a:rPr>
                        <a:t>energía</a:t>
                      </a:r>
                      <a:r>
                        <a:rPr lang="en-GB" sz="2000" kern="1200" baseline="0" dirty="0" smtClean="0">
                          <a:effectLst/>
                        </a:rPr>
                        <a:t> </a:t>
                      </a:r>
                      <a:r>
                        <a:rPr lang="en-GB" sz="2000" kern="1200" baseline="0" dirty="0" err="1" smtClean="0">
                          <a:effectLst/>
                        </a:rPr>
                        <a:t>renovable</a:t>
                      </a:r>
                      <a:endParaRPr lang="en-GB" sz="2000" dirty="0">
                        <a:effectLst/>
                        <a:latin typeface="Calibri"/>
                        <a:ea typeface="Calibri"/>
                        <a:cs typeface="Times New Roman"/>
                      </a:endParaRPr>
                    </a:p>
                  </a:txBody>
                  <a:tcPr marL="61978" marR="61978" marT="30989" marB="30989" anchor="ctr"/>
                </a:tc>
              </a:tr>
              <a:tr h="663337">
                <a:tc>
                  <a:txBody>
                    <a:bodyPr/>
                    <a:lstStyle/>
                    <a:p>
                      <a:pPr>
                        <a:lnSpc>
                          <a:spcPct val="115000"/>
                        </a:lnSpc>
                        <a:spcAft>
                          <a:spcPts val="0"/>
                        </a:spcAft>
                      </a:pPr>
                      <a:r>
                        <a:rPr lang="en-GB" sz="2000" kern="1200" dirty="0">
                          <a:effectLst/>
                        </a:rPr>
                        <a:t>Honduras</a:t>
                      </a:r>
                      <a:endParaRPr lang="en-GB" sz="2000" dirty="0">
                        <a:effectLst/>
                        <a:latin typeface="Calibri"/>
                        <a:ea typeface="Calibri"/>
                        <a:cs typeface="Times New Roman"/>
                      </a:endParaRPr>
                    </a:p>
                  </a:txBody>
                  <a:tcPr marL="61978" marR="61978" marT="30989" marB="30989" anchor="ctr"/>
                </a:tc>
                <a:tc>
                  <a:txBody>
                    <a:bodyPr/>
                    <a:lstStyle/>
                    <a:p>
                      <a:pPr>
                        <a:lnSpc>
                          <a:spcPct val="115000"/>
                        </a:lnSpc>
                        <a:spcAft>
                          <a:spcPts val="0"/>
                        </a:spcAft>
                      </a:pPr>
                      <a:r>
                        <a:rPr lang="en-GB" sz="2000" kern="1200" dirty="0" err="1" smtClean="0">
                          <a:effectLst/>
                        </a:rPr>
                        <a:t>Bajo</a:t>
                      </a:r>
                      <a:r>
                        <a:rPr lang="en-GB" sz="2000" kern="1200" baseline="0" dirty="0" smtClean="0">
                          <a:effectLst/>
                        </a:rPr>
                        <a:t> </a:t>
                      </a:r>
                      <a:r>
                        <a:rPr lang="en-GB" sz="2000" kern="1200" dirty="0" err="1" smtClean="0">
                          <a:effectLst/>
                        </a:rPr>
                        <a:t>discusión</a:t>
                      </a:r>
                      <a:endParaRPr lang="en-GB" sz="2000" dirty="0">
                        <a:effectLst/>
                        <a:latin typeface="Calibri"/>
                        <a:ea typeface="Calibri"/>
                        <a:cs typeface="Times New Roman"/>
                      </a:endParaRPr>
                    </a:p>
                  </a:txBody>
                  <a:tcPr marL="61978" marR="61978" marT="30989" marB="30989" anchor="ctr"/>
                </a:tc>
                <a:tc>
                  <a:txBody>
                    <a:bodyPr/>
                    <a:lstStyle/>
                    <a:p>
                      <a:pPr>
                        <a:lnSpc>
                          <a:spcPct val="115000"/>
                        </a:lnSpc>
                        <a:spcAft>
                          <a:spcPts val="0"/>
                        </a:spcAft>
                      </a:pPr>
                      <a:r>
                        <a:rPr lang="en-GB" sz="2000" kern="1200" dirty="0" err="1" smtClean="0">
                          <a:effectLst/>
                        </a:rPr>
                        <a:t>Zonas</a:t>
                      </a:r>
                      <a:r>
                        <a:rPr lang="en-GB" sz="2000" kern="1200" baseline="0" dirty="0" smtClean="0">
                          <a:effectLst/>
                        </a:rPr>
                        <a:t> </a:t>
                      </a:r>
                      <a:r>
                        <a:rPr lang="en-GB" sz="2000" kern="1200" baseline="0" dirty="0" err="1" smtClean="0">
                          <a:effectLst/>
                        </a:rPr>
                        <a:t>costeras</a:t>
                      </a:r>
                      <a:r>
                        <a:rPr lang="en-GB" sz="2000" kern="1200" baseline="0" dirty="0" smtClean="0">
                          <a:effectLst/>
                        </a:rPr>
                        <a:t> y </a:t>
                      </a:r>
                      <a:r>
                        <a:rPr lang="en-GB" sz="2000" kern="1200" baseline="0" dirty="0" err="1" smtClean="0">
                          <a:effectLst/>
                        </a:rPr>
                        <a:t>bosques</a:t>
                      </a:r>
                      <a:endParaRPr lang="en-GB" sz="2000" dirty="0">
                        <a:effectLst/>
                        <a:latin typeface="Calibri"/>
                        <a:ea typeface="Calibri"/>
                        <a:cs typeface="Times New Roman"/>
                      </a:endParaRPr>
                    </a:p>
                  </a:txBody>
                  <a:tcPr marL="61978" marR="61978" marT="30989" marB="30989" anchor="ctr"/>
                </a:tc>
                <a:tc>
                  <a:txBody>
                    <a:bodyPr/>
                    <a:lstStyle/>
                    <a:p>
                      <a:pPr>
                        <a:lnSpc>
                          <a:spcPct val="115000"/>
                        </a:lnSpc>
                        <a:spcAft>
                          <a:spcPts val="0"/>
                        </a:spcAft>
                      </a:pPr>
                      <a:r>
                        <a:rPr lang="en-GB" sz="2000" kern="1200" dirty="0" err="1" smtClean="0">
                          <a:effectLst/>
                        </a:rPr>
                        <a:t>Fortalecer</a:t>
                      </a:r>
                      <a:r>
                        <a:rPr lang="en-GB" sz="2000" kern="1200" dirty="0" smtClean="0">
                          <a:effectLst/>
                        </a:rPr>
                        <a:t> </a:t>
                      </a:r>
                      <a:r>
                        <a:rPr lang="en-GB" sz="2000" kern="1200" dirty="0" err="1" smtClean="0">
                          <a:effectLst/>
                        </a:rPr>
                        <a:t>capacidad</a:t>
                      </a:r>
                      <a:r>
                        <a:rPr lang="en-GB" sz="2000" kern="1200" baseline="0" dirty="0" smtClean="0">
                          <a:effectLst/>
                        </a:rPr>
                        <a:t> local </a:t>
                      </a:r>
                      <a:r>
                        <a:rPr lang="en-GB" sz="2000" kern="1200" baseline="0" dirty="0" err="1" smtClean="0">
                          <a:effectLst/>
                        </a:rPr>
                        <a:t>para</a:t>
                      </a:r>
                      <a:r>
                        <a:rPr lang="en-GB" sz="2000" kern="1200" baseline="0" dirty="0" smtClean="0">
                          <a:effectLst/>
                        </a:rPr>
                        <a:t> </a:t>
                      </a:r>
                      <a:r>
                        <a:rPr lang="en-GB" sz="2000" kern="1200" baseline="0" dirty="0" err="1" smtClean="0">
                          <a:effectLst/>
                        </a:rPr>
                        <a:t>monitoreo</a:t>
                      </a:r>
                      <a:r>
                        <a:rPr lang="en-GB" sz="2000" kern="1200" baseline="0" dirty="0" smtClean="0">
                          <a:effectLst/>
                        </a:rPr>
                        <a:t> de </a:t>
                      </a:r>
                      <a:r>
                        <a:rPr lang="en-GB" sz="2000" kern="1200" baseline="0" dirty="0" err="1" smtClean="0">
                          <a:effectLst/>
                        </a:rPr>
                        <a:t>manglares</a:t>
                      </a:r>
                      <a:r>
                        <a:rPr lang="en-GB" sz="2000" kern="1200" baseline="0" dirty="0" smtClean="0">
                          <a:effectLst/>
                        </a:rPr>
                        <a:t> en </a:t>
                      </a:r>
                      <a:r>
                        <a:rPr lang="en-GB" sz="2000" kern="1200" dirty="0" err="1" smtClean="0">
                          <a:effectLst/>
                        </a:rPr>
                        <a:t>Cuyamel</a:t>
                      </a:r>
                      <a:r>
                        <a:rPr lang="en-GB" sz="2000" kern="1200" dirty="0" smtClean="0">
                          <a:effectLst/>
                        </a:rPr>
                        <a:t> </a:t>
                      </a:r>
                      <a:r>
                        <a:rPr lang="en-GB" sz="2000" kern="1200" dirty="0" err="1" smtClean="0">
                          <a:effectLst/>
                        </a:rPr>
                        <a:t>Omoa</a:t>
                      </a:r>
                      <a:endParaRPr lang="en-GB" sz="2000" dirty="0">
                        <a:effectLst/>
                        <a:latin typeface="Calibri"/>
                        <a:ea typeface="Calibri"/>
                        <a:cs typeface="Times New Roman"/>
                      </a:endParaRPr>
                    </a:p>
                  </a:txBody>
                  <a:tcPr marL="61978" marR="61978" marT="30989" marB="30989" anchor="ctr"/>
                </a:tc>
              </a:tr>
            </a:tbl>
          </a:graphicData>
        </a:graphic>
      </p:graphicFrame>
      <p:pic>
        <p:nvPicPr>
          <p:cNvPr id="4" name="Image 8" descr="CTCN_logo.jpg"/>
          <p:cNvPicPr>
            <a:picLocks noChangeAspect="1"/>
          </p:cNvPicPr>
          <p:nvPr/>
        </p:nvPicPr>
        <p:blipFill>
          <a:blip r:embed="rId3" cstate="print"/>
          <a:stretch>
            <a:fillRect/>
          </a:stretch>
        </p:blipFill>
        <p:spPr>
          <a:xfrm>
            <a:off x="3347864" y="6165304"/>
            <a:ext cx="2398412" cy="623587"/>
          </a:xfrm>
          <a:prstGeom prst="rect">
            <a:avLst/>
          </a:prstGeom>
        </p:spPr>
      </p:pic>
      <p:sp>
        <p:nvSpPr>
          <p:cNvPr id="5" name="Title 2"/>
          <p:cNvSpPr>
            <a:spLocks noGrp="1"/>
          </p:cNvSpPr>
          <p:nvPr>
            <p:ph type="title"/>
          </p:nvPr>
        </p:nvSpPr>
        <p:spPr>
          <a:xfrm>
            <a:off x="179512" y="188640"/>
            <a:ext cx="8784976" cy="720080"/>
          </a:xfrm>
        </p:spPr>
        <p:txBody>
          <a:bodyPr/>
          <a:lstStyle/>
          <a:p>
            <a:pPr algn="ctr"/>
            <a:r>
              <a:rPr lang="en-US" dirty="0" err="1" smtClean="0"/>
              <a:t>Primeras</a:t>
            </a:r>
            <a:r>
              <a:rPr lang="en-US" dirty="0" smtClean="0"/>
              <a:t> Solicitudes de </a:t>
            </a:r>
            <a:r>
              <a:rPr lang="en-US" dirty="0" err="1" smtClean="0"/>
              <a:t>América</a:t>
            </a:r>
            <a:r>
              <a:rPr lang="en-US" dirty="0" smtClean="0"/>
              <a:t> Latina</a:t>
            </a:r>
            <a:endParaRPr lang="en-US" dirty="0"/>
          </a:p>
        </p:txBody>
      </p:sp>
    </p:spTree>
    <p:extLst>
      <p:ext uri="{BB962C8B-B14F-4D97-AF65-F5344CB8AC3E}">
        <p14:creationId xmlns:p14="http://schemas.microsoft.com/office/powerpoint/2010/main" val="29718289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GB" dirty="0" smtClean="0">
                <a:solidFill>
                  <a:schemeClr val="accent3"/>
                </a:solidFill>
              </a:rPr>
              <a:t>El </a:t>
            </a:r>
            <a:r>
              <a:rPr lang="en-GB" dirty="0" err="1" smtClean="0">
                <a:solidFill>
                  <a:schemeClr val="accent3"/>
                </a:solidFill>
              </a:rPr>
              <a:t>Sistema</a:t>
            </a:r>
            <a:r>
              <a:rPr lang="en-GB" dirty="0" smtClean="0">
                <a:solidFill>
                  <a:schemeClr val="accent3"/>
                </a:solidFill>
              </a:rPr>
              <a:t> de </a:t>
            </a:r>
            <a:r>
              <a:rPr lang="en-GB" dirty="0" err="1" smtClean="0">
                <a:solidFill>
                  <a:schemeClr val="accent3"/>
                </a:solidFill>
              </a:rPr>
              <a:t>Manejo</a:t>
            </a:r>
            <a:r>
              <a:rPr lang="en-GB" dirty="0" smtClean="0">
                <a:solidFill>
                  <a:schemeClr val="accent3"/>
                </a:solidFill>
              </a:rPr>
              <a:t> de </a:t>
            </a:r>
            <a:r>
              <a:rPr lang="en-GB" dirty="0" err="1" smtClean="0">
                <a:solidFill>
                  <a:schemeClr val="accent3"/>
                </a:solidFill>
              </a:rPr>
              <a:t>Conocimiento</a:t>
            </a:r>
            <a:r>
              <a:rPr lang="en-GB" dirty="0" smtClean="0">
                <a:solidFill>
                  <a:schemeClr val="accent3"/>
                </a:solidFill>
              </a:rPr>
              <a:t> del CTCN</a:t>
            </a:r>
            <a:endParaRPr lang="en-GB" dirty="0">
              <a:solidFill>
                <a:schemeClr val="accent3"/>
              </a:solidFill>
            </a:endParaRPr>
          </a:p>
        </p:txBody>
      </p:sp>
      <p:sp>
        <p:nvSpPr>
          <p:cNvPr id="4" name="Rectangle 3"/>
          <p:cNvSpPr/>
          <p:nvPr/>
        </p:nvSpPr>
        <p:spPr>
          <a:xfrm>
            <a:off x="4584463" y="4365104"/>
            <a:ext cx="4572000" cy="2492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31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29804" y="1268760"/>
            <a:ext cx="6046414" cy="434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age 8" descr="CTCN_logo.jpg"/>
          <p:cNvPicPr>
            <a:picLocks noChangeAspect="1"/>
          </p:cNvPicPr>
          <p:nvPr/>
        </p:nvPicPr>
        <p:blipFill>
          <a:blip r:embed="rId4" cstate="print"/>
          <a:stretch>
            <a:fillRect/>
          </a:stretch>
        </p:blipFill>
        <p:spPr>
          <a:xfrm>
            <a:off x="3347864" y="6093296"/>
            <a:ext cx="2398412" cy="623587"/>
          </a:xfrm>
          <a:prstGeom prst="rect">
            <a:avLst/>
          </a:prstGeom>
        </p:spPr>
      </p:pic>
    </p:spTree>
    <p:extLst>
      <p:ext uri="{BB962C8B-B14F-4D97-AF65-F5344CB8AC3E}">
        <p14:creationId xmlns:p14="http://schemas.microsoft.com/office/powerpoint/2010/main" val="27808522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CCAC-FULL-LOGO-LOW-R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260350"/>
            <a:ext cx="625475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2" y="1901634"/>
            <a:ext cx="92329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Box 12"/>
          <p:cNvSpPr txBox="1">
            <a:spLocks noChangeArrowheads="1"/>
          </p:cNvSpPr>
          <p:nvPr/>
        </p:nvSpPr>
        <p:spPr bwMode="auto">
          <a:xfrm>
            <a:off x="-1787525" y="-1184275"/>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078" name="TextBox 14"/>
          <p:cNvSpPr txBox="1">
            <a:spLocks noChangeArrowheads="1"/>
          </p:cNvSpPr>
          <p:nvPr/>
        </p:nvSpPr>
        <p:spPr bwMode="auto">
          <a:xfrm>
            <a:off x="12490450" y="-145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 name="2 Rectángulo"/>
          <p:cNvSpPr/>
          <p:nvPr/>
        </p:nvSpPr>
        <p:spPr>
          <a:xfrm>
            <a:off x="1331640" y="4869160"/>
            <a:ext cx="7710765" cy="830997"/>
          </a:xfrm>
          <a:prstGeom prst="rect">
            <a:avLst/>
          </a:prstGeom>
        </p:spPr>
        <p:txBody>
          <a:bodyPr wrap="none">
            <a:spAutoFit/>
          </a:bodyPr>
          <a:lstStyle/>
          <a:p>
            <a:r>
              <a:rPr lang="es-PE" sz="4800" b="1" kern="0" dirty="0">
                <a:solidFill>
                  <a:srgbClr val="FFFFFF"/>
                </a:solidFill>
                <a:latin typeface="Calibri" pitchFamily="34" charset="0"/>
              </a:rPr>
              <a:t>Coalición Clima y Aire Limpio </a:t>
            </a:r>
            <a:endParaRPr lang="es-US" sz="4800" dirty="0"/>
          </a:p>
        </p:txBody>
      </p:sp>
    </p:spTree>
    <p:extLst>
      <p:ext uri="{BB962C8B-B14F-4D97-AF65-F5344CB8AC3E}">
        <p14:creationId xmlns:p14="http://schemas.microsoft.com/office/powerpoint/2010/main" val="30009766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CCAC-FULL-LOGO-LOW-RE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2" y="5549008"/>
            <a:ext cx="1657349" cy="76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Launch of the Climate and Clean Air Coalition to Reduce Short Lived Climate Pollutants, Feb 17, 2012"/>
          <p:cNvPicPr>
            <a:picLocks noChangeAspect="1" noChangeArrowheads="1"/>
          </p:cNvPicPr>
          <p:nvPr/>
        </p:nvPicPr>
        <p:blipFill>
          <a:blip r:embed="rId4" cstate="print"/>
          <a:srcRect/>
          <a:stretch>
            <a:fillRect/>
          </a:stretch>
        </p:blipFill>
        <p:spPr bwMode="auto">
          <a:xfrm>
            <a:off x="316463" y="323445"/>
            <a:ext cx="4687586" cy="2241459"/>
          </a:xfrm>
          <a:prstGeom prst="rect">
            <a:avLst/>
          </a:prstGeom>
          <a:noFill/>
          <a:ln w="9525">
            <a:noFill/>
            <a:miter lim="800000"/>
            <a:headEnd/>
            <a:tailEnd/>
          </a:ln>
        </p:spPr>
      </p:pic>
      <p:pic>
        <p:nvPicPr>
          <p:cNvPr id="11" name="Picture 4" descr="HLA_Oslo_Sept2013.JPG"/>
          <p:cNvPicPr>
            <a:picLocks noChangeAspect="1"/>
          </p:cNvPicPr>
          <p:nvPr/>
        </p:nvPicPr>
        <p:blipFill>
          <a:blip r:embed="rId5" cstate="print"/>
          <a:srcRect/>
          <a:stretch>
            <a:fillRect/>
          </a:stretch>
        </p:blipFill>
        <p:spPr bwMode="auto">
          <a:xfrm>
            <a:off x="316462" y="3789040"/>
            <a:ext cx="4687587" cy="2732093"/>
          </a:xfrm>
          <a:prstGeom prst="rect">
            <a:avLst/>
          </a:prstGeom>
          <a:noFill/>
          <a:ln w="9525">
            <a:noFill/>
            <a:miter lim="800000"/>
            <a:headEnd/>
            <a:tailEnd/>
          </a:ln>
        </p:spPr>
      </p:pic>
      <p:sp>
        <p:nvSpPr>
          <p:cNvPr id="12" name="Rectangle 6"/>
          <p:cNvSpPr>
            <a:spLocks noChangeArrowheads="1"/>
          </p:cNvSpPr>
          <p:nvPr/>
        </p:nvSpPr>
        <p:spPr bwMode="auto">
          <a:xfrm>
            <a:off x="309212" y="2528694"/>
            <a:ext cx="8637363" cy="1320362"/>
          </a:xfrm>
          <a:prstGeom prst="rect">
            <a:avLst/>
          </a:prstGeom>
          <a:solidFill>
            <a:srgbClr val="B9CDE5"/>
          </a:solidFill>
          <a:ln w="9525">
            <a:noFill/>
            <a:miter lim="800000"/>
            <a:headEnd/>
            <a:tailEnd/>
          </a:ln>
        </p:spPr>
        <p:txBody>
          <a:bodyPr wrap="square">
            <a:spAutoFit/>
          </a:bodyPr>
          <a:lstStyle/>
          <a:p>
            <a:pPr marL="449263" indent="-269875">
              <a:buFont typeface="Arial" pitchFamily="34" charset="0"/>
              <a:buChar char="•"/>
            </a:pPr>
            <a:r>
              <a:rPr lang="es-PA" dirty="0"/>
              <a:t>La Coalición del Clima y Aire Limpio (CCAC) es la primera iniciativa global para reducir los Contaminantes del Clima de Vida Corta, responsables en buena medida del calentamiento global actual. El Secretariado de la CCAC reside en el </a:t>
            </a:r>
            <a:r>
              <a:rPr lang="es-PA" dirty="0" smtClean="0"/>
              <a:t>PNUMA</a:t>
            </a:r>
            <a:endParaRPr lang="es-PA" dirty="0"/>
          </a:p>
        </p:txBody>
      </p:sp>
      <p:pic>
        <p:nvPicPr>
          <p:cNvPr id="16" name="Picture 15" descr="CCAC-FULL-LOGO-LOW-RES.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6056" y="0"/>
            <a:ext cx="3805311" cy="188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7"/>
          <a:srcRect l="22757" t="27774" r="41537" b="42776"/>
          <a:stretch/>
        </p:blipFill>
        <p:spPr>
          <a:xfrm>
            <a:off x="4996216" y="3789040"/>
            <a:ext cx="4095407" cy="1800200"/>
          </a:xfrm>
          <a:prstGeom prst="rect">
            <a:avLst/>
          </a:prstGeom>
        </p:spPr>
      </p:pic>
      <p:pic>
        <p:nvPicPr>
          <p:cNvPr id="13" name="Picture 12"/>
          <p:cNvPicPr>
            <a:picLocks noChangeAspect="1"/>
          </p:cNvPicPr>
          <p:nvPr/>
        </p:nvPicPr>
        <p:blipFill rotWithShape="1">
          <a:blip r:embed="rId7"/>
          <a:srcRect l="22757" t="60968" r="45225" b="20691"/>
          <a:stretch/>
        </p:blipFill>
        <p:spPr>
          <a:xfrm>
            <a:off x="5292081" y="5620191"/>
            <a:ext cx="3672408" cy="1121177"/>
          </a:xfrm>
          <a:prstGeom prst="rect">
            <a:avLst/>
          </a:prstGeom>
        </p:spPr>
      </p:pic>
    </p:spTree>
    <p:extLst>
      <p:ext uri="{BB962C8B-B14F-4D97-AF65-F5344CB8AC3E}">
        <p14:creationId xmlns:p14="http://schemas.microsoft.com/office/powerpoint/2010/main" val="16123194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66" y="846762"/>
            <a:ext cx="9180443" cy="6011237"/>
          </a:xfrm>
        </p:spPr>
        <p:txBody>
          <a:bodyPr>
            <a:noAutofit/>
          </a:bodyPr>
          <a:lstStyle/>
          <a:p>
            <a:pPr algn="l"/>
            <a:r>
              <a:rPr lang="es-ES" sz="2800" b="1" dirty="0" smtClean="0"/>
              <a:t/>
            </a:r>
            <a:br>
              <a:rPr lang="es-ES" sz="2800" b="1" dirty="0" smtClean="0"/>
            </a:br>
            <a:endParaRPr lang="es-PE" sz="2800" dirty="0">
              <a:latin typeface="Calibri" pitchFamily="34" charset="0"/>
              <a:cs typeface="Calibri" pitchFamily="34" charset="0"/>
            </a:endParaRPr>
          </a:p>
        </p:txBody>
      </p:sp>
      <p:sp>
        <p:nvSpPr>
          <p:cNvPr id="7" name="Text Box 2"/>
          <p:cNvSpPr txBox="1">
            <a:spLocks noChangeArrowheads="1"/>
          </p:cNvSpPr>
          <p:nvPr/>
        </p:nvSpPr>
        <p:spPr bwMode="auto">
          <a:xfrm>
            <a:off x="0" y="0"/>
            <a:ext cx="9144000" cy="584775"/>
          </a:xfrm>
          <a:prstGeom prst="rect">
            <a:avLst/>
          </a:prstGeom>
          <a:solidFill>
            <a:schemeClr val="tx2">
              <a:lumMod val="60000"/>
              <a:lumOff val="40000"/>
            </a:schemeClr>
          </a:solidFill>
          <a:ln>
            <a:noFill/>
          </a:ln>
          <a:effectLst/>
        </p:spPr>
        <p:txBody>
          <a:bodyPr>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algn="ctr" eaLnBrk="0" fontAlgn="base" hangingPunct="0">
              <a:spcBef>
                <a:spcPct val="0"/>
              </a:spcBef>
              <a:spcAft>
                <a:spcPct val="0"/>
              </a:spcAft>
              <a:defRPr baseline="-25000">
                <a:solidFill>
                  <a:schemeClr val="tx1"/>
                </a:solidFill>
                <a:latin typeface="Arial" charset="0"/>
              </a:defRPr>
            </a:lvl6pPr>
            <a:lvl7pPr marL="2971800" indent="-228600" algn="ctr" eaLnBrk="0" fontAlgn="base" hangingPunct="0">
              <a:spcBef>
                <a:spcPct val="0"/>
              </a:spcBef>
              <a:spcAft>
                <a:spcPct val="0"/>
              </a:spcAft>
              <a:defRPr baseline="-25000">
                <a:solidFill>
                  <a:schemeClr val="tx1"/>
                </a:solidFill>
                <a:latin typeface="Arial" charset="0"/>
              </a:defRPr>
            </a:lvl7pPr>
            <a:lvl8pPr marL="3429000" indent="-228600" algn="ctr" eaLnBrk="0" fontAlgn="base" hangingPunct="0">
              <a:spcBef>
                <a:spcPct val="0"/>
              </a:spcBef>
              <a:spcAft>
                <a:spcPct val="0"/>
              </a:spcAft>
              <a:defRPr baseline="-25000">
                <a:solidFill>
                  <a:schemeClr val="tx1"/>
                </a:solidFill>
                <a:latin typeface="Arial" charset="0"/>
              </a:defRPr>
            </a:lvl8pPr>
            <a:lvl9pPr marL="3886200" indent="-228600" algn="ctr" eaLnBrk="0" fontAlgn="base" hangingPunct="0">
              <a:spcBef>
                <a:spcPct val="0"/>
              </a:spcBef>
              <a:spcAft>
                <a:spcPct val="0"/>
              </a:spcAft>
              <a:defRPr baseline="-25000">
                <a:solidFill>
                  <a:schemeClr val="tx1"/>
                </a:solidFill>
                <a:latin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3200" b="1" i="0" u="none" strike="noStrike" kern="0" cap="none" spc="0" normalizeH="0" baseline="0" noProof="0" dirty="0" smtClean="0">
                <a:ln>
                  <a:noFill/>
                </a:ln>
                <a:solidFill>
                  <a:srgbClr val="FFFFFF"/>
                </a:solidFill>
                <a:effectLst/>
                <a:uLnTx/>
                <a:uFillTx/>
                <a:latin typeface="Calibri" pitchFamily="34" charset="0"/>
              </a:rPr>
              <a:t>La </a:t>
            </a:r>
            <a:r>
              <a:rPr kumimoji="0" lang="es-PE" sz="3200" b="1" i="0" u="none" strike="noStrike" kern="0" cap="none" spc="0" normalizeH="0" baseline="0" dirty="0" smtClean="0">
                <a:ln>
                  <a:noFill/>
                </a:ln>
                <a:solidFill>
                  <a:srgbClr val="FFFFFF"/>
                </a:solidFill>
                <a:effectLst/>
                <a:uLnTx/>
                <a:uFillTx/>
                <a:latin typeface="Calibri" pitchFamily="34" charset="0"/>
              </a:rPr>
              <a:t>Coalición</a:t>
            </a:r>
            <a:r>
              <a:rPr kumimoji="0" lang="es-PE" sz="3200" b="1" i="0" u="none" strike="noStrike" kern="0" cap="none" spc="0" normalizeH="0" baseline="0" noProof="0" dirty="0" smtClean="0">
                <a:ln>
                  <a:noFill/>
                </a:ln>
                <a:solidFill>
                  <a:srgbClr val="FFFFFF"/>
                </a:solidFill>
                <a:effectLst/>
                <a:uLnTx/>
                <a:uFillTx/>
                <a:latin typeface="Calibri" pitchFamily="34" charset="0"/>
              </a:rPr>
              <a:t> Clima y Aire Limpio </a:t>
            </a:r>
            <a:endParaRPr kumimoji="0" lang="es-PE" sz="3200" b="0" i="0" u="none" strike="noStrike" kern="0" cap="none" spc="0" normalizeH="0" baseline="0" noProof="0" dirty="0" smtClean="0">
              <a:ln>
                <a:noFill/>
              </a:ln>
              <a:solidFill>
                <a:srgbClr val="3F5A87"/>
              </a:solidFill>
              <a:effectLst/>
              <a:uLnTx/>
              <a:uFillTx/>
              <a:latin typeface="Calibri" pitchFamily="34" charset="0"/>
            </a:endParaRPr>
          </a:p>
        </p:txBody>
      </p:sp>
      <p:sp>
        <p:nvSpPr>
          <p:cNvPr id="4" name="2 Subtítulo"/>
          <p:cNvSpPr>
            <a:spLocks noGrp="1"/>
          </p:cNvSpPr>
          <p:nvPr>
            <p:ph type="subTitle" idx="1"/>
          </p:nvPr>
        </p:nvSpPr>
        <p:spPr>
          <a:xfrm>
            <a:off x="323528" y="908720"/>
            <a:ext cx="8640960" cy="5112568"/>
          </a:xfrm>
        </p:spPr>
        <p:txBody>
          <a:bodyPr>
            <a:noAutofit/>
          </a:bodyPr>
          <a:lstStyle/>
          <a:p>
            <a:pPr marL="449263" indent="-269875" algn="l">
              <a:buFont typeface="Arial" pitchFamily="34" charset="0"/>
              <a:buChar char="•"/>
            </a:pPr>
            <a:r>
              <a:rPr lang="es-PA" sz="2200" dirty="0" smtClean="0">
                <a:solidFill>
                  <a:schemeClr val="tx1"/>
                </a:solidFill>
                <a:latin typeface="+mj-lt"/>
                <a:cs typeface="Arial" pitchFamily="34" charset="0"/>
              </a:rPr>
              <a:t>La </a:t>
            </a:r>
            <a:r>
              <a:rPr lang="es-PA" sz="2200" dirty="0">
                <a:solidFill>
                  <a:schemeClr val="tx1"/>
                </a:solidFill>
                <a:latin typeface="+mj-lt"/>
                <a:cs typeface="Arial" pitchFamily="34" charset="0"/>
              </a:rPr>
              <a:t>coalición está focalizada en un principio en el metano, carbono negro y </a:t>
            </a:r>
            <a:r>
              <a:rPr lang="es-PA" sz="2200" dirty="0" err="1" smtClean="0">
                <a:solidFill>
                  <a:schemeClr val="tx1"/>
                </a:solidFill>
                <a:latin typeface="+mj-lt"/>
                <a:cs typeface="Arial" pitchFamily="34" charset="0"/>
              </a:rPr>
              <a:t>HFCs</a:t>
            </a:r>
            <a:r>
              <a:rPr lang="es-PA" sz="2200" dirty="0" smtClean="0">
                <a:solidFill>
                  <a:schemeClr val="tx1"/>
                </a:solidFill>
                <a:latin typeface="+mj-lt"/>
                <a:cs typeface="Arial" pitchFamily="34" charset="0"/>
              </a:rPr>
              <a:t>, complementando la </a:t>
            </a:r>
            <a:r>
              <a:rPr lang="es-PA" sz="2200" dirty="0">
                <a:solidFill>
                  <a:schemeClr val="tx1"/>
                </a:solidFill>
                <a:latin typeface="+mj-lt"/>
                <a:cs typeface="Arial" pitchFamily="34" charset="0"/>
              </a:rPr>
              <a:t>acción global para reducir el dióxido de carbono, en particular los esfuerzos realizados por UNFCCC.</a:t>
            </a:r>
          </a:p>
          <a:p>
            <a:pPr marL="449263" indent="-269875" algn="l">
              <a:buFont typeface="Arial" pitchFamily="34" charset="0"/>
              <a:buChar char="•"/>
            </a:pPr>
            <a:r>
              <a:rPr lang="es-PA" sz="2200" dirty="0">
                <a:solidFill>
                  <a:schemeClr val="tx1"/>
                </a:solidFill>
                <a:latin typeface="+mj-lt"/>
                <a:cs typeface="Arial" pitchFamily="34" charset="0"/>
              </a:rPr>
              <a:t>La Coalición tiene como objetivo abordar los contaminantes del clima de </a:t>
            </a:r>
            <a:r>
              <a:rPr lang="es-PA" sz="2200" dirty="0" smtClean="0">
                <a:solidFill>
                  <a:schemeClr val="tx1"/>
                </a:solidFill>
                <a:latin typeface="+mj-lt"/>
                <a:cs typeface="Arial" pitchFamily="34" charset="0"/>
              </a:rPr>
              <a:t>vida corta mediante</a:t>
            </a:r>
            <a:r>
              <a:rPr lang="es-PA" sz="2200" dirty="0">
                <a:solidFill>
                  <a:schemeClr val="tx1"/>
                </a:solidFill>
                <a:latin typeface="+mj-lt"/>
                <a:cs typeface="Arial" pitchFamily="34" charset="0"/>
              </a:rPr>
              <a:t>:</a:t>
            </a:r>
          </a:p>
          <a:p>
            <a:pPr marL="906463" lvl="1" indent="-366713" algn="l"/>
            <a:r>
              <a:rPr lang="es-PA" sz="2200" dirty="0">
                <a:solidFill>
                  <a:schemeClr val="tx1"/>
                </a:solidFill>
                <a:latin typeface="+mj-lt"/>
                <a:cs typeface="Arial" pitchFamily="34" charset="0"/>
              </a:rPr>
              <a:t>1.    Crear conciencia sobre los impactos </a:t>
            </a:r>
            <a:r>
              <a:rPr lang="es-PA" sz="2200" dirty="0" smtClean="0">
                <a:solidFill>
                  <a:schemeClr val="tx1"/>
                </a:solidFill>
                <a:latin typeface="+mj-lt"/>
                <a:cs typeface="Arial" pitchFamily="34" charset="0"/>
              </a:rPr>
              <a:t>y </a:t>
            </a:r>
            <a:r>
              <a:rPr lang="es-PA" sz="2200" dirty="0">
                <a:solidFill>
                  <a:schemeClr val="tx1"/>
                </a:solidFill>
                <a:latin typeface="+mj-lt"/>
                <a:cs typeface="Arial" pitchFamily="34" charset="0"/>
              </a:rPr>
              <a:t>crear estrategias de </a:t>
            </a:r>
            <a:r>
              <a:rPr lang="es-PA" sz="2200" dirty="0" smtClean="0">
                <a:solidFill>
                  <a:schemeClr val="tx1"/>
                </a:solidFill>
                <a:latin typeface="+mj-lt"/>
                <a:cs typeface="Arial" pitchFamily="34" charset="0"/>
              </a:rPr>
              <a:t>mitigación</a:t>
            </a:r>
            <a:r>
              <a:rPr lang="es-PA" sz="2200" dirty="0">
                <a:solidFill>
                  <a:schemeClr val="tx1"/>
                </a:solidFill>
                <a:latin typeface="+mj-lt"/>
                <a:cs typeface="Arial" pitchFamily="34" charset="0"/>
              </a:rPr>
              <a:t>.</a:t>
            </a:r>
          </a:p>
          <a:p>
            <a:pPr marL="906463" lvl="1" indent="-366713" algn="l"/>
            <a:r>
              <a:rPr lang="es-PA" sz="2200" dirty="0">
                <a:solidFill>
                  <a:schemeClr val="tx1"/>
                </a:solidFill>
                <a:latin typeface="+mj-lt"/>
                <a:cs typeface="Arial" pitchFamily="34" charset="0"/>
              </a:rPr>
              <a:t>2.    Fortalecer y desarrollar nuevas acciones nacionales y regionales, incluyendo </a:t>
            </a:r>
            <a:r>
              <a:rPr lang="es-PA" sz="2200" dirty="0" smtClean="0">
                <a:solidFill>
                  <a:schemeClr val="tx1"/>
                </a:solidFill>
                <a:latin typeface="+mj-lt"/>
                <a:cs typeface="Arial" pitchFamily="34" charset="0"/>
              </a:rPr>
              <a:t>fortalecimiento </a:t>
            </a:r>
            <a:r>
              <a:rPr lang="es-PA" sz="2200" dirty="0">
                <a:solidFill>
                  <a:schemeClr val="tx1"/>
                </a:solidFill>
                <a:latin typeface="+mj-lt"/>
                <a:cs typeface="Arial" pitchFamily="34" charset="0"/>
              </a:rPr>
              <a:t>de la capacitación y apoyo a la </a:t>
            </a:r>
            <a:r>
              <a:rPr lang="es-PA" sz="2200" dirty="0" smtClean="0">
                <a:solidFill>
                  <a:schemeClr val="tx1"/>
                </a:solidFill>
                <a:latin typeface="+mj-lt"/>
                <a:cs typeface="Arial" pitchFamily="34" charset="0"/>
              </a:rPr>
              <a:t>movilización</a:t>
            </a:r>
            <a:endParaRPr lang="es-PA" sz="2200" dirty="0">
              <a:solidFill>
                <a:schemeClr val="tx1"/>
              </a:solidFill>
              <a:latin typeface="+mj-lt"/>
              <a:cs typeface="Arial" pitchFamily="34" charset="0"/>
            </a:endParaRPr>
          </a:p>
          <a:p>
            <a:pPr marL="906463" lvl="1" indent="-366713" algn="l"/>
            <a:r>
              <a:rPr lang="es-PA" sz="2200" dirty="0">
                <a:solidFill>
                  <a:schemeClr val="tx1"/>
                </a:solidFill>
                <a:latin typeface="+mj-lt"/>
                <a:cs typeface="Arial" pitchFamily="34" charset="0"/>
              </a:rPr>
              <a:t>3.    Promover mejores prácticas y mostrar resultados </a:t>
            </a:r>
            <a:r>
              <a:rPr lang="es-PA" sz="2200" dirty="0" smtClean="0">
                <a:solidFill>
                  <a:schemeClr val="tx1"/>
                </a:solidFill>
                <a:latin typeface="+mj-lt"/>
                <a:cs typeface="Arial" pitchFamily="34" charset="0"/>
              </a:rPr>
              <a:t>exitosos</a:t>
            </a:r>
            <a:endParaRPr lang="es-PA" sz="2200" dirty="0">
              <a:solidFill>
                <a:schemeClr val="tx1"/>
              </a:solidFill>
              <a:latin typeface="+mj-lt"/>
              <a:cs typeface="Arial" pitchFamily="34" charset="0"/>
            </a:endParaRPr>
          </a:p>
          <a:p>
            <a:pPr marL="906463" lvl="1" indent="-366713" algn="l"/>
            <a:r>
              <a:rPr lang="es-PA" sz="2200" dirty="0">
                <a:solidFill>
                  <a:schemeClr val="tx1"/>
                </a:solidFill>
                <a:latin typeface="+mj-lt"/>
                <a:cs typeface="Arial" pitchFamily="34" charset="0"/>
              </a:rPr>
              <a:t>4.    Mejorar el conocimiento científico sobre los impactos de los contaminantes del clima de </a:t>
            </a:r>
            <a:r>
              <a:rPr lang="es-PA" sz="2200" dirty="0" smtClean="0">
                <a:solidFill>
                  <a:schemeClr val="tx1"/>
                </a:solidFill>
                <a:latin typeface="+mj-lt"/>
                <a:cs typeface="Arial" pitchFamily="34" charset="0"/>
              </a:rPr>
              <a:t>vida corta </a:t>
            </a:r>
            <a:r>
              <a:rPr lang="es-PA" sz="2200" dirty="0">
                <a:solidFill>
                  <a:schemeClr val="tx1"/>
                </a:solidFill>
                <a:latin typeface="+mj-lt"/>
                <a:cs typeface="Arial" pitchFamily="34" charset="0"/>
              </a:rPr>
              <a:t>y crear estrategias de mitigación. </a:t>
            </a:r>
          </a:p>
        </p:txBody>
      </p:sp>
    </p:spTree>
    <p:extLst>
      <p:ext uri="{BB962C8B-B14F-4D97-AF65-F5344CB8AC3E}">
        <p14:creationId xmlns:p14="http://schemas.microsoft.com/office/powerpoint/2010/main" val="7159119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18175"/>
            <a:ext cx="2843213"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213" y="5719763"/>
            <a:ext cx="316865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Image 4" descr="P:\PUBLIC\Pictures free of rights\Air conditioning\shutterstock copyright\Multiple air-conditioner at the backside of a street in singapor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1863" y="5732463"/>
            <a:ext cx="31686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ZoneTexte 2"/>
          <p:cNvSpPr txBox="1">
            <a:spLocks noChangeArrowheads="1"/>
          </p:cNvSpPr>
          <p:nvPr/>
        </p:nvSpPr>
        <p:spPr bwMode="auto">
          <a:xfrm>
            <a:off x="5838096" y="32893"/>
            <a:ext cx="32734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r>
              <a:rPr lang="es-PE" sz="2800" b="1" dirty="0" smtClean="0">
                <a:latin typeface="Arial" charset="0"/>
              </a:rPr>
              <a:t>Iniciativas</a:t>
            </a:r>
            <a:r>
              <a:rPr lang="en-GB" sz="2800" b="1" dirty="0" smtClean="0">
                <a:latin typeface="Arial" charset="0"/>
              </a:rPr>
              <a:t> </a:t>
            </a:r>
            <a:r>
              <a:rPr lang="en-GB" sz="2800" b="1" dirty="0" err="1">
                <a:latin typeface="Arial" charset="0"/>
              </a:rPr>
              <a:t>A</a:t>
            </a:r>
            <a:r>
              <a:rPr lang="en-GB" sz="2800" b="1" dirty="0" err="1" smtClean="0">
                <a:latin typeface="Arial" charset="0"/>
              </a:rPr>
              <a:t>probadas</a:t>
            </a:r>
            <a:endParaRPr lang="en-GB" sz="2800" b="1" dirty="0">
              <a:latin typeface="Arial" charset="0"/>
            </a:endParaRPr>
          </a:p>
        </p:txBody>
      </p:sp>
      <p:graphicFrame>
        <p:nvGraphicFramePr>
          <p:cNvPr id="7" name="Diagram 6"/>
          <p:cNvGraphicFramePr/>
          <p:nvPr>
            <p:extLst>
              <p:ext uri="{D42A27DB-BD31-4B8C-83A1-F6EECF244321}">
                <p14:modId xmlns:p14="http://schemas.microsoft.com/office/powerpoint/2010/main" val="3475291100"/>
              </p:ext>
            </p:extLst>
          </p:nvPr>
        </p:nvGraphicFramePr>
        <p:xfrm>
          <a:off x="103981" y="1219200"/>
          <a:ext cx="8735219" cy="43446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8127227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50825" y="2995613"/>
            <a:ext cx="7489825" cy="892175"/>
          </a:xfrm>
          <a:prstGeom prst="rect">
            <a:avLst/>
          </a:prstGeom>
          <a:noFill/>
          <a:ln w="9525">
            <a:noFill/>
            <a:miter lim="800000"/>
            <a:headEnd/>
            <a:tailEnd/>
          </a:ln>
          <a:effectLst/>
        </p:spPr>
        <p:txBody>
          <a:bodyPr anchor="ctr">
            <a:spAutoFit/>
          </a:bodyPr>
          <a:lstStyle/>
          <a:p>
            <a:pPr marL="528638" indent="-528638">
              <a:defRPr/>
            </a:pPr>
            <a:endParaRPr lang="en-US" sz="2600" dirty="0">
              <a:latin typeface="+mn-lt"/>
              <a:ea typeface="Times New Roman" pitchFamily="18" charset="0"/>
              <a:cs typeface="Times New Roman" pitchFamily="18" charset="0"/>
            </a:endParaRPr>
          </a:p>
          <a:p>
            <a:pPr marL="528638" indent="-528638">
              <a:defRPr/>
            </a:pPr>
            <a:endParaRPr lang="en-US" sz="2600" dirty="0">
              <a:latin typeface="+mn-lt"/>
              <a:ea typeface="Times New Roman" pitchFamily="18" charset="0"/>
              <a:cs typeface="Times New Roman" pitchFamily="18" charset="0"/>
            </a:endParaRPr>
          </a:p>
        </p:txBody>
      </p:sp>
      <p:pic>
        <p:nvPicPr>
          <p:cNvPr id="26627" name="Picture 7"/>
          <p:cNvPicPr>
            <a:picLocks noChangeAspect="1"/>
          </p:cNvPicPr>
          <p:nvPr/>
        </p:nvPicPr>
        <p:blipFill>
          <a:blip r:embed="rId3" cstate="print"/>
          <a:srcRect/>
          <a:stretch>
            <a:fillRect/>
          </a:stretch>
        </p:blipFill>
        <p:spPr bwMode="auto">
          <a:xfrm>
            <a:off x="8120063" y="2060575"/>
            <a:ext cx="625475" cy="4187825"/>
          </a:xfrm>
          <a:prstGeom prst="rect">
            <a:avLst/>
          </a:prstGeom>
          <a:noFill/>
          <a:ln w="9525">
            <a:noFill/>
            <a:miter lim="800000"/>
            <a:headEnd/>
            <a:tailEnd/>
          </a:ln>
        </p:spPr>
      </p:pic>
      <p:pic>
        <p:nvPicPr>
          <p:cNvPr id="26628" name="Picture 24"/>
          <p:cNvPicPr>
            <a:picLocks noChangeAspect="1"/>
          </p:cNvPicPr>
          <p:nvPr/>
        </p:nvPicPr>
        <p:blipFill>
          <a:blip r:embed="rId4" cstate="print"/>
          <a:srcRect/>
          <a:stretch>
            <a:fillRect/>
          </a:stretch>
        </p:blipFill>
        <p:spPr bwMode="auto">
          <a:xfrm>
            <a:off x="7967663" y="457200"/>
            <a:ext cx="808037" cy="939800"/>
          </a:xfrm>
          <a:prstGeom prst="rect">
            <a:avLst/>
          </a:prstGeom>
          <a:noFill/>
          <a:ln w="9525">
            <a:noFill/>
            <a:miter lim="800000"/>
            <a:headEnd/>
            <a:tailEnd/>
          </a:ln>
        </p:spPr>
      </p:pic>
      <p:sp>
        <p:nvSpPr>
          <p:cNvPr id="26629" name="Text Box 8"/>
          <p:cNvSpPr txBox="1">
            <a:spLocks noChangeArrowheads="1"/>
          </p:cNvSpPr>
          <p:nvPr/>
        </p:nvSpPr>
        <p:spPr bwMode="auto">
          <a:xfrm>
            <a:off x="8064500" y="0"/>
            <a:ext cx="1079500" cy="6858000"/>
          </a:xfrm>
          <a:prstGeom prst="rect">
            <a:avLst/>
          </a:prstGeom>
          <a:gradFill rotWithShape="0">
            <a:gsLst>
              <a:gs pos="0">
                <a:srgbClr val="0E3C5A"/>
              </a:gs>
              <a:gs pos="100000">
                <a:srgbClr val="1F81C3"/>
              </a:gs>
            </a:gsLst>
            <a:lin ang="2700000" scaled="1"/>
          </a:gradFill>
          <a:ln w="9525">
            <a:noFill/>
            <a:miter lim="800000"/>
            <a:headEnd/>
            <a:tailEnd/>
          </a:ln>
        </p:spPr>
        <p:txBody>
          <a:bodyPr/>
          <a:lstStyle/>
          <a:p>
            <a:pPr eaLnBrk="0" hangingPunct="0">
              <a:spcBef>
                <a:spcPct val="50000"/>
              </a:spcBef>
            </a:pPr>
            <a:endParaRPr lang="es-PA" sz="2000">
              <a:latin typeface="Times New Roman" pitchFamily="18" charset="0"/>
              <a:ea typeface="ヒラギノ角ゴ Pro W3"/>
              <a:cs typeface="ヒラギノ角ゴ Pro W3"/>
            </a:endParaRPr>
          </a:p>
        </p:txBody>
      </p:sp>
      <p:pic>
        <p:nvPicPr>
          <p:cNvPr id="26630" name="Picture 24"/>
          <p:cNvPicPr>
            <a:picLocks noChangeAspect="1"/>
          </p:cNvPicPr>
          <p:nvPr/>
        </p:nvPicPr>
        <p:blipFill>
          <a:blip r:embed="rId4" cstate="print"/>
          <a:srcRect/>
          <a:stretch>
            <a:fillRect/>
          </a:stretch>
        </p:blipFill>
        <p:spPr bwMode="auto">
          <a:xfrm>
            <a:off x="8172450" y="476250"/>
            <a:ext cx="808038" cy="939800"/>
          </a:xfrm>
          <a:prstGeom prst="rect">
            <a:avLst/>
          </a:prstGeom>
          <a:noFill/>
          <a:ln w="9525">
            <a:noFill/>
            <a:miter lim="800000"/>
            <a:headEnd/>
            <a:tailEnd/>
          </a:ln>
        </p:spPr>
      </p:pic>
      <p:pic>
        <p:nvPicPr>
          <p:cNvPr id="26631" name="Picture 7"/>
          <p:cNvPicPr>
            <a:picLocks noChangeAspect="1"/>
          </p:cNvPicPr>
          <p:nvPr/>
        </p:nvPicPr>
        <p:blipFill>
          <a:blip r:embed="rId3" cstate="print"/>
          <a:srcRect/>
          <a:stretch>
            <a:fillRect/>
          </a:stretch>
        </p:blipFill>
        <p:spPr bwMode="auto">
          <a:xfrm>
            <a:off x="8339138" y="2276475"/>
            <a:ext cx="625475" cy="4187825"/>
          </a:xfrm>
          <a:prstGeom prst="rect">
            <a:avLst/>
          </a:prstGeom>
          <a:noFill/>
          <a:ln w="9525">
            <a:noFill/>
            <a:miter lim="800000"/>
            <a:headEnd/>
            <a:tailEnd/>
          </a:ln>
        </p:spPr>
      </p:pic>
      <p:sp>
        <p:nvSpPr>
          <p:cNvPr id="8" name="Rectangle 1"/>
          <p:cNvSpPr>
            <a:spLocks noChangeArrowheads="1"/>
          </p:cNvSpPr>
          <p:nvPr/>
        </p:nvSpPr>
        <p:spPr bwMode="auto">
          <a:xfrm>
            <a:off x="250825" y="1322437"/>
            <a:ext cx="7489825" cy="5078313"/>
          </a:xfrm>
          <a:prstGeom prst="rect">
            <a:avLst/>
          </a:prstGeom>
          <a:noFill/>
          <a:ln w="9525">
            <a:noFill/>
            <a:miter lim="800000"/>
            <a:headEnd/>
            <a:tailEnd/>
          </a:ln>
          <a:effectLst/>
        </p:spPr>
        <p:txBody>
          <a:bodyPr anchor="ctr">
            <a:spAutoFit/>
          </a:bodyPr>
          <a:lstStyle/>
          <a:p>
            <a:pPr indent="-528638" algn="ctr">
              <a:tabLst>
                <a:tab pos="2057400" algn="l"/>
              </a:tabLst>
              <a:defRPr/>
            </a:pPr>
            <a:endParaRPr lang="es-ES" sz="6000" b="1" dirty="0">
              <a:solidFill>
                <a:srgbClr val="0070C0"/>
              </a:solidFill>
              <a:latin typeface="+mn-lt"/>
              <a:ea typeface="Times New Roman" pitchFamily="18" charset="0"/>
              <a:cs typeface="Times New Roman" pitchFamily="18" charset="0"/>
            </a:endParaRPr>
          </a:p>
          <a:p>
            <a:pPr indent="-528638" algn="ctr">
              <a:tabLst>
                <a:tab pos="2057400" algn="l"/>
              </a:tabLst>
              <a:defRPr/>
            </a:pPr>
            <a:r>
              <a:rPr lang="es-ES" sz="6000" b="1" dirty="0">
                <a:solidFill>
                  <a:srgbClr val="0070C0"/>
                </a:solidFill>
                <a:latin typeface="+mn-lt"/>
                <a:ea typeface="Times New Roman" pitchFamily="18" charset="0"/>
                <a:cs typeface="Times New Roman" pitchFamily="18" charset="0"/>
              </a:rPr>
              <a:t>GRACIAS</a:t>
            </a:r>
          </a:p>
          <a:p>
            <a:pPr indent="-528638">
              <a:tabLst>
                <a:tab pos="2057400" algn="l"/>
              </a:tabLst>
              <a:defRPr/>
            </a:pPr>
            <a:endParaRPr lang="es-MX" sz="3200" b="1" dirty="0" smtClean="0">
              <a:solidFill>
                <a:srgbClr val="0070C0"/>
              </a:solidFill>
              <a:latin typeface="+mn-lt"/>
              <a:ea typeface="Times New Roman" pitchFamily="18" charset="0"/>
              <a:cs typeface="Times New Roman" pitchFamily="18" charset="0"/>
            </a:endParaRPr>
          </a:p>
          <a:p>
            <a:pPr indent="-528638">
              <a:tabLst>
                <a:tab pos="2057400" algn="l"/>
              </a:tabLst>
              <a:defRPr/>
            </a:pPr>
            <a:endParaRPr lang="es-MX" sz="3200" b="1" dirty="0">
              <a:solidFill>
                <a:srgbClr val="0070C0"/>
              </a:solidFill>
              <a:latin typeface="+mn-lt"/>
              <a:ea typeface="Times New Roman" pitchFamily="18" charset="0"/>
              <a:cs typeface="Times New Roman" pitchFamily="18" charset="0"/>
            </a:endParaRPr>
          </a:p>
          <a:p>
            <a:pPr indent="-528638" algn="ctr">
              <a:tabLst>
                <a:tab pos="2057400" algn="l"/>
              </a:tabLst>
              <a:defRPr/>
            </a:pPr>
            <a:r>
              <a:rPr lang="es-MX" sz="2000" b="1" dirty="0" smtClean="0">
                <a:latin typeface="+mn-lt"/>
                <a:ea typeface="Times New Roman" pitchFamily="18" charset="0"/>
                <a:cs typeface="Times New Roman" pitchFamily="18" charset="0"/>
              </a:rPr>
              <a:t>Roberto Borjabad</a:t>
            </a:r>
            <a:endParaRPr lang="es-MX" sz="2000" b="1" dirty="0">
              <a:latin typeface="+mn-lt"/>
              <a:ea typeface="Times New Roman" pitchFamily="18" charset="0"/>
              <a:cs typeface="Times New Roman" pitchFamily="18" charset="0"/>
            </a:endParaRPr>
          </a:p>
          <a:p>
            <a:pPr indent="-528638" algn="ctr">
              <a:tabLst>
                <a:tab pos="2057400" algn="l"/>
              </a:tabLst>
              <a:defRPr/>
            </a:pPr>
            <a:r>
              <a:rPr lang="es-MX" sz="2000" dirty="0">
                <a:latin typeface="+mn-lt"/>
                <a:ea typeface="Times New Roman" pitchFamily="18" charset="0"/>
                <a:cs typeface="Times New Roman" pitchFamily="18" charset="0"/>
              </a:rPr>
              <a:t>Oficial de </a:t>
            </a:r>
            <a:r>
              <a:rPr lang="es-MX" sz="2000" dirty="0" smtClean="0">
                <a:latin typeface="+mn-lt"/>
                <a:ea typeface="Times New Roman" pitchFamily="18" charset="0"/>
                <a:cs typeface="Times New Roman" pitchFamily="18" charset="0"/>
              </a:rPr>
              <a:t>Programa – Unidad de Cambio Climático</a:t>
            </a:r>
          </a:p>
          <a:p>
            <a:pPr indent="-528638" algn="ctr">
              <a:tabLst>
                <a:tab pos="2057400" algn="l"/>
              </a:tabLst>
              <a:defRPr/>
            </a:pPr>
            <a:r>
              <a:rPr lang="es-MX" sz="2000" dirty="0" smtClean="0">
                <a:latin typeface="+mn-lt"/>
                <a:ea typeface="Times New Roman" pitchFamily="18" charset="0"/>
                <a:cs typeface="Times New Roman" pitchFamily="18" charset="0"/>
              </a:rPr>
              <a:t>Email: </a:t>
            </a:r>
            <a:r>
              <a:rPr lang="es-MX" sz="2000" dirty="0" smtClean="0">
                <a:latin typeface="+mn-lt"/>
                <a:ea typeface="Times New Roman" pitchFamily="18" charset="0"/>
                <a:cs typeface="Times New Roman" pitchFamily="18" charset="0"/>
                <a:hlinkClick r:id="rId5"/>
              </a:rPr>
              <a:t>roberto.borjabad@unep.org</a:t>
            </a:r>
            <a:endParaRPr lang="es-MX" sz="2000" dirty="0" smtClean="0">
              <a:latin typeface="+mn-lt"/>
              <a:ea typeface="Times New Roman" pitchFamily="18" charset="0"/>
              <a:cs typeface="Times New Roman" pitchFamily="18" charset="0"/>
            </a:endParaRPr>
          </a:p>
          <a:p>
            <a:pPr indent="-528638" algn="ctr">
              <a:tabLst>
                <a:tab pos="2057400" algn="l"/>
              </a:tabLst>
              <a:defRPr/>
            </a:pPr>
            <a:r>
              <a:rPr lang="es-MX" sz="2000" dirty="0" smtClean="0">
                <a:latin typeface="+mn-lt"/>
                <a:ea typeface="Times New Roman" pitchFamily="18" charset="0"/>
                <a:cs typeface="Times New Roman" pitchFamily="18" charset="0"/>
              </a:rPr>
              <a:t>Web REGATTA: </a:t>
            </a:r>
            <a:r>
              <a:rPr lang="es-MX" sz="2000" dirty="0" smtClean="0">
                <a:latin typeface="+mn-lt"/>
                <a:ea typeface="Times New Roman" pitchFamily="18" charset="0"/>
                <a:cs typeface="Times New Roman" pitchFamily="18" charset="0"/>
                <a:hlinkClick r:id="rId6"/>
              </a:rPr>
              <a:t>www.cambioclimatico-regatta.org</a:t>
            </a:r>
            <a:endParaRPr lang="es-MX" sz="2000" dirty="0" smtClean="0">
              <a:latin typeface="+mn-lt"/>
              <a:ea typeface="Times New Roman" pitchFamily="18" charset="0"/>
              <a:cs typeface="Times New Roman" pitchFamily="18" charset="0"/>
            </a:endParaRPr>
          </a:p>
          <a:p>
            <a:pPr indent="-528638" algn="ctr">
              <a:tabLst>
                <a:tab pos="2057400" algn="l"/>
              </a:tabLst>
              <a:defRPr/>
            </a:pPr>
            <a:r>
              <a:rPr lang="es-MX" sz="2000" dirty="0" smtClean="0">
                <a:latin typeface="+mn-lt"/>
                <a:ea typeface="Times New Roman" pitchFamily="18" charset="0"/>
                <a:cs typeface="Times New Roman" pitchFamily="18" charset="0"/>
              </a:rPr>
              <a:t>Teléfono: +507-305 3113</a:t>
            </a:r>
            <a:endParaRPr lang="es-MX" sz="2000" dirty="0">
              <a:latin typeface="+mn-lt"/>
              <a:ea typeface="Times New Roman" pitchFamily="18" charset="0"/>
              <a:cs typeface="Times New Roman" pitchFamily="18" charset="0"/>
            </a:endParaRPr>
          </a:p>
          <a:p>
            <a:pPr indent="-528638" algn="ctr">
              <a:tabLst>
                <a:tab pos="2057400" algn="l"/>
              </a:tabLst>
              <a:defRPr/>
            </a:pPr>
            <a:r>
              <a:rPr lang="es-MX" sz="2000" dirty="0">
                <a:latin typeface="+mn-lt"/>
                <a:ea typeface="Times New Roman" pitchFamily="18" charset="0"/>
                <a:cs typeface="Times New Roman" pitchFamily="18" charset="0"/>
              </a:rPr>
              <a:t>Oficina Regional para América Latina y el Caribe</a:t>
            </a:r>
          </a:p>
          <a:p>
            <a:pPr indent="-528638" algn="ctr">
              <a:tabLst>
                <a:tab pos="2057400" algn="l"/>
              </a:tabLst>
              <a:defRPr/>
            </a:pPr>
            <a:r>
              <a:rPr lang="es-MX" sz="2000" dirty="0" smtClean="0">
                <a:latin typeface="+mn-lt"/>
                <a:ea typeface="Times New Roman" pitchFamily="18" charset="0"/>
                <a:cs typeface="Times New Roman" pitchFamily="18" charset="0"/>
              </a:rPr>
              <a:t>PNUMA</a:t>
            </a:r>
            <a:endParaRPr lang="en-US" sz="2800" i="1" dirty="0">
              <a:solidFill>
                <a:srgbClr val="243F60"/>
              </a:solidFill>
              <a:latin typeface="+mn-lt"/>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4"/>
          <p:cNvSpPr>
            <a:spLocks noGrp="1"/>
          </p:cNvSpPr>
          <p:nvPr>
            <p:ph type="sldNum" sz="quarter" idx="11"/>
          </p:nvPr>
        </p:nvSpPr>
        <p:spPr>
          <a:noFill/>
        </p:spPr>
        <p:txBody>
          <a:bodyPr/>
          <a:lstStyle/>
          <a:p>
            <a:fld id="{FFA9374F-F550-4F30-8136-4BD0393D8BC7}" type="slidenum">
              <a:rPr lang="en-GB"/>
              <a:pPr/>
              <a:t>6</a:t>
            </a:fld>
            <a:endParaRPr lang="en-GB"/>
          </a:p>
        </p:txBody>
      </p:sp>
      <p:sp>
        <p:nvSpPr>
          <p:cNvPr id="9219" name="Rectangle 2"/>
          <p:cNvSpPr>
            <a:spLocks noGrp="1" noChangeArrowheads="1"/>
          </p:cNvSpPr>
          <p:nvPr>
            <p:ph type="title"/>
          </p:nvPr>
        </p:nvSpPr>
        <p:spPr>
          <a:xfrm>
            <a:off x="755656" y="361204"/>
            <a:ext cx="8410212" cy="435711"/>
          </a:xfrm>
        </p:spPr>
        <p:txBody>
          <a:bodyPr>
            <a:normAutofit fontScale="90000"/>
          </a:bodyPr>
          <a:lstStyle/>
          <a:p>
            <a:pPr algn="l">
              <a:tabLst>
                <a:tab pos="278593" algn="l"/>
              </a:tabLst>
            </a:pPr>
            <a:r>
              <a:rPr lang="en-US" sz="2900" b="1" dirty="0" smtClean="0"/>
              <a:t>¿</a:t>
            </a:r>
            <a:r>
              <a:rPr lang="en-US" sz="2900" b="1" dirty="0" err="1" smtClean="0"/>
              <a:t>Qué</a:t>
            </a:r>
            <a:r>
              <a:rPr lang="en-US" sz="2900" b="1" dirty="0" smtClean="0"/>
              <a:t> </a:t>
            </a:r>
            <a:r>
              <a:rPr lang="en-US" sz="2900" b="1" dirty="0" err="1" smtClean="0"/>
              <a:t>ocurre</a:t>
            </a:r>
            <a:r>
              <a:rPr lang="en-US" sz="2900" b="1" dirty="0" smtClean="0"/>
              <a:t> </a:t>
            </a:r>
            <a:r>
              <a:rPr lang="en-US" sz="2900" b="1" dirty="0" err="1" smtClean="0"/>
              <a:t>si</a:t>
            </a:r>
            <a:r>
              <a:rPr lang="en-US" sz="2900" b="1" dirty="0" smtClean="0"/>
              <a:t> no </a:t>
            </a:r>
            <a:r>
              <a:rPr lang="en-US" sz="2900" b="1" dirty="0" err="1" smtClean="0"/>
              <a:t>cerramos</a:t>
            </a:r>
            <a:r>
              <a:rPr lang="en-US" sz="2900" b="1" dirty="0" smtClean="0"/>
              <a:t> la </a:t>
            </a:r>
            <a:r>
              <a:rPr lang="en-US" sz="2900" b="1" dirty="0" err="1" smtClean="0"/>
              <a:t>brecha</a:t>
            </a:r>
            <a:r>
              <a:rPr lang="en-US" sz="2900" b="1" dirty="0" smtClean="0"/>
              <a:t> en 2020? </a:t>
            </a:r>
            <a:endParaRPr lang="en-US" dirty="0" smtClean="0"/>
          </a:p>
        </p:txBody>
      </p:sp>
      <p:sp>
        <p:nvSpPr>
          <p:cNvPr id="9220" name="Rectangle 4"/>
          <p:cNvSpPr>
            <a:spLocks noChangeArrowheads="1"/>
          </p:cNvSpPr>
          <p:nvPr>
            <p:custDataLst>
              <p:tags r:id="rId1"/>
            </p:custDataLst>
          </p:nvPr>
        </p:nvSpPr>
        <p:spPr bwMode="auto">
          <a:xfrm>
            <a:off x="777523" y="1216242"/>
            <a:ext cx="6890821" cy="526298"/>
          </a:xfrm>
          <a:prstGeom prst="rect">
            <a:avLst/>
          </a:prstGeom>
          <a:noFill/>
          <a:ln w="9525">
            <a:noFill/>
            <a:miter lim="800000"/>
            <a:headEnd/>
            <a:tailEnd/>
          </a:ln>
        </p:spPr>
        <p:txBody>
          <a:bodyPr wrap="square" lIns="0" tIns="0" rIns="0" bIns="0">
            <a:spAutoFit/>
          </a:bodyPr>
          <a:lstStyle/>
          <a:p>
            <a:pPr marL="351480" lvl="1" indent="-349861" defTabSz="913526">
              <a:lnSpc>
                <a:spcPct val="95000"/>
              </a:lnSpc>
              <a:spcAft>
                <a:spcPct val="20000"/>
              </a:spcAft>
              <a:buSzPct val="120000"/>
              <a:buFont typeface="Arial" pitchFamily="34" charset="0"/>
              <a:buChar char="•"/>
            </a:pPr>
            <a:r>
              <a:rPr lang="en-GB" dirty="0" smtClean="0"/>
              <a:t>Si no </a:t>
            </a:r>
            <a:r>
              <a:rPr lang="en-GB" dirty="0" err="1" smtClean="0"/>
              <a:t>aumenta</a:t>
            </a:r>
            <a:r>
              <a:rPr lang="en-GB" dirty="0" smtClean="0"/>
              <a:t> la </a:t>
            </a:r>
            <a:r>
              <a:rPr lang="en-GB" dirty="0" err="1" smtClean="0"/>
              <a:t>ambición</a:t>
            </a:r>
            <a:r>
              <a:rPr lang="en-GB" dirty="0" smtClean="0"/>
              <a:t> en los </a:t>
            </a:r>
            <a:r>
              <a:rPr lang="en-GB" dirty="0" err="1" smtClean="0"/>
              <a:t>compromisos</a:t>
            </a:r>
            <a:r>
              <a:rPr lang="en-GB" dirty="0" smtClean="0"/>
              <a:t>: </a:t>
            </a:r>
            <a:r>
              <a:rPr lang="en-GB" dirty="0" err="1" smtClean="0"/>
              <a:t>trayectoria</a:t>
            </a:r>
            <a:r>
              <a:rPr lang="en-GB" dirty="0" smtClean="0"/>
              <a:t> de </a:t>
            </a:r>
            <a:r>
              <a:rPr lang="en-US" dirty="0" smtClean="0">
                <a:cs typeface="Arial" pitchFamily="34" charset="0"/>
                <a:sym typeface="Symbol" pitchFamily="18" charset="2"/>
              </a:rPr>
              <a:t> + </a:t>
            </a:r>
            <a:r>
              <a:rPr lang="en-GB" dirty="0" smtClean="0"/>
              <a:t>3.0 a 5.0</a:t>
            </a:r>
            <a:r>
              <a:rPr lang="en-GB" baseline="30000" dirty="0" smtClean="0"/>
              <a:t>o</a:t>
            </a:r>
            <a:r>
              <a:rPr lang="en-GB" dirty="0" smtClean="0"/>
              <a:t>C</a:t>
            </a:r>
          </a:p>
        </p:txBody>
      </p:sp>
      <p:sp>
        <p:nvSpPr>
          <p:cNvPr id="9223" name="Line 10"/>
          <p:cNvSpPr>
            <a:spLocks noChangeShapeType="1"/>
          </p:cNvSpPr>
          <p:nvPr/>
        </p:nvSpPr>
        <p:spPr bwMode="auto">
          <a:xfrm flipV="1">
            <a:off x="733789" y="936213"/>
            <a:ext cx="8270905" cy="3239"/>
          </a:xfrm>
          <a:prstGeom prst="line">
            <a:avLst/>
          </a:prstGeom>
          <a:noFill/>
          <a:ln w="19050">
            <a:solidFill>
              <a:srgbClr val="000066"/>
            </a:solidFill>
            <a:round/>
            <a:headEnd/>
            <a:tailEnd/>
          </a:ln>
        </p:spPr>
        <p:txBody>
          <a:bodyPr lIns="93296" tIns="46648" rIns="93296" bIns="46648"/>
          <a:lstStyle/>
          <a:p>
            <a:endParaRPr lang="en-US"/>
          </a:p>
        </p:txBody>
      </p:sp>
      <p:pic>
        <p:nvPicPr>
          <p:cNvPr id="9224" name="Picture 11" descr="UNEP-SHORT-CYAN-HIGH-RES"/>
          <p:cNvPicPr>
            <a:picLocks noChangeAspect="1" noChangeArrowheads="1"/>
          </p:cNvPicPr>
          <p:nvPr/>
        </p:nvPicPr>
        <p:blipFill>
          <a:blip r:embed="rId6" cstate="print"/>
          <a:srcRect/>
          <a:stretch>
            <a:fillRect/>
          </a:stretch>
        </p:blipFill>
        <p:spPr bwMode="auto">
          <a:xfrm>
            <a:off x="8196442" y="24297"/>
            <a:ext cx="808252" cy="873042"/>
          </a:xfrm>
          <a:prstGeom prst="rect">
            <a:avLst/>
          </a:prstGeom>
          <a:noFill/>
          <a:ln w="9525">
            <a:noFill/>
            <a:miter lim="800000"/>
            <a:headEnd/>
            <a:tailEnd/>
          </a:ln>
        </p:spPr>
      </p:pic>
      <p:sp>
        <p:nvSpPr>
          <p:cNvPr id="11" name="Rectangle 4"/>
          <p:cNvSpPr>
            <a:spLocks noChangeArrowheads="1"/>
          </p:cNvSpPr>
          <p:nvPr>
            <p:custDataLst>
              <p:tags r:id="rId2"/>
            </p:custDataLst>
          </p:nvPr>
        </p:nvSpPr>
        <p:spPr bwMode="auto">
          <a:xfrm>
            <a:off x="777523" y="1830585"/>
            <a:ext cx="8366477" cy="1129540"/>
          </a:xfrm>
          <a:prstGeom prst="rect">
            <a:avLst/>
          </a:prstGeom>
          <a:noFill/>
          <a:ln w="9525">
            <a:noFill/>
            <a:miter lim="800000"/>
            <a:headEnd/>
            <a:tailEnd/>
          </a:ln>
        </p:spPr>
        <p:txBody>
          <a:bodyPr wrap="square" lIns="0" tIns="0" rIns="0" bIns="0">
            <a:spAutoFit/>
          </a:bodyPr>
          <a:lstStyle/>
          <a:p>
            <a:pPr marL="351480" lvl="1" indent="-349861" defTabSz="913526">
              <a:lnSpc>
                <a:spcPct val="95000"/>
              </a:lnSpc>
              <a:spcAft>
                <a:spcPts val="612"/>
              </a:spcAft>
              <a:buSzPct val="120000"/>
              <a:buFont typeface="Arial" pitchFamily="34" charset="0"/>
              <a:buChar char="•"/>
            </a:pPr>
            <a:r>
              <a:rPr lang="en-GB" dirty="0" smtClean="0"/>
              <a:t> ¿Y </a:t>
            </a:r>
            <a:r>
              <a:rPr lang="en-GB" dirty="0" err="1" smtClean="0"/>
              <a:t>si</a:t>
            </a:r>
            <a:r>
              <a:rPr lang="en-GB" dirty="0" smtClean="0"/>
              <a:t> </a:t>
            </a:r>
            <a:r>
              <a:rPr lang="en-GB" dirty="0" err="1" smtClean="0"/>
              <a:t>empezamos</a:t>
            </a:r>
            <a:r>
              <a:rPr lang="en-GB" dirty="0" smtClean="0"/>
              <a:t> </a:t>
            </a:r>
            <a:r>
              <a:rPr lang="en-GB" dirty="0" err="1" smtClean="0"/>
              <a:t>tarde</a:t>
            </a:r>
            <a:r>
              <a:rPr lang="en-GB" dirty="0" smtClean="0"/>
              <a:t> a </a:t>
            </a:r>
            <a:r>
              <a:rPr lang="en-GB" dirty="0" err="1" smtClean="0"/>
              <a:t>cumplir</a:t>
            </a:r>
            <a:r>
              <a:rPr lang="en-GB" dirty="0" smtClean="0"/>
              <a:t> con la meta de 2 </a:t>
            </a:r>
            <a:r>
              <a:rPr lang="en-GB" baseline="30000" dirty="0" err="1" smtClean="0"/>
              <a:t>o</a:t>
            </a:r>
            <a:r>
              <a:rPr lang="en-GB" dirty="0" err="1" smtClean="0"/>
              <a:t>C</a:t>
            </a:r>
            <a:r>
              <a:rPr lang="en-GB" dirty="0" smtClean="0"/>
              <a:t>?</a:t>
            </a:r>
          </a:p>
          <a:p>
            <a:pPr marL="460002" lvl="1" indent="-460002" defTabSz="913526">
              <a:lnSpc>
                <a:spcPct val="95000"/>
              </a:lnSpc>
              <a:spcAft>
                <a:spcPts val="612"/>
              </a:spcAft>
              <a:buSzPct val="120000"/>
            </a:pPr>
            <a:r>
              <a:rPr lang="en-GB" dirty="0"/>
              <a:t> </a:t>
            </a:r>
            <a:r>
              <a:rPr lang="en-GB" dirty="0" smtClean="0"/>
              <a:t>     “</a:t>
            </a:r>
            <a:r>
              <a:rPr lang="en-GB" dirty="0" err="1" smtClean="0"/>
              <a:t>Escenarios</a:t>
            </a:r>
            <a:r>
              <a:rPr lang="en-GB" dirty="0" smtClean="0"/>
              <a:t> </a:t>
            </a:r>
            <a:r>
              <a:rPr lang="en-GB" dirty="0" err="1" smtClean="0"/>
              <a:t>actuación</a:t>
            </a:r>
            <a:r>
              <a:rPr lang="en-GB" dirty="0" smtClean="0"/>
              <a:t> posterior”:  </a:t>
            </a:r>
            <a:r>
              <a:rPr lang="en-GB" dirty="0" err="1" smtClean="0"/>
              <a:t>las</a:t>
            </a:r>
            <a:r>
              <a:rPr lang="en-GB" dirty="0" smtClean="0"/>
              <a:t> </a:t>
            </a:r>
            <a:r>
              <a:rPr lang="en-GB" dirty="0" err="1" smtClean="0"/>
              <a:t>emisiones</a:t>
            </a:r>
            <a:r>
              <a:rPr lang="en-GB" dirty="0" smtClean="0"/>
              <a:t> </a:t>
            </a:r>
            <a:r>
              <a:rPr lang="en-GB" dirty="0" err="1" smtClean="0"/>
              <a:t>más</a:t>
            </a:r>
            <a:r>
              <a:rPr lang="en-GB" dirty="0" smtClean="0"/>
              <a:t> </a:t>
            </a:r>
            <a:r>
              <a:rPr lang="en-GB" dirty="0" err="1" smtClean="0"/>
              <a:t>altas</a:t>
            </a:r>
            <a:r>
              <a:rPr lang="en-GB" dirty="0" smtClean="0"/>
              <a:t> a </a:t>
            </a:r>
            <a:r>
              <a:rPr lang="en-GB" dirty="0" err="1" smtClean="0"/>
              <a:t>corto</a:t>
            </a:r>
            <a:r>
              <a:rPr lang="en-GB" dirty="0" smtClean="0"/>
              <a:t> </a:t>
            </a:r>
            <a:r>
              <a:rPr lang="en-GB" dirty="0" err="1" smtClean="0"/>
              <a:t>plazo</a:t>
            </a:r>
            <a:r>
              <a:rPr lang="en-GB" dirty="0" smtClean="0"/>
              <a:t>, </a:t>
            </a:r>
            <a:r>
              <a:rPr lang="en-GB" dirty="0" err="1" smtClean="0"/>
              <a:t>requieren</a:t>
            </a:r>
            <a:r>
              <a:rPr lang="en-GB" dirty="0" smtClean="0"/>
              <a:t> </a:t>
            </a:r>
            <a:r>
              <a:rPr lang="en-GB" dirty="0" err="1" smtClean="0"/>
              <a:t>mayores</a:t>
            </a:r>
            <a:r>
              <a:rPr lang="en-GB" dirty="0" smtClean="0"/>
              <a:t> </a:t>
            </a:r>
            <a:r>
              <a:rPr lang="en-GB" dirty="0" err="1" smtClean="0"/>
              <a:t>reducciones</a:t>
            </a:r>
            <a:r>
              <a:rPr lang="en-GB" dirty="0" smtClean="0"/>
              <a:t> </a:t>
            </a:r>
            <a:r>
              <a:rPr lang="en-GB" dirty="0" err="1" smtClean="0"/>
              <a:t>posteriormente</a:t>
            </a:r>
            <a:r>
              <a:rPr lang="en-GB" dirty="0" smtClean="0"/>
              <a:t> … </a:t>
            </a:r>
            <a:r>
              <a:rPr lang="en-GB" dirty="0" err="1" smtClean="0">
                <a:sym typeface="Wingdings" pitchFamily="2" charset="2"/>
              </a:rPr>
              <a:t>Menores</a:t>
            </a:r>
            <a:r>
              <a:rPr lang="en-GB" dirty="0" smtClean="0">
                <a:sym typeface="Wingdings" pitchFamily="2" charset="2"/>
              </a:rPr>
              <a:t> </a:t>
            </a:r>
            <a:r>
              <a:rPr lang="en-GB" dirty="0" err="1" smtClean="0">
                <a:sym typeface="Wingdings" pitchFamily="2" charset="2"/>
              </a:rPr>
              <a:t>costes</a:t>
            </a:r>
            <a:r>
              <a:rPr lang="en-GB" dirty="0" smtClean="0">
                <a:sym typeface="Wingdings" pitchFamily="2" charset="2"/>
              </a:rPr>
              <a:t> a </a:t>
            </a:r>
            <a:r>
              <a:rPr lang="en-GB" dirty="0" err="1" smtClean="0">
                <a:sym typeface="Wingdings" pitchFamily="2" charset="2"/>
              </a:rPr>
              <a:t>corto</a:t>
            </a:r>
            <a:r>
              <a:rPr lang="en-GB" dirty="0" smtClean="0">
                <a:sym typeface="Wingdings" pitchFamily="2" charset="2"/>
              </a:rPr>
              <a:t> </a:t>
            </a:r>
            <a:r>
              <a:rPr lang="en-GB" dirty="0" err="1" smtClean="0">
                <a:sym typeface="Wingdings" pitchFamily="2" charset="2"/>
              </a:rPr>
              <a:t>plazo</a:t>
            </a:r>
            <a:r>
              <a:rPr lang="en-GB" dirty="0" smtClean="0"/>
              <a:t>, </a:t>
            </a:r>
            <a:r>
              <a:rPr lang="en-GB" dirty="0" err="1" smtClean="0"/>
              <a:t>pero</a:t>
            </a:r>
            <a:r>
              <a:rPr lang="en-GB" dirty="0" smtClean="0"/>
              <a:t> …</a:t>
            </a:r>
          </a:p>
        </p:txBody>
      </p:sp>
      <p:pic>
        <p:nvPicPr>
          <p:cNvPr id="798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3789" y="4539580"/>
            <a:ext cx="3916774" cy="2274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40844" y="4964519"/>
            <a:ext cx="3555598" cy="925204"/>
          </a:xfrm>
          <a:prstGeom prst="rect">
            <a:avLst/>
          </a:prstGeom>
          <a:noFill/>
        </p:spPr>
        <p:txBody>
          <a:bodyPr wrap="square" lIns="93296" tIns="46648" rIns="93296" bIns="46648" rtlCol="0">
            <a:spAutoFit/>
          </a:bodyPr>
          <a:lstStyle/>
          <a:p>
            <a:pPr algn="l"/>
            <a:r>
              <a:rPr lang="en-GB" i="1" dirty="0" err="1" smtClean="0"/>
              <a:t>Emisiones</a:t>
            </a:r>
            <a:r>
              <a:rPr lang="en-GB" i="1" dirty="0" smtClean="0"/>
              <a:t> </a:t>
            </a:r>
            <a:r>
              <a:rPr lang="en-GB" i="1" dirty="0" err="1" smtClean="0"/>
              <a:t>negativas</a:t>
            </a:r>
            <a:r>
              <a:rPr lang="en-GB" i="1" dirty="0" smtClean="0"/>
              <a:t> a </a:t>
            </a:r>
            <a:r>
              <a:rPr lang="en-GB" i="1" dirty="0" err="1" smtClean="0"/>
              <a:t>través</a:t>
            </a:r>
            <a:r>
              <a:rPr lang="en-GB" i="1" dirty="0" smtClean="0"/>
              <a:t> de </a:t>
            </a:r>
            <a:r>
              <a:rPr lang="en-GB" i="1" dirty="0" err="1" smtClean="0"/>
              <a:t>Bioenergía+Captura</a:t>
            </a:r>
            <a:r>
              <a:rPr lang="en-GB" i="1" dirty="0" smtClean="0"/>
              <a:t> y </a:t>
            </a:r>
            <a:r>
              <a:rPr lang="en-GB" i="1" dirty="0" err="1" smtClean="0"/>
              <a:t>Almacenamiento</a:t>
            </a:r>
            <a:r>
              <a:rPr lang="en-GB" i="1" dirty="0" smtClean="0"/>
              <a:t> de </a:t>
            </a:r>
            <a:r>
              <a:rPr lang="en-GB" i="1" dirty="0" err="1" smtClean="0"/>
              <a:t>Carbono</a:t>
            </a:r>
            <a:endParaRPr lang="en-GB" i="1" dirty="0"/>
          </a:p>
        </p:txBody>
      </p:sp>
      <p:sp>
        <p:nvSpPr>
          <p:cNvPr id="13" name="Rectangle 4"/>
          <p:cNvSpPr>
            <a:spLocks noChangeArrowheads="1"/>
          </p:cNvSpPr>
          <p:nvPr>
            <p:custDataLst>
              <p:tags r:id="rId3"/>
            </p:custDataLst>
          </p:nvPr>
        </p:nvSpPr>
        <p:spPr bwMode="auto">
          <a:xfrm>
            <a:off x="777524" y="3110754"/>
            <a:ext cx="8227170" cy="1283428"/>
          </a:xfrm>
          <a:prstGeom prst="rect">
            <a:avLst/>
          </a:prstGeom>
          <a:noFill/>
          <a:ln w="9525">
            <a:noFill/>
            <a:miter lim="800000"/>
            <a:headEnd/>
            <a:tailEnd/>
          </a:ln>
        </p:spPr>
        <p:txBody>
          <a:bodyPr wrap="square" lIns="0" tIns="0" rIns="0" bIns="0">
            <a:spAutoFit/>
          </a:bodyPr>
          <a:lstStyle/>
          <a:p>
            <a:pPr marL="468100" lvl="2" defTabSz="913526">
              <a:lnSpc>
                <a:spcPct val="95000"/>
              </a:lnSpc>
              <a:spcAft>
                <a:spcPts val="612"/>
              </a:spcAft>
              <a:buSzPct val="120000"/>
            </a:pPr>
            <a:r>
              <a:rPr lang="en-GB" dirty="0" err="1" smtClean="0"/>
              <a:t>Una</a:t>
            </a:r>
            <a:r>
              <a:rPr lang="en-GB" dirty="0" smtClean="0"/>
              <a:t> </a:t>
            </a:r>
            <a:r>
              <a:rPr lang="en-GB" dirty="0" err="1" smtClean="0"/>
              <a:t>apuesta</a:t>
            </a:r>
            <a:r>
              <a:rPr lang="en-GB" dirty="0" smtClean="0"/>
              <a:t> mayor…</a:t>
            </a:r>
            <a:endParaRPr lang="en-GB" dirty="0"/>
          </a:p>
          <a:p>
            <a:pPr marL="817961" lvl="2" indent="-349861" defTabSz="913526">
              <a:lnSpc>
                <a:spcPct val="95000"/>
              </a:lnSpc>
              <a:spcAft>
                <a:spcPts val="612"/>
              </a:spcAft>
              <a:buSzPct val="120000"/>
              <a:buFont typeface="Arial" pitchFamily="34" charset="0"/>
              <a:buChar char="•"/>
            </a:pPr>
            <a:r>
              <a:rPr lang="en-GB" dirty="0" err="1" smtClean="0"/>
              <a:t>Costos</a:t>
            </a:r>
            <a:r>
              <a:rPr lang="en-GB" dirty="0" smtClean="0"/>
              <a:t> de </a:t>
            </a:r>
            <a:r>
              <a:rPr lang="en-GB" dirty="0" err="1" smtClean="0"/>
              <a:t>mitigación</a:t>
            </a:r>
            <a:r>
              <a:rPr lang="en-GB" dirty="0" smtClean="0"/>
              <a:t> </a:t>
            </a:r>
            <a:r>
              <a:rPr lang="en-GB" dirty="0" err="1" smtClean="0"/>
              <a:t>más</a:t>
            </a:r>
            <a:r>
              <a:rPr lang="en-GB" dirty="0" smtClean="0"/>
              <a:t> altos</a:t>
            </a:r>
          </a:p>
          <a:p>
            <a:pPr marL="817961" lvl="2" indent="-349861" defTabSz="913526">
              <a:lnSpc>
                <a:spcPct val="95000"/>
              </a:lnSpc>
              <a:spcAft>
                <a:spcPts val="612"/>
              </a:spcAft>
              <a:buSzPct val="120000"/>
              <a:buFont typeface="Arial" pitchFamily="34" charset="0"/>
              <a:buChar char="•"/>
            </a:pPr>
            <a:r>
              <a:rPr lang="en-GB" dirty="0" err="1" smtClean="0"/>
              <a:t>Mayores</a:t>
            </a:r>
            <a:r>
              <a:rPr lang="en-GB" dirty="0" smtClean="0"/>
              <a:t> </a:t>
            </a:r>
            <a:r>
              <a:rPr lang="en-GB" dirty="0" err="1" smtClean="0"/>
              <a:t>impactos</a:t>
            </a:r>
            <a:r>
              <a:rPr lang="en-GB" dirty="0" smtClean="0"/>
              <a:t> </a:t>
            </a:r>
            <a:r>
              <a:rPr lang="en-GB" dirty="0" err="1" smtClean="0"/>
              <a:t>climático</a:t>
            </a:r>
            <a:endParaRPr lang="en-GB" dirty="0" smtClean="0"/>
          </a:p>
          <a:p>
            <a:pPr marL="817961" lvl="2" indent="-349861" defTabSz="913526">
              <a:lnSpc>
                <a:spcPct val="95000"/>
              </a:lnSpc>
              <a:spcAft>
                <a:spcPts val="612"/>
              </a:spcAft>
              <a:buSzPct val="120000"/>
              <a:buFont typeface="Arial" pitchFamily="34" charset="0"/>
              <a:buChar char="•"/>
            </a:pPr>
            <a:r>
              <a:rPr lang="en-GB" dirty="0" err="1" smtClean="0"/>
              <a:t>Dependencia</a:t>
            </a:r>
            <a:r>
              <a:rPr lang="en-GB" dirty="0" smtClean="0"/>
              <a:t> de </a:t>
            </a:r>
            <a:r>
              <a:rPr lang="en-GB" dirty="0" err="1" smtClean="0"/>
              <a:t>tecnología</a:t>
            </a:r>
            <a:r>
              <a:rPr lang="en-GB" dirty="0" smtClean="0"/>
              <a:t> no </a:t>
            </a:r>
            <a:r>
              <a:rPr lang="en-GB" dirty="0" err="1" smtClean="0"/>
              <a:t>probada</a:t>
            </a:r>
            <a:r>
              <a:rPr lang="en-GB" dirty="0">
                <a:sym typeface="Wingdings" pitchFamily="2" charset="2"/>
              </a:rPr>
              <a:t>:</a:t>
            </a:r>
            <a:r>
              <a:rPr lang="en-GB" dirty="0" smtClean="0">
                <a:sym typeface="Wingdings" pitchFamily="2" charset="2"/>
              </a:rPr>
              <a:t> </a:t>
            </a:r>
            <a:r>
              <a:rPr lang="en-GB" i="1" dirty="0" err="1" smtClean="0">
                <a:sym typeface="Wingdings" pitchFamily="2" charset="2"/>
              </a:rPr>
              <a:t>Emisiones</a:t>
            </a:r>
            <a:r>
              <a:rPr lang="en-GB" i="1" dirty="0" smtClean="0">
                <a:sym typeface="Wingdings" pitchFamily="2" charset="2"/>
              </a:rPr>
              <a:t> </a:t>
            </a:r>
            <a:r>
              <a:rPr lang="en-GB" i="1" dirty="0" err="1" smtClean="0">
                <a:sym typeface="Wingdings" pitchFamily="2" charset="2"/>
              </a:rPr>
              <a:t>negativas</a:t>
            </a:r>
            <a:endParaRPr lang="en-GB" i="1" dirty="0" smtClean="0"/>
          </a:p>
        </p:txBody>
      </p:sp>
    </p:spTree>
    <p:extLst>
      <p:ext uri="{BB962C8B-B14F-4D97-AF65-F5344CB8AC3E}">
        <p14:creationId xmlns:p14="http://schemas.microsoft.com/office/powerpoint/2010/main" val="365376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79874"/>
                                        </p:tgtEl>
                                        <p:attrNameLst>
                                          <p:attrName>style.visibility</p:attrName>
                                        </p:attrNameLst>
                                      </p:cBhvr>
                                      <p:to>
                                        <p:strVal val="visible"/>
                                      </p:to>
                                    </p:set>
                                    <p:animEffect transition="in" filter="fade">
                                      <p:cBhvr>
                                        <p:cTn id="15" dur="500"/>
                                        <p:tgtEl>
                                          <p:spTgt spid="7987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2"/>
          <p:cNvSpPr>
            <a:spLocks noGrp="1"/>
          </p:cNvSpPr>
          <p:nvPr>
            <p:ph type="sldNum" sz="quarter" idx="11"/>
          </p:nvPr>
        </p:nvSpPr>
        <p:spPr>
          <a:noFill/>
        </p:spPr>
        <p:txBody>
          <a:bodyPr/>
          <a:lstStyle/>
          <a:p>
            <a:fld id="{E0D6DC6E-2234-4AA6-B84C-1E16D4D11EFD}" type="slidenum">
              <a:rPr lang="en-GB"/>
              <a:pPr/>
              <a:t>7</a:t>
            </a:fld>
            <a:endParaRPr lang="en-GB"/>
          </a:p>
        </p:txBody>
      </p:sp>
      <p:pic>
        <p:nvPicPr>
          <p:cNvPr id="15365" name="Picture 12" descr="3 Background.psd"/>
          <p:cNvPicPr>
            <a:picLocks noChangeAspect="1"/>
          </p:cNvPicPr>
          <p:nvPr/>
        </p:nvPicPr>
        <p:blipFill>
          <a:blip r:embed="rId5" cstate="print"/>
          <a:srcRect t="4831"/>
          <a:stretch>
            <a:fillRect/>
          </a:stretch>
        </p:blipFill>
        <p:spPr bwMode="auto">
          <a:xfrm>
            <a:off x="733789" y="1541997"/>
            <a:ext cx="2964308" cy="4530427"/>
          </a:xfrm>
          <a:prstGeom prst="rect">
            <a:avLst/>
          </a:prstGeom>
          <a:noFill/>
          <a:ln w="9525">
            <a:noFill/>
            <a:miter lim="800000"/>
            <a:headEnd/>
            <a:tailEnd/>
          </a:ln>
        </p:spPr>
      </p:pic>
      <p:pic>
        <p:nvPicPr>
          <p:cNvPr id="15366" name="Picture 31" descr="4 BAU.psd"/>
          <p:cNvPicPr>
            <a:picLocks noChangeAspect="1"/>
          </p:cNvPicPr>
          <p:nvPr/>
        </p:nvPicPr>
        <p:blipFill>
          <a:blip r:embed="rId6" cstate="print"/>
          <a:srcRect/>
          <a:stretch>
            <a:fillRect/>
          </a:stretch>
        </p:blipFill>
        <p:spPr bwMode="auto">
          <a:xfrm>
            <a:off x="1163046" y="1543618"/>
            <a:ext cx="2499414" cy="2115387"/>
          </a:xfrm>
          <a:prstGeom prst="rect">
            <a:avLst/>
          </a:prstGeom>
          <a:noFill/>
          <a:ln w="9525">
            <a:noFill/>
            <a:miter lim="800000"/>
            <a:headEnd/>
            <a:tailEnd/>
          </a:ln>
        </p:spPr>
      </p:pic>
      <p:sp>
        <p:nvSpPr>
          <p:cNvPr id="15374" name="Text Box 23"/>
          <p:cNvSpPr txBox="1">
            <a:spLocks noChangeArrowheads="1"/>
          </p:cNvSpPr>
          <p:nvPr/>
        </p:nvSpPr>
        <p:spPr bwMode="auto">
          <a:xfrm>
            <a:off x="5327656" y="1611647"/>
            <a:ext cx="918449" cy="343547"/>
          </a:xfrm>
          <a:prstGeom prst="rect">
            <a:avLst/>
          </a:prstGeom>
          <a:noFill/>
          <a:ln w="9525">
            <a:noFill/>
            <a:miter lim="800000"/>
            <a:headEnd/>
            <a:tailEnd/>
          </a:ln>
        </p:spPr>
        <p:txBody>
          <a:bodyPr lIns="91430" tIns="45716" rIns="91430" bIns="45716">
            <a:spAutoFit/>
          </a:bodyPr>
          <a:lstStyle/>
          <a:p>
            <a:pPr defTabSz="913526">
              <a:spcBef>
                <a:spcPct val="50000"/>
              </a:spcBef>
            </a:pPr>
            <a:r>
              <a:rPr lang="en-US" sz="1600" dirty="0" err="1" smtClean="0"/>
              <a:t>Energía</a:t>
            </a:r>
            <a:endParaRPr lang="en-US" sz="1600" dirty="0"/>
          </a:p>
        </p:txBody>
      </p:sp>
      <p:sp>
        <p:nvSpPr>
          <p:cNvPr id="15375" name="Text Box 24"/>
          <p:cNvSpPr txBox="1">
            <a:spLocks noChangeArrowheads="1"/>
          </p:cNvSpPr>
          <p:nvPr/>
        </p:nvSpPr>
        <p:spPr bwMode="auto">
          <a:xfrm>
            <a:off x="5347094" y="1980949"/>
            <a:ext cx="1013048" cy="343547"/>
          </a:xfrm>
          <a:prstGeom prst="rect">
            <a:avLst/>
          </a:prstGeom>
          <a:noFill/>
          <a:ln w="9525">
            <a:noFill/>
            <a:miter lim="800000"/>
            <a:headEnd/>
            <a:tailEnd/>
          </a:ln>
        </p:spPr>
        <p:txBody>
          <a:bodyPr wrap="square" lIns="91430" tIns="45716" rIns="91430" bIns="45716">
            <a:spAutoFit/>
          </a:bodyPr>
          <a:lstStyle/>
          <a:p>
            <a:pPr defTabSz="456763">
              <a:spcBef>
                <a:spcPct val="50000"/>
              </a:spcBef>
            </a:pPr>
            <a:r>
              <a:rPr lang="en-US" sz="1600" dirty="0" err="1" smtClean="0"/>
              <a:t>Industria</a:t>
            </a:r>
            <a:endParaRPr lang="en-US" sz="1600" dirty="0"/>
          </a:p>
        </p:txBody>
      </p:sp>
      <p:sp>
        <p:nvSpPr>
          <p:cNvPr id="15376" name="Text Box 25"/>
          <p:cNvSpPr txBox="1">
            <a:spLocks noChangeArrowheads="1"/>
          </p:cNvSpPr>
          <p:nvPr/>
        </p:nvSpPr>
        <p:spPr bwMode="auto">
          <a:xfrm>
            <a:off x="5327656" y="2311377"/>
            <a:ext cx="1250192" cy="343547"/>
          </a:xfrm>
          <a:prstGeom prst="rect">
            <a:avLst/>
          </a:prstGeom>
          <a:noFill/>
          <a:ln w="9525">
            <a:noFill/>
            <a:miter lim="800000"/>
            <a:headEnd/>
            <a:tailEnd/>
          </a:ln>
        </p:spPr>
        <p:txBody>
          <a:bodyPr wrap="square" lIns="91430" tIns="45716" rIns="91430" bIns="45716">
            <a:spAutoFit/>
          </a:bodyPr>
          <a:lstStyle/>
          <a:p>
            <a:pPr defTabSz="456763">
              <a:spcBef>
                <a:spcPct val="50000"/>
              </a:spcBef>
            </a:pPr>
            <a:r>
              <a:rPr lang="en-US" sz="1600" dirty="0" err="1" smtClean="0"/>
              <a:t>Transporte</a:t>
            </a:r>
            <a:endParaRPr lang="en-US" sz="1600" dirty="0"/>
          </a:p>
        </p:txBody>
      </p:sp>
      <p:sp>
        <p:nvSpPr>
          <p:cNvPr id="15378" name="Text Box 27"/>
          <p:cNvSpPr txBox="1">
            <a:spLocks noChangeArrowheads="1"/>
          </p:cNvSpPr>
          <p:nvPr/>
        </p:nvSpPr>
        <p:spPr bwMode="auto">
          <a:xfrm>
            <a:off x="5347094" y="2777863"/>
            <a:ext cx="1230754" cy="343547"/>
          </a:xfrm>
          <a:prstGeom prst="rect">
            <a:avLst/>
          </a:prstGeom>
          <a:noFill/>
          <a:ln w="9525">
            <a:noFill/>
            <a:miter lim="800000"/>
            <a:headEnd/>
            <a:tailEnd/>
          </a:ln>
        </p:spPr>
        <p:txBody>
          <a:bodyPr wrap="square" lIns="91430" tIns="45716" rIns="91430" bIns="45716">
            <a:spAutoFit/>
          </a:bodyPr>
          <a:lstStyle/>
          <a:p>
            <a:pPr defTabSz="456763">
              <a:spcBef>
                <a:spcPct val="50000"/>
              </a:spcBef>
            </a:pPr>
            <a:r>
              <a:rPr lang="en-US" sz="1600" dirty="0" err="1" smtClean="0"/>
              <a:t>Edificación</a:t>
            </a:r>
            <a:endParaRPr lang="en-US" sz="1600" dirty="0"/>
          </a:p>
        </p:txBody>
      </p:sp>
      <p:sp>
        <p:nvSpPr>
          <p:cNvPr id="15379" name="Text Box 28"/>
          <p:cNvSpPr txBox="1">
            <a:spLocks noChangeArrowheads="1"/>
          </p:cNvSpPr>
          <p:nvPr/>
        </p:nvSpPr>
        <p:spPr bwMode="auto">
          <a:xfrm>
            <a:off x="5347094" y="3526185"/>
            <a:ext cx="1205161" cy="343547"/>
          </a:xfrm>
          <a:prstGeom prst="rect">
            <a:avLst/>
          </a:prstGeom>
          <a:noFill/>
          <a:ln w="9525">
            <a:noFill/>
            <a:miter lim="800000"/>
            <a:headEnd/>
            <a:tailEnd/>
          </a:ln>
        </p:spPr>
        <p:txBody>
          <a:bodyPr lIns="91430" tIns="45716" rIns="91430" bIns="45716">
            <a:spAutoFit/>
          </a:bodyPr>
          <a:lstStyle/>
          <a:p>
            <a:pPr defTabSz="456763">
              <a:spcBef>
                <a:spcPct val="50000"/>
              </a:spcBef>
            </a:pPr>
            <a:r>
              <a:rPr lang="en-US" sz="1600" dirty="0" err="1" smtClean="0"/>
              <a:t>Bosques</a:t>
            </a:r>
            <a:endParaRPr lang="en-US" sz="1600" dirty="0"/>
          </a:p>
        </p:txBody>
      </p:sp>
      <p:sp>
        <p:nvSpPr>
          <p:cNvPr id="15381" name="Text Box 30"/>
          <p:cNvSpPr txBox="1">
            <a:spLocks noChangeArrowheads="1"/>
          </p:cNvSpPr>
          <p:nvPr/>
        </p:nvSpPr>
        <p:spPr bwMode="auto">
          <a:xfrm>
            <a:off x="5347094" y="3176320"/>
            <a:ext cx="1339608" cy="343547"/>
          </a:xfrm>
          <a:prstGeom prst="rect">
            <a:avLst/>
          </a:prstGeom>
          <a:noFill/>
          <a:ln w="9525">
            <a:noFill/>
            <a:miter lim="800000"/>
            <a:headEnd/>
            <a:tailEnd/>
          </a:ln>
        </p:spPr>
        <p:txBody>
          <a:bodyPr wrap="square" lIns="91430" tIns="45716" rIns="91430" bIns="45716">
            <a:spAutoFit/>
          </a:bodyPr>
          <a:lstStyle/>
          <a:p>
            <a:pPr defTabSz="456763">
              <a:spcBef>
                <a:spcPct val="50000"/>
              </a:spcBef>
            </a:pPr>
            <a:r>
              <a:rPr lang="en-US" sz="1600" dirty="0" err="1" smtClean="0"/>
              <a:t>Desechos</a:t>
            </a:r>
            <a:endParaRPr lang="en-US" sz="1600" dirty="0"/>
          </a:p>
        </p:txBody>
      </p:sp>
      <p:sp>
        <p:nvSpPr>
          <p:cNvPr id="15382" name="Text Box 31"/>
          <p:cNvSpPr txBox="1">
            <a:spLocks noChangeArrowheads="1"/>
          </p:cNvSpPr>
          <p:nvPr/>
        </p:nvSpPr>
        <p:spPr bwMode="auto">
          <a:xfrm>
            <a:off x="5347094" y="3919783"/>
            <a:ext cx="1213260" cy="343547"/>
          </a:xfrm>
          <a:prstGeom prst="rect">
            <a:avLst/>
          </a:prstGeom>
          <a:noFill/>
          <a:ln w="9525">
            <a:noFill/>
            <a:miter lim="800000"/>
            <a:headEnd/>
            <a:tailEnd/>
          </a:ln>
        </p:spPr>
        <p:txBody>
          <a:bodyPr lIns="91430" tIns="45716" rIns="91430" bIns="45716">
            <a:spAutoFit/>
          </a:bodyPr>
          <a:lstStyle/>
          <a:p>
            <a:pPr defTabSz="456763">
              <a:spcBef>
                <a:spcPct val="50000"/>
              </a:spcBef>
            </a:pPr>
            <a:r>
              <a:rPr lang="en-US" sz="1600" dirty="0" err="1" smtClean="0"/>
              <a:t>Agricultura</a:t>
            </a:r>
            <a:endParaRPr lang="en-US" sz="1600" dirty="0"/>
          </a:p>
        </p:txBody>
      </p:sp>
      <p:sp>
        <p:nvSpPr>
          <p:cNvPr id="15383" name="Text Box 23"/>
          <p:cNvSpPr txBox="1">
            <a:spLocks noChangeArrowheads="1"/>
          </p:cNvSpPr>
          <p:nvPr/>
        </p:nvSpPr>
        <p:spPr bwMode="auto">
          <a:xfrm rot="-2413927">
            <a:off x="1261857" y="2432858"/>
            <a:ext cx="1880634" cy="340146"/>
          </a:xfrm>
          <a:prstGeom prst="rect">
            <a:avLst/>
          </a:prstGeom>
          <a:noFill/>
          <a:ln w="9525">
            <a:noFill/>
            <a:miter lim="800000"/>
            <a:headEnd/>
            <a:tailEnd/>
          </a:ln>
        </p:spPr>
        <p:txBody>
          <a:bodyPr lIns="91430" tIns="45716" rIns="91430" bIns="45716">
            <a:spAutoFit/>
          </a:bodyPr>
          <a:lstStyle/>
          <a:p>
            <a:pPr defTabSz="913526">
              <a:spcBef>
                <a:spcPct val="50000"/>
              </a:spcBef>
            </a:pPr>
            <a:r>
              <a:rPr lang="en-US" sz="1600" dirty="0">
                <a:latin typeface="Calibri" pitchFamily="34" charset="0"/>
              </a:rPr>
              <a:t>Business-as-usual</a:t>
            </a:r>
          </a:p>
        </p:txBody>
      </p:sp>
      <p:sp>
        <p:nvSpPr>
          <p:cNvPr id="15384" name="Rectangle 24"/>
          <p:cNvSpPr>
            <a:spLocks noChangeArrowheads="1"/>
          </p:cNvSpPr>
          <p:nvPr/>
        </p:nvSpPr>
        <p:spPr bwMode="auto">
          <a:xfrm>
            <a:off x="6676983" y="1618126"/>
            <a:ext cx="903353" cy="340428"/>
          </a:xfrm>
          <a:prstGeom prst="rect">
            <a:avLst/>
          </a:prstGeom>
          <a:noFill/>
          <a:ln w="9525">
            <a:noFill/>
            <a:miter lim="800000"/>
            <a:headEnd/>
            <a:tailEnd/>
          </a:ln>
        </p:spPr>
        <p:txBody>
          <a:bodyPr wrap="none" lIns="93296" tIns="46648" rIns="93296" bIns="46648">
            <a:spAutoFit/>
          </a:bodyPr>
          <a:lstStyle/>
          <a:p>
            <a:pPr algn="l"/>
            <a:r>
              <a:rPr lang="en-GB" altLang="ja-JP" sz="1600" dirty="0">
                <a:ea typeface="ＭＳ Ｐゴシック" charset="-128"/>
              </a:rPr>
              <a:t>2.2 – 3.9</a:t>
            </a:r>
            <a:endParaRPr lang="en-US" sz="1600" dirty="0"/>
          </a:p>
        </p:txBody>
      </p:sp>
      <p:sp>
        <p:nvSpPr>
          <p:cNvPr id="15385" name="Rectangle 25"/>
          <p:cNvSpPr>
            <a:spLocks noChangeArrowheads="1"/>
          </p:cNvSpPr>
          <p:nvPr/>
        </p:nvSpPr>
        <p:spPr bwMode="auto">
          <a:xfrm>
            <a:off x="6662405" y="1977709"/>
            <a:ext cx="996201" cy="343386"/>
          </a:xfrm>
          <a:prstGeom prst="rect">
            <a:avLst/>
          </a:prstGeom>
          <a:noFill/>
          <a:ln w="9525">
            <a:noFill/>
            <a:miter lim="800000"/>
            <a:headEnd/>
            <a:tailEnd/>
          </a:ln>
        </p:spPr>
        <p:txBody>
          <a:bodyPr lIns="93296" tIns="46648" rIns="93296" bIns="46648">
            <a:spAutoFit/>
          </a:bodyPr>
          <a:lstStyle/>
          <a:p>
            <a:pPr algn="l"/>
            <a:r>
              <a:rPr lang="en-GB" altLang="ja-JP" sz="1600" dirty="0">
                <a:ea typeface="ＭＳ Ｐゴシック" charset="-128"/>
              </a:rPr>
              <a:t>1.5 – 4.6 </a:t>
            </a:r>
            <a:endParaRPr lang="en-US" sz="1600" dirty="0"/>
          </a:p>
        </p:txBody>
      </p:sp>
      <p:sp>
        <p:nvSpPr>
          <p:cNvPr id="15386" name="Rectangle 26"/>
          <p:cNvSpPr>
            <a:spLocks noChangeArrowheads="1"/>
          </p:cNvSpPr>
          <p:nvPr/>
        </p:nvSpPr>
        <p:spPr bwMode="auto">
          <a:xfrm>
            <a:off x="6681843" y="2350250"/>
            <a:ext cx="903353" cy="340428"/>
          </a:xfrm>
          <a:prstGeom prst="rect">
            <a:avLst/>
          </a:prstGeom>
          <a:noFill/>
          <a:ln w="9525">
            <a:noFill/>
            <a:miter lim="800000"/>
            <a:headEnd/>
            <a:tailEnd/>
          </a:ln>
        </p:spPr>
        <p:txBody>
          <a:bodyPr wrap="none" lIns="93296" tIns="46648" rIns="93296" bIns="46648">
            <a:spAutoFit/>
          </a:bodyPr>
          <a:lstStyle/>
          <a:p>
            <a:pPr algn="l">
              <a:buSzPct val="120000"/>
            </a:pPr>
            <a:r>
              <a:rPr lang="en-GB" altLang="ja-JP" sz="1600" dirty="0" smtClean="0">
                <a:ea typeface="ＭＳ Ｐゴシック" charset="-128"/>
              </a:rPr>
              <a:t>1.7 </a:t>
            </a:r>
            <a:r>
              <a:rPr lang="en-GB" altLang="ja-JP" sz="1600" dirty="0">
                <a:ea typeface="ＭＳ Ｐゴシック" charset="-128"/>
              </a:rPr>
              <a:t>– </a:t>
            </a:r>
            <a:r>
              <a:rPr lang="en-GB" altLang="ja-JP" sz="1600" dirty="0" smtClean="0">
                <a:ea typeface="ＭＳ Ｐゴシック" charset="-128"/>
              </a:rPr>
              <a:t>2.5</a:t>
            </a:r>
            <a:endParaRPr lang="en-US" sz="1600" dirty="0">
              <a:ea typeface="ＭＳ Ｐゴシック" charset="-128"/>
            </a:endParaRPr>
          </a:p>
        </p:txBody>
      </p:sp>
      <p:sp>
        <p:nvSpPr>
          <p:cNvPr id="15388" name="Rectangle 28"/>
          <p:cNvSpPr>
            <a:spLocks noChangeArrowheads="1"/>
          </p:cNvSpPr>
          <p:nvPr/>
        </p:nvSpPr>
        <p:spPr bwMode="auto">
          <a:xfrm>
            <a:off x="6662405" y="2787581"/>
            <a:ext cx="903353" cy="340428"/>
          </a:xfrm>
          <a:prstGeom prst="rect">
            <a:avLst/>
          </a:prstGeom>
          <a:noFill/>
          <a:ln w="9525">
            <a:noFill/>
            <a:miter lim="800000"/>
            <a:headEnd/>
            <a:tailEnd/>
          </a:ln>
        </p:spPr>
        <p:txBody>
          <a:bodyPr wrap="none" lIns="93296" tIns="46648" rIns="93296" bIns="46648">
            <a:spAutoFit/>
          </a:bodyPr>
          <a:lstStyle/>
          <a:p>
            <a:pPr algn="l">
              <a:buSzPct val="120000"/>
            </a:pPr>
            <a:r>
              <a:rPr lang="en-GB" sz="1600" dirty="0"/>
              <a:t>1.4 – 2.9</a:t>
            </a:r>
            <a:endParaRPr lang="en-US" sz="1600" dirty="0"/>
          </a:p>
        </p:txBody>
      </p:sp>
      <p:sp>
        <p:nvSpPr>
          <p:cNvPr id="15389" name="Rectangle 29"/>
          <p:cNvSpPr>
            <a:spLocks noChangeArrowheads="1"/>
          </p:cNvSpPr>
          <p:nvPr/>
        </p:nvSpPr>
        <p:spPr bwMode="auto">
          <a:xfrm>
            <a:off x="6749876" y="3155263"/>
            <a:ext cx="606798" cy="340428"/>
          </a:xfrm>
          <a:prstGeom prst="rect">
            <a:avLst/>
          </a:prstGeom>
          <a:noFill/>
          <a:ln w="9525">
            <a:noFill/>
            <a:miter lim="800000"/>
            <a:headEnd/>
            <a:tailEnd/>
          </a:ln>
        </p:spPr>
        <p:txBody>
          <a:bodyPr wrap="none" lIns="93296" tIns="46648" rIns="93296" bIns="46648">
            <a:spAutoFit/>
          </a:bodyPr>
          <a:lstStyle/>
          <a:p>
            <a:pPr algn="l">
              <a:buSzPct val="120000"/>
            </a:pPr>
            <a:r>
              <a:rPr lang="en-GB" sz="1600" dirty="0">
                <a:sym typeface="Symbol" pitchFamily="18" charset="2"/>
              </a:rPr>
              <a:t> 0.8</a:t>
            </a:r>
          </a:p>
        </p:txBody>
      </p:sp>
      <p:sp>
        <p:nvSpPr>
          <p:cNvPr id="15390" name="Rectangle 30"/>
          <p:cNvSpPr>
            <a:spLocks noChangeArrowheads="1"/>
          </p:cNvSpPr>
          <p:nvPr/>
        </p:nvSpPr>
        <p:spPr bwMode="auto">
          <a:xfrm>
            <a:off x="6652686" y="3542383"/>
            <a:ext cx="903353" cy="340428"/>
          </a:xfrm>
          <a:prstGeom prst="rect">
            <a:avLst/>
          </a:prstGeom>
          <a:noFill/>
          <a:ln w="9525">
            <a:noFill/>
            <a:miter lim="800000"/>
            <a:headEnd/>
            <a:tailEnd/>
          </a:ln>
        </p:spPr>
        <p:txBody>
          <a:bodyPr wrap="none" lIns="93296" tIns="46648" rIns="93296" bIns="46648">
            <a:spAutoFit/>
          </a:bodyPr>
          <a:lstStyle/>
          <a:p>
            <a:pPr algn="l">
              <a:buSzPct val="120000"/>
            </a:pPr>
            <a:r>
              <a:rPr lang="en-GB" sz="1600" dirty="0"/>
              <a:t>1.3 – 4.2</a:t>
            </a:r>
            <a:endParaRPr lang="en-US" sz="1600" dirty="0"/>
          </a:p>
        </p:txBody>
      </p:sp>
      <p:sp>
        <p:nvSpPr>
          <p:cNvPr id="15391" name="Rectangle 31"/>
          <p:cNvSpPr>
            <a:spLocks noChangeArrowheads="1"/>
          </p:cNvSpPr>
          <p:nvPr/>
        </p:nvSpPr>
        <p:spPr bwMode="auto">
          <a:xfrm>
            <a:off x="6652686" y="3953798"/>
            <a:ext cx="903353" cy="340428"/>
          </a:xfrm>
          <a:prstGeom prst="rect">
            <a:avLst/>
          </a:prstGeom>
          <a:noFill/>
          <a:ln w="9525">
            <a:noFill/>
            <a:miter lim="800000"/>
            <a:headEnd/>
            <a:tailEnd/>
          </a:ln>
        </p:spPr>
        <p:txBody>
          <a:bodyPr wrap="none" lIns="93296" tIns="46648" rIns="93296" bIns="46648">
            <a:spAutoFit/>
          </a:bodyPr>
          <a:lstStyle/>
          <a:p>
            <a:pPr algn="l">
              <a:buSzPct val="120000"/>
            </a:pPr>
            <a:r>
              <a:rPr lang="en-GB" sz="1600" dirty="0"/>
              <a:t>1.1 – 4.3</a:t>
            </a:r>
            <a:endParaRPr lang="en-US" sz="1600" dirty="0"/>
          </a:p>
        </p:txBody>
      </p:sp>
      <p:sp>
        <p:nvSpPr>
          <p:cNvPr id="495648" name="Rectangle 32"/>
          <p:cNvSpPr>
            <a:spLocks noChangeArrowheads="1"/>
          </p:cNvSpPr>
          <p:nvPr/>
        </p:nvSpPr>
        <p:spPr bwMode="auto">
          <a:xfrm>
            <a:off x="6284981" y="4523948"/>
            <a:ext cx="1200302" cy="374161"/>
          </a:xfrm>
          <a:prstGeom prst="rect">
            <a:avLst/>
          </a:prstGeom>
          <a:noFill/>
          <a:ln w="9525">
            <a:noFill/>
            <a:miter lim="800000"/>
            <a:headEnd/>
            <a:tailEnd/>
          </a:ln>
        </p:spPr>
        <p:txBody>
          <a:bodyPr lIns="93296" tIns="46648" rIns="93296" bIns="46648">
            <a:spAutoFit/>
          </a:bodyPr>
          <a:lstStyle/>
          <a:p>
            <a:pPr algn="l"/>
            <a:r>
              <a:rPr lang="en-GB" b="1" dirty="0">
                <a:sym typeface="Symbol" pitchFamily="18" charset="2"/>
              </a:rPr>
              <a:t>= </a:t>
            </a:r>
            <a:r>
              <a:rPr lang="en-GB" b="1" dirty="0" smtClean="0">
                <a:sym typeface="Symbol" pitchFamily="18" charset="2"/>
              </a:rPr>
              <a:t>  </a:t>
            </a:r>
            <a:r>
              <a:rPr lang="en-GB" b="1" u="sng" dirty="0" smtClean="0">
                <a:sym typeface="Symbol" pitchFamily="18" charset="2"/>
              </a:rPr>
              <a:t>17 </a:t>
            </a:r>
            <a:r>
              <a:rPr lang="en-GB" b="1" u="sng" dirty="0">
                <a:sym typeface="Symbol" pitchFamily="18" charset="2"/>
              </a:rPr>
              <a:t>± 3</a:t>
            </a:r>
            <a:endParaRPr lang="en-US" b="1" u="sng" dirty="0">
              <a:sym typeface="Symbol" pitchFamily="18" charset="2"/>
            </a:endParaRPr>
          </a:p>
        </p:txBody>
      </p:sp>
      <p:sp>
        <p:nvSpPr>
          <p:cNvPr id="495649" name="Rectangle 33"/>
          <p:cNvSpPr>
            <a:spLocks noChangeArrowheads="1"/>
          </p:cNvSpPr>
          <p:nvPr/>
        </p:nvSpPr>
        <p:spPr bwMode="auto">
          <a:xfrm>
            <a:off x="3942760" y="4523948"/>
            <a:ext cx="2616284" cy="546409"/>
          </a:xfrm>
          <a:prstGeom prst="rect">
            <a:avLst/>
          </a:prstGeom>
          <a:noFill/>
          <a:ln w="9525">
            <a:noFill/>
            <a:miter lim="800000"/>
            <a:headEnd/>
            <a:tailEnd/>
          </a:ln>
        </p:spPr>
        <p:txBody>
          <a:bodyPr wrap="square" lIns="93296" tIns="46648" rIns="93296" bIns="46648">
            <a:spAutoFit/>
          </a:bodyPr>
          <a:lstStyle/>
          <a:p>
            <a:pPr algn="l">
              <a:lnSpc>
                <a:spcPct val="90000"/>
              </a:lnSpc>
            </a:pPr>
            <a:r>
              <a:rPr lang="en-US" sz="1600" b="1" dirty="0" err="1" smtClean="0"/>
              <a:t>Potencial</a:t>
            </a:r>
            <a:r>
              <a:rPr lang="en-US" sz="1600" b="1" dirty="0" smtClean="0"/>
              <a:t> de </a:t>
            </a:r>
            <a:r>
              <a:rPr lang="en-US" sz="1600" b="1" dirty="0" err="1" smtClean="0"/>
              <a:t>Reducción</a:t>
            </a:r>
            <a:r>
              <a:rPr lang="en-US" sz="1600" b="1" dirty="0" smtClean="0"/>
              <a:t> de </a:t>
            </a:r>
            <a:r>
              <a:rPr lang="en-US" sz="1600" b="1" dirty="0" err="1" smtClean="0"/>
              <a:t>Emisiones</a:t>
            </a:r>
            <a:r>
              <a:rPr lang="en-US" sz="1600" b="1" dirty="0" smtClean="0"/>
              <a:t> Total</a:t>
            </a:r>
          </a:p>
        </p:txBody>
      </p:sp>
      <p:sp>
        <p:nvSpPr>
          <p:cNvPr id="495651" name="Rectangle 35"/>
          <p:cNvSpPr>
            <a:spLocks noChangeArrowheads="1"/>
          </p:cNvSpPr>
          <p:nvPr/>
        </p:nvSpPr>
        <p:spPr bwMode="auto">
          <a:xfrm>
            <a:off x="4184048" y="5290087"/>
            <a:ext cx="4204376" cy="592805"/>
          </a:xfrm>
          <a:prstGeom prst="rect">
            <a:avLst/>
          </a:prstGeom>
          <a:noFill/>
          <a:ln w="9525">
            <a:noFill/>
            <a:miter lim="800000"/>
            <a:headEnd/>
            <a:tailEnd/>
          </a:ln>
        </p:spPr>
        <p:txBody>
          <a:bodyPr wrap="square" lIns="93296" tIns="46648" rIns="93296" bIns="46648">
            <a:spAutoFit/>
          </a:bodyPr>
          <a:lstStyle/>
          <a:p>
            <a:pPr algn="l">
              <a:lnSpc>
                <a:spcPct val="90000"/>
              </a:lnSpc>
            </a:pPr>
            <a:r>
              <a:rPr lang="en-GB" b="1" dirty="0" err="1" smtClean="0"/>
              <a:t>Brecha</a:t>
            </a:r>
            <a:r>
              <a:rPr lang="en-GB" b="1" dirty="0" smtClean="0"/>
              <a:t> en 2020      =   14 </a:t>
            </a:r>
          </a:p>
          <a:p>
            <a:pPr algn="l">
              <a:lnSpc>
                <a:spcPct val="90000"/>
              </a:lnSpc>
            </a:pPr>
            <a:r>
              <a:rPr lang="en-GB" dirty="0" smtClean="0"/>
              <a:t>(</a:t>
            </a:r>
            <a:r>
              <a:rPr lang="en-GB" dirty="0" err="1" smtClean="0"/>
              <a:t>relativo</a:t>
            </a:r>
            <a:r>
              <a:rPr lang="en-GB" dirty="0" smtClean="0"/>
              <a:t> al “business-as-usual”)</a:t>
            </a:r>
            <a:endParaRPr lang="en-US" dirty="0"/>
          </a:p>
        </p:txBody>
      </p:sp>
      <p:pic>
        <p:nvPicPr>
          <p:cNvPr id="15397" name="Picture 39" descr="UNEP-SHORT-CYAN-HIGH-RES"/>
          <p:cNvPicPr>
            <a:picLocks noChangeAspect="1" noChangeArrowheads="1"/>
          </p:cNvPicPr>
          <p:nvPr/>
        </p:nvPicPr>
        <p:blipFill>
          <a:blip r:embed="rId7" cstate="print"/>
          <a:srcRect/>
          <a:stretch>
            <a:fillRect/>
          </a:stretch>
        </p:blipFill>
        <p:spPr bwMode="auto">
          <a:xfrm>
            <a:off x="8217452" y="0"/>
            <a:ext cx="631738" cy="693251"/>
          </a:xfrm>
          <a:prstGeom prst="rect">
            <a:avLst/>
          </a:prstGeom>
          <a:noFill/>
          <a:ln w="9525">
            <a:noFill/>
            <a:miter lim="800000"/>
            <a:headEnd/>
            <a:tailEnd/>
          </a:ln>
        </p:spPr>
      </p:pic>
      <p:sp>
        <p:nvSpPr>
          <p:cNvPr id="15398" name="Text Box 19"/>
          <p:cNvSpPr txBox="1">
            <a:spLocks noChangeArrowheads="1"/>
          </p:cNvSpPr>
          <p:nvPr/>
        </p:nvSpPr>
        <p:spPr bwMode="auto">
          <a:xfrm>
            <a:off x="1746188" y="6211722"/>
            <a:ext cx="1200302" cy="374942"/>
          </a:xfrm>
          <a:prstGeom prst="rect">
            <a:avLst/>
          </a:prstGeom>
          <a:noFill/>
          <a:ln w="9525">
            <a:noFill/>
            <a:miter lim="800000"/>
            <a:headEnd/>
            <a:tailEnd/>
          </a:ln>
        </p:spPr>
        <p:txBody>
          <a:bodyPr lIns="91420" tIns="45711" rIns="91420" bIns="45711">
            <a:spAutoFit/>
          </a:bodyPr>
          <a:lstStyle/>
          <a:p>
            <a:pPr defTabSz="456763">
              <a:spcBef>
                <a:spcPct val="50000"/>
              </a:spcBef>
            </a:pPr>
            <a:r>
              <a:rPr lang="en-US" dirty="0" err="1" smtClean="0"/>
              <a:t>Año</a:t>
            </a:r>
            <a:endParaRPr lang="en-US" dirty="0"/>
          </a:p>
        </p:txBody>
      </p:sp>
      <p:sp>
        <p:nvSpPr>
          <p:cNvPr id="15399" name="Text Box 19"/>
          <p:cNvSpPr txBox="1">
            <a:spLocks noChangeArrowheads="1"/>
          </p:cNvSpPr>
          <p:nvPr/>
        </p:nvSpPr>
        <p:spPr bwMode="auto">
          <a:xfrm>
            <a:off x="3145731" y="6046509"/>
            <a:ext cx="976764" cy="370921"/>
          </a:xfrm>
          <a:prstGeom prst="rect">
            <a:avLst/>
          </a:prstGeom>
          <a:noFill/>
          <a:ln w="9525">
            <a:noFill/>
            <a:miter lim="800000"/>
            <a:headEnd/>
            <a:tailEnd/>
          </a:ln>
        </p:spPr>
        <p:txBody>
          <a:bodyPr lIns="91420" tIns="45711" rIns="91420" bIns="45711">
            <a:spAutoFit/>
          </a:bodyPr>
          <a:lstStyle/>
          <a:p>
            <a:pPr defTabSz="456763">
              <a:spcBef>
                <a:spcPct val="50000"/>
              </a:spcBef>
            </a:pPr>
            <a:r>
              <a:rPr lang="en-US" dirty="0"/>
              <a:t>2020</a:t>
            </a:r>
          </a:p>
        </p:txBody>
      </p:sp>
      <p:sp>
        <p:nvSpPr>
          <p:cNvPr id="15400" name="Text Box 19"/>
          <p:cNvSpPr txBox="1">
            <a:spLocks noChangeArrowheads="1"/>
          </p:cNvSpPr>
          <p:nvPr/>
        </p:nvSpPr>
        <p:spPr bwMode="auto">
          <a:xfrm>
            <a:off x="733788" y="6075664"/>
            <a:ext cx="879573" cy="370921"/>
          </a:xfrm>
          <a:prstGeom prst="rect">
            <a:avLst/>
          </a:prstGeom>
          <a:noFill/>
          <a:ln w="9525">
            <a:noFill/>
            <a:miter lim="800000"/>
            <a:headEnd/>
            <a:tailEnd/>
          </a:ln>
        </p:spPr>
        <p:txBody>
          <a:bodyPr lIns="91420" tIns="45711" rIns="91420" bIns="45711">
            <a:spAutoFit/>
          </a:bodyPr>
          <a:lstStyle/>
          <a:p>
            <a:pPr defTabSz="456763">
              <a:spcBef>
                <a:spcPct val="50000"/>
              </a:spcBef>
            </a:pPr>
            <a:r>
              <a:rPr lang="en-US" dirty="0"/>
              <a:t>2010</a:t>
            </a:r>
          </a:p>
        </p:txBody>
      </p:sp>
      <p:sp>
        <p:nvSpPr>
          <p:cNvPr id="15401" name="Text Box 43"/>
          <p:cNvSpPr txBox="1">
            <a:spLocks noChangeArrowheads="1"/>
          </p:cNvSpPr>
          <p:nvPr/>
        </p:nvSpPr>
        <p:spPr bwMode="auto">
          <a:xfrm>
            <a:off x="944367" y="1747706"/>
            <a:ext cx="2002123" cy="596653"/>
          </a:xfrm>
          <a:prstGeom prst="rect">
            <a:avLst/>
          </a:prstGeom>
          <a:noFill/>
          <a:ln w="9525">
            <a:noFill/>
            <a:miter lim="800000"/>
            <a:headEnd/>
            <a:tailEnd/>
          </a:ln>
        </p:spPr>
        <p:txBody>
          <a:bodyPr lIns="93296" tIns="46648" rIns="93296" bIns="46648">
            <a:spAutoFit/>
          </a:bodyPr>
          <a:lstStyle/>
          <a:p>
            <a:pPr algn="l">
              <a:spcBef>
                <a:spcPct val="50000"/>
              </a:spcBef>
            </a:pPr>
            <a:r>
              <a:rPr lang="en-US" sz="1600" dirty="0" err="1" smtClean="0">
                <a:solidFill>
                  <a:schemeClr val="tx2"/>
                </a:solidFill>
              </a:rPr>
              <a:t>Emisiones</a:t>
            </a:r>
            <a:r>
              <a:rPr lang="en-US" sz="1600" dirty="0" smtClean="0">
                <a:solidFill>
                  <a:schemeClr val="tx2"/>
                </a:solidFill>
              </a:rPr>
              <a:t> </a:t>
            </a:r>
            <a:r>
              <a:rPr lang="en-US" sz="1600" dirty="0" err="1" smtClean="0">
                <a:solidFill>
                  <a:schemeClr val="tx2"/>
                </a:solidFill>
              </a:rPr>
              <a:t>totales</a:t>
            </a:r>
            <a:r>
              <a:rPr lang="en-US" sz="1600" dirty="0" smtClean="0">
                <a:solidFill>
                  <a:schemeClr val="tx2"/>
                </a:solidFill>
              </a:rPr>
              <a:t> de GEI</a:t>
            </a:r>
            <a:endParaRPr lang="en-US" sz="1600" dirty="0">
              <a:solidFill>
                <a:schemeClr val="tx2"/>
              </a:solidFill>
            </a:endParaRPr>
          </a:p>
        </p:txBody>
      </p:sp>
      <p:sp>
        <p:nvSpPr>
          <p:cNvPr id="495660" name="Rectangle 44"/>
          <p:cNvSpPr>
            <a:spLocks noChangeArrowheads="1"/>
          </p:cNvSpPr>
          <p:nvPr>
            <p:custDataLst>
              <p:tags r:id="rId1"/>
            </p:custDataLst>
          </p:nvPr>
        </p:nvSpPr>
        <p:spPr bwMode="auto">
          <a:xfrm>
            <a:off x="4184050" y="6087002"/>
            <a:ext cx="4786628" cy="566821"/>
          </a:xfrm>
          <a:prstGeom prst="rect">
            <a:avLst/>
          </a:prstGeom>
          <a:solidFill>
            <a:schemeClr val="bg1"/>
          </a:solidFill>
          <a:ln w="28575">
            <a:solidFill>
              <a:schemeClr val="tx1"/>
            </a:solidFill>
            <a:miter lim="800000"/>
            <a:headEnd/>
            <a:tailEnd/>
          </a:ln>
        </p:spPr>
        <p:txBody>
          <a:bodyPr wrap="square" lIns="0" tIns="0" rIns="0" bIns="0">
            <a:spAutoFit/>
          </a:bodyPr>
          <a:lstStyle/>
          <a:p>
            <a:pPr marL="116620" lvl="1" indent="-115001" defTabSz="913526">
              <a:lnSpc>
                <a:spcPct val="95000"/>
              </a:lnSpc>
              <a:buSzPct val="120000"/>
            </a:pPr>
            <a:r>
              <a:rPr lang="en-GB" sz="2000" b="1" dirty="0"/>
              <a:t> </a:t>
            </a:r>
            <a:r>
              <a:rPr lang="en-GB" b="1" dirty="0" err="1" smtClean="0"/>
              <a:t>Potencial</a:t>
            </a:r>
            <a:r>
              <a:rPr lang="en-GB" b="1" dirty="0" smtClean="0"/>
              <a:t> en </a:t>
            </a:r>
            <a:r>
              <a:rPr lang="en-GB" b="1" dirty="0" err="1" smtClean="0"/>
              <a:t>sectores</a:t>
            </a:r>
            <a:r>
              <a:rPr lang="en-GB" b="1" dirty="0" smtClean="0"/>
              <a:t> lo </a:t>
            </a:r>
            <a:r>
              <a:rPr lang="en-GB" b="1" dirty="0" err="1" smtClean="0"/>
              <a:t>suficientemente</a:t>
            </a:r>
            <a:r>
              <a:rPr lang="en-GB" b="1" dirty="0" smtClean="0"/>
              <a:t> </a:t>
            </a:r>
            <a:r>
              <a:rPr lang="en-GB" b="1" dirty="0" err="1" smtClean="0"/>
              <a:t>grandes</a:t>
            </a:r>
            <a:r>
              <a:rPr lang="en-GB" b="1" dirty="0" smtClean="0"/>
              <a:t> </a:t>
            </a:r>
            <a:r>
              <a:rPr lang="en-GB" b="1" dirty="0" err="1" smtClean="0"/>
              <a:t>para</a:t>
            </a:r>
            <a:r>
              <a:rPr lang="en-GB" b="1" dirty="0" smtClean="0"/>
              <a:t> </a:t>
            </a:r>
            <a:r>
              <a:rPr lang="en-GB" b="1" dirty="0" err="1" smtClean="0"/>
              <a:t>superar</a:t>
            </a:r>
            <a:r>
              <a:rPr lang="en-GB" b="1" dirty="0" smtClean="0"/>
              <a:t> la </a:t>
            </a:r>
            <a:r>
              <a:rPr lang="en-GB" b="1" dirty="0" err="1" smtClean="0"/>
              <a:t>brecha</a:t>
            </a:r>
            <a:r>
              <a:rPr lang="en-GB" b="1" dirty="0" smtClean="0"/>
              <a:t>. </a:t>
            </a:r>
            <a:endParaRPr lang="en-GB" b="1" dirty="0"/>
          </a:p>
        </p:txBody>
      </p:sp>
      <p:sp>
        <p:nvSpPr>
          <p:cNvPr id="15404" name="Rectangle 46"/>
          <p:cNvSpPr>
            <a:spLocks noChangeArrowheads="1"/>
          </p:cNvSpPr>
          <p:nvPr>
            <p:custDataLst>
              <p:tags r:id="rId2"/>
            </p:custDataLst>
          </p:nvPr>
        </p:nvSpPr>
        <p:spPr bwMode="auto">
          <a:xfrm>
            <a:off x="4354131" y="1130582"/>
            <a:ext cx="3825415" cy="470898"/>
          </a:xfrm>
          <a:prstGeom prst="rect">
            <a:avLst/>
          </a:prstGeom>
          <a:noFill/>
          <a:ln w="9525">
            <a:noFill/>
            <a:miter lim="800000"/>
            <a:headEnd/>
            <a:tailEnd/>
          </a:ln>
        </p:spPr>
        <p:txBody>
          <a:bodyPr wrap="square" lIns="0" tIns="0" rIns="0" bIns="0">
            <a:spAutoFit/>
          </a:bodyPr>
          <a:lstStyle/>
          <a:p>
            <a:pPr marL="272114" lvl="1" indent="-270495" defTabSz="913526">
              <a:lnSpc>
                <a:spcPct val="90000"/>
              </a:lnSpc>
              <a:buSzPct val="120000"/>
            </a:pPr>
            <a:r>
              <a:rPr lang="en-GB" sz="1600" b="1" dirty="0" err="1" smtClean="0"/>
              <a:t>Potencial</a:t>
            </a:r>
            <a:r>
              <a:rPr lang="en-GB" sz="1600" b="1" dirty="0" smtClean="0"/>
              <a:t> de </a:t>
            </a:r>
            <a:r>
              <a:rPr lang="en-GB" sz="1600" b="1" dirty="0" err="1" smtClean="0"/>
              <a:t>reducción</a:t>
            </a:r>
            <a:r>
              <a:rPr lang="en-GB" sz="1600" b="1" dirty="0" smtClean="0"/>
              <a:t> de </a:t>
            </a:r>
            <a:r>
              <a:rPr lang="en-GB" sz="1600" b="1" dirty="0" err="1" smtClean="0"/>
              <a:t>emisiones</a:t>
            </a:r>
            <a:endParaRPr lang="en-GB" sz="1600" b="1" dirty="0" smtClean="0"/>
          </a:p>
          <a:p>
            <a:pPr marL="272114" lvl="1" indent="-270495" defTabSz="913526">
              <a:lnSpc>
                <a:spcPct val="90000"/>
              </a:lnSpc>
              <a:buSzPct val="120000"/>
            </a:pPr>
            <a:r>
              <a:rPr lang="en-GB" sz="1600" b="1" dirty="0" smtClean="0"/>
              <a:t> (</a:t>
            </a:r>
            <a:r>
              <a:rPr lang="en-GB" sz="1600" b="1" dirty="0" err="1" smtClean="0"/>
              <a:t>Gt</a:t>
            </a:r>
            <a:r>
              <a:rPr lang="en-GB" sz="1600" b="1" dirty="0" smtClean="0"/>
              <a:t>/year </a:t>
            </a:r>
            <a:r>
              <a:rPr lang="en-GB" sz="1600" b="1" dirty="0"/>
              <a:t>equivalent CO</a:t>
            </a:r>
            <a:r>
              <a:rPr lang="en-GB" sz="1600" b="1" baseline="-25000" dirty="0"/>
              <a:t>2</a:t>
            </a:r>
            <a:r>
              <a:rPr lang="en-GB" sz="1600" b="1" dirty="0"/>
              <a:t>)</a:t>
            </a:r>
            <a:r>
              <a:rPr lang="en-GB" b="1" dirty="0"/>
              <a:t>   </a:t>
            </a:r>
          </a:p>
        </p:txBody>
      </p:sp>
      <p:sp>
        <p:nvSpPr>
          <p:cNvPr id="15405" name="Line 50"/>
          <p:cNvSpPr>
            <a:spLocks noChangeShapeType="1"/>
          </p:cNvSpPr>
          <p:nvPr/>
        </p:nvSpPr>
        <p:spPr bwMode="auto">
          <a:xfrm>
            <a:off x="4738034" y="1127342"/>
            <a:ext cx="3182986" cy="0"/>
          </a:xfrm>
          <a:prstGeom prst="line">
            <a:avLst/>
          </a:prstGeom>
          <a:noFill/>
          <a:ln w="12700">
            <a:solidFill>
              <a:schemeClr val="tx1"/>
            </a:solidFill>
            <a:round/>
            <a:headEnd/>
            <a:tailEnd/>
          </a:ln>
        </p:spPr>
        <p:txBody>
          <a:bodyPr lIns="93296" tIns="46648" rIns="93296" bIns="46648"/>
          <a:lstStyle/>
          <a:p>
            <a:endParaRPr lang="en-US"/>
          </a:p>
        </p:txBody>
      </p:sp>
      <p:sp>
        <p:nvSpPr>
          <p:cNvPr id="15406" name="Line 51"/>
          <p:cNvSpPr>
            <a:spLocks noChangeShapeType="1"/>
          </p:cNvSpPr>
          <p:nvPr/>
        </p:nvSpPr>
        <p:spPr bwMode="auto">
          <a:xfrm>
            <a:off x="5083060" y="1650521"/>
            <a:ext cx="2575546" cy="0"/>
          </a:xfrm>
          <a:prstGeom prst="line">
            <a:avLst/>
          </a:prstGeom>
          <a:noFill/>
          <a:ln w="12700">
            <a:solidFill>
              <a:schemeClr val="tx1"/>
            </a:solidFill>
            <a:round/>
            <a:headEnd/>
            <a:tailEnd/>
          </a:ln>
        </p:spPr>
        <p:txBody>
          <a:bodyPr lIns="93296" tIns="46648" rIns="93296" bIns="46648"/>
          <a:lstStyle/>
          <a:p>
            <a:endParaRPr lang="en-US"/>
          </a:p>
        </p:txBody>
      </p:sp>
      <p:sp>
        <p:nvSpPr>
          <p:cNvPr id="495668" name="Rectangle 52"/>
          <p:cNvSpPr>
            <a:spLocks noChangeArrowheads="1"/>
          </p:cNvSpPr>
          <p:nvPr/>
        </p:nvSpPr>
        <p:spPr bwMode="auto">
          <a:xfrm>
            <a:off x="7236296" y="4523948"/>
            <a:ext cx="1657097" cy="374161"/>
          </a:xfrm>
          <a:prstGeom prst="rect">
            <a:avLst/>
          </a:prstGeom>
          <a:noFill/>
          <a:ln w="9525">
            <a:noFill/>
            <a:miter lim="800000"/>
            <a:headEnd/>
            <a:tailEnd/>
          </a:ln>
        </p:spPr>
        <p:txBody>
          <a:bodyPr lIns="93296" tIns="46648" rIns="93296" bIns="46648">
            <a:spAutoFit/>
          </a:bodyPr>
          <a:lstStyle/>
          <a:p>
            <a:pPr algn="l"/>
            <a:r>
              <a:rPr lang="en-GB" dirty="0" err="1" smtClean="0"/>
              <a:t>Gt</a:t>
            </a:r>
            <a:r>
              <a:rPr lang="en-GB" dirty="0" smtClean="0"/>
              <a:t>/</a:t>
            </a:r>
            <a:r>
              <a:rPr lang="en-GB" dirty="0" err="1" smtClean="0"/>
              <a:t>año</a:t>
            </a:r>
            <a:r>
              <a:rPr lang="en-GB" dirty="0" smtClean="0"/>
              <a:t> </a:t>
            </a:r>
            <a:r>
              <a:rPr lang="en-GB" dirty="0"/>
              <a:t>CO</a:t>
            </a:r>
            <a:r>
              <a:rPr lang="en-GB" baseline="-25000" dirty="0"/>
              <a:t>2</a:t>
            </a:r>
            <a:r>
              <a:rPr lang="en-GB" dirty="0"/>
              <a:t>e</a:t>
            </a:r>
            <a:endParaRPr lang="en-US" baseline="-25000" dirty="0"/>
          </a:p>
        </p:txBody>
      </p:sp>
      <p:sp>
        <p:nvSpPr>
          <p:cNvPr id="495669" name="Rectangle 53"/>
          <p:cNvSpPr>
            <a:spLocks noChangeArrowheads="1"/>
          </p:cNvSpPr>
          <p:nvPr/>
        </p:nvSpPr>
        <p:spPr bwMode="auto">
          <a:xfrm>
            <a:off x="6732240" y="5265791"/>
            <a:ext cx="2188405" cy="374161"/>
          </a:xfrm>
          <a:prstGeom prst="rect">
            <a:avLst/>
          </a:prstGeom>
          <a:noFill/>
          <a:ln w="9525">
            <a:noFill/>
            <a:miter lim="800000"/>
            <a:headEnd/>
            <a:tailEnd/>
          </a:ln>
        </p:spPr>
        <p:txBody>
          <a:bodyPr lIns="93296" tIns="46648" rIns="93296" bIns="46648">
            <a:spAutoFit/>
          </a:bodyPr>
          <a:lstStyle/>
          <a:p>
            <a:pPr algn="l"/>
            <a:r>
              <a:rPr lang="en-GB" b="1" dirty="0"/>
              <a:t> </a:t>
            </a:r>
            <a:r>
              <a:rPr lang="en-GB" dirty="0" err="1" smtClean="0"/>
              <a:t>Gt</a:t>
            </a:r>
            <a:r>
              <a:rPr lang="en-GB" dirty="0" smtClean="0"/>
              <a:t>/</a:t>
            </a:r>
            <a:r>
              <a:rPr lang="en-GB" dirty="0" err="1" smtClean="0"/>
              <a:t>año</a:t>
            </a:r>
            <a:r>
              <a:rPr lang="en-GB" dirty="0" smtClean="0"/>
              <a:t> </a:t>
            </a:r>
            <a:r>
              <a:rPr lang="en-GB" dirty="0"/>
              <a:t>CO</a:t>
            </a:r>
            <a:r>
              <a:rPr lang="en-GB" baseline="-25000" dirty="0"/>
              <a:t>2</a:t>
            </a:r>
            <a:r>
              <a:rPr lang="en-GB" dirty="0"/>
              <a:t>e</a:t>
            </a:r>
            <a:endParaRPr lang="en-US" baseline="-25000" dirty="0"/>
          </a:p>
        </p:txBody>
      </p:sp>
      <p:sp>
        <p:nvSpPr>
          <p:cNvPr id="50" name="Rectangle 64"/>
          <p:cNvSpPr>
            <a:spLocks noChangeArrowheads="1"/>
          </p:cNvSpPr>
          <p:nvPr/>
        </p:nvSpPr>
        <p:spPr bwMode="auto">
          <a:xfrm>
            <a:off x="431701" y="195990"/>
            <a:ext cx="7883751" cy="694002"/>
          </a:xfrm>
          <a:prstGeom prst="rect">
            <a:avLst/>
          </a:prstGeom>
          <a:noFill/>
          <a:ln w="9525">
            <a:noFill/>
            <a:miter lim="800000"/>
            <a:headEnd/>
            <a:tailEnd/>
          </a:ln>
        </p:spPr>
        <p:txBody>
          <a:bodyPr wrap="square" lIns="0" tIns="0" rIns="0" bIns="0">
            <a:spAutoFit/>
          </a:bodyPr>
          <a:lstStyle/>
          <a:p>
            <a:pPr defTabSz="913526">
              <a:lnSpc>
                <a:spcPct val="85000"/>
              </a:lnSpc>
            </a:pPr>
            <a:r>
              <a:rPr lang="en-US" sz="2900" b="1" dirty="0" smtClean="0"/>
              <a:t>¿</a:t>
            </a:r>
            <a:r>
              <a:rPr lang="en-US" sz="2900" b="1" dirty="0" err="1" smtClean="0"/>
              <a:t>Cómo</a:t>
            </a:r>
            <a:r>
              <a:rPr lang="en-US" sz="2900" b="1" dirty="0" smtClean="0"/>
              <a:t> se </a:t>
            </a:r>
            <a:r>
              <a:rPr lang="en-US" sz="2900" b="1" dirty="0" err="1" smtClean="0"/>
              <a:t>puede</a:t>
            </a:r>
            <a:r>
              <a:rPr lang="en-US" sz="2900" b="1" dirty="0" smtClean="0"/>
              <a:t> </a:t>
            </a:r>
            <a:r>
              <a:rPr lang="en-US" sz="2900" b="1" dirty="0" err="1" smtClean="0"/>
              <a:t>superar</a:t>
            </a:r>
            <a:r>
              <a:rPr lang="en-US" sz="2900" b="1" dirty="0" smtClean="0"/>
              <a:t> la </a:t>
            </a:r>
            <a:r>
              <a:rPr lang="en-US" sz="2900" b="1" dirty="0" err="1" smtClean="0"/>
              <a:t>brecha</a:t>
            </a:r>
            <a:r>
              <a:rPr lang="en-US" sz="2900" b="1" dirty="0" smtClean="0"/>
              <a:t> de 2020?</a:t>
            </a:r>
          </a:p>
          <a:p>
            <a:pPr defTabSz="913526">
              <a:lnSpc>
                <a:spcPct val="85000"/>
              </a:lnSpc>
            </a:pPr>
            <a:r>
              <a:rPr lang="en-US" sz="2400" dirty="0" err="1" smtClean="0"/>
              <a:t>Estudios</a:t>
            </a:r>
            <a:r>
              <a:rPr lang="en-US" sz="2400" dirty="0" smtClean="0"/>
              <a:t> </a:t>
            </a:r>
            <a:r>
              <a:rPr lang="en-US" sz="2400" dirty="0" err="1" smtClean="0"/>
              <a:t>sectoriales</a:t>
            </a:r>
            <a:r>
              <a:rPr lang="en-US" sz="2400" dirty="0" smtClean="0"/>
              <a:t> de </a:t>
            </a:r>
            <a:r>
              <a:rPr lang="en-US" sz="2400" dirty="0" err="1" smtClean="0"/>
              <a:t>abajo</a:t>
            </a:r>
            <a:r>
              <a:rPr lang="en-US" sz="2400" dirty="0" smtClean="0"/>
              <a:t> </a:t>
            </a:r>
            <a:r>
              <a:rPr lang="en-US" sz="2400" dirty="0" err="1" smtClean="0"/>
              <a:t>hacia</a:t>
            </a:r>
            <a:r>
              <a:rPr lang="en-US" sz="2400" dirty="0" smtClean="0"/>
              <a:t> </a:t>
            </a:r>
            <a:r>
              <a:rPr lang="en-US" sz="2400" dirty="0" err="1" smtClean="0"/>
              <a:t>arriba</a:t>
            </a:r>
            <a:endParaRPr lang="en-US" sz="2400" dirty="0"/>
          </a:p>
        </p:txBody>
      </p:sp>
      <p:pic>
        <p:nvPicPr>
          <p:cNvPr id="52" name="Picture 2"/>
          <p:cNvPicPr>
            <a:picLocks noChangeAspect="1" noChangeArrowheads="1"/>
          </p:cNvPicPr>
          <p:nvPr/>
        </p:nvPicPr>
        <p:blipFill>
          <a:blip r:embed="rId8" cstate="print"/>
          <a:srcRect/>
          <a:stretch>
            <a:fillRect/>
          </a:stretch>
        </p:blipFill>
        <p:spPr bwMode="auto">
          <a:xfrm>
            <a:off x="1018882" y="4412184"/>
            <a:ext cx="1642860" cy="1319136"/>
          </a:xfrm>
          <a:prstGeom prst="rect">
            <a:avLst/>
          </a:prstGeom>
          <a:noFill/>
          <a:ln w="9525">
            <a:noFill/>
            <a:miter lim="800000"/>
            <a:headEnd/>
            <a:tailEnd/>
          </a:ln>
        </p:spPr>
      </p:pic>
      <p:pic>
        <p:nvPicPr>
          <p:cNvPr id="106499" name="Picture 3"/>
          <p:cNvPicPr>
            <a:picLocks noChangeAspect="1" noChangeArrowheads="1"/>
          </p:cNvPicPr>
          <p:nvPr/>
        </p:nvPicPr>
        <p:blipFill>
          <a:blip r:embed="rId9" cstate="print"/>
          <a:srcRect/>
          <a:stretch>
            <a:fillRect/>
          </a:stretch>
        </p:blipFill>
        <p:spPr bwMode="auto">
          <a:xfrm>
            <a:off x="4749823" y="1617008"/>
            <a:ext cx="295039" cy="343621"/>
          </a:xfrm>
          <a:prstGeom prst="rect">
            <a:avLst/>
          </a:prstGeom>
          <a:noFill/>
          <a:ln w="9525">
            <a:noFill/>
            <a:miter lim="800000"/>
            <a:headEnd/>
            <a:tailEnd/>
          </a:ln>
        </p:spPr>
      </p:pic>
      <p:pic>
        <p:nvPicPr>
          <p:cNvPr id="106500" name="Picture 4"/>
          <p:cNvPicPr>
            <a:picLocks noChangeAspect="1" noChangeArrowheads="1"/>
          </p:cNvPicPr>
          <p:nvPr/>
        </p:nvPicPr>
        <p:blipFill>
          <a:blip r:embed="rId10" cstate="print"/>
          <a:srcRect/>
          <a:stretch>
            <a:fillRect/>
          </a:stretch>
        </p:blipFill>
        <p:spPr bwMode="auto">
          <a:xfrm>
            <a:off x="4748167" y="1984791"/>
            <a:ext cx="394337" cy="284556"/>
          </a:xfrm>
          <a:prstGeom prst="rect">
            <a:avLst/>
          </a:prstGeom>
          <a:noFill/>
          <a:ln w="9525">
            <a:noFill/>
            <a:miter lim="800000"/>
            <a:headEnd/>
            <a:tailEnd/>
          </a:ln>
        </p:spPr>
      </p:pic>
      <p:pic>
        <p:nvPicPr>
          <p:cNvPr id="106501" name="Picture 5"/>
          <p:cNvPicPr>
            <a:picLocks noChangeAspect="1" noChangeArrowheads="1"/>
          </p:cNvPicPr>
          <p:nvPr/>
        </p:nvPicPr>
        <p:blipFill>
          <a:blip r:embed="rId11" cstate="print"/>
          <a:srcRect/>
          <a:stretch>
            <a:fillRect/>
          </a:stretch>
        </p:blipFill>
        <p:spPr bwMode="auto">
          <a:xfrm>
            <a:off x="4614135" y="2391499"/>
            <a:ext cx="322234" cy="240261"/>
          </a:xfrm>
          <a:prstGeom prst="rect">
            <a:avLst/>
          </a:prstGeom>
          <a:noFill/>
          <a:ln w="9525">
            <a:noFill/>
            <a:miter lim="800000"/>
            <a:headEnd/>
            <a:tailEnd/>
          </a:ln>
        </p:spPr>
      </p:pic>
      <p:pic>
        <p:nvPicPr>
          <p:cNvPr id="106502" name="Picture 6"/>
          <p:cNvPicPr>
            <a:picLocks noChangeAspect="1" noChangeArrowheads="1"/>
          </p:cNvPicPr>
          <p:nvPr/>
        </p:nvPicPr>
        <p:blipFill>
          <a:blip r:embed="rId12" cstate="print"/>
          <a:srcRect/>
          <a:stretch>
            <a:fillRect/>
          </a:stretch>
        </p:blipFill>
        <p:spPr bwMode="auto">
          <a:xfrm>
            <a:off x="4914671" y="2408335"/>
            <a:ext cx="340355" cy="172603"/>
          </a:xfrm>
          <a:prstGeom prst="rect">
            <a:avLst/>
          </a:prstGeom>
          <a:noFill/>
          <a:ln w="9525">
            <a:noFill/>
            <a:miter lim="800000"/>
            <a:headEnd/>
            <a:tailEnd/>
          </a:ln>
        </p:spPr>
      </p:pic>
      <p:pic>
        <p:nvPicPr>
          <p:cNvPr id="106503" name="Picture 7"/>
          <p:cNvPicPr>
            <a:picLocks noChangeAspect="1" noChangeArrowheads="1"/>
          </p:cNvPicPr>
          <p:nvPr/>
        </p:nvPicPr>
        <p:blipFill>
          <a:blip r:embed="rId13" cstate="print"/>
          <a:srcRect/>
          <a:stretch>
            <a:fillRect/>
          </a:stretch>
        </p:blipFill>
        <p:spPr bwMode="auto">
          <a:xfrm>
            <a:off x="4666460" y="2773908"/>
            <a:ext cx="596191" cy="252830"/>
          </a:xfrm>
          <a:prstGeom prst="rect">
            <a:avLst/>
          </a:prstGeom>
          <a:noFill/>
          <a:ln w="9525">
            <a:noFill/>
            <a:miter lim="800000"/>
            <a:headEnd/>
            <a:tailEnd/>
          </a:ln>
        </p:spPr>
      </p:pic>
      <p:pic>
        <p:nvPicPr>
          <p:cNvPr id="106504" name="Picture 8"/>
          <p:cNvPicPr>
            <a:picLocks noChangeAspect="1" noChangeArrowheads="1"/>
          </p:cNvPicPr>
          <p:nvPr/>
        </p:nvPicPr>
        <p:blipFill>
          <a:blip r:embed="rId14" cstate="print"/>
          <a:srcRect/>
          <a:stretch>
            <a:fillRect/>
          </a:stretch>
        </p:blipFill>
        <p:spPr bwMode="auto">
          <a:xfrm>
            <a:off x="4814165" y="3168297"/>
            <a:ext cx="208997" cy="345088"/>
          </a:xfrm>
          <a:prstGeom prst="rect">
            <a:avLst/>
          </a:prstGeom>
          <a:noFill/>
          <a:ln w="9525">
            <a:noFill/>
            <a:miter lim="800000"/>
            <a:headEnd/>
            <a:tailEnd/>
          </a:ln>
        </p:spPr>
      </p:pic>
      <p:pic>
        <p:nvPicPr>
          <p:cNvPr id="106505" name="Picture 9"/>
          <p:cNvPicPr>
            <a:picLocks noChangeAspect="1" noChangeArrowheads="1"/>
          </p:cNvPicPr>
          <p:nvPr/>
        </p:nvPicPr>
        <p:blipFill>
          <a:blip r:embed="rId15" cstate="print"/>
          <a:srcRect/>
          <a:stretch>
            <a:fillRect/>
          </a:stretch>
        </p:blipFill>
        <p:spPr bwMode="auto">
          <a:xfrm>
            <a:off x="4759243" y="3549579"/>
            <a:ext cx="383262" cy="292361"/>
          </a:xfrm>
          <a:prstGeom prst="rect">
            <a:avLst/>
          </a:prstGeom>
          <a:noFill/>
          <a:ln w="9525">
            <a:noFill/>
            <a:miter lim="800000"/>
            <a:headEnd/>
            <a:tailEnd/>
          </a:ln>
        </p:spPr>
      </p:pic>
      <p:pic>
        <p:nvPicPr>
          <p:cNvPr id="106506" name="Picture 10"/>
          <p:cNvPicPr>
            <a:picLocks noChangeAspect="1" noChangeArrowheads="1"/>
          </p:cNvPicPr>
          <p:nvPr/>
        </p:nvPicPr>
        <p:blipFill>
          <a:blip r:embed="rId16" cstate="print"/>
          <a:srcRect/>
          <a:stretch>
            <a:fillRect/>
          </a:stretch>
        </p:blipFill>
        <p:spPr bwMode="auto">
          <a:xfrm>
            <a:off x="4725905" y="3951992"/>
            <a:ext cx="442813" cy="322329"/>
          </a:xfrm>
          <a:prstGeom prst="rect">
            <a:avLst/>
          </a:prstGeom>
          <a:noFill/>
          <a:ln w="9525">
            <a:noFill/>
            <a:miter lim="800000"/>
            <a:headEnd/>
            <a:tailEnd/>
          </a:ln>
        </p:spPr>
      </p:pic>
      <p:pic>
        <p:nvPicPr>
          <p:cNvPr id="106507" name="Picture 11"/>
          <p:cNvPicPr>
            <a:picLocks noChangeAspect="1" noChangeArrowheads="1"/>
          </p:cNvPicPr>
          <p:nvPr/>
        </p:nvPicPr>
        <p:blipFill>
          <a:blip r:embed="rId17" cstate="print"/>
          <a:srcRect/>
          <a:stretch>
            <a:fillRect/>
          </a:stretch>
        </p:blipFill>
        <p:spPr bwMode="auto">
          <a:xfrm>
            <a:off x="3822371" y="1414865"/>
            <a:ext cx="369324" cy="3177299"/>
          </a:xfrm>
          <a:prstGeom prst="rect">
            <a:avLst/>
          </a:prstGeom>
          <a:noFill/>
          <a:ln w="9525">
            <a:noFill/>
            <a:miter lim="800000"/>
            <a:headEnd/>
            <a:tailEnd/>
          </a:ln>
        </p:spPr>
      </p:pic>
      <p:cxnSp>
        <p:nvCxnSpPr>
          <p:cNvPr id="3" name="Straight Connector 2"/>
          <p:cNvCxnSpPr/>
          <p:nvPr/>
        </p:nvCxnSpPr>
        <p:spPr bwMode="auto">
          <a:xfrm>
            <a:off x="494052" y="928114"/>
            <a:ext cx="7426968"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62298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5649"/>
                                        </p:tgtEl>
                                        <p:attrNameLst>
                                          <p:attrName>style.visibility</p:attrName>
                                        </p:attrNameLst>
                                      </p:cBhvr>
                                      <p:to>
                                        <p:strVal val="visible"/>
                                      </p:to>
                                    </p:set>
                                    <p:animEffect transition="in" filter="fade">
                                      <p:cBhvr>
                                        <p:cTn id="7" dur="750"/>
                                        <p:tgtEl>
                                          <p:spTgt spid="4956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5648"/>
                                        </p:tgtEl>
                                        <p:attrNameLst>
                                          <p:attrName>style.visibility</p:attrName>
                                        </p:attrNameLst>
                                      </p:cBhvr>
                                      <p:to>
                                        <p:strVal val="visible"/>
                                      </p:to>
                                    </p:set>
                                    <p:animEffect transition="in" filter="fade">
                                      <p:cBhvr>
                                        <p:cTn id="10" dur="750"/>
                                        <p:tgtEl>
                                          <p:spTgt spid="4956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95668"/>
                                        </p:tgtEl>
                                        <p:attrNameLst>
                                          <p:attrName>style.visibility</p:attrName>
                                        </p:attrNameLst>
                                      </p:cBhvr>
                                      <p:to>
                                        <p:strVal val="visible"/>
                                      </p:to>
                                    </p:set>
                                    <p:animEffect transition="in" filter="fade">
                                      <p:cBhvr>
                                        <p:cTn id="13" dur="750"/>
                                        <p:tgtEl>
                                          <p:spTgt spid="49566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95651"/>
                                        </p:tgtEl>
                                        <p:attrNameLst>
                                          <p:attrName>style.visibility</p:attrName>
                                        </p:attrNameLst>
                                      </p:cBhvr>
                                      <p:to>
                                        <p:strVal val="visible"/>
                                      </p:to>
                                    </p:set>
                                    <p:animEffect transition="in" filter="fade">
                                      <p:cBhvr>
                                        <p:cTn id="18" dur="750"/>
                                        <p:tgtEl>
                                          <p:spTgt spid="49565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95669"/>
                                        </p:tgtEl>
                                        <p:attrNameLst>
                                          <p:attrName>style.visibility</p:attrName>
                                        </p:attrNameLst>
                                      </p:cBhvr>
                                      <p:to>
                                        <p:strVal val="visible"/>
                                      </p:to>
                                    </p:set>
                                    <p:animEffect transition="in" filter="fade">
                                      <p:cBhvr>
                                        <p:cTn id="21" dur="500"/>
                                        <p:tgtEl>
                                          <p:spTgt spid="49566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95660"/>
                                        </p:tgtEl>
                                        <p:attrNameLst>
                                          <p:attrName>style.visibility</p:attrName>
                                        </p:attrNameLst>
                                      </p:cBhvr>
                                      <p:to>
                                        <p:strVal val="visible"/>
                                      </p:to>
                                    </p:set>
                                    <p:animEffect transition="in" filter="fade">
                                      <p:cBhvr>
                                        <p:cTn id="26" dur="750"/>
                                        <p:tgtEl>
                                          <p:spTgt spid="495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48" grpId="0"/>
      <p:bldP spid="495649" grpId="0"/>
      <p:bldP spid="495651" grpId="0"/>
      <p:bldP spid="495660" grpId="0" animBg="1"/>
      <p:bldP spid="495668" grpId="0"/>
      <p:bldP spid="49566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70" name="Line 10"/>
          <p:cNvSpPr>
            <a:spLocks noChangeShapeType="1"/>
          </p:cNvSpPr>
          <p:nvPr/>
        </p:nvSpPr>
        <p:spPr bwMode="auto">
          <a:xfrm flipV="1">
            <a:off x="733789" y="936213"/>
            <a:ext cx="8270905" cy="3239"/>
          </a:xfrm>
          <a:prstGeom prst="line">
            <a:avLst/>
          </a:prstGeom>
          <a:noFill/>
          <a:ln w="19050">
            <a:solidFill>
              <a:srgbClr val="000066"/>
            </a:solidFill>
            <a:round/>
            <a:headEnd/>
            <a:tailEnd/>
          </a:ln>
        </p:spPr>
        <p:txBody>
          <a:bodyPr lIns="93296" tIns="46648" rIns="93296" bIns="46648"/>
          <a:lstStyle/>
          <a:p>
            <a:endParaRPr lang="en-US"/>
          </a:p>
        </p:txBody>
      </p:sp>
      <p:sp>
        <p:nvSpPr>
          <p:cNvPr id="80971" name="Slide Number Placeholder 4"/>
          <p:cNvSpPr>
            <a:spLocks noGrp="1"/>
          </p:cNvSpPr>
          <p:nvPr>
            <p:ph type="sldNum" sz="quarter" idx="11"/>
          </p:nvPr>
        </p:nvSpPr>
        <p:spPr>
          <a:noFill/>
        </p:spPr>
        <p:txBody>
          <a:bodyPr/>
          <a:lstStyle/>
          <a:p>
            <a:fld id="{EC82BDAD-8054-4F79-9641-DAD2D696FC3A}" type="slidenum">
              <a:rPr lang="en-GB" smtClean="0">
                <a:cs typeface="Arial" charset="0"/>
              </a:rPr>
              <a:pPr/>
              <a:t>8</a:t>
            </a:fld>
            <a:endParaRPr lang="en-GB" smtClean="0">
              <a:cs typeface="Arial" charset="0"/>
            </a:endParaRPr>
          </a:p>
        </p:txBody>
      </p:sp>
      <p:sp>
        <p:nvSpPr>
          <p:cNvPr id="80972" name="Rectangle 2"/>
          <p:cNvSpPr>
            <a:spLocks noGrp="1" noChangeArrowheads="1"/>
          </p:cNvSpPr>
          <p:nvPr>
            <p:ph type="title"/>
          </p:nvPr>
        </p:nvSpPr>
        <p:spPr>
          <a:xfrm>
            <a:off x="764565" y="468107"/>
            <a:ext cx="7883764" cy="370921"/>
          </a:xfrm>
        </p:spPr>
        <p:txBody>
          <a:bodyPr/>
          <a:lstStyle/>
          <a:p>
            <a:pPr>
              <a:lnSpc>
                <a:spcPct val="85000"/>
              </a:lnSpc>
            </a:pPr>
            <a:r>
              <a:rPr lang="en-US" sz="2900" dirty="0"/>
              <a:t>The Emissions Gap </a:t>
            </a:r>
            <a:r>
              <a:rPr lang="en-US" sz="2900" dirty="0" smtClean="0"/>
              <a:t>Reports</a:t>
            </a:r>
            <a:endParaRPr lang="en-US" dirty="0" smtClean="0"/>
          </a:p>
        </p:txBody>
      </p:sp>
      <p:sp>
        <p:nvSpPr>
          <p:cNvPr id="80973" name="Rectangle 3"/>
          <p:cNvSpPr>
            <a:spLocks noChangeArrowheads="1"/>
          </p:cNvSpPr>
          <p:nvPr>
            <p:custDataLst>
              <p:tags r:id="rId2"/>
            </p:custDataLst>
          </p:nvPr>
        </p:nvSpPr>
        <p:spPr bwMode="auto">
          <a:xfrm>
            <a:off x="909568" y="1268760"/>
            <a:ext cx="4504185" cy="1077218"/>
          </a:xfrm>
          <a:prstGeom prst="rect">
            <a:avLst/>
          </a:prstGeom>
          <a:noFill/>
          <a:ln w="9525">
            <a:noFill/>
            <a:miter lim="800000"/>
            <a:headEnd/>
            <a:tailEnd/>
          </a:ln>
        </p:spPr>
        <p:txBody>
          <a:bodyPr wrap="square" lIns="0" tIns="0" rIns="0" bIns="0">
            <a:spAutoFit/>
          </a:bodyPr>
          <a:lstStyle/>
          <a:p>
            <a:pPr defTabSz="913526">
              <a:buSzPct val="120000"/>
            </a:pPr>
            <a:r>
              <a:rPr lang="en-GB" sz="1400" b="1" dirty="0"/>
              <a:t>2010 Cancun Climate Summit</a:t>
            </a:r>
          </a:p>
          <a:p>
            <a:pPr defTabSz="913526">
              <a:buSzPct val="120000"/>
            </a:pPr>
            <a:r>
              <a:rPr lang="en-GB" sz="1400" b="1" dirty="0"/>
              <a:t>UNEP “Emissions Gap” report</a:t>
            </a:r>
          </a:p>
          <a:p>
            <a:pPr defTabSz="913526">
              <a:buSzPct val="120000"/>
            </a:pPr>
            <a:r>
              <a:rPr lang="en-GB" sz="1400" dirty="0"/>
              <a:t>United Nations Environment Programme with the European Climate Foundation &amp; National Institute of Ecology, Mexico</a:t>
            </a:r>
          </a:p>
        </p:txBody>
      </p:sp>
      <p:pic>
        <p:nvPicPr>
          <p:cNvPr id="80974" name="Picture 5"/>
          <p:cNvPicPr>
            <a:picLocks noChangeAspect="1" noChangeArrowheads="1"/>
          </p:cNvPicPr>
          <p:nvPr/>
        </p:nvPicPr>
        <p:blipFill>
          <a:blip r:embed="rId8"/>
          <a:srcRect/>
          <a:stretch>
            <a:fillRect/>
          </a:stretch>
        </p:blipFill>
        <p:spPr bwMode="auto">
          <a:xfrm>
            <a:off x="6156176" y="1114748"/>
            <a:ext cx="1260992" cy="1781523"/>
          </a:xfrm>
          <a:prstGeom prst="rect">
            <a:avLst/>
          </a:prstGeom>
          <a:noFill/>
          <a:ln w="9525">
            <a:solidFill>
              <a:schemeClr val="tx1"/>
            </a:solidFill>
            <a:miter lim="800000"/>
            <a:headEnd/>
            <a:tailEnd/>
          </a:ln>
        </p:spPr>
      </p:pic>
      <p:graphicFrame>
        <p:nvGraphicFramePr>
          <p:cNvPr id="80969" name="Object 73"/>
          <p:cNvGraphicFramePr>
            <a:graphicFrameLocks noGrp="1" noChangeAspect="1"/>
          </p:cNvGraphicFramePr>
          <p:nvPr>
            <p:ph idx="1"/>
            <p:extLst>
              <p:ext uri="{D42A27DB-BD31-4B8C-83A1-F6EECF244321}">
                <p14:modId xmlns:p14="http://schemas.microsoft.com/office/powerpoint/2010/main" val="2997508295"/>
              </p:ext>
            </p:extLst>
          </p:nvPr>
        </p:nvGraphicFramePr>
        <p:xfrm>
          <a:off x="6529126" y="2259226"/>
          <a:ext cx="1283681" cy="1806599"/>
        </p:xfrm>
        <a:graphic>
          <a:graphicData uri="http://schemas.openxmlformats.org/presentationml/2006/ole">
            <mc:AlternateContent xmlns:mc="http://schemas.openxmlformats.org/markup-compatibility/2006">
              <mc:Choice xmlns:v="urn:schemas-microsoft-com:vml" Requires="v">
                <p:oleObj spid="_x0000_s2095" name="Acrobat Document" r:id="rId9" imgW="8835120" imgH="6216120" progId="AcroExch.Document.11">
                  <p:embed/>
                </p:oleObj>
              </mc:Choice>
              <mc:Fallback>
                <p:oleObj name="Acrobat Document" r:id="rId9" imgW="8835120" imgH="6216120" progId="AcroExch.Document.11">
                  <p:embed/>
                  <p:pic>
                    <p:nvPicPr>
                      <p:cNvPr id="0" name=""/>
                      <p:cNvPicPr>
                        <a:picLocks noGrp="1" noChangeAspect="1" noChangeArrowheads="1"/>
                      </p:cNvPicPr>
                      <p:nvPr/>
                    </p:nvPicPr>
                    <p:blipFill>
                      <a:blip r:embed="rId10">
                        <a:extLst>
                          <a:ext uri="{28A0092B-C50C-407E-A947-70E740481C1C}">
                            <a14:useLocalDpi xmlns:a14="http://schemas.microsoft.com/office/drawing/2010/main" val="0"/>
                          </a:ext>
                        </a:extLst>
                      </a:blip>
                      <a:srcRect l="50015"/>
                      <a:stretch>
                        <a:fillRect/>
                      </a:stretch>
                    </p:blipFill>
                    <p:spPr bwMode="auto">
                      <a:xfrm>
                        <a:off x="6529126" y="2259226"/>
                        <a:ext cx="1283681" cy="1806599"/>
                      </a:xfrm>
                      <a:prstGeom prst="rect">
                        <a:avLst/>
                      </a:prstGeom>
                      <a:noFill/>
                      <a:ln w="9525">
                        <a:solidFill>
                          <a:schemeClr val="tx1"/>
                        </a:solidFill>
                        <a:miter lim="800000"/>
                        <a:headEnd/>
                        <a:tailEnd/>
                      </a:ln>
                      <a:effectLst/>
                    </p:spPr>
                  </p:pic>
                </p:oleObj>
              </mc:Fallback>
            </mc:AlternateContent>
          </a:graphicData>
        </a:graphic>
      </p:graphicFrame>
      <p:sp>
        <p:nvSpPr>
          <p:cNvPr id="80975" name="Rectangle 10"/>
          <p:cNvSpPr>
            <a:spLocks noChangeArrowheads="1"/>
          </p:cNvSpPr>
          <p:nvPr>
            <p:custDataLst>
              <p:tags r:id="rId3"/>
            </p:custDataLst>
          </p:nvPr>
        </p:nvSpPr>
        <p:spPr bwMode="auto">
          <a:xfrm>
            <a:off x="899592" y="2711242"/>
            <a:ext cx="4795774" cy="861774"/>
          </a:xfrm>
          <a:prstGeom prst="rect">
            <a:avLst/>
          </a:prstGeom>
          <a:noFill/>
          <a:ln w="9525">
            <a:noFill/>
            <a:miter lim="800000"/>
            <a:headEnd/>
            <a:tailEnd/>
          </a:ln>
        </p:spPr>
        <p:txBody>
          <a:bodyPr wrap="square" lIns="0" tIns="0" rIns="0" bIns="0">
            <a:spAutoFit/>
          </a:bodyPr>
          <a:lstStyle/>
          <a:p>
            <a:pPr defTabSz="913526">
              <a:buSzPct val="120000"/>
            </a:pPr>
            <a:r>
              <a:rPr lang="en-GB" sz="1400" b="1" dirty="0"/>
              <a:t>2011 Durban Climate Summit</a:t>
            </a:r>
          </a:p>
          <a:p>
            <a:pPr defTabSz="913526">
              <a:buSzPct val="120000"/>
            </a:pPr>
            <a:r>
              <a:rPr lang="en-GB" sz="1400" b="1" dirty="0"/>
              <a:t>UNEP “Bridging the Emissions Gap” report</a:t>
            </a:r>
          </a:p>
          <a:p>
            <a:pPr defTabSz="913526">
              <a:buSzPct val="120000"/>
            </a:pPr>
            <a:r>
              <a:rPr lang="en-GB" sz="1400" dirty="0"/>
              <a:t>United Nations Environment Programme with the European Climate Foundation &amp; Ministry of Environment, South Africa</a:t>
            </a:r>
          </a:p>
        </p:txBody>
      </p:sp>
      <p:sp>
        <p:nvSpPr>
          <p:cNvPr id="80976" name="Rectangle 10"/>
          <p:cNvSpPr>
            <a:spLocks noChangeArrowheads="1"/>
          </p:cNvSpPr>
          <p:nvPr>
            <p:custDataLst>
              <p:tags r:id="rId4"/>
            </p:custDataLst>
          </p:nvPr>
        </p:nvSpPr>
        <p:spPr bwMode="auto">
          <a:xfrm>
            <a:off x="899592" y="3939720"/>
            <a:ext cx="4920742" cy="1077218"/>
          </a:xfrm>
          <a:prstGeom prst="rect">
            <a:avLst/>
          </a:prstGeom>
          <a:noFill/>
          <a:ln w="9525">
            <a:noFill/>
            <a:miter lim="800000"/>
            <a:headEnd/>
            <a:tailEnd/>
          </a:ln>
        </p:spPr>
        <p:txBody>
          <a:bodyPr wrap="square" lIns="0" tIns="0" rIns="0" bIns="0">
            <a:spAutoFit/>
          </a:bodyPr>
          <a:lstStyle/>
          <a:p>
            <a:pPr defTabSz="913526">
              <a:buSzPct val="120000"/>
            </a:pPr>
            <a:r>
              <a:rPr lang="en-GB" sz="1400" b="1" dirty="0"/>
              <a:t>2012 Doha Climate Summit</a:t>
            </a:r>
          </a:p>
          <a:p>
            <a:pPr defTabSz="913526">
              <a:buSzPct val="120000"/>
            </a:pPr>
            <a:r>
              <a:rPr lang="en-GB" sz="1400" b="1" dirty="0"/>
              <a:t>UNEP “Emissions Gap 2012” report</a:t>
            </a:r>
          </a:p>
          <a:p>
            <a:pPr defTabSz="913526">
              <a:buSzPct val="120000"/>
            </a:pPr>
            <a:r>
              <a:rPr lang="en-GB" sz="1400" dirty="0"/>
              <a:t>United Nations Environment Programme with the European Climate Foundation</a:t>
            </a:r>
          </a:p>
          <a:p>
            <a:pPr defTabSz="913526">
              <a:buSzPct val="120000"/>
            </a:pPr>
            <a:r>
              <a:rPr lang="en-GB" sz="1400" dirty="0"/>
              <a:t>55 scientists, 43 institutions, 22 countries</a:t>
            </a:r>
          </a:p>
        </p:txBody>
      </p:sp>
      <p:pic>
        <p:nvPicPr>
          <p:cNvPr id="80977" name="Picture 3"/>
          <p:cNvPicPr>
            <a:picLocks noChangeAspect="1" noChangeArrowheads="1"/>
          </p:cNvPicPr>
          <p:nvPr/>
        </p:nvPicPr>
        <p:blipFill>
          <a:blip r:embed="rId11"/>
          <a:srcRect/>
          <a:stretch>
            <a:fillRect/>
          </a:stretch>
        </p:blipFill>
        <p:spPr bwMode="auto">
          <a:xfrm>
            <a:off x="7028037" y="3667025"/>
            <a:ext cx="1283681" cy="1800628"/>
          </a:xfrm>
          <a:prstGeom prst="rect">
            <a:avLst/>
          </a:prstGeom>
          <a:noFill/>
          <a:ln w="9525">
            <a:solidFill>
              <a:schemeClr val="tx1"/>
            </a:solidFill>
            <a:miter lim="800000"/>
            <a:headEnd/>
            <a:tailEnd/>
          </a:ln>
        </p:spPr>
      </p:pic>
      <p:pic>
        <p:nvPicPr>
          <p:cNvPr id="80978" name="Picture 83"/>
          <p:cNvPicPr>
            <a:picLocks noChangeAspect="1" noChangeArrowheads="1"/>
          </p:cNvPicPr>
          <p:nvPr/>
        </p:nvPicPr>
        <p:blipFill>
          <a:blip r:embed="rId12"/>
          <a:srcRect/>
          <a:stretch>
            <a:fillRect/>
          </a:stretch>
        </p:blipFill>
        <p:spPr bwMode="auto">
          <a:xfrm>
            <a:off x="7339064" y="4945150"/>
            <a:ext cx="1234721" cy="1724210"/>
          </a:xfrm>
          <a:prstGeom prst="rect">
            <a:avLst/>
          </a:prstGeom>
          <a:noFill/>
          <a:ln w="9525">
            <a:solidFill>
              <a:schemeClr val="tx1"/>
            </a:solidFill>
            <a:miter lim="800000"/>
            <a:headEnd/>
            <a:tailEnd/>
          </a:ln>
        </p:spPr>
      </p:pic>
      <p:sp>
        <p:nvSpPr>
          <p:cNvPr id="80979" name="Rectangle 10"/>
          <p:cNvSpPr>
            <a:spLocks noChangeArrowheads="1"/>
          </p:cNvSpPr>
          <p:nvPr>
            <p:custDataLst>
              <p:tags r:id="rId5"/>
            </p:custDataLst>
          </p:nvPr>
        </p:nvSpPr>
        <p:spPr bwMode="auto">
          <a:xfrm>
            <a:off x="901212" y="5471998"/>
            <a:ext cx="4920742" cy="861774"/>
          </a:xfrm>
          <a:prstGeom prst="rect">
            <a:avLst/>
          </a:prstGeom>
          <a:noFill/>
          <a:ln w="9525">
            <a:noFill/>
            <a:miter lim="800000"/>
            <a:headEnd/>
            <a:tailEnd/>
          </a:ln>
        </p:spPr>
        <p:txBody>
          <a:bodyPr wrap="square" lIns="0" tIns="0" rIns="0" bIns="0">
            <a:spAutoFit/>
          </a:bodyPr>
          <a:lstStyle/>
          <a:p>
            <a:pPr defTabSz="913526">
              <a:buSzPct val="120000"/>
            </a:pPr>
            <a:r>
              <a:rPr lang="en-GB" sz="1400" b="1"/>
              <a:t>2013 Warsaw Climate Summit</a:t>
            </a:r>
          </a:p>
          <a:p>
            <a:pPr defTabSz="913526">
              <a:buSzPct val="120000"/>
            </a:pPr>
            <a:r>
              <a:rPr lang="en-GB" sz="1400" b="1"/>
              <a:t>UNEP “Emissions Gap 2013” report</a:t>
            </a:r>
          </a:p>
          <a:p>
            <a:pPr defTabSz="913526">
              <a:buSzPct val="120000"/>
            </a:pPr>
            <a:r>
              <a:rPr lang="en-GB" sz="1400"/>
              <a:t>United Nations Environment Programme with BMU, Gernamy</a:t>
            </a:r>
          </a:p>
          <a:p>
            <a:pPr defTabSz="913526">
              <a:buSzPct val="120000"/>
            </a:pPr>
            <a:r>
              <a:rPr lang="en-GB" sz="1400"/>
              <a:t>Call for a political action</a:t>
            </a:r>
          </a:p>
        </p:txBody>
      </p:sp>
    </p:spTree>
    <p:extLst>
      <p:ext uri="{BB962C8B-B14F-4D97-AF65-F5344CB8AC3E}">
        <p14:creationId xmlns:p14="http://schemas.microsoft.com/office/powerpoint/2010/main" val="3897648618"/>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0" y="0"/>
            <a:ext cx="9144000" cy="1124744"/>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6" name="1 Título"/>
          <p:cNvSpPr txBox="1">
            <a:spLocks/>
          </p:cNvSpPr>
          <p:nvPr/>
        </p:nvSpPr>
        <p:spPr>
          <a:xfrm>
            <a:off x="457200" y="-18256"/>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PA" sz="3100" b="1" i="0" u="none" strike="noStrike" kern="1200" cap="none" spc="0" normalizeH="0" baseline="0" noProof="0" dirty="0" smtClean="0">
                <a:ln>
                  <a:noFill/>
                </a:ln>
                <a:solidFill>
                  <a:schemeClr val="bg1"/>
                </a:solidFill>
                <a:effectLst>
                  <a:outerShdw blurRad="53975" dist="22860" dir="5400000" algn="tl" rotWithShape="0">
                    <a:srgbClr val="000000">
                      <a:alpha val="55000"/>
                    </a:srgbClr>
                  </a:outerShdw>
                </a:effectLst>
                <a:uLnTx/>
                <a:uFillTx/>
                <a:latin typeface="+mj-lt"/>
                <a:ea typeface="+mj-ea"/>
                <a:cs typeface="+mj-cs"/>
              </a:rPr>
              <a:t>PNUMA – Cambio Climático</a:t>
            </a:r>
            <a:endParaRPr kumimoji="0" lang="es-PA" sz="2400" b="1" i="0" u="none" strike="noStrike" kern="1200" cap="none" spc="0" normalizeH="0" baseline="0" noProof="0" dirty="0">
              <a:ln>
                <a:noFill/>
              </a:ln>
              <a:solidFill>
                <a:schemeClr val="bg1"/>
              </a:solidFill>
              <a:effectLst>
                <a:outerShdw blurRad="53975" dist="22860" dir="5400000" algn="tl" rotWithShape="0">
                  <a:srgbClr val="000000">
                    <a:alpha val="55000"/>
                  </a:srgbClr>
                </a:outerShdw>
              </a:effectLst>
              <a:uLnTx/>
              <a:uFillTx/>
              <a:latin typeface="+mj-lt"/>
              <a:ea typeface="+mj-ea"/>
              <a:cs typeface="+mj-cs"/>
            </a:endParaRPr>
          </a:p>
        </p:txBody>
      </p:sp>
      <p:sp>
        <p:nvSpPr>
          <p:cNvPr id="8" name="7 Título"/>
          <p:cNvSpPr>
            <a:spLocks noGrp="1"/>
          </p:cNvSpPr>
          <p:nvPr>
            <p:ph type="ctrTitle"/>
          </p:nvPr>
        </p:nvSpPr>
        <p:spPr/>
        <p:txBody>
          <a:bodyPr/>
          <a:lstStyle/>
          <a:p>
            <a:endParaRPr lang="es-PA"/>
          </a:p>
        </p:txBody>
      </p:sp>
      <p:pic>
        <p:nvPicPr>
          <p:cNvPr id="63489" name="Picture 1"/>
          <p:cNvPicPr>
            <a:picLocks noChangeAspect="1" noChangeArrowheads="1"/>
          </p:cNvPicPr>
          <p:nvPr/>
        </p:nvPicPr>
        <p:blipFill>
          <a:blip r:embed="rId3" cstate="print"/>
          <a:srcRect/>
          <a:stretch>
            <a:fillRect/>
          </a:stretch>
        </p:blipFill>
        <p:spPr bwMode="auto">
          <a:xfrm>
            <a:off x="0" y="1"/>
            <a:ext cx="9144000" cy="6885384"/>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Ah_XggEwGk.W4_qm4uIFU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8cgkiGYcbUeeHmGF8yz_l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8cgkiGYcbUeeHmGF8yz_l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8cgkiGYcbUeeHmGF8yz_l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8cgkiGYcbUeeHmGF8yz_l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8cgkiGYcbUeeHmGF8yz_l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8cgkiGYcbUeeHmGF8yz_l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8cgkiGYcbUeeHmGF8yz_l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8cgkiGYcbUeeHmGF8yz_l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8cgkiGYcbUeeHmGF8yz_lg"/>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rgbClr val="FF0000"/>
          </a:solidFill>
        </a:ln>
      </a:spPr>
      <a:bodyPr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5117</TotalTime>
  <Words>3286</Words>
  <Application>Microsoft Office PowerPoint</Application>
  <PresentationFormat>Presentación en pantalla (4:3)</PresentationFormat>
  <Paragraphs>578</Paragraphs>
  <Slides>56</Slides>
  <Notes>35</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56</vt:i4>
      </vt:variant>
    </vt:vector>
  </HeadingPairs>
  <TitlesOfParts>
    <vt:vector size="58" baseType="lpstr">
      <vt:lpstr>Tema de Office</vt:lpstr>
      <vt:lpstr>Acrobat Document</vt:lpstr>
      <vt:lpstr>Presentación de PowerPoint</vt:lpstr>
      <vt:lpstr>Presentación de PowerPoint</vt:lpstr>
      <vt:lpstr>Presentación de PowerPoint</vt:lpstr>
      <vt:lpstr>Presentación de PowerPoint</vt:lpstr>
      <vt:lpstr>Presentación de PowerPoint</vt:lpstr>
      <vt:lpstr>¿Qué ocurre si no cerramos la brecha en 2020? </vt:lpstr>
      <vt:lpstr>Presentación de PowerPoint</vt:lpstr>
      <vt:lpstr>The Emissions Gap Reports</vt:lpstr>
      <vt:lpstr>Presentación de PowerPoint</vt:lpstr>
      <vt:lpstr>Presentación de PowerPoint</vt:lpstr>
      <vt:lpstr>Presentación de PowerPoint</vt:lpstr>
      <vt:lpstr>Presentación de PowerPoint</vt:lpstr>
      <vt:lpstr>Presentación de PowerPoint</vt:lpstr>
      <vt:lpstr>REGATTA : Tipos de Actividades</vt:lpstr>
      <vt:lpstr>REGATTA:  Avances hasta la fecha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Mitigación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Iniciativa Mundial para el Ahorro de Combustible  The Global Fuel Economy Initiative (GFEI) </vt:lpstr>
      <vt:lpstr>   Iniciativa Mundial para el Ahorro de Combustible  The Global Fuel Economy Initiative (GFEI) </vt:lpstr>
      <vt:lpstr>  Alianza para Combustibles y Vehículos Limpios  (Partnership for Clean Fuels and Vehicles - PCFV)</vt:lpstr>
      <vt:lpstr>Presentación de PowerPoint</vt:lpstr>
      <vt:lpstr>Presentación de PowerPoint</vt:lpstr>
      <vt:lpstr>Mandato y Servicios del CTCN</vt:lpstr>
      <vt:lpstr>CONSORCIO DEL CTCN  </vt:lpstr>
      <vt:lpstr>100 Entidades Nacionales Designadas</vt:lpstr>
      <vt:lpstr>Presentación de PowerPoint</vt:lpstr>
      <vt:lpstr>Solicitudes en 2014 (total)</vt:lpstr>
      <vt:lpstr>Solicitudes en 2014 (por país) </vt:lpstr>
      <vt:lpstr>Primeras Solicitudes de América Latina</vt:lpstr>
      <vt:lpstr>El Sistema de Manejo de Conocimiento del CTCN</vt:lpstr>
      <vt:lpstr>Presentación de PowerPoint</vt:lpstr>
      <vt:lpstr>Presentación de PowerPoint</vt:lpstr>
      <vt:lpstr> </vt:lpstr>
      <vt:lpstr>Presentación de PowerPoint</vt:lpstr>
      <vt:lpstr>Presentación de PowerPoint</vt:lpstr>
    </vt:vector>
  </TitlesOfParts>
  <Company>Sony Electronics,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IN THE GREEN ECONOMY IN PRACTICE: TOWARDS RIO +20  3-5 OCTOBER 2011; Zaragoza, Spain</dc:title>
  <dc:creator>Isabel Martinez</dc:creator>
  <cp:lastModifiedBy>Roberto Borjabad</cp:lastModifiedBy>
  <cp:revision>482</cp:revision>
  <dcterms:created xsi:type="dcterms:W3CDTF">2011-09-19T01:08:54Z</dcterms:created>
  <dcterms:modified xsi:type="dcterms:W3CDTF">2014-10-16T12:13:59Z</dcterms:modified>
</cp:coreProperties>
</file>