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04" r:id="rId2"/>
    <p:sldId id="407" r:id="rId3"/>
    <p:sldId id="406" r:id="rId4"/>
    <p:sldId id="460" r:id="rId5"/>
    <p:sldId id="461" r:id="rId6"/>
    <p:sldId id="408" r:id="rId7"/>
    <p:sldId id="448" r:id="rId8"/>
    <p:sldId id="409" r:id="rId9"/>
    <p:sldId id="447" r:id="rId10"/>
    <p:sldId id="432" r:id="rId11"/>
    <p:sldId id="449" r:id="rId12"/>
    <p:sldId id="450" r:id="rId13"/>
    <p:sldId id="451" r:id="rId14"/>
    <p:sldId id="452" r:id="rId15"/>
    <p:sldId id="443" r:id="rId16"/>
    <p:sldId id="444" r:id="rId17"/>
    <p:sldId id="445" r:id="rId18"/>
    <p:sldId id="446" r:id="rId19"/>
    <p:sldId id="459" r:id="rId20"/>
    <p:sldId id="442" r:id="rId2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61279" autoAdjust="0"/>
  </p:normalViewPr>
  <p:slideViewPr>
    <p:cSldViewPr>
      <p:cViewPr varScale="1">
        <p:scale>
          <a:sx n="56" d="100"/>
          <a:sy n="56" d="100"/>
        </p:scale>
        <p:origin x="2226" y="7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50D25E40-A346-4C96-B445-89A8B134602D}" type="datetimeFigureOut">
              <a:rPr lang="es-PE" smtClean="0"/>
              <a:pPr/>
              <a:t>17/10/2014</a:t>
            </a:fld>
            <a:endParaRPr lang="es-PE"/>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s-PE"/>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88AC0809-9A72-4773-B8B1-D24418E74181}" type="slidenum">
              <a:rPr lang="es-PE" smtClean="0"/>
              <a:pPr/>
              <a:t>‹#›</a:t>
            </a:fld>
            <a:endParaRPr lang="es-PE"/>
          </a:p>
        </p:txBody>
      </p:sp>
    </p:spTree>
    <p:extLst>
      <p:ext uri="{BB962C8B-B14F-4D97-AF65-F5344CB8AC3E}">
        <p14:creationId xmlns:p14="http://schemas.microsoft.com/office/powerpoint/2010/main" val="1337697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16778816-E98C-4FA0-8A43-EB1474307D96}" type="datetimeFigureOut">
              <a:rPr lang="es-PE" smtClean="0"/>
              <a:pPr/>
              <a:t>17/10/2014</a:t>
            </a:fld>
            <a:endParaRPr lang="es-PE"/>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6472FFB-40BE-4A38-8948-D46C9D8AFF3B}" type="slidenum">
              <a:rPr lang="es-PE" smtClean="0"/>
              <a:pPr/>
              <a:t>‹#›</a:t>
            </a:fld>
            <a:endParaRPr lang="es-PE"/>
          </a:p>
        </p:txBody>
      </p:sp>
    </p:spTree>
    <p:extLst>
      <p:ext uri="{BB962C8B-B14F-4D97-AF65-F5344CB8AC3E}">
        <p14:creationId xmlns:p14="http://schemas.microsoft.com/office/powerpoint/2010/main" val="305969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800" dirty="0" smtClean="0"/>
              <a:t>En mayo de 2013, el mundo atravesó un umbral simbólico cuando las concentraciones observadas de la atmósfera gases de efecto invernadero-calentamiento principal, CO2, superaron las 400 partes por millón por primera vez. Comprender</a:t>
            </a:r>
            <a:r>
              <a:rPr lang="es-PE" sz="1800" baseline="0" dirty="0" smtClean="0"/>
              <a:t> dónde nos encontramos en </a:t>
            </a:r>
            <a:r>
              <a:rPr lang="es-PE" sz="1800" dirty="0" smtClean="0"/>
              <a:t>relación con nuestros objetivos de inversión</a:t>
            </a:r>
            <a:r>
              <a:rPr lang="es-PE" sz="1800" baseline="0" dirty="0" smtClean="0"/>
              <a:t> para un desarrollo</a:t>
            </a:r>
            <a:r>
              <a:rPr lang="es-PE" sz="1800" dirty="0" smtClean="0"/>
              <a:t> bajo carbono y resistente al clima es una tarea más urgente que nunca. </a:t>
            </a:r>
          </a:p>
          <a:p>
            <a:endParaRPr lang="es-PE" sz="1800" dirty="0" smtClean="0"/>
          </a:p>
          <a:p>
            <a:r>
              <a:rPr lang="es-PE" sz="1800" dirty="0" smtClean="0"/>
              <a:t>Ya estamos viendo los efectos mortales del cambio climático en la forma de crecimiento de los mares, los incendios forestales y las condiciones climáticas extremas de todo tipo, y pasar las</a:t>
            </a:r>
            <a:r>
              <a:rPr lang="es-PE" sz="1800" baseline="0" dirty="0" smtClean="0"/>
              <a:t> </a:t>
            </a:r>
            <a:r>
              <a:rPr lang="es-PE" sz="1800" dirty="0" smtClean="0"/>
              <a:t>400 PPM es un signo ominoso de lo que podría venir después. </a:t>
            </a:r>
          </a:p>
          <a:p>
            <a:r>
              <a:rPr lang="es-PE" sz="1800" dirty="0" smtClean="0"/>
              <a:t> </a:t>
            </a:r>
          </a:p>
          <a:p>
            <a:r>
              <a:rPr lang="es-PE" sz="1800" dirty="0" smtClean="0"/>
              <a:t>El nivel seguro de dióxido de carbono en el ambiente es de 350 partes por millón, pero la única manera de llegar es a la transición de inmediato la economía mundial de los combustibles fósiles y a  energía renovable, eficiencia energética, y las prácticas agrícolas sostenibles en todos los sectores (la agricultura, el transporte, industria,</a:t>
            </a:r>
            <a:r>
              <a:rPr lang="es-PE" sz="1800" baseline="0" dirty="0" smtClean="0"/>
              <a:t> manufactura). </a:t>
            </a:r>
            <a:endParaRPr lang="es-PE" sz="1800"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2</a:t>
            </a:fld>
            <a:endParaRPr lang="es-PE"/>
          </a:p>
        </p:txBody>
      </p:sp>
    </p:spTree>
    <p:extLst>
      <p:ext uri="{BB962C8B-B14F-4D97-AF65-F5344CB8AC3E}">
        <p14:creationId xmlns:p14="http://schemas.microsoft.com/office/powerpoint/2010/main" val="255052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PE" sz="1200" b="0" i="0" kern="1200" dirty="0" smtClean="0">
                <a:solidFill>
                  <a:schemeClr val="tx1"/>
                </a:solidFill>
                <a:effectLst/>
                <a:latin typeface="+mn-lt"/>
                <a:ea typeface="+mn-ea"/>
                <a:cs typeface="+mn-cs"/>
              </a:rPr>
              <a:t>El financiamiento climático es pues fundamental para hacer posible la transición hacia economías bajas en emisiones y sociedades </a:t>
            </a:r>
            <a:r>
              <a:rPr lang="es-PE" sz="1200" b="0" i="0" kern="1200" dirty="0" err="1" smtClean="0">
                <a:solidFill>
                  <a:schemeClr val="tx1"/>
                </a:solidFill>
                <a:effectLst/>
                <a:latin typeface="+mn-lt"/>
                <a:ea typeface="+mn-ea"/>
                <a:cs typeface="+mn-cs"/>
              </a:rPr>
              <a:t>resilientes</a:t>
            </a:r>
            <a:r>
              <a:rPr lang="es-PE" sz="1200" b="0" i="0" kern="1200" dirty="0" smtClean="0">
                <a:solidFill>
                  <a:schemeClr val="tx1"/>
                </a:solidFill>
                <a:effectLst/>
                <a:latin typeface="+mn-lt"/>
                <a:ea typeface="+mn-ea"/>
                <a:cs typeface="+mn-cs"/>
              </a:rPr>
              <a:t> al clima en los países en desarrollo.</a:t>
            </a:r>
          </a:p>
          <a:p>
            <a:pPr fontAlgn="base"/>
            <a:r>
              <a:rPr lang="es-PE" sz="1200" b="0" i="0" kern="1200" dirty="0" smtClean="0">
                <a:solidFill>
                  <a:schemeClr val="tx1"/>
                </a:solidFill>
                <a:effectLst/>
                <a:latin typeface="+mn-lt"/>
                <a:ea typeface="+mn-ea"/>
                <a:cs typeface="+mn-cs"/>
              </a:rPr>
              <a:t>Estimar el volumen total de los recursos que se canalizan mediante el financiamiento climático es complejo debido a la diversidad de fuentes, de intermediarios y los variados mecanismos financieros utilizados. Por ejemplo, sólo en América Latina operan no menos de 20 fondos multilaterales involucrados en el financiamiento climático. Se han incrementado, asimismo, los fondos receptores regionales.</a:t>
            </a:r>
            <a:endParaRPr lang="es-PE" dirty="0" smtClean="0"/>
          </a:p>
          <a:p>
            <a:endParaRPr lang="es-PE" dirty="0" smtClean="0"/>
          </a:p>
          <a:p>
            <a:r>
              <a:rPr lang="es-PE" dirty="0" smtClean="0"/>
              <a:t>http://finanzascarbono.org/financiamiento-climatico/</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12</a:t>
            </a:fld>
            <a:endParaRPr lang="es-PE"/>
          </a:p>
        </p:txBody>
      </p:sp>
    </p:spTree>
    <p:extLst>
      <p:ext uri="{BB962C8B-B14F-4D97-AF65-F5344CB8AC3E}">
        <p14:creationId xmlns:p14="http://schemas.microsoft.com/office/powerpoint/2010/main" val="371925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PE" sz="1200" b="0" i="0" kern="1200" dirty="0" smtClean="0">
                <a:solidFill>
                  <a:schemeClr val="tx1"/>
                </a:solidFill>
                <a:effectLst/>
                <a:latin typeface="+mn-lt"/>
                <a:ea typeface="+mn-ea"/>
                <a:cs typeface="+mn-cs"/>
              </a:rPr>
              <a:t>El financiamiento climático es pues fundamental para hacer posible la transición hacia economías bajas en emisiones y sociedades </a:t>
            </a:r>
            <a:r>
              <a:rPr lang="es-PE" sz="1200" b="0" i="0" kern="1200" dirty="0" err="1" smtClean="0">
                <a:solidFill>
                  <a:schemeClr val="tx1"/>
                </a:solidFill>
                <a:effectLst/>
                <a:latin typeface="+mn-lt"/>
                <a:ea typeface="+mn-ea"/>
                <a:cs typeface="+mn-cs"/>
              </a:rPr>
              <a:t>resilientes</a:t>
            </a:r>
            <a:r>
              <a:rPr lang="es-PE" sz="1200" b="0" i="0" kern="1200" dirty="0" smtClean="0">
                <a:solidFill>
                  <a:schemeClr val="tx1"/>
                </a:solidFill>
                <a:effectLst/>
                <a:latin typeface="+mn-lt"/>
                <a:ea typeface="+mn-ea"/>
                <a:cs typeface="+mn-cs"/>
              </a:rPr>
              <a:t> al clima en los países en desarrollo.</a:t>
            </a:r>
          </a:p>
          <a:p>
            <a:pPr fontAlgn="base"/>
            <a:r>
              <a:rPr lang="es-PE" sz="1200" b="0" i="0" kern="1200" dirty="0" smtClean="0">
                <a:solidFill>
                  <a:schemeClr val="tx1"/>
                </a:solidFill>
                <a:effectLst/>
                <a:latin typeface="+mn-lt"/>
                <a:ea typeface="+mn-ea"/>
                <a:cs typeface="+mn-cs"/>
              </a:rPr>
              <a:t>Estimar el volumen total de los recursos que se canalizan mediante el financiamiento climático es complejo debido a la diversidad de fuentes, de intermediarios y los variados mecanismos financieros utilizados. Por ejemplo, sólo en América Latina operan no menos de 20 fondos multilaterales involucrados en el financiamiento climático. Se han incrementado, asimismo, los fondos receptores regionales.</a:t>
            </a:r>
            <a:endParaRPr lang="es-PE" dirty="0" smtClean="0"/>
          </a:p>
          <a:p>
            <a:endParaRPr lang="es-PE" dirty="0" smtClean="0"/>
          </a:p>
          <a:p>
            <a:r>
              <a:rPr lang="es-PE" dirty="0" smtClean="0"/>
              <a:t>http://finanzascarbono.org/financiamiento-climatico/</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13</a:t>
            </a:fld>
            <a:endParaRPr lang="es-PE"/>
          </a:p>
        </p:txBody>
      </p:sp>
    </p:spTree>
    <p:extLst>
      <p:ext uri="{BB962C8B-B14F-4D97-AF65-F5344CB8AC3E}">
        <p14:creationId xmlns:p14="http://schemas.microsoft.com/office/powerpoint/2010/main" val="371925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14</a:t>
            </a:fld>
            <a:endParaRPr lang="es-PE"/>
          </a:p>
        </p:txBody>
      </p:sp>
    </p:spTree>
    <p:extLst>
      <p:ext uri="{BB962C8B-B14F-4D97-AF65-F5344CB8AC3E}">
        <p14:creationId xmlns:p14="http://schemas.microsoft.com/office/powerpoint/2010/main" val="371925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Hasta la fecha, los compromisos de contribución de Estados Unidos, Japón, Reino Unido, Alemania y Francia a los cinco fondos mencionados constituyen el 80% de los US$7400 millones totales comprometidos. Alrededor de US$4800 millones de la cantidad comprometida por estos países se han depositado</a:t>
            </a:r>
            <a:r>
              <a:rPr lang="es-ES_tradnl" baseline="0" dirty="0" smtClean="0"/>
              <a:t> </a:t>
            </a:r>
            <a:r>
              <a:rPr lang="es-ES_tradnl" dirty="0" smtClean="0"/>
              <a:t>efectivamente en los fondos. Se ha aprobado un monto de US$3900 millones, es decir el 63% de la cantidad depositada por todos los donantes, para apoyar proyectos o programas. </a:t>
            </a:r>
          </a:p>
          <a:p>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15</a:t>
            </a:fld>
            <a:endParaRPr lang="es-PE"/>
          </a:p>
        </p:txBody>
      </p:sp>
    </p:spTree>
    <p:extLst>
      <p:ext uri="{BB962C8B-B14F-4D97-AF65-F5344CB8AC3E}">
        <p14:creationId xmlns:p14="http://schemas.microsoft.com/office/powerpoint/2010/main" val="41119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mtClean="0"/>
              <a:t>http://www.climatefundsupdate.org/about-climate-fund/10-things-to-know-about-climate-finance-in-2013</a:t>
            </a:r>
            <a:endParaRPr lang="es-PE"/>
          </a:p>
        </p:txBody>
      </p:sp>
      <p:sp>
        <p:nvSpPr>
          <p:cNvPr id="4" name="Slide Number Placeholder 3"/>
          <p:cNvSpPr>
            <a:spLocks noGrp="1"/>
          </p:cNvSpPr>
          <p:nvPr>
            <p:ph type="sldNum" sz="quarter" idx="10"/>
          </p:nvPr>
        </p:nvSpPr>
        <p:spPr/>
        <p:txBody>
          <a:bodyPr/>
          <a:lstStyle/>
          <a:p>
            <a:fld id="{B6472FFB-40BE-4A38-8948-D46C9D8AFF3B}" type="slidenum">
              <a:rPr lang="es-PE" smtClean="0"/>
              <a:pPr/>
              <a:t>16</a:t>
            </a:fld>
            <a:endParaRPr lang="es-PE"/>
          </a:p>
        </p:txBody>
      </p:sp>
    </p:spTree>
    <p:extLst>
      <p:ext uri="{BB962C8B-B14F-4D97-AF65-F5344CB8AC3E}">
        <p14:creationId xmlns:p14="http://schemas.microsoft.com/office/powerpoint/2010/main" val="244595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Desde 2003, se han aprobado US$1770 millones para 261 proyectos en la región ALC</a:t>
            </a:r>
            <a:r>
              <a:rPr lang="es-PE" sz="1200" b="0" i="0" u="none" strike="noStrike" kern="1200" baseline="30000" dirty="0" smtClean="0">
                <a:solidFill>
                  <a:schemeClr val="tx1"/>
                </a:solidFill>
                <a:latin typeface="+mn-lt"/>
                <a:ea typeface="+mn-ea"/>
                <a:cs typeface="+mn-cs"/>
              </a:rPr>
              <a:t>1</a:t>
            </a:r>
            <a:r>
              <a:rPr lang="es-PE" sz="1200" b="0" i="0" u="none" strike="noStrike" kern="1200" baseline="0" dirty="0" smtClean="0">
                <a:solidFill>
                  <a:schemeClr val="tx1"/>
                </a:solidFill>
                <a:latin typeface="+mn-lt"/>
                <a:ea typeface="+mn-ea"/>
                <a:cs typeface="+mn-cs"/>
              </a:rPr>
              <a:t>. De este monto, US$1104 millones se han concedido en forma de donaciones, que apoyan la mayoría de los proyectos aprobados. Se han aportado US$634,45 millones en forma de préstamos en condiciones concesionarias para diez proyectos financiados por el Fondo para una Tecnología Limpia (CTF), cuatro del Programa de Inversión Forestal (FIP) y tres del Programa para el Aumento del Aprovechamiento de Fuentes Renovables de Energía en los Países de Ingreso Bajo (SREP), en el marco de los Fondos de Inversión en el Clima (CIF) del Banco Mundial, de cuya implementación en la región se encarga el Banco Interamericano de Desarrollo. La cantidad total aprobada desde 2003 hasta octubre de 2013 es de US$397,15 millones para 110 proyectos </a:t>
            </a:r>
          </a:p>
          <a:p>
            <a:endParaRPr lang="es-PE" sz="1200" b="1" i="0" u="none" strike="noStrike" kern="1200" baseline="0" dirty="0" smtClean="0">
              <a:solidFill>
                <a:schemeClr val="tx1"/>
              </a:solidFill>
              <a:latin typeface="+mn-lt"/>
              <a:ea typeface="+mn-ea"/>
              <a:cs typeface="+mn-cs"/>
            </a:endParaRPr>
          </a:p>
          <a:p>
            <a:r>
              <a:rPr lang="es-PE" sz="1200" kern="1200" dirty="0" smtClean="0">
                <a:solidFill>
                  <a:schemeClr val="tx1"/>
                </a:solidFill>
                <a:effectLst/>
                <a:latin typeface="+mn-lt"/>
                <a:ea typeface="+mn-ea"/>
                <a:cs typeface="+mn-cs"/>
              </a:rPr>
              <a:t>FINANCIAMIENTO CLIMÁTICO en América Latina y el Caribe (últimos 10 años 2003 – 2013)</a:t>
            </a:r>
          </a:p>
          <a:p>
            <a:r>
              <a:rPr lang="es-PE"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s-PE" sz="1200" kern="1200" dirty="0" smtClean="0">
                <a:solidFill>
                  <a:schemeClr val="tx1"/>
                </a:solidFill>
                <a:effectLst/>
                <a:latin typeface="+mn-lt"/>
                <a:ea typeface="+mn-ea"/>
                <a:cs typeface="+mn-cs"/>
              </a:rPr>
              <a:t>El financiamiento para el clima en la región de América Latina y el Caribe (ALC) está muy concentrado en unos cuantos de los países más grandes de la región, como México y Brasil, que reciben la mayoría del financiamiento, principalmente para proyectos de mitigación, mientras que algunos de los pequeños estados insulares en desarrollo (PEID), que necesitan urgentemente financiamiento para adaptación, han recibido muy pocos fondos hasta ahora.</a:t>
            </a:r>
          </a:p>
          <a:p>
            <a:pPr marL="0" indent="0">
              <a:buFont typeface="Arial" panose="020B0604020202020204" pitchFamily="34" charset="0"/>
              <a:buNone/>
            </a:pPr>
            <a:endParaRPr lang="es-P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PE" sz="1200" kern="1200" dirty="0" smtClean="0">
                <a:solidFill>
                  <a:schemeClr val="tx1"/>
                </a:solidFill>
                <a:effectLst/>
                <a:latin typeface="+mn-lt"/>
                <a:ea typeface="+mn-ea"/>
                <a:cs typeface="+mn-cs"/>
              </a:rPr>
              <a:t>Las contribuciones más cuantiosas provienen del CTF (Banco Mundial), que ha aprobado un total de US$558 millones para 13 proyectos en México, Chile y Colombia. La mayoría de este financiamiento se ha aportado como préstamos en condiciones concesionarias. El CTF es uno de los fondos que han desembolsado mayor cantidad de financiamiento (US$114,9 millones).</a:t>
            </a:r>
          </a:p>
          <a:p>
            <a:endParaRPr lang="es-PE" dirty="0" smtClean="0"/>
          </a:p>
          <a:p>
            <a:r>
              <a:rPr lang="es-PE" dirty="0" smtClean="0"/>
              <a:t>Referencia:</a:t>
            </a:r>
          </a:p>
          <a:p>
            <a:r>
              <a:rPr lang="es-PE" dirty="0" smtClean="0"/>
              <a:t>http://www.odi.org/sites/odi.org.uk/files/odi-assets/publications-opinion-files/8721.pdf</a:t>
            </a:r>
          </a:p>
          <a:p>
            <a:endParaRPr lang="es-PE" dirty="0" smtClean="0"/>
          </a:p>
          <a:p>
            <a:r>
              <a:rPr lang="es-PE" dirty="0" smtClean="0"/>
              <a:t>Acrónimos:</a:t>
            </a:r>
          </a:p>
          <a:p>
            <a:r>
              <a:rPr lang="es-PE" sz="1200" b="0" kern="1200" dirty="0" smtClean="0">
                <a:solidFill>
                  <a:schemeClr val="tx1"/>
                </a:solidFill>
                <a:effectLst/>
                <a:latin typeface="+mn-lt"/>
                <a:ea typeface="+mn-ea"/>
                <a:cs typeface="+mn-cs"/>
              </a:rPr>
              <a:t>Fondo para la Am – Fondo para la Amazonía</a:t>
            </a:r>
          </a:p>
          <a:p>
            <a:r>
              <a:rPr lang="es-PE" sz="1200" b="0" kern="1200" dirty="0" smtClean="0">
                <a:solidFill>
                  <a:schemeClr val="tx1"/>
                </a:solidFill>
                <a:effectLst/>
                <a:latin typeface="+mn-lt"/>
                <a:ea typeface="+mn-ea"/>
                <a:cs typeface="+mn-cs"/>
              </a:rPr>
              <a:t>Fondo para una Tecnología Limpia (CTF)</a:t>
            </a:r>
          </a:p>
          <a:p>
            <a:r>
              <a:rPr lang="es-PE" sz="1200" b="0" kern="1200" dirty="0" smtClean="0">
                <a:solidFill>
                  <a:schemeClr val="tx1"/>
                </a:solidFill>
                <a:effectLst/>
                <a:latin typeface="+mn-lt"/>
                <a:ea typeface="+mn-ea"/>
                <a:cs typeface="+mn-cs"/>
              </a:rPr>
              <a:t>Programa de Inversión Forestal (FIP)</a:t>
            </a:r>
          </a:p>
          <a:p>
            <a:r>
              <a:rPr lang="es-PE" sz="1200" b="0" kern="1200" dirty="0" smtClean="0">
                <a:solidFill>
                  <a:schemeClr val="tx1"/>
                </a:solidFill>
                <a:effectLst/>
                <a:latin typeface="+mn-lt"/>
                <a:ea typeface="+mn-ea"/>
                <a:cs typeface="+mn-cs"/>
              </a:rPr>
              <a:t>Programa para el Aumento del Aprovechamiento de Fuentes Renovables de Energía en los Países de Ingreso Bajo (SREP)</a:t>
            </a:r>
          </a:p>
          <a:p>
            <a:r>
              <a:rPr lang="es-PE" sz="1200" b="0" kern="1200" dirty="0" smtClean="0">
                <a:solidFill>
                  <a:schemeClr val="tx1"/>
                </a:solidFill>
                <a:effectLst/>
                <a:latin typeface="+mn-lt"/>
                <a:ea typeface="+mn-ea"/>
                <a:cs typeface="+mn-cs"/>
              </a:rPr>
              <a:t>Fondo para el Medio Ambiente Mundial (FMAM)  - órgano de administración de FECC Fondo Especial para el Cambio Climático y FPMA Fondo para los países menos adelantados</a:t>
            </a:r>
          </a:p>
          <a:p>
            <a:r>
              <a:rPr lang="es-PE" sz="1200" b="0" kern="1200" dirty="0" smtClean="0">
                <a:solidFill>
                  <a:schemeClr val="tx1"/>
                </a:solidFill>
                <a:effectLst/>
                <a:latin typeface="+mn-lt"/>
                <a:ea typeface="+mn-ea"/>
                <a:cs typeface="+mn-cs"/>
              </a:rPr>
              <a:t>AF Fondo de Adaptación</a:t>
            </a:r>
          </a:p>
          <a:p>
            <a:r>
              <a:rPr lang="es-PE" sz="1200" b="0" kern="1200" dirty="0" smtClean="0">
                <a:solidFill>
                  <a:schemeClr val="tx1"/>
                </a:solidFill>
                <a:effectLst/>
                <a:latin typeface="+mn-lt"/>
                <a:ea typeface="+mn-ea"/>
                <a:cs typeface="+mn-cs"/>
              </a:rPr>
              <a:t>Fondo Cooperativo para el Carbono de los Bosques FCPF-RF (El Banco Mundial secretario e implementa)</a:t>
            </a:r>
          </a:p>
          <a:p>
            <a:r>
              <a:rPr lang="es-PE" sz="1200" b="0" kern="1200" dirty="0" smtClean="0">
                <a:solidFill>
                  <a:schemeClr val="tx1"/>
                </a:solidFill>
                <a:effectLst/>
                <a:latin typeface="+mn-lt"/>
                <a:ea typeface="+mn-ea"/>
                <a:cs typeface="+mn-cs"/>
              </a:rPr>
              <a:t>Iniciativa Climática Internacional (ICI) Alemania</a:t>
            </a:r>
          </a:p>
          <a:p>
            <a:r>
              <a:rPr lang="es-PE" sz="1200" b="0" kern="1200" dirty="0" smtClean="0">
                <a:solidFill>
                  <a:schemeClr val="tx1"/>
                </a:solidFill>
                <a:effectLst/>
                <a:latin typeface="+mn-lt"/>
                <a:ea typeface="+mn-ea"/>
                <a:cs typeface="+mn-cs"/>
              </a:rPr>
              <a:t>Alianza mundial contra el cambio climático (AMCC)</a:t>
            </a:r>
          </a:p>
          <a:p>
            <a:r>
              <a:rPr lang="es-PE" sz="1200" b="0" kern="1200" dirty="0" smtClean="0">
                <a:solidFill>
                  <a:schemeClr val="tx1"/>
                </a:solidFill>
                <a:effectLst/>
                <a:latin typeface="+mn-lt"/>
                <a:ea typeface="+mn-ea"/>
                <a:cs typeface="+mn-cs"/>
              </a:rPr>
              <a:t>Iniciativa Internacional sobre Bosques y Clima – Noruega ICFI</a:t>
            </a:r>
          </a:p>
          <a:p>
            <a:r>
              <a:rPr lang="es-PE" sz="1200" b="0" kern="1200" dirty="0" smtClean="0">
                <a:solidFill>
                  <a:schemeClr val="tx1"/>
                </a:solidFill>
                <a:effectLst/>
                <a:latin typeface="+mn-lt"/>
                <a:ea typeface="+mn-ea"/>
                <a:cs typeface="+mn-cs"/>
              </a:rPr>
              <a:t>Programa Piloto de Resiliencia Climática del Caribe PPCR</a:t>
            </a:r>
          </a:p>
          <a:p>
            <a:r>
              <a:rPr lang="es-PE" sz="1200" b="0" kern="1200" dirty="0" smtClean="0">
                <a:solidFill>
                  <a:schemeClr val="tx1"/>
                </a:solidFill>
                <a:effectLst/>
                <a:latin typeface="+mn-lt"/>
                <a:ea typeface="+mn-ea"/>
                <a:cs typeface="+mn-cs"/>
              </a:rPr>
              <a:t>Fondo Global para la Eficiencia Energética y las Energías Renovables GEEREF</a:t>
            </a:r>
          </a:p>
          <a:p>
            <a:endParaRPr lang="es-PE" sz="1200" kern="1200" dirty="0" smtClean="0">
              <a:solidFill>
                <a:schemeClr val="tx1"/>
              </a:solidFill>
              <a:effectLst/>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17</a:t>
            </a:fld>
            <a:endParaRPr lang="es-PE"/>
          </a:p>
        </p:txBody>
      </p:sp>
    </p:spTree>
    <p:extLst>
      <p:ext uri="{BB962C8B-B14F-4D97-AF65-F5344CB8AC3E}">
        <p14:creationId xmlns:p14="http://schemas.microsoft.com/office/powerpoint/2010/main" val="113184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Desde el</a:t>
            </a:r>
            <a:r>
              <a:rPr lang="es-PE" baseline="0" dirty="0" smtClean="0"/>
              <a:t> 2003 – 2013</a:t>
            </a:r>
          </a:p>
          <a:p>
            <a:endParaRPr lang="es-PE" baseline="0" dirty="0" smtClean="0"/>
          </a:p>
          <a:p>
            <a:pPr lvl="0"/>
            <a:r>
              <a:rPr lang="es-PE" sz="1200" kern="1200" dirty="0" smtClean="0">
                <a:solidFill>
                  <a:schemeClr val="tx1"/>
                </a:solidFill>
                <a:effectLst/>
                <a:latin typeface="+mn-lt"/>
                <a:ea typeface="+mn-ea"/>
                <a:cs typeface="+mn-cs"/>
              </a:rPr>
              <a:t>La mitad del financiamiento para el clima aprobado en la región apoya actividades de mitigación, y otro 30% apoya actividades de REDD+ centradas en los bosques. El 11% apoya proyectos de adaptación y el 7% restante financia inversiones en proyectos con múltiples enfoques.</a:t>
            </a:r>
          </a:p>
          <a:p>
            <a:r>
              <a:rPr lang="es-PE" sz="1200" kern="1200" dirty="0" smtClean="0">
                <a:solidFill>
                  <a:schemeClr val="tx1"/>
                </a:solidFill>
                <a:effectLst/>
                <a:latin typeface="+mn-lt"/>
                <a:ea typeface="+mn-ea"/>
                <a:cs typeface="+mn-cs"/>
              </a:rPr>
              <a:t> </a:t>
            </a:r>
          </a:p>
          <a:p>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18</a:t>
            </a:fld>
            <a:endParaRPr lang="es-PE"/>
          </a:p>
        </p:txBody>
      </p:sp>
    </p:spTree>
    <p:extLst>
      <p:ext uri="{BB962C8B-B14F-4D97-AF65-F5344CB8AC3E}">
        <p14:creationId xmlns:p14="http://schemas.microsoft.com/office/powerpoint/2010/main" val="82429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PE" sz="1200" b="0" i="0" kern="1200" dirty="0" smtClean="0">
                <a:solidFill>
                  <a:schemeClr val="tx1"/>
                </a:solidFill>
                <a:effectLst/>
                <a:latin typeface="+mn-lt"/>
                <a:ea typeface="+mn-ea"/>
                <a:cs typeface="+mn-cs"/>
              </a:rPr>
              <a:t>El financiamiento climático es pues fundamental para hacer posible la transición hacia economías bajas en emisiones y sociedades </a:t>
            </a:r>
            <a:r>
              <a:rPr lang="es-PE" sz="1200" b="0" i="0" kern="1200" dirty="0" err="1" smtClean="0">
                <a:solidFill>
                  <a:schemeClr val="tx1"/>
                </a:solidFill>
                <a:effectLst/>
                <a:latin typeface="+mn-lt"/>
                <a:ea typeface="+mn-ea"/>
                <a:cs typeface="+mn-cs"/>
              </a:rPr>
              <a:t>resilientes</a:t>
            </a:r>
            <a:r>
              <a:rPr lang="es-PE" sz="1200" b="0" i="0" kern="1200" dirty="0" smtClean="0">
                <a:solidFill>
                  <a:schemeClr val="tx1"/>
                </a:solidFill>
                <a:effectLst/>
                <a:latin typeface="+mn-lt"/>
                <a:ea typeface="+mn-ea"/>
                <a:cs typeface="+mn-cs"/>
              </a:rPr>
              <a:t> al clima en los países en desarrollo.</a:t>
            </a:r>
          </a:p>
          <a:p>
            <a:pPr fontAlgn="base"/>
            <a:r>
              <a:rPr lang="es-PE" sz="1200" b="0" i="0" kern="1200" dirty="0" smtClean="0">
                <a:solidFill>
                  <a:schemeClr val="tx1"/>
                </a:solidFill>
                <a:effectLst/>
                <a:latin typeface="+mn-lt"/>
                <a:ea typeface="+mn-ea"/>
                <a:cs typeface="+mn-cs"/>
              </a:rPr>
              <a:t>Estimar el volumen total de los recursos que se canalizan mediante el financiamiento climático es complejo debido a la diversidad de fuentes, de intermediarios y los variados mecanismos financieros utilizados. Por ejemplo, sólo en América Latina operan no menos de 20 fondos multilaterales involucrados en el financiamiento climático. Se han incrementado, asimismo, los fondos receptores regionales.</a:t>
            </a:r>
            <a:endParaRPr lang="es-PE" dirty="0" smtClean="0"/>
          </a:p>
          <a:p>
            <a:endParaRPr lang="es-PE" dirty="0" smtClean="0"/>
          </a:p>
          <a:p>
            <a:r>
              <a:rPr lang="es-PE" dirty="0" smtClean="0"/>
              <a:t>http://finanzascarbono.org/financiamiento-climatico/</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19</a:t>
            </a:fld>
            <a:endParaRPr lang="es-PE"/>
          </a:p>
        </p:txBody>
      </p:sp>
    </p:spTree>
    <p:extLst>
      <p:ext uri="{BB962C8B-B14F-4D97-AF65-F5344CB8AC3E}">
        <p14:creationId xmlns:p14="http://schemas.microsoft.com/office/powerpoint/2010/main" val="371925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s-PE" sz="1200" b="0" i="0" kern="1200" dirty="0" smtClean="0">
                <a:solidFill>
                  <a:schemeClr val="tx1"/>
                </a:solidFill>
                <a:effectLst/>
                <a:latin typeface="+mn-lt"/>
                <a:ea typeface="+mn-ea"/>
                <a:cs typeface="+mn-cs"/>
              </a:rPr>
              <a:t>El financiamiento climático es pues fundamental para hacer posible la transición hacia economías bajas en emisiones y sociedades </a:t>
            </a:r>
            <a:r>
              <a:rPr lang="es-PE" sz="1200" b="0" i="0" kern="1200" dirty="0" err="1" smtClean="0">
                <a:solidFill>
                  <a:schemeClr val="tx1"/>
                </a:solidFill>
                <a:effectLst/>
                <a:latin typeface="+mn-lt"/>
                <a:ea typeface="+mn-ea"/>
                <a:cs typeface="+mn-cs"/>
              </a:rPr>
              <a:t>resilientes</a:t>
            </a:r>
            <a:r>
              <a:rPr lang="es-PE" sz="1200" b="0" i="0" kern="1200" dirty="0" smtClean="0">
                <a:solidFill>
                  <a:schemeClr val="tx1"/>
                </a:solidFill>
                <a:effectLst/>
                <a:latin typeface="+mn-lt"/>
                <a:ea typeface="+mn-ea"/>
                <a:cs typeface="+mn-cs"/>
              </a:rPr>
              <a:t> al clima en los países en desarrollo.</a:t>
            </a:r>
          </a:p>
          <a:p>
            <a:pPr fontAlgn="base"/>
            <a:r>
              <a:rPr lang="es-PE" sz="1200" b="0" i="0" kern="1200" dirty="0" smtClean="0">
                <a:solidFill>
                  <a:schemeClr val="tx1"/>
                </a:solidFill>
                <a:effectLst/>
                <a:latin typeface="+mn-lt"/>
                <a:ea typeface="+mn-ea"/>
                <a:cs typeface="+mn-cs"/>
              </a:rPr>
              <a:t>Estimar el volumen total de los recursos que se canalizan mediante el financiamiento climático es complejo debido a la diversidad de fuentes, de intermediarios y los variados mecanismos financieros utilizados. Por ejemplo, sólo en América Latina operan no menos de 20 fondos multilaterales involucrados en el financiamiento climático. Se han incrementado, asimismo, los fondos receptores regionales.</a:t>
            </a:r>
            <a:endParaRPr lang="es-PE" dirty="0" smtClean="0"/>
          </a:p>
          <a:p>
            <a:endParaRPr lang="es-PE" dirty="0" smtClean="0"/>
          </a:p>
          <a:p>
            <a:r>
              <a:rPr lang="es-PE" dirty="0" smtClean="0"/>
              <a:t>http://finanzascarbono.org/financiamiento-climatico/</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3</a:t>
            </a:fld>
            <a:endParaRPr lang="es-PE"/>
          </a:p>
        </p:txBody>
      </p:sp>
    </p:spTree>
    <p:extLst>
      <p:ext uri="{BB962C8B-B14F-4D97-AF65-F5344CB8AC3E}">
        <p14:creationId xmlns:p14="http://schemas.microsoft.com/office/powerpoint/2010/main" val="371925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4</a:t>
            </a:fld>
            <a:endParaRPr lang="es-PE"/>
          </a:p>
        </p:txBody>
      </p:sp>
    </p:spTree>
    <p:extLst>
      <p:ext uri="{BB962C8B-B14F-4D97-AF65-F5344CB8AC3E}">
        <p14:creationId xmlns:p14="http://schemas.microsoft.com/office/powerpoint/2010/main" val="37482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5</a:t>
            </a:fld>
            <a:endParaRPr lang="es-PE"/>
          </a:p>
        </p:txBody>
      </p:sp>
    </p:spTree>
    <p:extLst>
      <p:ext uri="{BB962C8B-B14F-4D97-AF65-F5344CB8AC3E}">
        <p14:creationId xmlns:p14="http://schemas.microsoft.com/office/powerpoint/2010/main" val="284866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El Paisaje Global de Financiamiento Climático 2013 constata que los flujos de financiamiento para el clima global se han estancado en USD 359 mil millones, o alrededor de 1 mil millones de dólares por día - muy por debajo incluso las estimaciones más conservadoras de las necesidades de inversión. Por un lado, hay algunos motivos para el optimismo: Aunque la inversión privada ha disminuido en términos generales, los costos de tecnología de energía renovable a gran escala han caído aún más, tal vez como las economías de escala al inicio afianzarse. Por otro lado, las inversiones relacionadas con el clima han caído muy por debajo incluso de las estimaciones de las necesidades más conservadores para años sucesivos, por lo que el requisito de 'ponerse al día' muy real.</a:t>
            </a:r>
          </a:p>
          <a:p>
            <a:endParaRPr lang="es-PE" sz="1200" b="0" i="0" u="none" strike="noStrike" kern="1200" baseline="0" dirty="0" smtClean="0">
              <a:solidFill>
                <a:schemeClr val="tx1"/>
              </a:solidFill>
              <a:latin typeface="+mn-lt"/>
              <a:ea typeface="+mn-ea"/>
              <a:cs typeface="+mn-cs"/>
            </a:endParaRPr>
          </a:p>
          <a:p>
            <a:r>
              <a:rPr lang="es-PE" sz="1200" b="0" i="0" u="none" strike="noStrike" kern="1200" baseline="0" dirty="0" smtClean="0">
                <a:solidFill>
                  <a:schemeClr val="tx1"/>
                </a:solidFill>
                <a:latin typeface="+mn-lt"/>
                <a:ea typeface="+mn-ea"/>
                <a:cs typeface="+mn-cs"/>
              </a:rPr>
              <a:t>Es necesario que se inviertan 5 billones de dólares anuales al 2020. </a:t>
            </a:r>
          </a:p>
          <a:p>
            <a:endParaRPr lang="es-PE" sz="1200" b="0" i="0" u="none" strike="noStrike" kern="1200" baseline="0" dirty="0" smtClean="0">
              <a:solidFill>
                <a:schemeClr val="tx1"/>
              </a:solidFill>
              <a:latin typeface="+mn-lt"/>
              <a:ea typeface="+mn-ea"/>
              <a:cs typeface="+mn-cs"/>
            </a:endParaRPr>
          </a:p>
          <a:p>
            <a:r>
              <a:rPr lang="es-PE" sz="1200" b="0" i="0" u="none" strike="noStrike" kern="1200" baseline="0" dirty="0" smtClean="0">
                <a:solidFill>
                  <a:schemeClr val="tx1"/>
                </a:solidFill>
                <a:latin typeface="+mn-lt"/>
                <a:ea typeface="+mn-ea"/>
                <a:cs typeface="+mn-cs"/>
              </a:rPr>
              <a:t>La Agencia Internacional de Energía indica que al menos se requieren USD 5 billones de dólares de inversión adicional al 2020 solo en el sector de energía, para limitar el calentamiento a 2 grados Celsius (IEA, 2013).</a:t>
            </a:r>
          </a:p>
          <a:p>
            <a:r>
              <a:rPr lang="es-PE" dirty="0" smtClean="0"/>
              <a:t>http://www.climatefinancelandscape.org/#how-can-the-public-sector-incentivize-private-investment</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6</a:t>
            </a:fld>
            <a:endParaRPr lang="es-PE"/>
          </a:p>
        </p:txBody>
      </p:sp>
    </p:spTree>
    <p:extLst>
      <p:ext uri="{BB962C8B-B14F-4D97-AF65-F5344CB8AC3E}">
        <p14:creationId xmlns:p14="http://schemas.microsoft.com/office/powerpoint/2010/main" val="274362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La mayoría de las finanzas climáticas mundiales se originan y se usan dentro del mismo país. </a:t>
            </a:r>
          </a:p>
          <a:p>
            <a:endParaRPr lang="es-PE" sz="1200" b="0" i="0" u="none" strike="noStrike" kern="1200" baseline="0" dirty="0" smtClean="0">
              <a:solidFill>
                <a:schemeClr val="tx1"/>
              </a:solidFill>
              <a:latin typeface="+mn-lt"/>
              <a:ea typeface="+mn-ea"/>
              <a:cs typeface="+mn-cs"/>
            </a:endParaRPr>
          </a:p>
          <a:p>
            <a:r>
              <a:rPr lang="es-PE" sz="1200" b="0" i="0" u="none" strike="noStrike" kern="1200" baseline="0" dirty="0" smtClean="0">
                <a:solidFill>
                  <a:schemeClr val="tx1"/>
                </a:solidFill>
                <a:latin typeface="+mn-lt"/>
                <a:ea typeface="+mn-ea"/>
                <a:cs typeface="+mn-cs"/>
              </a:rPr>
              <a:t>Gran parte del dinero internacional que fluye entre los países desarrollados es privado.</a:t>
            </a:r>
          </a:p>
          <a:p>
            <a:r>
              <a:rPr lang="es-PE" sz="1200" b="0" i="0" u="none" strike="noStrike" kern="1200" baseline="0" dirty="0" smtClean="0">
                <a:solidFill>
                  <a:schemeClr val="tx1"/>
                </a:solidFill>
                <a:latin typeface="+mn-lt"/>
                <a:ea typeface="+mn-ea"/>
                <a:cs typeface="+mn-cs"/>
              </a:rPr>
              <a:t>La mayor parte del dinero que fluye desde países desarrollados a países en desarrollo es público.</a:t>
            </a:r>
          </a:p>
          <a:p>
            <a:endParaRPr lang="es-PE" sz="1200" b="0" i="0" u="none" strike="noStrike" kern="1200" baseline="0" dirty="0" smtClean="0">
              <a:solidFill>
                <a:schemeClr val="tx1"/>
              </a:solidFill>
              <a:latin typeface="+mn-lt"/>
              <a:ea typeface="+mn-ea"/>
              <a:cs typeface="+mn-cs"/>
            </a:endParaRPr>
          </a:p>
          <a:p>
            <a:r>
              <a:rPr lang="es-PE" sz="1200" b="0" i="0" u="sng" strike="noStrike" kern="1200" baseline="0" dirty="0" smtClean="0">
                <a:solidFill>
                  <a:schemeClr val="tx1"/>
                </a:solidFill>
                <a:latin typeface="+mn-lt"/>
                <a:ea typeface="+mn-ea"/>
                <a:cs typeface="+mn-cs"/>
              </a:rPr>
              <a:t>Esto pone en manifiesto la preferencia de los inversionistas por los entornos familiares; son percibidos como de menor riesgo.</a:t>
            </a:r>
          </a:p>
          <a:p>
            <a:endParaRPr lang="es-PE" sz="1200" b="0" i="0" u="none" strike="noStrike" kern="1200" baseline="0" dirty="0" smtClean="0">
              <a:solidFill>
                <a:schemeClr val="tx1"/>
              </a:solidFill>
              <a:latin typeface="+mn-lt"/>
              <a:ea typeface="+mn-ea"/>
              <a:cs typeface="+mn-cs"/>
            </a:endParaRPr>
          </a:p>
          <a:p>
            <a:r>
              <a:rPr lang="es-PE" dirty="0" smtClean="0"/>
              <a:t>http://www.climatefinancelandscape.org/#how-can-the-public-sector-incentivize-private-investment</a:t>
            </a:r>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7</a:t>
            </a:fld>
            <a:endParaRPr lang="es-PE"/>
          </a:p>
        </p:txBody>
      </p:sp>
    </p:spTree>
    <p:extLst>
      <p:ext uri="{BB962C8B-B14F-4D97-AF65-F5344CB8AC3E}">
        <p14:creationId xmlns:p14="http://schemas.microsoft.com/office/powerpoint/2010/main" val="274362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224 mil millones aporte del sector privado</a:t>
            </a:r>
          </a:p>
          <a:p>
            <a:endParaRPr lang="es-PE" dirty="0" smtClean="0"/>
          </a:p>
          <a:p>
            <a:r>
              <a:rPr lang="es-PE" dirty="0" smtClean="0"/>
              <a:t>359 mil millones aporte del total</a:t>
            </a:r>
          </a:p>
          <a:p>
            <a:endParaRPr lang="es-PE" dirty="0" smtClean="0"/>
          </a:p>
          <a:p>
            <a:r>
              <a:rPr lang="es-PE" dirty="0" smtClean="0"/>
              <a:t>135 mil millones aporte del sector</a:t>
            </a:r>
            <a:r>
              <a:rPr lang="es-PE" baseline="0" dirty="0" smtClean="0"/>
              <a:t> público , divididos en </a:t>
            </a:r>
            <a:r>
              <a:rPr lang="fr-FR" dirty="0" smtClean="0"/>
              <a:t>69% </a:t>
            </a:r>
            <a:r>
              <a:rPr lang="fr-FR" dirty="0" err="1" smtClean="0"/>
              <a:t>canales</a:t>
            </a:r>
            <a:r>
              <a:rPr lang="fr-FR" baseline="0" dirty="0" smtClean="0"/>
              <a:t> </a:t>
            </a:r>
            <a:r>
              <a:rPr lang="fr-FR" dirty="0" err="1" smtClean="0"/>
              <a:t>bilaterales</a:t>
            </a:r>
            <a:r>
              <a:rPr lang="fr-FR" dirty="0" smtClean="0"/>
              <a:t>, 31% </a:t>
            </a:r>
            <a:r>
              <a:rPr lang="fr-FR" dirty="0" err="1" smtClean="0"/>
              <a:t>canales</a:t>
            </a:r>
            <a:r>
              <a:rPr lang="fr-FR" baseline="0" dirty="0" smtClean="0"/>
              <a:t> </a:t>
            </a:r>
            <a:r>
              <a:rPr lang="fr-FR" dirty="0" err="1" smtClean="0"/>
              <a:t>multilateral</a:t>
            </a:r>
            <a:r>
              <a:rPr lang="fr-FR" dirty="0" smtClean="0"/>
              <a:t> </a:t>
            </a:r>
          </a:p>
          <a:p>
            <a:endParaRPr lang="es-PE"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8</a:t>
            </a:fld>
            <a:endParaRPr lang="es-PE"/>
          </a:p>
        </p:txBody>
      </p:sp>
    </p:spTree>
    <p:extLst>
      <p:ext uri="{BB962C8B-B14F-4D97-AF65-F5344CB8AC3E}">
        <p14:creationId xmlns:p14="http://schemas.microsoft.com/office/powerpoint/2010/main" val="66742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Los tres principales receptores de inversiones financieras regionales del clima en 2012 fueron el Norte de Europa, Europa Occidental y Sur de Europa (32%), Asia oriental y el Pacífico (29% incluyendo China), y Norteamérica (9%).</a:t>
            </a:r>
          </a:p>
          <a:p>
            <a:endParaRPr lang="es-PE" sz="1200" b="0" i="0" u="none" strike="noStrike" kern="1200" baseline="0" dirty="0" smtClean="0">
              <a:solidFill>
                <a:schemeClr val="tx1"/>
              </a:solidFill>
              <a:latin typeface="+mn-lt"/>
              <a:ea typeface="+mn-ea"/>
              <a:cs typeface="+mn-cs"/>
            </a:endParaRPr>
          </a:p>
          <a:p>
            <a:r>
              <a:rPr lang="es-PE" sz="1200" b="0" i="0" u="none" strike="noStrike" kern="1200" baseline="0" dirty="0" smtClean="0">
                <a:solidFill>
                  <a:schemeClr val="tx1"/>
                </a:solidFill>
                <a:latin typeface="+mn-lt"/>
                <a:ea typeface="+mn-ea"/>
                <a:cs typeface="+mn-cs"/>
              </a:rPr>
              <a:t>Estas mismas tres regiones fueron también las principales fuentes de financiación para el clima con cada uno respectivamente contribuyendo 31%, 28% y 12%. Este sesgo regional muestra una preferencia por las inversiones nacionales.</a:t>
            </a:r>
          </a:p>
          <a:p>
            <a:endParaRPr lang="es-PE" sz="1200" b="1" i="0" u="none" strike="noStrike" kern="1200" baseline="0" dirty="0" smtClean="0">
              <a:solidFill>
                <a:schemeClr val="tx1"/>
              </a:solidFill>
              <a:latin typeface="+mn-lt"/>
              <a:ea typeface="+mn-ea"/>
              <a:cs typeface="+mn-cs"/>
            </a:endParaRPr>
          </a:p>
          <a:p>
            <a:r>
              <a:rPr lang="es-PE" b="1" dirty="0" smtClean="0"/>
              <a:t>http://www.climatefinancelandscape.org/map/</a:t>
            </a:r>
          </a:p>
          <a:p>
            <a:endParaRPr lang="es-PE" b="1" dirty="0"/>
          </a:p>
        </p:txBody>
      </p:sp>
      <p:sp>
        <p:nvSpPr>
          <p:cNvPr id="4" name="Slide Number Placeholder 3"/>
          <p:cNvSpPr>
            <a:spLocks noGrp="1"/>
          </p:cNvSpPr>
          <p:nvPr>
            <p:ph type="sldNum" sz="quarter" idx="10"/>
          </p:nvPr>
        </p:nvSpPr>
        <p:spPr/>
        <p:txBody>
          <a:bodyPr/>
          <a:lstStyle/>
          <a:p>
            <a:fld id="{B6472FFB-40BE-4A38-8948-D46C9D8AFF3B}" type="slidenum">
              <a:rPr lang="es-PE" smtClean="0"/>
              <a:pPr/>
              <a:t>9</a:t>
            </a:fld>
            <a:endParaRPr lang="es-PE"/>
          </a:p>
        </p:txBody>
      </p:sp>
    </p:spTree>
    <p:extLst>
      <p:ext uri="{BB962C8B-B14F-4D97-AF65-F5344CB8AC3E}">
        <p14:creationId xmlns:p14="http://schemas.microsoft.com/office/powerpoint/2010/main" val="274362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PE" dirty="0" smtClean="0">
                <a:ea typeface="ＭＳ Ｐゴシック" pitchFamily="34" charset="-128"/>
              </a:rPr>
              <a:t>Special Climate Change Fund (SCCF) – FECC </a:t>
            </a:r>
            <a:r>
              <a:rPr lang="en-US" altLang="es-PE" dirty="0" err="1" smtClean="0">
                <a:ea typeface="ＭＳ Ｐゴシック" pitchFamily="34" charset="-128"/>
              </a:rPr>
              <a:t>Fondo</a:t>
            </a:r>
            <a:r>
              <a:rPr lang="en-US" altLang="es-PE" dirty="0" smtClean="0">
                <a:ea typeface="ＭＳ Ｐゴシック" pitchFamily="34" charset="-128"/>
              </a:rPr>
              <a:t> Especia</a:t>
            </a:r>
            <a:r>
              <a:rPr lang="en-US" altLang="es-PE" baseline="0" dirty="0" smtClean="0">
                <a:ea typeface="ＭＳ Ｐゴシック" pitchFamily="34" charset="-128"/>
              </a:rPr>
              <a:t>l para el </a:t>
            </a:r>
            <a:r>
              <a:rPr lang="en-US" altLang="es-PE" baseline="0" dirty="0" err="1" smtClean="0">
                <a:ea typeface="ＭＳ Ｐゴシック" pitchFamily="34" charset="-128"/>
              </a:rPr>
              <a:t>Cambio</a:t>
            </a:r>
            <a:r>
              <a:rPr lang="en-US" altLang="es-PE" baseline="0" dirty="0" smtClean="0">
                <a:ea typeface="ＭＳ Ｐゴシック" pitchFamily="34" charset="-128"/>
              </a:rPr>
              <a:t> </a:t>
            </a:r>
            <a:r>
              <a:rPr lang="en-US" altLang="es-PE" baseline="0" dirty="0" err="1" smtClean="0">
                <a:ea typeface="ＭＳ Ｐゴシック" pitchFamily="34" charset="-128"/>
              </a:rPr>
              <a:t>Climático</a:t>
            </a:r>
            <a:endParaRPr lang="en-US" altLang="es-PE" dirty="0" smtClean="0">
              <a:ea typeface="ＭＳ Ｐゴシック" pitchFamily="34" charset="-128"/>
            </a:endParaRPr>
          </a:p>
          <a:p>
            <a:r>
              <a:rPr lang="en-US" altLang="es-PE" dirty="0" smtClean="0">
                <a:ea typeface="ＭＳ Ｐゴシック" pitchFamily="34" charset="-128"/>
              </a:rPr>
              <a:t>Least Developed Countries Fund (LDCF) – FPMA</a:t>
            </a:r>
            <a:r>
              <a:rPr lang="en-US" altLang="es-PE" baseline="0" dirty="0" smtClean="0">
                <a:ea typeface="ＭＳ Ｐゴシック" pitchFamily="34" charset="-128"/>
              </a:rPr>
              <a:t> </a:t>
            </a:r>
            <a:r>
              <a:rPr lang="en-US" altLang="es-PE" baseline="0" dirty="0" err="1" smtClean="0">
                <a:ea typeface="ＭＳ Ｐゴシック" pitchFamily="34" charset="-128"/>
              </a:rPr>
              <a:t>Fondo</a:t>
            </a:r>
            <a:r>
              <a:rPr lang="en-US" altLang="es-PE" baseline="0" dirty="0" smtClean="0">
                <a:ea typeface="ＭＳ Ｐゴシック" pitchFamily="34" charset="-128"/>
              </a:rPr>
              <a:t> para los </a:t>
            </a:r>
            <a:r>
              <a:rPr lang="en-US" altLang="es-PE" baseline="0" dirty="0" err="1" smtClean="0">
                <a:ea typeface="ＭＳ Ｐゴシック" pitchFamily="34" charset="-128"/>
              </a:rPr>
              <a:t>Países</a:t>
            </a:r>
            <a:r>
              <a:rPr lang="en-US" altLang="es-PE" baseline="0" dirty="0" smtClean="0">
                <a:ea typeface="ＭＳ Ｐゴシック" pitchFamily="34" charset="-128"/>
              </a:rPr>
              <a:t> </a:t>
            </a:r>
            <a:r>
              <a:rPr lang="en-US" altLang="es-PE" baseline="0" dirty="0" err="1" smtClean="0">
                <a:ea typeface="ＭＳ Ｐゴシック" pitchFamily="34" charset="-128"/>
              </a:rPr>
              <a:t>Menos</a:t>
            </a:r>
            <a:r>
              <a:rPr lang="en-US" altLang="es-PE" baseline="0" dirty="0" smtClean="0">
                <a:ea typeface="ＭＳ Ｐゴシック" pitchFamily="34" charset="-128"/>
              </a:rPr>
              <a:t> </a:t>
            </a:r>
            <a:r>
              <a:rPr lang="en-US" altLang="es-PE" baseline="0" dirty="0" err="1" smtClean="0">
                <a:ea typeface="ＭＳ Ｐゴシック" pitchFamily="34" charset="-128"/>
              </a:rPr>
              <a:t>Adelantados</a:t>
            </a:r>
            <a:endParaRPr lang="en-US" altLang="es-PE" baseline="0" dirty="0" smtClean="0">
              <a:ea typeface="ＭＳ Ｐゴシック" pitchFamily="34" charset="-128"/>
            </a:endParaRPr>
          </a:p>
          <a:p>
            <a:endParaRPr lang="es-PE" altLang="es-PE" dirty="0" smtClean="0">
              <a:ea typeface="ＭＳ Ｐゴシック" pitchFamily="34" charset="-128"/>
            </a:endParaRPr>
          </a:p>
          <a:p>
            <a:r>
              <a:rPr lang="es-PE" altLang="es-PE" dirty="0" err="1" smtClean="0">
                <a:ea typeface="ＭＳ Ｐゴシック" pitchFamily="34" charset="-128"/>
              </a:rPr>
              <a:t>Multi-donor</a:t>
            </a:r>
            <a:r>
              <a:rPr lang="es-PE" altLang="es-PE" dirty="0" smtClean="0">
                <a:ea typeface="ＭＳ Ｐゴシック" pitchFamily="34" charset="-128"/>
              </a:rPr>
              <a:t> trust </a:t>
            </a:r>
            <a:r>
              <a:rPr lang="es-PE" altLang="es-PE" dirty="0" err="1" smtClean="0">
                <a:ea typeface="ＭＳ Ｐゴシック" pitchFamily="34" charset="-128"/>
              </a:rPr>
              <a:t>fund</a:t>
            </a:r>
            <a:r>
              <a:rPr lang="es-PE" altLang="es-PE" dirty="0" smtClean="0">
                <a:ea typeface="ＭＳ Ｐゴシック" pitchFamily="34" charset="-128"/>
              </a:rPr>
              <a:t> (MDTF) </a:t>
            </a:r>
            <a:r>
              <a:rPr lang="es-PE" altLang="es-PE" baseline="0" dirty="0" smtClean="0">
                <a:ea typeface="ＭＳ Ｐゴシック" pitchFamily="34" charset="-128"/>
              </a:rPr>
              <a:t>- </a:t>
            </a:r>
            <a:r>
              <a:rPr lang="es-PE" altLang="es-PE" dirty="0" smtClean="0">
                <a:ea typeface="ＭＳ Ｐゴシック" pitchFamily="34" charset="-128"/>
              </a:rPr>
              <a:t>Fondo Fiduciario de Donantes Múltiples </a:t>
            </a:r>
          </a:p>
          <a:p>
            <a:r>
              <a:rPr lang="es-PE" sz="1200" b="0" i="0" kern="1200" dirty="0" smtClean="0">
                <a:solidFill>
                  <a:schemeClr val="tx1"/>
                </a:solidFill>
                <a:effectLst/>
                <a:latin typeface="+mn-lt"/>
                <a:ea typeface="+mn-ea"/>
                <a:cs typeface="+mn-cs"/>
              </a:rPr>
              <a:t>Fondos de Inversión Climática –</a:t>
            </a:r>
            <a:r>
              <a:rPr lang="es-PE" sz="1200" b="0" i="0" kern="1200" baseline="0" dirty="0" smtClean="0">
                <a:solidFill>
                  <a:schemeClr val="tx1"/>
                </a:solidFill>
                <a:effectLst/>
                <a:latin typeface="+mn-lt"/>
                <a:ea typeface="+mn-ea"/>
                <a:cs typeface="+mn-cs"/>
              </a:rPr>
              <a:t> </a:t>
            </a:r>
            <a:r>
              <a:rPr lang="es-PE" sz="1200" b="0" i="0" kern="1200" dirty="0" err="1" smtClean="0">
                <a:solidFill>
                  <a:schemeClr val="tx1"/>
                </a:solidFill>
                <a:effectLst/>
                <a:latin typeface="+mn-lt"/>
                <a:ea typeface="+mn-ea"/>
                <a:cs typeface="+mn-cs"/>
              </a:rPr>
              <a:t>CIFs</a:t>
            </a:r>
            <a:endParaRPr lang="es-PE" sz="1200" b="0" i="0" kern="1200" dirty="0" smtClean="0">
              <a:solidFill>
                <a:schemeClr val="tx1"/>
              </a:solidFill>
              <a:effectLst/>
              <a:latin typeface="+mn-lt"/>
              <a:ea typeface="+mn-ea"/>
              <a:cs typeface="+mn-cs"/>
            </a:endParaRPr>
          </a:p>
          <a:p>
            <a:r>
              <a:rPr lang="es-PE" altLang="es-PE" sz="1200" b="0" i="0" kern="1200" dirty="0" smtClean="0">
                <a:solidFill>
                  <a:schemeClr val="tx1"/>
                </a:solidFill>
                <a:effectLst/>
                <a:latin typeface="+mn-lt"/>
                <a:ea typeface="+mn-ea"/>
                <a:cs typeface="+mn-cs"/>
              </a:rPr>
              <a:t>ICI</a:t>
            </a:r>
            <a:r>
              <a:rPr lang="es-PE" altLang="es-PE" sz="1200" b="0" i="0" kern="1200" baseline="0" dirty="0" smtClean="0">
                <a:solidFill>
                  <a:schemeClr val="tx1"/>
                </a:solidFill>
                <a:effectLst/>
                <a:latin typeface="+mn-lt"/>
                <a:ea typeface="+mn-ea"/>
                <a:cs typeface="+mn-cs"/>
              </a:rPr>
              <a:t> Iniciativa Climática Internacional de Alemania </a:t>
            </a:r>
            <a:endParaRPr lang="es-PE" altLang="es-PE" b="0" dirty="0" smtClean="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4E393EC-F184-4825-BF1A-77CFF9E965EC}" type="slidenum">
              <a:rPr lang="en-US" altLang="es-PE" sz="1200"/>
              <a:pPr eaLnBrk="1" hangingPunct="1"/>
              <a:t>11</a:t>
            </a:fld>
            <a:endParaRPr lang="en-US" altLang="es-PE" sz="1200"/>
          </a:p>
        </p:txBody>
      </p:sp>
    </p:spTree>
    <p:extLst>
      <p:ext uri="{BB962C8B-B14F-4D97-AF65-F5344CB8AC3E}">
        <p14:creationId xmlns:p14="http://schemas.microsoft.com/office/powerpoint/2010/main" val="3382119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06F68C7-D139-43BC-A2FF-4AB7DFDDBB17}" type="slidenum">
              <a:rPr lang="es-PE" smtClean="0"/>
              <a:pPr/>
              <a:t>‹#›</a:t>
            </a:fld>
            <a:endParaRPr lang="es-PE"/>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1"/>
            <a:ext cx="85347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06F68C7-D139-43BC-A2FF-4AB7DFDDBB17}" type="slidenum">
              <a:rPr lang="es-PE" smtClean="0"/>
              <a:pPr/>
              <a:t>‹#›</a:t>
            </a:fld>
            <a:endParaRPr lang="es-PE"/>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1"/>
            <a:ext cx="85347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06F68C7-D139-43BC-A2FF-4AB7DFDDBB17}" type="slidenum">
              <a:rPr lang="es-PE" smtClean="0"/>
              <a:pPr/>
              <a:t>‹#›</a:t>
            </a:fld>
            <a:endParaRPr lang="es-PE"/>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1"/>
            <a:ext cx="85347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06F68C7-D139-43BC-A2FF-4AB7DFDDBB17}" type="slidenum">
              <a:rPr lang="es-PE" smtClean="0"/>
              <a:pPr/>
              <a:t>‹#›</a:t>
            </a:fld>
            <a:endParaRPr lang="es-PE"/>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76201"/>
            <a:ext cx="853475"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6"/>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2"/>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A570ECC-A812-451C-B141-EE3B4F420993}" type="datetimeFigureOut">
              <a:rPr lang="es-PE" smtClean="0"/>
              <a:pPr/>
              <a:t>17/10/2014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06F68C7-D139-43BC-A2FF-4AB7DFDDBB17}" type="slidenum">
              <a:rPr lang="es-PE" smtClean="0"/>
              <a:pPr/>
              <a:t>‹#›</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70ECC-A812-451C-B141-EE3B4F420993}" type="datetimeFigureOut">
              <a:rPr lang="es-PE" smtClean="0"/>
              <a:pPr/>
              <a:t>17/10/2014</a:t>
            </a:fld>
            <a:endParaRPr lang="es-P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F68C7-D139-43BC-A2FF-4AB7DFDDBB17}" type="slidenum">
              <a:rPr lang="es-PE" smtClean="0"/>
              <a:pPr/>
              <a:t>‹#›</a:t>
            </a:fld>
            <a:endParaRPr 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5364"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5365" name="8 Imagen"/>
          <p:cNvPicPr>
            <a:picLocks noChangeAspect="1"/>
          </p:cNvPicPr>
          <p:nvPr/>
        </p:nvPicPr>
        <p:blipFill>
          <a:blip r:embed="rId2"/>
          <a:srcRect/>
          <a:stretch>
            <a:fillRect/>
          </a:stretch>
        </p:blipFill>
        <p:spPr bwMode="auto">
          <a:xfrm>
            <a:off x="8243888" y="115888"/>
            <a:ext cx="644525" cy="1512887"/>
          </a:xfrm>
          <a:prstGeom prst="rect">
            <a:avLst/>
          </a:prstGeom>
          <a:noFill/>
          <a:ln w="9525">
            <a:noFill/>
            <a:miter lim="800000"/>
            <a:headEnd/>
            <a:tailEnd/>
          </a:ln>
        </p:spPr>
      </p:pic>
      <p:sp>
        <p:nvSpPr>
          <p:cNvPr id="12" name="11 Rectángulo"/>
          <p:cNvSpPr/>
          <p:nvPr/>
        </p:nvSpPr>
        <p:spPr>
          <a:xfrm>
            <a:off x="0" y="6308725"/>
            <a:ext cx="9148763" cy="579438"/>
          </a:xfrm>
          <a:prstGeom prst="rect">
            <a:avLst/>
          </a:prstGeom>
          <a:solidFill>
            <a:srgbClr val="407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5368" name="12 CuadroTexto"/>
          <p:cNvSpPr txBox="1">
            <a:spLocks noChangeArrowheads="1"/>
          </p:cNvSpPr>
          <p:nvPr/>
        </p:nvSpPr>
        <p:spPr bwMode="auto">
          <a:xfrm>
            <a:off x="0" y="4929426"/>
            <a:ext cx="9144000" cy="861774"/>
          </a:xfrm>
          <a:prstGeom prst="rect">
            <a:avLst/>
          </a:prstGeom>
          <a:noFill/>
          <a:ln w="9525">
            <a:noFill/>
            <a:miter lim="800000"/>
            <a:headEnd/>
            <a:tailEnd/>
          </a:ln>
        </p:spPr>
        <p:txBody>
          <a:bodyPr>
            <a:prstTxWarp prst="textNoShape">
              <a:avLst/>
            </a:prstTxWarp>
            <a:spAutoFit/>
          </a:bodyPr>
          <a:lstStyle/>
          <a:p>
            <a:pPr algn="ctr"/>
            <a:r>
              <a:rPr lang="es-PE" b="1" smtClean="0">
                <a:latin typeface="Myriad Pro" pitchFamily="-111" charset="0"/>
              </a:rPr>
              <a:t>Jorge Álvarez Lam</a:t>
            </a:r>
            <a:endParaRPr lang="es-PE" b="1" dirty="0" smtClean="0">
              <a:latin typeface="Myriad Pro" pitchFamily="-111" charset="0"/>
            </a:endParaRPr>
          </a:p>
          <a:p>
            <a:pPr algn="ctr"/>
            <a:r>
              <a:rPr lang="es-PE" sz="1600" dirty="0" smtClean="0">
                <a:latin typeface="Myriad Pro" pitchFamily="-111" charset="0"/>
              </a:rPr>
              <a:t>Oficial de Programa en Medio Ambiente y Energía</a:t>
            </a:r>
          </a:p>
          <a:p>
            <a:pPr algn="ctr"/>
            <a:r>
              <a:rPr lang="es-PE" sz="1600" dirty="0" smtClean="0">
                <a:latin typeface="Myriad Pro" pitchFamily="-111" charset="0"/>
              </a:rPr>
              <a:t>PNUD </a:t>
            </a:r>
            <a:r>
              <a:rPr lang="es-PE" sz="1600" dirty="0">
                <a:latin typeface="Myriad Pro" pitchFamily="-111" charset="0"/>
              </a:rPr>
              <a:t>- Perú</a:t>
            </a:r>
          </a:p>
        </p:txBody>
      </p:sp>
      <p:sp>
        <p:nvSpPr>
          <p:cNvPr id="15369" name="13 CuadroTexto"/>
          <p:cNvSpPr txBox="1">
            <a:spLocks noChangeArrowheads="1"/>
          </p:cNvSpPr>
          <p:nvPr/>
        </p:nvSpPr>
        <p:spPr bwMode="auto">
          <a:xfrm>
            <a:off x="4716463" y="6402388"/>
            <a:ext cx="4171950" cy="307975"/>
          </a:xfrm>
          <a:prstGeom prst="rect">
            <a:avLst/>
          </a:prstGeom>
          <a:noFill/>
          <a:ln w="9525">
            <a:noFill/>
            <a:miter lim="800000"/>
            <a:headEnd/>
            <a:tailEnd/>
          </a:ln>
        </p:spPr>
        <p:txBody>
          <a:bodyPr>
            <a:prstTxWarp prst="textNoShape">
              <a:avLst/>
            </a:prstTxWarp>
            <a:spAutoFit/>
          </a:bodyPr>
          <a:lstStyle/>
          <a:p>
            <a:pPr algn="r"/>
            <a:r>
              <a:rPr lang="es-PE" sz="1400" b="1" dirty="0">
                <a:solidFill>
                  <a:schemeClr val="bg1"/>
                </a:solidFill>
                <a:latin typeface="Myriad Pro" pitchFamily="-111" charset="0"/>
              </a:rPr>
              <a:t>Lima,</a:t>
            </a:r>
            <a:r>
              <a:rPr lang="es-PE" sz="1400" b="1" dirty="0" smtClean="0">
                <a:solidFill>
                  <a:schemeClr val="bg1"/>
                </a:solidFill>
                <a:latin typeface="Myriad Pro" pitchFamily="-111" charset="0"/>
              </a:rPr>
              <a:t> 17 de octubre del </a:t>
            </a:r>
            <a:r>
              <a:rPr lang="es-PE" sz="1400" b="1" dirty="0">
                <a:solidFill>
                  <a:schemeClr val="bg1"/>
                </a:solidFill>
                <a:latin typeface="Myriad Pro" pitchFamily="-111" charset="0"/>
              </a:rPr>
              <a:t>2014</a:t>
            </a:r>
          </a:p>
        </p:txBody>
      </p:sp>
      <p:cxnSp>
        <p:nvCxnSpPr>
          <p:cNvPr id="16" name="15 Conector recto"/>
          <p:cNvCxnSpPr/>
          <p:nvPr/>
        </p:nvCxnSpPr>
        <p:spPr>
          <a:xfrm flipH="1">
            <a:off x="4427538" y="6742113"/>
            <a:ext cx="4392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830050"/>
            <a:ext cx="9144000" cy="1446550"/>
          </a:xfrm>
          <a:prstGeom prst="rect">
            <a:avLst/>
          </a:prstGeom>
        </p:spPr>
        <p:txBody>
          <a:bodyPr wrap="square">
            <a:spAutoFit/>
          </a:bodyPr>
          <a:lstStyle/>
          <a:p>
            <a:pPr algn="ctr"/>
            <a:r>
              <a:rPr lang="es-PE" sz="4400" b="1" dirty="0">
                <a:solidFill>
                  <a:schemeClr val="accent1">
                    <a:lumMod val="75000"/>
                  </a:schemeClr>
                </a:solidFill>
                <a:latin typeface="Myriad Pro" pitchFamily="34" charset="0"/>
              </a:rPr>
              <a:t>Introducción al Financiamiento Climático: </a:t>
            </a:r>
            <a:endParaRPr lang="es-ES_tradnl" sz="4400" b="1" dirty="0">
              <a:solidFill>
                <a:schemeClr val="accent1">
                  <a:lumMod val="75000"/>
                </a:schemeClr>
              </a:solidFill>
              <a:latin typeface="Myriad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2"/>
          <a:srcRect/>
          <a:stretch>
            <a:fillRect/>
          </a:stretch>
        </p:blipFill>
        <p:spPr bwMode="auto">
          <a:xfrm>
            <a:off x="8243888" y="115888"/>
            <a:ext cx="644525" cy="1512887"/>
          </a:xfrm>
          <a:prstGeom prst="rect">
            <a:avLst/>
          </a:prstGeom>
          <a:noFill/>
          <a:ln w="9525">
            <a:noFill/>
            <a:miter lim="800000"/>
            <a:headEnd/>
            <a:tailEnd/>
          </a:ln>
        </p:spPr>
      </p:pic>
      <p:sp>
        <p:nvSpPr>
          <p:cNvPr id="7" name="1 CuadroTexto"/>
          <p:cNvSpPr txBox="1"/>
          <p:nvPr/>
        </p:nvSpPr>
        <p:spPr>
          <a:xfrm>
            <a:off x="-381000" y="914400"/>
            <a:ext cx="9144000" cy="477054"/>
          </a:xfrm>
          <a:prstGeom prst="rect">
            <a:avLst/>
          </a:prstGeom>
          <a:noFill/>
        </p:spPr>
        <p:txBody>
          <a:bodyPr wrap="square">
            <a:spAutoFit/>
          </a:bodyPr>
          <a:lstStyle/>
          <a:p>
            <a:pPr algn="ctr">
              <a:defRPr/>
            </a:pPr>
            <a:r>
              <a:rPr lang="es-PE" sz="2400" b="1" dirty="0" smtClean="0">
                <a:solidFill>
                  <a:srgbClr val="376092"/>
                </a:solidFill>
                <a:latin typeface="Myriad Pro" pitchFamily="34" charset="0"/>
              </a:rPr>
              <a:t>La Arquitectura Financiera Global </a:t>
            </a:r>
            <a:r>
              <a:rPr lang="es-PE" sz="2400" b="1" dirty="0" smtClean="0">
                <a:solidFill>
                  <a:srgbClr val="95B3D7"/>
                </a:solidFill>
                <a:latin typeface="Myriad Pro" pitchFamily="34" charset="0"/>
              </a:rPr>
              <a:t>del Cambio Climático</a:t>
            </a:r>
            <a:endParaRPr lang="es-PE" sz="2400" b="1" dirty="0">
              <a:solidFill>
                <a:srgbClr val="95B3D7"/>
              </a:solidFill>
              <a:latin typeface="Myriad Pro" pitchFamily="34" charset="0"/>
            </a:endParaRPr>
          </a:p>
        </p:txBody>
      </p:sp>
      <p:grpSp>
        <p:nvGrpSpPr>
          <p:cNvPr id="12" name="Group 217"/>
          <p:cNvGrpSpPr>
            <a:grpSpLocks/>
          </p:cNvGrpSpPr>
          <p:nvPr/>
        </p:nvGrpSpPr>
        <p:grpSpPr bwMode="auto">
          <a:xfrm>
            <a:off x="148003" y="1430179"/>
            <a:ext cx="8310197" cy="5427821"/>
            <a:chOff x="250849" y="999066"/>
            <a:chExt cx="9003428" cy="5427297"/>
          </a:xfrm>
        </p:grpSpPr>
        <p:grpSp>
          <p:nvGrpSpPr>
            <p:cNvPr id="13" name="Group 146"/>
            <p:cNvGrpSpPr>
              <a:grpSpLocks/>
            </p:cNvGrpSpPr>
            <p:nvPr/>
          </p:nvGrpSpPr>
          <p:grpSpPr bwMode="auto">
            <a:xfrm>
              <a:off x="250849" y="999066"/>
              <a:ext cx="9003428" cy="5427297"/>
              <a:chOff x="233916" y="1007533"/>
              <a:chExt cx="9003428" cy="5427297"/>
            </a:xfrm>
          </p:grpSpPr>
          <p:sp>
            <p:nvSpPr>
              <p:cNvPr id="35" name="Rounded Rectangle 4"/>
              <p:cNvSpPr>
                <a:spLocks noChangeArrowheads="1"/>
              </p:cNvSpPr>
              <p:nvPr/>
            </p:nvSpPr>
            <p:spPr bwMode="auto">
              <a:xfrm>
                <a:off x="423334" y="2297286"/>
                <a:ext cx="866636" cy="493084"/>
              </a:xfrm>
              <a:prstGeom prst="roundRect">
                <a:avLst>
                  <a:gd name="adj" fmla="val 16667"/>
                </a:avLst>
              </a:prstGeom>
              <a:noFill/>
              <a:ln w="22225" algn="ctr">
                <a:solidFill>
                  <a:srgbClr val="00FF00"/>
                </a:solidFill>
                <a:round/>
                <a:headEnd/>
                <a:tailEnd/>
              </a:ln>
            </p:spPr>
            <p:txBody>
              <a:bodyPr anchor="ctr"/>
              <a:lstStyle/>
              <a:p>
                <a:pPr algn="ctr"/>
                <a:r>
                  <a:rPr lang="en-US" sz="800" b="1" i="0" u="none" dirty="0" err="1" smtClean="0">
                    <a:solidFill>
                      <a:srgbClr val="00B050"/>
                    </a:solidFill>
                    <a:latin typeface="Calibri" pitchFamily="34" charset="0"/>
                  </a:rPr>
                  <a:t>Entidades</a:t>
                </a:r>
                <a:r>
                  <a:rPr lang="en-US" sz="800" b="1" i="0" u="none" dirty="0" smtClean="0">
                    <a:solidFill>
                      <a:srgbClr val="00B050"/>
                    </a:solidFill>
                    <a:latin typeface="Calibri" pitchFamily="34" charset="0"/>
                  </a:rPr>
                  <a:t> de </a:t>
                </a:r>
                <a:r>
                  <a:rPr lang="en-US" sz="800" b="1" i="0" u="none" dirty="0" err="1" smtClean="0">
                    <a:solidFill>
                      <a:srgbClr val="00B050"/>
                    </a:solidFill>
                    <a:latin typeface="Calibri" pitchFamily="34" charset="0"/>
                  </a:rPr>
                  <a:t>implementa.nacionales</a:t>
                </a:r>
                <a:endParaRPr lang="en-US" sz="800" b="1" i="0" u="none" dirty="0">
                  <a:solidFill>
                    <a:srgbClr val="00B050"/>
                  </a:solidFill>
                  <a:latin typeface="Calibri" pitchFamily="34" charset="0"/>
                </a:endParaRPr>
              </a:p>
            </p:txBody>
          </p:sp>
          <p:sp>
            <p:nvSpPr>
              <p:cNvPr id="36" name="Rounded Rectangle 6"/>
              <p:cNvSpPr>
                <a:spLocks noChangeArrowheads="1"/>
              </p:cNvSpPr>
              <p:nvPr/>
            </p:nvSpPr>
            <p:spPr bwMode="auto">
              <a:xfrm>
                <a:off x="7943716" y="1007533"/>
                <a:ext cx="1293628" cy="736600"/>
              </a:xfrm>
              <a:prstGeom prst="roundRect">
                <a:avLst>
                  <a:gd name="adj" fmla="val 16667"/>
                </a:avLst>
              </a:prstGeom>
              <a:noFill/>
              <a:ln w="22225" algn="ctr">
                <a:solidFill>
                  <a:srgbClr val="002060"/>
                </a:solidFill>
                <a:prstDash val="sysDot"/>
                <a:round/>
                <a:headEnd/>
                <a:tailEnd/>
              </a:ln>
            </p:spPr>
            <p:txBody>
              <a:bodyPr anchor="ctr"/>
              <a:lstStyle/>
              <a:p>
                <a:pPr algn="ctr"/>
                <a:r>
                  <a:rPr lang="en-US" sz="900" b="1" dirty="0" err="1" smtClean="0">
                    <a:solidFill>
                      <a:srgbClr val="002060"/>
                    </a:solidFill>
                    <a:latin typeface="Calibri" pitchFamily="34" charset="0"/>
                  </a:rPr>
                  <a:t>Finanzas</a:t>
                </a:r>
                <a:r>
                  <a:rPr lang="en-US" sz="900" b="1" dirty="0" smtClean="0">
                    <a:solidFill>
                      <a:srgbClr val="002060"/>
                    </a:solidFill>
                    <a:latin typeface="Calibri" pitchFamily="34" charset="0"/>
                  </a:rPr>
                  <a:t> </a:t>
                </a:r>
                <a:r>
                  <a:rPr lang="en-US" sz="900" b="1" dirty="0" err="1" smtClean="0">
                    <a:solidFill>
                      <a:srgbClr val="002060"/>
                    </a:solidFill>
                    <a:latin typeface="Calibri" pitchFamily="34" charset="0"/>
                  </a:rPr>
                  <a:t>climáticas</a:t>
                </a:r>
                <a:r>
                  <a:rPr lang="en-US" sz="900" b="1" dirty="0" smtClean="0">
                    <a:solidFill>
                      <a:srgbClr val="002060"/>
                    </a:solidFill>
                    <a:latin typeface="Calibri" pitchFamily="34" charset="0"/>
                  </a:rPr>
                  <a:t> </a:t>
                </a:r>
                <a:r>
                  <a:rPr lang="en-US" sz="900" b="1" dirty="0" err="1" smtClean="0">
                    <a:solidFill>
                      <a:srgbClr val="002060"/>
                    </a:solidFill>
                    <a:latin typeface="Calibri" pitchFamily="34" charset="0"/>
                  </a:rPr>
                  <a:t>innovadoras</a:t>
                </a:r>
                <a:r>
                  <a:rPr lang="en-US" sz="900" b="1" dirty="0" smtClean="0">
                    <a:solidFill>
                      <a:srgbClr val="002060"/>
                    </a:solidFill>
                    <a:latin typeface="Calibri" pitchFamily="34" charset="0"/>
                  </a:rPr>
                  <a:t> (</a:t>
                </a:r>
                <a:r>
                  <a:rPr lang="en-US" sz="900" b="1" dirty="0" err="1" smtClean="0">
                    <a:solidFill>
                      <a:srgbClr val="002060"/>
                    </a:solidFill>
                    <a:latin typeface="Calibri" pitchFamily="34" charset="0"/>
                  </a:rPr>
                  <a:t>fuentes</a:t>
                </a:r>
                <a:r>
                  <a:rPr lang="en-US" sz="900" b="1" dirty="0" smtClean="0">
                    <a:solidFill>
                      <a:srgbClr val="002060"/>
                    </a:solidFill>
                    <a:latin typeface="Calibri" pitchFamily="34" charset="0"/>
                  </a:rPr>
                  <a:t> </a:t>
                </a:r>
                <a:r>
                  <a:rPr lang="en-US" sz="900" b="1" dirty="0" err="1" smtClean="0">
                    <a:solidFill>
                      <a:srgbClr val="002060"/>
                    </a:solidFill>
                    <a:latin typeface="Calibri" pitchFamily="34" charset="0"/>
                  </a:rPr>
                  <a:t>bajo</a:t>
                </a:r>
                <a:r>
                  <a:rPr lang="en-US" sz="900" b="1" dirty="0" smtClean="0">
                    <a:solidFill>
                      <a:srgbClr val="002060"/>
                    </a:solidFill>
                    <a:latin typeface="Calibri" pitchFamily="34" charset="0"/>
                  </a:rPr>
                  <a:t> </a:t>
                </a:r>
                <a:r>
                  <a:rPr lang="en-US" sz="900" b="1" dirty="0" err="1" smtClean="0">
                    <a:solidFill>
                      <a:srgbClr val="002060"/>
                    </a:solidFill>
                    <a:latin typeface="Calibri" pitchFamily="34" charset="0"/>
                  </a:rPr>
                  <a:t>negociación</a:t>
                </a:r>
                <a:r>
                  <a:rPr lang="en-US" sz="900" b="1" dirty="0">
                    <a:solidFill>
                      <a:srgbClr val="002060"/>
                    </a:solidFill>
                    <a:latin typeface="Calibri" pitchFamily="34" charset="0"/>
                  </a:rPr>
                  <a:t>)</a:t>
                </a:r>
                <a:endParaRPr lang="en-US" sz="900" b="1" i="0" u="none" dirty="0">
                  <a:solidFill>
                    <a:srgbClr val="002060"/>
                  </a:solidFill>
                  <a:latin typeface="Calibri" pitchFamily="34" charset="0"/>
                </a:endParaRPr>
              </a:p>
            </p:txBody>
          </p:sp>
          <p:sp>
            <p:nvSpPr>
              <p:cNvPr id="37" name="Rounded Rectangle 14"/>
              <p:cNvSpPr>
                <a:spLocks noChangeArrowheads="1"/>
              </p:cNvSpPr>
              <p:nvPr/>
            </p:nvSpPr>
            <p:spPr bwMode="auto">
              <a:xfrm>
                <a:off x="2184481" y="2297755"/>
                <a:ext cx="782929" cy="493084"/>
              </a:xfrm>
              <a:prstGeom prst="roundRect">
                <a:avLst>
                  <a:gd name="adj" fmla="val 16667"/>
                </a:avLst>
              </a:prstGeom>
              <a:noFill/>
              <a:ln w="22225" algn="ctr">
                <a:solidFill>
                  <a:srgbClr val="006666"/>
                </a:solidFill>
                <a:round/>
                <a:headEnd/>
                <a:tailEnd/>
              </a:ln>
            </p:spPr>
            <p:txBody>
              <a:bodyPr anchor="ctr"/>
              <a:lstStyle/>
              <a:p>
                <a:pPr algn="ctr"/>
                <a:r>
                  <a:rPr lang="en-US" sz="750" b="1" i="0" u="none" dirty="0" err="1" smtClean="0">
                    <a:solidFill>
                      <a:srgbClr val="006666"/>
                    </a:solidFill>
                    <a:latin typeface="Calibri" pitchFamily="34" charset="0"/>
                  </a:rPr>
                  <a:t>Cooperac</a:t>
                </a:r>
                <a:r>
                  <a:rPr lang="en-US" sz="750" b="1" i="0" u="none" dirty="0" smtClean="0">
                    <a:solidFill>
                      <a:srgbClr val="006666"/>
                    </a:solidFill>
                    <a:latin typeface="Calibri" pitchFamily="34" charset="0"/>
                  </a:rPr>
                  <a:t>.</a:t>
                </a:r>
              </a:p>
              <a:p>
                <a:pPr algn="ctr"/>
                <a:r>
                  <a:rPr lang="en-US" sz="750" b="1" i="0" u="none" dirty="0" smtClean="0">
                    <a:solidFill>
                      <a:srgbClr val="006666"/>
                    </a:solidFill>
                    <a:latin typeface="Calibri" pitchFamily="34" charset="0"/>
                  </a:rPr>
                  <a:t>Multilateral</a:t>
                </a:r>
                <a:endParaRPr lang="en-US" sz="750" b="1" i="0" u="none" dirty="0">
                  <a:solidFill>
                    <a:srgbClr val="006666"/>
                  </a:solidFill>
                  <a:latin typeface="Calibri" pitchFamily="34" charset="0"/>
                </a:endParaRPr>
              </a:p>
            </p:txBody>
          </p:sp>
          <p:sp>
            <p:nvSpPr>
              <p:cNvPr id="38" name="Rounded Rectangle 15"/>
              <p:cNvSpPr>
                <a:spLocks noChangeArrowheads="1"/>
              </p:cNvSpPr>
              <p:nvPr/>
            </p:nvSpPr>
            <p:spPr bwMode="auto">
              <a:xfrm>
                <a:off x="1348240" y="2297487"/>
                <a:ext cx="785972" cy="493084"/>
              </a:xfrm>
              <a:prstGeom prst="roundRect">
                <a:avLst>
                  <a:gd name="adj" fmla="val 16667"/>
                </a:avLst>
              </a:prstGeom>
              <a:noFill/>
              <a:ln w="22225" algn="ctr">
                <a:solidFill>
                  <a:srgbClr val="666699"/>
                </a:solidFill>
                <a:round/>
                <a:headEnd/>
                <a:tailEnd/>
              </a:ln>
            </p:spPr>
            <p:txBody>
              <a:bodyPr anchor="ctr"/>
              <a:lstStyle/>
              <a:p>
                <a:pPr algn="ctr"/>
                <a:r>
                  <a:rPr lang="en-US" sz="750" b="1" i="0" u="none" dirty="0" err="1" smtClean="0">
                    <a:solidFill>
                      <a:srgbClr val="666699"/>
                    </a:solidFill>
                    <a:latin typeface="Calibri" pitchFamily="34" charset="0"/>
                  </a:rPr>
                  <a:t>Cooperac</a:t>
                </a:r>
                <a:r>
                  <a:rPr lang="en-US" sz="750" b="1" i="0" u="none" dirty="0" smtClean="0">
                    <a:solidFill>
                      <a:srgbClr val="666699"/>
                    </a:solidFill>
                    <a:latin typeface="Calibri" pitchFamily="34" charset="0"/>
                  </a:rPr>
                  <a:t>. Bilateral</a:t>
                </a:r>
                <a:endParaRPr lang="en-US" sz="750" b="1" i="0" u="none" dirty="0">
                  <a:solidFill>
                    <a:srgbClr val="666699"/>
                  </a:solidFill>
                  <a:latin typeface="Calibri" pitchFamily="34" charset="0"/>
                </a:endParaRPr>
              </a:p>
            </p:txBody>
          </p:sp>
          <p:sp>
            <p:nvSpPr>
              <p:cNvPr id="39" name="Rounded Rectangle 17"/>
              <p:cNvSpPr>
                <a:spLocks noChangeArrowheads="1"/>
              </p:cNvSpPr>
              <p:nvPr/>
            </p:nvSpPr>
            <p:spPr bwMode="auto">
              <a:xfrm>
                <a:off x="7543151" y="2296819"/>
                <a:ext cx="870496" cy="493084"/>
              </a:xfrm>
              <a:prstGeom prst="roundRect">
                <a:avLst>
                  <a:gd name="adj" fmla="val 16667"/>
                </a:avLst>
              </a:prstGeom>
              <a:noFill/>
              <a:ln w="22225" algn="ctr">
                <a:solidFill>
                  <a:srgbClr val="002060"/>
                </a:solidFill>
                <a:round/>
                <a:headEnd/>
                <a:tailEnd/>
              </a:ln>
            </p:spPr>
            <p:txBody>
              <a:bodyPr anchor="ctr"/>
              <a:lstStyle/>
              <a:p>
                <a:pPr algn="ctr"/>
                <a:r>
                  <a:rPr lang="en-US" sz="1000" b="1" dirty="0" smtClean="0">
                    <a:solidFill>
                      <a:srgbClr val="002060"/>
                    </a:solidFill>
                    <a:latin typeface="Calibri" pitchFamily="34" charset="0"/>
                  </a:rPr>
                  <a:t>OSC</a:t>
                </a:r>
                <a:r>
                  <a:rPr lang="en-US" sz="1000" b="1" i="0" u="none" dirty="0" smtClean="0">
                    <a:solidFill>
                      <a:srgbClr val="002060"/>
                    </a:solidFill>
                    <a:latin typeface="Calibri" pitchFamily="34" charset="0"/>
                  </a:rPr>
                  <a:t>/ONG</a:t>
                </a:r>
                <a:endParaRPr lang="en-US" sz="1000" b="1" i="0" u="none" dirty="0">
                  <a:solidFill>
                    <a:srgbClr val="002060"/>
                  </a:solidFill>
                  <a:latin typeface="Calibri" pitchFamily="34" charset="0"/>
                </a:endParaRPr>
              </a:p>
            </p:txBody>
          </p:sp>
          <p:sp>
            <p:nvSpPr>
              <p:cNvPr id="40" name="Rounded Rectangle 20"/>
              <p:cNvSpPr>
                <a:spLocks noChangeArrowheads="1"/>
              </p:cNvSpPr>
              <p:nvPr/>
            </p:nvSpPr>
            <p:spPr bwMode="auto">
              <a:xfrm>
                <a:off x="1924466" y="3569649"/>
                <a:ext cx="1456909" cy="712381"/>
              </a:xfrm>
              <a:prstGeom prst="roundRect">
                <a:avLst>
                  <a:gd name="adj" fmla="val 16667"/>
                </a:avLst>
              </a:prstGeom>
              <a:noFill/>
              <a:ln w="22225" algn="ctr">
                <a:solidFill>
                  <a:srgbClr val="002060"/>
                </a:solidFill>
                <a:round/>
                <a:headEnd/>
                <a:tailEnd/>
              </a:ln>
            </p:spPr>
            <p:txBody>
              <a:bodyPr anchor="ctr"/>
              <a:lstStyle/>
              <a:p>
                <a:pPr algn="ctr"/>
                <a:r>
                  <a:rPr lang="en-US" sz="1200" b="1" i="0" u="none" dirty="0" err="1" smtClean="0">
                    <a:solidFill>
                      <a:srgbClr val="002060"/>
                    </a:solidFill>
                    <a:latin typeface="Calibri" pitchFamily="34" charset="0"/>
                  </a:rPr>
                  <a:t>Asistencia</a:t>
                </a:r>
                <a:r>
                  <a:rPr lang="en-US" sz="1200" b="1" i="0" u="none" dirty="0" smtClean="0">
                    <a:solidFill>
                      <a:srgbClr val="002060"/>
                    </a:solidFill>
                    <a:latin typeface="Calibri" pitchFamily="34" charset="0"/>
                  </a:rPr>
                  <a:t> </a:t>
                </a:r>
                <a:r>
                  <a:rPr lang="en-US" sz="1200" b="1" i="0" u="none" dirty="0" err="1" smtClean="0">
                    <a:solidFill>
                      <a:srgbClr val="002060"/>
                    </a:solidFill>
                    <a:latin typeface="Calibri" pitchFamily="34" charset="0"/>
                  </a:rPr>
                  <a:t>Oficial</a:t>
                </a:r>
                <a:r>
                  <a:rPr lang="en-US" sz="1200" b="1" i="0" u="none" dirty="0" smtClean="0">
                    <a:solidFill>
                      <a:srgbClr val="002060"/>
                    </a:solidFill>
                    <a:latin typeface="Calibri" pitchFamily="34" charset="0"/>
                  </a:rPr>
                  <a:t> del </a:t>
                </a:r>
                <a:r>
                  <a:rPr lang="en-US" sz="1200" b="1" i="0" u="none" dirty="0" err="1" smtClean="0">
                    <a:solidFill>
                      <a:srgbClr val="002060"/>
                    </a:solidFill>
                    <a:latin typeface="Calibri" pitchFamily="34" charset="0"/>
                  </a:rPr>
                  <a:t>Desarrollo</a:t>
                </a:r>
                <a:endParaRPr lang="en-US" sz="1200" b="1" i="0" u="none" dirty="0">
                  <a:solidFill>
                    <a:srgbClr val="002060"/>
                  </a:solidFill>
                  <a:latin typeface="Calibri" pitchFamily="34" charset="0"/>
                </a:endParaRPr>
              </a:p>
            </p:txBody>
          </p:sp>
          <p:sp>
            <p:nvSpPr>
              <p:cNvPr id="41" name="Rounded Rectangle 21"/>
              <p:cNvSpPr>
                <a:spLocks noChangeArrowheads="1"/>
              </p:cNvSpPr>
              <p:nvPr/>
            </p:nvSpPr>
            <p:spPr bwMode="auto">
              <a:xfrm>
                <a:off x="3523426" y="3573193"/>
                <a:ext cx="1413610" cy="705293"/>
              </a:xfrm>
              <a:prstGeom prst="roundRect">
                <a:avLst>
                  <a:gd name="adj" fmla="val 16667"/>
                </a:avLst>
              </a:prstGeom>
              <a:noFill/>
              <a:ln w="22225" algn="ctr">
                <a:solidFill>
                  <a:srgbClr val="002060"/>
                </a:solidFill>
                <a:round/>
                <a:headEnd/>
                <a:tailEnd/>
              </a:ln>
            </p:spPr>
            <p:txBody>
              <a:bodyPr anchor="ctr"/>
              <a:lstStyle/>
              <a:p>
                <a:pPr algn="ctr"/>
                <a:r>
                  <a:rPr lang="en-US" sz="1100" b="1" i="0" u="none" dirty="0" err="1" smtClean="0">
                    <a:solidFill>
                      <a:srgbClr val="002060"/>
                    </a:solidFill>
                    <a:latin typeface="Calibri" pitchFamily="34" charset="0"/>
                  </a:rPr>
                  <a:t>Finanzas</a:t>
                </a:r>
                <a:r>
                  <a:rPr lang="en-US" sz="1100" b="1" i="0" u="none" dirty="0" smtClean="0">
                    <a:solidFill>
                      <a:srgbClr val="002060"/>
                    </a:solidFill>
                    <a:latin typeface="Calibri" pitchFamily="34" charset="0"/>
                  </a:rPr>
                  <a:t> </a:t>
                </a:r>
                <a:r>
                  <a:rPr lang="en-US" sz="1100" b="1" i="0" u="none" dirty="0" err="1" smtClean="0">
                    <a:solidFill>
                      <a:srgbClr val="002060"/>
                    </a:solidFill>
                    <a:latin typeface="Calibri" pitchFamily="34" charset="0"/>
                  </a:rPr>
                  <a:t>climáticas</a:t>
                </a:r>
                <a:r>
                  <a:rPr lang="en-US" sz="1100" b="1" i="0" u="none" dirty="0" smtClean="0">
                    <a:solidFill>
                      <a:srgbClr val="002060"/>
                    </a:solidFill>
                    <a:latin typeface="Calibri" pitchFamily="34" charset="0"/>
                  </a:rPr>
                  <a:t> “</a:t>
                </a:r>
                <a:r>
                  <a:rPr lang="en-US" sz="1100" b="1" i="0" u="none" dirty="0" err="1" smtClean="0">
                    <a:solidFill>
                      <a:srgbClr val="002060"/>
                    </a:solidFill>
                    <a:latin typeface="Calibri" pitchFamily="34" charset="0"/>
                  </a:rPr>
                  <a:t>nuevas</a:t>
                </a:r>
                <a:r>
                  <a:rPr lang="en-US" sz="1100" b="1" i="0" u="none" dirty="0" smtClean="0">
                    <a:solidFill>
                      <a:srgbClr val="002060"/>
                    </a:solidFill>
                    <a:latin typeface="Calibri" pitchFamily="34" charset="0"/>
                  </a:rPr>
                  <a:t> y </a:t>
                </a:r>
                <a:r>
                  <a:rPr lang="en-US" sz="1100" b="1" i="0" u="none" dirty="0" err="1" smtClean="0">
                    <a:solidFill>
                      <a:srgbClr val="002060"/>
                    </a:solidFill>
                    <a:latin typeface="Calibri" pitchFamily="34" charset="0"/>
                  </a:rPr>
                  <a:t>adicionales</a:t>
                </a:r>
                <a:r>
                  <a:rPr lang="en-US" sz="1100" b="1" i="0" u="none" dirty="0" smtClean="0">
                    <a:solidFill>
                      <a:srgbClr val="002060"/>
                    </a:solidFill>
                    <a:latin typeface="Calibri" pitchFamily="34" charset="0"/>
                  </a:rPr>
                  <a:t>”</a:t>
                </a:r>
                <a:endParaRPr lang="en-US" sz="1100" b="1" i="0" u="none" dirty="0">
                  <a:solidFill>
                    <a:srgbClr val="002060"/>
                  </a:solidFill>
                  <a:latin typeface="Calibri" pitchFamily="34" charset="0"/>
                </a:endParaRPr>
              </a:p>
            </p:txBody>
          </p:sp>
          <p:sp>
            <p:nvSpPr>
              <p:cNvPr id="42" name="TextBox 23"/>
              <p:cNvSpPr txBox="1">
                <a:spLocks noChangeArrowheads="1"/>
              </p:cNvSpPr>
              <p:nvPr/>
            </p:nvSpPr>
            <p:spPr bwMode="auto">
              <a:xfrm>
                <a:off x="1689216" y="4452152"/>
                <a:ext cx="935665" cy="707818"/>
              </a:xfrm>
              <a:prstGeom prst="rect">
                <a:avLst/>
              </a:prstGeom>
              <a:noFill/>
              <a:ln w="9525">
                <a:noFill/>
                <a:miter lim="800000"/>
                <a:headEnd/>
                <a:tailEnd/>
              </a:ln>
            </p:spPr>
            <p:txBody>
              <a:bodyPr>
                <a:spAutoFit/>
              </a:bodyPr>
              <a:lstStyle/>
              <a:p>
                <a:pPr algn="ctr"/>
                <a:r>
                  <a:rPr lang="en-US" sz="1000" b="1" i="0" u="none" dirty="0" err="1" smtClean="0">
                    <a:solidFill>
                      <a:srgbClr val="002060"/>
                    </a:solidFill>
                    <a:latin typeface="Calibri" pitchFamily="34" charset="0"/>
                  </a:rPr>
                  <a:t>Compromiso</a:t>
                </a:r>
                <a:r>
                  <a:rPr lang="en-US" sz="1000" b="1" i="0" u="none" dirty="0" smtClean="0">
                    <a:solidFill>
                      <a:srgbClr val="002060"/>
                    </a:solidFill>
                    <a:latin typeface="Calibri" pitchFamily="34" charset="0"/>
                  </a:rPr>
                  <a:t> de </a:t>
                </a:r>
                <a:r>
                  <a:rPr lang="en-US" sz="1000" b="1" i="0" u="none" dirty="0" err="1" smtClean="0">
                    <a:solidFill>
                      <a:srgbClr val="002060"/>
                    </a:solidFill>
                    <a:latin typeface="Calibri" pitchFamily="34" charset="0"/>
                  </a:rPr>
                  <a:t>pa</a:t>
                </a:r>
                <a:r>
                  <a:rPr lang="en-US" sz="1000" b="1" dirty="0" err="1" smtClean="0">
                    <a:solidFill>
                      <a:srgbClr val="002060"/>
                    </a:solidFill>
                    <a:latin typeface="Calibri" pitchFamily="34" charset="0"/>
                  </a:rPr>
                  <a:t>íses</a:t>
                </a:r>
                <a:r>
                  <a:rPr lang="en-US" sz="1000" b="1" dirty="0" smtClean="0">
                    <a:solidFill>
                      <a:srgbClr val="002060"/>
                    </a:solidFill>
                    <a:latin typeface="Calibri" pitchFamily="34" charset="0"/>
                  </a:rPr>
                  <a:t> </a:t>
                </a:r>
                <a:r>
                  <a:rPr lang="en-US" sz="1000" b="1" dirty="0" err="1" smtClean="0">
                    <a:solidFill>
                      <a:srgbClr val="002060"/>
                    </a:solidFill>
                    <a:latin typeface="Calibri" pitchFamily="34" charset="0"/>
                  </a:rPr>
                  <a:t>industrializados</a:t>
                </a:r>
                <a:r>
                  <a:rPr lang="en-US" sz="1000" b="1" dirty="0" smtClean="0">
                    <a:solidFill>
                      <a:srgbClr val="002060"/>
                    </a:solidFill>
                    <a:latin typeface="Calibri" pitchFamily="34" charset="0"/>
                  </a:rPr>
                  <a:t> AOD</a:t>
                </a:r>
                <a:endParaRPr lang="en-US" sz="1000" b="1" i="0" u="none" dirty="0">
                  <a:solidFill>
                    <a:srgbClr val="002060"/>
                  </a:solidFill>
                  <a:latin typeface="Calibri" pitchFamily="34" charset="0"/>
                </a:endParaRPr>
              </a:p>
            </p:txBody>
          </p:sp>
          <p:sp>
            <p:nvSpPr>
              <p:cNvPr id="43" name="TextBox 24"/>
              <p:cNvSpPr txBox="1">
                <a:spLocks noChangeArrowheads="1"/>
              </p:cNvSpPr>
              <p:nvPr/>
            </p:nvSpPr>
            <p:spPr bwMode="auto">
              <a:xfrm>
                <a:off x="3037663" y="4377629"/>
                <a:ext cx="1123506" cy="1169438"/>
              </a:xfrm>
              <a:prstGeom prst="rect">
                <a:avLst/>
              </a:prstGeom>
              <a:noFill/>
              <a:ln w="9525">
                <a:noFill/>
                <a:miter lim="800000"/>
                <a:headEnd/>
                <a:tailEnd/>
              </a:ln>
            </p:spPr>
            <p:txBody>
              <a:bodyPr>
                <a:spAutoFit/>
              </a:bodyPr>
              <a:lstStyle/>
              <a:p>
                <a:pPr algn="ctr"/>
                <a:r>
                  <a:rPr lang="en-US" sz="1000" b="1" i="0" u="none" dirty="0" err="1" smtClean="0">
                    <a:solidFill>
                      <a:srgbClr val="002060"/>
                    </a:solidFill>
                    <a:latin typeface="Calibri" pitchFamily="34" charset="0"/>
                  </a:rPr>
                  <a:t>Compromisos</a:t>
                </a:r>
                <a:r>
                  <a:rPr lang="en-US" sz="1000" b="1" i="0" u="none" dirty="0" smtClean="0">
                    <a:solidFill>
                      <a:srgbClr val="002060"/>
                    </a:solidFill>
                    <a:latin typeface="Calibri" pitchFamily="34" charset="0"/>
                  </a:rPr>
                  <a:t> de los </a:t>
                </a:r>
                <a:r>
                  <a:rPr lang="en-US" sz="1000" b="1" i="0" u="none" dirty="0" err="1" smtClean="0">
                    <a:solidFill>
                      <a:srgbClr val="002060"/>
                    </a:solidFill>
                    <a:latin typeface="Calibri" pitchFamily="34" charset="0"/>
                  </a:rPr>
                  <a:t>países</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industrializadosa</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nuevos</a:t>
                </a:r>
                <a:r>
                  <a:rPr lang="en-US" sz="1000" b="1" i="0" u="none" dirty="0" smtClean="0">
                    <a:solidFill>
                      <a:srgbClr val="002060"/>
                    </a:solidFill>
                    <a:latin typeface="Calibri" pitchFamily="34" charset="0"/>
                  </a:rPr>
                  <a:t> y </a:t>
                </a:r>
                <a:r>
                  <a:rPr lang="en-US" sz="1000" b="1" i="0" u="none" dirty="0" err="1" smtClean="0">
                    <a:solidFill>
                      <a:srgbClr val="002060"/>
                    </a:solidFill>
                    <a:latin typeface="Calibri" pitchFamily="34" charset="0"/>
                  </a:rPr>
                  <a:t>adicionales</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fondos</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climáticos</a:t>
                </a:r>
                <a:endParaRPr lang="en-US" sz="1000" b="1" i="0" u="none" dirty="0">
                  <a:solidFill>
                    <a:srgbClr val="002060"/>
                  </a:solidFill>
                  <a:latin typeface="Calibri" pitchFamily="34" charset="0"/>
                </a:endParaRPr>
              </a:p>
            </p:txBody>
          </p:sp>
          <p:sp>
            <p:nvSpPr>
              <p:cNvPr id="44" name="Rounded Rectangle 25"/>
              <p:cNvSpPr>
                <a:spLocks noChangeArrowheads="1"/>
              </p:cNvSpPr>
              <p:nvPr/>
            </p:nvSpPr>
            <p:spPr bwMode="auto">
              <a:xfrm>
                <a:off x="891193" y="5802488"/>
                <a:ext cx="8168654" cy="340242"/>
              </a:xfrm>
              <a:prstGeom prst="roundRect">
                <a:avLst>
                  <a:gd name="adj" fmla="val 16667"/>
                </a:avLst>
              </a:prstGeom>
              <a:solidFill>
                <a:srgbClr val="800000"/>
              </a:solidFill>
              <a:ln w="9525" algn="ctr">
                <a:noFill/>
                <a:round/>
                <a:headEnd/>
                <a:tailEnd/>
              </a:ln>
            </p:spPr>
            <p:txBody>
              <a:bodyPr anchor="ctr"/>
              <a:lstStyle/>
              <a:p>
                <a:pPr algn="ctr"/>
                <a:r>
                  <a:rPr lang="en-US" sz="1400" b="1" i="0" u="none" dirty="0" err="1" smtClean="0">
                    <a:solidFill>
                      <a:schemeClr val="bg1"/>
                    </a:solidFill>
                    <a:latin typeface="Calibri" pitchFamily="34" charset="0"/>
                  </a:rPr>
                  <a:t>Financiamiento</a:t>
                </a:r>
                <a:r>
                  <a:rPr lang="en-US" sz="1400" b="1" i="0" u="none" dirty="0" smtClean="0">
                    <a:solidFill>
                      <a:schemeClr val="bg1"/>
                    </a:solidFill>
                    <a:latin typeface="Calibri" pitchFamily="34" charset="0"/>
                  </a:rPr>
                  <a:t> total </a:t>
                </a:r>
                <a:r>
                  <a:rPr lang="en-US" sz="1400" b="1" i="0" u="none" dirty="0" err="1" smtClean="0">
                    <a:solidFill>
                      <a:schemeClr val="bg1"/>
                    </a:solidFill>
                    <a:latin typeface="Calibri" pitchFamily="34" charset="0"/>
                  </a:rPr>
                  <a:t>disponible</a:t>
                </a:r>
                <a:r>
                  <a:rPr lang="en-US" sz="1400" b="1" i="0" u="none" dirty="0" smtClean="0">
                    <a:solidFill>
                      <a:schemeClr val="bg1"/>
                    </a:solidFill>
                    <a:latin typeface="Calibri" pitchFamily="34" charset="0"/>
                  </a:rPr>
                  <a:t> </a:t>
                </a:r>
                <a:r>
                  <a:rPr lang="en-US" sz="1400" b="1" i="0" u="none" dirty="0" err="1" smtClean="0">
                    <a:solidFill>
                      <a:schemeClr val="bg1"/>
                    </a:solidFill>
                    <a:latin typeface="Calibri" pitchFamily="34" charset="0"/>
                  </a:rPr>
                  <a:t>para</a:t>
                </a:r>
                <a:r>
                  <a:rPr lang="en-US" sz="1400" b="1" i="0" u="none" dirty="0" smtClean="0">
                    <a:solidFill>
                      <a:schemeClr val="bg1"/>
                    </a:solidFill>
                    <a:latin typeface="Calibri" pitchFamily="34" charset="0"/>
                  </a:rPr>
                  <a:t> la </a:t>
                </a:r>
                <a:r>
                  <a:rPr lang="en-US" sz="1400" b="1" i="0" u="none" dirty="0" err="1" smtClean="0">
                    <a:solidFill>
                      <a:schemeClr val="bg1"/>
                    </a:solidFill>
                    <a:latin typeface="Calibri" pitchFamily="34" charset="0"/>
                  </a:rPr>
                  <a:t>mitigación</a:t>
                </a:r>
                <a:r>
                  <a:rPr lang="en-US" sz="1400" b="1" i="0" u="none" dirty="0" smtClean="0">
                    <a:solidFill>
                      <a:schemeClr val="bg1"/>
                    </a:solidFill>
                    <a:latin typeface="Calibri" pitchFamily="34" charset="0"/>
                  </a:rPr>
                  <a:t> del </a:t>
                </a:r>
                <a:r>
                  <a:rPr lang="en-US" sz="1400" b="1" i="0" u="none" dirty="0" err="1" smtClean="0">
                    <a:solidFill>
                      <a:schemeClr val="bg1"/>
                    </a:solidFill>
                    <a:latin typeface="Calibri" pitchFamily="34" charset="0"/>
                  </a:rPr>
                  <a:t>cambio</a:t>
                </a:r>
                <a:r>
                  <a:rPr lang="en-US" sz="1400" b="1" i="0" u="none" dirty="0" smtClean="0">
                    <a:solidFill>
                      <a:schemeClr val="bg1"/>
                    </a:solidFill>
                    <a:latin typeface="Calibri" pitchFamily="34" charset="0"/>
                  </a:rPr>
                  <a:t> </a:t>
                </a:r>
                <a:r>
                  <a:rPr lang="en-US" sz="1400" b="1" i="0" u="none" dirty="0" err="1" smtClean="0">
                    <a:solidFill>
                      <a:schemeClr val="bg1"/>
                    </a:solidFill>
                    <a:latin typeface="Calibri" pitchFamily="34" charset="0"/>
                  </a:rPr>
                  <a:t>climático</a:t>
                </a:r>
                <a:r>
                  <a:rPr lang="en-US" sz="1400" b="1" i="0" u="none" dirty="0" smtClean="0">
                    <a:solidFill>
                      <a:schemeClr val="bg1"/>
                    </a:solidFill>
                    <a:latin typeface="Calibri" pitchFamily="34" charset="0"/>
                  </a:rPr>
                  <a:t> e </a:t>
                </a:r>
                <a:r>
                  <a:rPr lang="en-US" sz="1400" b="1" i="0" u="none" dirty="0" err="1" smtClean="0">
                    <a:solidFill>
                      <a:schemeClr val="bg1"/>
                    </a:solidFill>
                    <a:latin typeface="Calibri" pitchFamily="34" charset="0"/>
                  </a:rPr>
                  <a:t>iniciativas</a:t>
                </a:r>
                <a:r>
                  <a:rPr lang="en-US" sz="1400" b="1" i="0" u="none" dirty="0" smtClean="0">
                    <a:solidFill>
                      <a:schemeClr val="bg1"/>
                    </a:solidFill>
                    <a:latin typeface="Calibri" pitchFamily="34" charset="0"/>
                  </a:rPr>
                  <a:t> de </a:t>
                </a:r>
                <a:r>
                  <a:rPr lang="en-US" sz="1400" b="1" i="0" u="none" dirty="0" err="1" smtClean="0">
                    <a:solidFill>
                      <a:schemeClr val="bg1"/>
                    </a:solidFill>
                    <a:latin typeface="Calibri" pitchFamily="34" charset="0"/>
                  </a:rPr>
                  <a:t>adaptación</a:t>
                </a:r>
                <a:endParaRPr lang="en-US" sz="1400" b="1" i="0" u="none" dirty="0">
                  <a:solidFill>
                    <a:schemeClr val="bg1"/>
                  </a:solidFill>
                  <a:latin typeface="Calibri" pitchFamily="34" charset="0"/>
                </a:endParaRPr>
              </a:p>
            </p:txBody>
          </p:sp>
          <p:sp>
            <p:nvSpPr>
              <p:cNvPr id="45" name="TextBox 26"/>
              <p:cNvSpPr txBox="1">
                <a:spLocks noChangeArrowheads="1"/>
              </p:cNvSpPr>
              <p:nvPr/>
            </p:nvSpPr>
            <p:spPr bwMode="auto">
              <a:xfrm>
                <a:off x="5089422" y="4437976"/>
                <a:ext cx="981738" cy="746286"/>
              </a:xfrm>
              <a:prstGeom prst="rect">
                <a:avLst/>
              </a:prstGeom>
              <a:noFill/>
              <a:ln w="9525">
                <a:noFill/>
                <a:miter lim="800000"/>
                <a:headEnd/>
                <a:tailEnd/>
              </a:ln>
            </p:spPr>
            <p:txBody>
              <a:bodyPr>
                <a:spAutoFit/>
              </a:bodyPr>
              <a:lstStyle/>
              <a:p>
                <a:pPr algn="ctr"/>
                <a:r>
                  <a:rPr lang="en-US" sz="850" b="1" i="0" u="none" dirty="0" err="1" smtClean="0">
                    <a:solidFill>
                      <a:srgbClr val="002060"/>
                    </a:solidFill>
                    <a:latin typeface="Calibri" pitchFamily="34" charset="0"/>
                  </a:rPr>
                  <a:t>Obligaciones</a:t>
                </a:r>
                <a:r>
                  <a:rPr lang="en-US" sz="850" b="1" i="0" u="none" dirty="0" smtClean="0">
                    <a:solidFill>
                      <a:srgbClr val="002060"/>
                    </a:solidFill>
                    <a:latin typeface="Calibri" pitchFamily="34" charset="0"/>
                  </a:rPr>
                  <a:t> de </a:t>
                </a:r>
                <a:r>
                  <a:rPr lang="en-US" sz="850" b="1" i="0" u="none" dirty="0" err="1" smtClean="0">
                    <a:solidFill>
                      <a:srgbClr val="002060"/>
                    </a:solidFill>
                    <a:latin typeface="Calibri" pitchFamily="34" charset="0"/>
                  </a:rPr>
                  <a:t>reducción</a:t>
                </a:r>
                <a:r>
                  <a:rPr lang="en-US" sz="850" b="1" i="0" u="none" dirty="0" smtClean="0">
                    <a:solidFill>
                      <a:srgbClr val="002060"/>
                    </a:solidFill>
                    <a:latin typeface="Calibri" pitchFamily="34" charset="0"/>
                  </a:rPr>
                  <a:t> de </a:t>
                </a:r>
                <a:r>
                  <a:rPr lang="en-US" sz="850" b="1" i="0" u="none" dirty="0" err="1" smtClean="0">
                    <a:solidFill>
                      <a:srgbClr val="002060"/>
                    </a:solidFill>
                    <a:latin typeface="Calibri" pitchFamily="34" charset="0"/>
                  </a:rPr>
                  <a:t>emisiones</a:t>
                </a:r>
                <a:r>
                  <a:rPr lang="en-US" sz="850" b="1" i="0" u="none" dirty="0" smtClean="0">
                    <a:solidFill>
                      <a:srgbClr val="002060"/>
                    </a:solidFill>
                    <a:latin typeface="Calibri" pitchFamily="34" charset="0"/>
                  </a:rPr>
                  <a:t> de </a:t>
                </a:r>
                <a:r>
                  <a:rPr lang="en-US" sz="850" b="1" i="0" u="none" dirty="0" err="1" smtClean="0">
                    <a:solidFill>
                      <a:srgbClr val="002060"/>
                    </a:solidFill>
                    <a:latin typeface="Calibri" pitchFamily="34" charset="0"/>
                  </a:rPr>
                  <a:t>países</a:t>
                </a:r>
                <a:r>
                  <a:rPr lang="en-US" sz="850" b="1" i="0" u="none" dirty="0" smtClean="0">
                    <a:solidFill>
                      <a:srgbClr val="002060"/>
                    </a:solidFill>
                    <a:latin typeface="Calibri" pitchFamily="34" charset="0"/>
                  </a:rPr>
                  <a:t> </a:t>
                </a:r>
                <a:r>
                  <a:rPr lang="en-US" sz="850" b="1" i="0" u="none" dirty="0" err="1" smtClean="0">
                    <a:solidFill>
                      <a:srgbClr val="002060"/>
                    </a:solidFill>
                    <a:latin typeface="Calibri" pitchFamily="34" charset="0"/>
                  </a:rPr>
                  <a:t>industrializados</a:t>
                </a:r>
                <a:endParaRPr lang="en-US" sz="850" b="1" i="0" u="none" dirty="0">
                  <a:solidFill>
                    <a:srgbClr val="002060"/>
                  </a:solidFill>
                  <a:latin typeface="Calibri" pitchFamily="34" charset="0"/>
                </a:endParaRPr>
              </a:p>
            </p:txBody>
          </p:sp>
          <p:sp>
            <p:nvSpPr>
              <p:cNvPr id="46" name="TextBox 27"/>
              <p:cNvSpPr txBox="1">
                <a:spLocks noChangeArrowheads="1"/>
              </p:cNvSpPr>
              <p:nvPr/>
            </p:nvSpPr>
            <p:spPr bwMode="auto">
              <a:xfrm>
                <a:off x="6198763" y="4441507"/>
                <a:ext cx="956920" cy="553945"/>
              </a:xfrm>
              <a:prstGeom prst="rect">
                <a:avLst/>
              </a:prstGeom>
              <a:noFill/>
              <a:ln w="9525">
                <a:noFill/>
                <a:miter lim="800000"/>
                <a:headEnd/>
                <a:tailEnd/>
              </a:ln>
            </p:spPr>
            <p:txBody>
              <a:bodyPr>
                <a:spAutoFit/>
              </a:bodyPr>
              <a:lstStyle/>
              <a:p>
                <a:pPr algn="ctr"/>
                <a:r>
                  <a:rPr lang="en-US" sz="1000" b="1" i="0" u="none" dirty="0" err="1" smtClean="0">
                    <a:solidFill>
                      <a:srgbClr val="002060"/>
                    </a:solidFill>
                    <a:latin typeface="Calibri" pitchFamily="34" charset="0"/>
                  </a:rPr>
                  <a:t>Inversión</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Extranjera</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Directa</a:t>
                </a:r>
                <a:endParaRPr lang="en-US" sz="1000" b="1" i="0" u="none" dirty="0">
                  <a:solidFill>
                    <a:srgbClr val="002060"/>
                  </a:solidFill>
                  <a:latin typeface="Calibri" pitchFamily="34" charset="0"/>
                </a:endParaRPr>
              </a:p>
            </p:txBody>
          </p:sp>
          <p:sp>
            <p:nvSpPr>
              <p:cNvPr id="47" name="Down Arrow 46"/>
              <p:cNvSpPr/>
              <p:nvPr/>
            </p:nvSpPr>
            <p:spPr bwMode="auto">
              <a:xfrm>
                <a:off x="5976360" y="4442551"/>
                <a:ext cx="368329" cy="1138127"/>
              </a:xfrm>
              <a:prstGeom prst="downArrow">
                <a:avLst/>
              </a:prstGeom>
              <a:solidFill>
                <a:schemeClr val="bg1">
                  <a:lumMod val="85000"/>
                </a:schemeClr>
              </a:solidFill>
              <a:ln w="19050" cap="flat" cmpd="sng" algn="ctr">
                <a:solidFill>
                  <a:schemeClr val="bg2">
                    <a:lumMod val="75000"/>
                    <a:lumOff val="25000"/>
                  </a:schemeClr>
                </a:solidFill>
                <a:prstDash val="solid"/>
                <a:round/>
                <a:headEnd type="none" w="med" len="med"/>
                <a:tailEnd type="none" w="med" len="med"/>
              </a:ln>
              <a:effectLst/>
            </p:spPr>
            <p:txBody>
              <a:bodyPr/>
              <a:lstStyle/>
              <a:p>
                <a:pPr>
                  <a:defRPr/>
                </a:pPr>
                <a:endParaRPr lang="en-US" i="0">
                  <a:latin typeface="Arial" charset="0"/>
                </a:endParaRPr>
              </a:p>
            </p:txBody>
          </p:sp>
          <p:sp>
            <p:nvSpPr>
              <p:cNvPr id="48" name="Down Arrow 47"/>
              <p:cNvSpPr/>
              <p:nvPr/>
            </p:nvSpPr>
            <p:spPr bwMode="auto">
              <a:xfrm>
                <a:off x="2515335" y="4448901"/>
                <a:ext cx="368329" cy="1136540"/>
              </a:xfrm>
              <a:prstGeom prst="downArrow">
                <a:avLst/>
              </a:prstGeom>
              <a:solidFill>
                <a:schemeClr val="bg1">
                  <a:lumMod val="85000"/>
                </a:schemeClr>
              </a:solidFill>
              <a:ln w="19050" cap="flat" cmpd="sng" algn="ctr">
                <a:solidFill>
                  <a:schemeClr val="bg2">
                    <a:lumMod val="75000"/>
                    <a:lumOff val="25000"/>
                  </a:schemeClr>
                </a:solidFill>
                <a:prstDash val="solid"/>
                <a:round/>
                <a:headEnd type="none" w="med" len="med"/>
                <a:tailEnd type="none" w="med" len="med"/>
              </a:ln>
              <a:effectLst/>
            </p:spPr>
            <p:txBody>
              <a:bodyPr/>
              <a:lstStyle/>
              <a:p>
                <a:pPr>
                  <a:defRPr/>
                </a:pPr>
                <a:endParaRPr lang="en-US" i="0">
                  <a:latin typeface="Arial" charset="0"/>
                </a:endParaRPr>
              </a:p>
            </p:txBody>
          </p:sp>
          <p:sp>
            <p:nvSpPr>
              <p:cNvPr id="49" name="Down Arrow 48"/>
              <p:cNvSpPr/>
              <p:nvPr/>
            </p:nvSpPr>
            <p:spPr bwMode="auto">
              <a:xfrm>
                <a:off x="4007704" y="4445726"/>
                <a:ext cx="366741" cy="1138127"/>
              </a:xfrm>
              <a:prstGeom prst="downArrow">
                <a:avLst/>
              </a:prstGeom>
              <a:solidFill>
                <a:schemeClr val="bg1">
                  <a:lumMod val="85000"/>
                </a:schemeClr>
              </a:solidFill>
              <a:ln w="19050" cap="flat" cmpd="sng" algn="ctr">
                <a:solidFill>
                  <a:schemeClr val="bg2">
                    <a:lumMod val="75000"/>
                    <a:lumOff val="25000"/>
                  </a:schemeClr>
                </a:solidFill>
                <a:prstDash val="solid"/>
                <a:round/>
                <a:headEnd type="none" w="med" len="med"/>
                <a:tailEnd type="none" w="med" len="med"/>
              </a:ln>
              <a:effectLst/>
            </p:spPr>
            <p:txBody>
              <a:bodyPr/>
              <a:lstStyle/>
              <a:p>
                <a:pPr>
                  <a:defRPr/>
                </a:pPr>
                <a:endParaRPr lang="en-US" i="0">
                  <a:latin typeface="Arial" charset="0"/>
                </a:endParaRPr>
              </a:p>
            </p:txBody>
          </p:sp>
          <p:grpSp>
            <p:nvGrpSpPr>
              <p:cNvPr id="50" name="Group 117"/>
              <p:cNvGrpSpPr>
                <a:grpSpLocks/>
              </p:cNvGrpSpPr>
              <p:nvPr/>
            </p:nvGrpSpPr>
            <p:grpSpPr bwMode="auto">
              <a:xfrm>
                <a:off x="1114425" y="1082739"/>
                <a:ext cx="6873500" cy="1222314"/>
                <a:chOff x="1114425" y="1082739"/>
                <a:chExt cx="6873500" cy="1222314"/>
              </a:xfrm>
            </p:grpSpPr>
            <p:cxnSp>
              <p:nvCxnSpPr>
                <p:cNvPr id="107" name="Straight Arrow Connector 112"/>
                <p:cNvCxnSpPr>
                  <a:cxnSpLocks noChangeShapeType="1"/>
                </p:cNvCxnSpPr>
                <p:nvPr/>
              </p:nvCxnSpPr>
              <p:spPr bwMode="auto">
                <a:xfrm rot="5400000">
                  <a:off x="858840" y="2028724"/>
                  <a:ext cx="522390" cy="11219"/>
                </a:xfrm>
                <a:prstGeom prst="straightConnector1">
                  <a:avLst/>
                </a:prstGeom>
                <a:noFill/>
                <a:ln w="25400" algn="ctr">
                  <a:solidFill>
                    <a:srgbClr val="660066"/>
                  </a:solidFill>
                  <a:round/>
                  <a:headEnd/>
                  <a:tailEnd type="arrow" w="med" len="med"/>
                </a:ln>
              </p:spPr>
            </p:cxnSp>
            <p:sp>
              <p:nvSpPr>
                <p:cNvPr id="108" name="Rounded Rectangle 3"/>
                <p:cNvSpPr>
                  <a:spLocks noChangeArrowheads="1"/>
                </p:cNvSpPr>
                <p:nvPr/>
              </p:nvSpPr>
              <p:spPr bwMode="auto">
                <a:xfrm>
                  <a:off x="1562100" y="1082739"/>
                  <a:ext cx="1432736" cy="493084"/>
                </a:xfrm>
                <a:prstGeom prst="roundRect">
                  <a:avLst>
                    <a:gd name="adj" fmla="val 16667"/>
                  </a:avLst>
                </a:prstGeom>
                <a:noFill/>
                <a:ln w="22225" algn="ctr">
                  <a:solidFill>
                    <a:srgbClr val="660066"/>
                  </a:solidFill>
                  <a:round/>
                  <a:headEnd/>
                  <a:tailEnd/>
                </a:ln>
              </p:spPr>
              <p:txBody>
                <a:bodyPr anchor="ctr"/>
                <a:lstStyle/>
                <a:p>
                  <a:pPr algn="ctr"/>
                  <a:r>
                    <a:rPr lang="en-US" sz="1000" b="1" i="0" u="none" dirty="0" err="1" smtClean="0">
                      <a:solidFill>
                        <a:srgbClr val="660066"/>
                      </a:solidFill>
                      <a:latin typeface="Calibri" pitchFamily="34" charset="0"/>
                    </a:rPr>
                    <a:t>Presupuesto</a:t>
                  </a:r>
                  <a:r>
                    <a:rPr lang="en-US" sz="1000" b="1" i="0" u="none" dirty="0" smtClean="0">
                      <a:solidFill>
                        <a:srgbClr val="660066"/>
                      </a:solidFill>
                      <a:latin typeface="Calibri" pitchFamily="34" charset="0"/>
                    </a:rPr>
                    <a:t> de </a:t>
                  </a:r>
                  <a:r>
                    <a:rPr lang="en-US" sz="1000" b="1" i="0" u="none" dirty="0" err="1" smtClean="0">
                      <a:solidFill>
                        <a:srgbClr val="660066"/>
                      </a:solidFill>
                      <a:latin typeface="Calibri" pitchFamily="34" charset="0"/>
                    </a:rPr>
                    <a:t>Cooperaci</a:t>
                  </a:r>
                  <a:r>
                    <a:rPr lang="en-US" sz="1000" b="1" dirty="0" err="1" smtClean="0">
                      <a:solidFill>
                        <a:srgbClr val="660066"/>
                      </a:solidFill>
                      <a:latin typeface="Calibri" pitchFamily="34" charset="0"/>
                    </a:rPr>
                    <a:t>ón</a:t>
                  </a:r>
                  <a:r>
                    <a:rPr lang="en-US" sz="1000" b="1" dirty="0" smtClean="0">
                      <a:solidFill>
                        <a:srgbClr val="660066"/>
                      </a:solidFill>
                      <a:latin typeface="Calibri" pitchFamily="34" charset="0"/>
                    </a:rPr>
                    <a:t> </a:t>
                  </a:r>
                  <a:r>
                    <a:rPr lang="en-US" sz="1000" b="1" dirty="0" err="1" smtClean="0">
                      <a:solidFill>
                        <a:srgbClr val="660066"/>
                      </a:solidFill>
                      <a:latin typeface="Calibri" pitchFamily="34" charset="0"/>
                    </a:rPr>
                    <a:t>Gubernamental</a:t>
                  </a:r>
                  <a:endParaRPr lang="en-US" sz="1000" b="1" i="0" u="none" dirty="0">
                    <a:solidFill>
                      <a:srgbClr val="660066"/>
                    </a:solidFill>
                    <a:latin typeface="Calibri" pitchFamily="34" charset="0"/>
                  </a:endParaRPr>
                </a:p>
              </p:txBody>
            </p:sp>
            <p:cxnSp>
              <p:nvCxnSpPr>
                <p:cNvPr id="109" name="Straight Connector 105"/>
                <p:cNvCxnSpPr>
                  <a:cxnSpLocks noChangeShapeType="1"/>
                </p:cNvCxnSpPr>
                <p:nvPr/>
              </p:nvCxnSpPr>
              <p:spPr bwMode="auto">
                <a:xfrm flipV="1">
                  <a:off x="1123950" y="1772525"/>
                  <a:ext cx="6858000" cy="8650"/>
                </a:xfrm>
                <a:prstGeom prst="line">
                  <a:avLst/>
                </a:prstGeom>
                <a:noFill/>
                <a:ln w="25400" algn="ctr">
                  <a:solidFill>
                    <a:srgbClr val="660066"/>
                  </a:solidFill>
                  <a:round/>
                  <a:headEnd/>
                  <a:tailEnd/>
                </a:ln>
              </p:spPr>
            </p:cxnSp>
            <p:cxnSp>
              <p:nvCxnSpPr>
                <p:cNvPr id="110" name="Straight Arrow Connector 107"/>
                <p:cNvCxnSpPr>
                  <a:cxnSpLocks noChangeShapeType="1"/>
                </p:cNvCxnSpPr>
                <p:nvPr/>
              </p:nvCxnSpPr>
              <p:spPr bwMode="auto">
                <a:xfrm rot="16200000" flipH="1">
                  <a:off x="7718480" y="2027374"/>
                  <a:ext cx="524471" cy="14418"/>
                </a:xfrm>
                <a:prstGeom prst="straightConnector1">
                  <a:avLst/>
                </a:prstGeom>
                <a:noFill/>
                <a:ln w="25400" algn="ctr">
                  <a:solidFill>
                    <a:srgbClr val="660066"/>
                  </a:solidFill>
                  <a:round/>
                  <a:headEnd/>
                  <a:tailEnd type="arrow" w="med" len="med"/>
                </a:ln>
              </p:spPr>
            </p:cxnSp>
            <p:cxnSp>
              <p:nvCxnSpPr>
                <p:cNvPr id="111" name="Straight Arrow Connector 116"/>
                <p:cNvCxnSpPr>
                  <a:cxnSpLocks noChangeShapeType="1"/>
                </p:cNvCxnSpPr>
                <p:nvPr/>
              </p:nvCxnSpPr>
              <p:spPr bwMode="auto">
                <a:xfrm rot="16200000" flipH="1">
                  <a:off x="3266957" y="2038235"/>
                  <a:ext cx="523288" cy="10347"/>
                </a:xfrm>
                <a:prstGeom prst="straightConnector1">
                  <a:avLst/>
                </a:prstGeom>
                <a:noFill/>
                <a:ln w="25400" algn="ctr">
                  <a:solidFill>
                    <a:srgbClr val="660066"/>
                  </a:solidFill>
                  <a:round/>
                  <a:headEnd/>
                  <a:tailEnd type="arrow" w="med" len="med"/>
                </a:ln>
              </p:spPr>
            </p:cxnSp>
            <p:cxnSp>
              <p:nvCxnSpPr>
                <p:cNvPr id="112" name="Straight Arrow Connector 118"/>
                <p:cNvCxnSpPr>
                  <a:cxnSpLocks noChangeShapeType="1"/>
                </p:cNvCxnSpPr>
                <p:nvPr/>
              </p:nvCxnSpPr>
              <p:spPr bwMode="auto">
                <a:xfrm rot="16200000" flipH="1">
                  <a:off x="2442866" y="2042816"/>
                  <a:ext cx="523284" cy="1183"/>
                </a:xfrm>
                <a:prstGeom prst="straightConnector1">
                  <a:avLst/>
                </a:prstGeom>
                <a:noFill/>
                <a:ln w="25400" algn="ctr">
                  <a:solidFill>
                    <a:srgbClr val="660066"/>
                  </a:solidFill>
                  <a:round/>
                  <a:headEnd/>
                  <a:tailEnd type="arrow" w="med" len="med"/>
                </a:ln>
              </p:spPr>
            </p:cxnSp>
            <p:cxnSp>
              <p:nvCxnSpPr>
                <p:cNvPr id="113" name="Straight Arrow Connector 120"/>
                <p:cNvCxnSpPr>
                  <a:cxnSpLocks noChangeShapeType="1"/>
                </p:cNvCxnSpPr>
                <p:nvPr/>
              </p:nvCxnSpPr>
              <p:spPr bwMode="auto">
                <a:xfrm rot="16200000" flipH="1">
                  <a:off x="1629647" y="2029696"/>
                  <a:ext cx="522387" cy="9269"/>
                </a:xfrm>
                <a:prstGeom prst="straightConnector1">
                  <a:avLst/>
                </a:prstGeom>
                <a:noFill/>
                <a:ln w="25400" algn="ctr">
                  <a:solidFill>
                    <a:srgbClr val="660066"/>
                  </a:solidFill>
                  <a:round/>
                  <a:headEnd/>
                  <a:tailEnd type="arrow" w="med" len="med"/>
                </a:ln>
              </p:spPr>
            </p:cxnSp>
            <p:cxnSp>
              <p:nvCxnSpPr>
                <p:cNvPr id="114" name="Straight Connector 122"/>
                <p:cNvCxnSpPr>
                  <a:cxnSpLocks noChangeShapeType="1"/>
                  <a:stCxn id="108" idx="2"/>
                </p:cNvCxnSpPr>
                <p:nvPr/>
              </p:nvCxnSpPr>
              <p:spPr bwMode="auto">
                <a:xfrm rot="5400000">
                  <a:off x="2179558" y="1672743"/>
                  <a:ext cx="195830" cy="1990"/>
                </a:xfrm>
                <a:prstGeom prst="line">
                  <a:avLst/>
                </a:prstGeom>
                <a:noFill/>
                <a:ln w="25400" algn="ctr">
                  <a:solidFill>
                    <a:srgbClr val="660066"/>
                  </a:solidFill>
                  <a:round/>
                  <a:headEnd/>
                  <a:tailEnd/>
                </a:ln>
              </p:spPr>
            </p:cxnSp>
          </p:grpSp>
          <p:grpSp>
            <p:nvGrpSpPr>
              <p:cNvPr id="51" name="Group 124"/>
              <p:cNvGrpSpPr>
                <a:grpSpLocks/>
              </p:cNvGrpSpPr>
              <p:nvPr/>
            </p:nvGrpSpPr>
            <p:grpSpPr bwMode="auto">
              <a:xfrm>
                <a:off x="6597899" y="2297354"/>
                <a:ext cx="870496" cy="3286499"/>
                <a:chOff x="6597899" y="2297354"/>
                <a:chExt cx="870496" cy="3286499"/>
              </a:xfrm>
            </p:grpSpPr>
            <p:sp>
              <p:nvSpPr>
                <p:cNvPr id="104" name="Rounded Rectangle 18"/>
                <p:cNvSpPr>
                  <a:spLocks noChangeArrowheads="1"/>
                </p:cNvSpPr>
                <p:nvPr/>
              </p:nvSpPr>
              <p:spPr bwMode="auto">
                <a:xfrm>
                  <a:off x="6597899" y="2297354"/>
                  <a:ext cx="870496" cy="493084"/>
                </a:xfrm>
                <a:prstGeom prst="roundRect">
                  <a:avLst>
                    <a:gd name="adj" fmla="val 16667"/>
                  </a:avLst>
                </a:prstGeom>
                <a:noFill/>
                <a:ln w="22225" algn="ctr">
                  <a:solidFill>
                    <a:srgbClr val="002060"/>
                  </a:solidFill>
                  <a:round/>
                  <a:headEnd/>
                  <a:tailEnd/>
                </a:ln>
              </p:spPr>
              <p:txBody>
                <a:bodyPr anchor="ctr"/>
                <a:lstStyle/>
                <a:p>
                  <a:pPr algn="ctr"/>
                  <a:r>
                    <a:rPr lang="en-US" sz="1000" b="1" i="0" u="none" dirty="0" smtClean="0">
                      <a:solidFill>
                        <a:srgbClr val="002060"/>
                      </a:solidFill>
                      <a:latin typeface="Calibri" pitchFamily="34" charset="0"/>
                    </a:rPr>
                    <a:t>Sector </a:t>
                  </a:r>
                  <a:r>
                    <a:rPr lang="en-US" sz="1000" b="1" i="0" u="none" dirty="0" err="1" smtClean="0">
                      <a:solidFill>
                        <a:srgbClr val="002060"/>
                      </a:solidFill>
                      <a:latin typeface="Calibri" pitchFamily="34" charset="0"/>
                    </a:rPr>
                    <a:t>Privado</a:t>
                  </a:r>
                  <a:endParaRPr lang="en-US" sz="1000" b="1" i="0" u="none" dirty="0">
                    <a:solidFill>
                      <a:srgbClr val="002060"/>
                    </a:solidFill>
                    <a:latin typeface="Calibri" pitchFamily="34" charset="0"/>
                  </a:endParaRPr>
                </a:p>
              </p:txBody>
            </p:sp>
            <p:sp>
              <p:nvSpPr>
                <p:cNvPr id="105" name="Down Arrow 104"/>
                <p:cNvSpPr/>
                <p:nvPr/>
              </p:nvSpPr>
              <p:spPr bwMode="auto">
                <a:xfrm>
                  <a:off x="7068646" y="4445726"/>
                  <a:ext cx="368329" cy="1138127"/>
                </a:xfrm>
                <a:prstGeom prst="downArrow">
                  <a:avLst/>
                </a:prstGeom>
                <a:solidFill>
                  <a:schemeClr val="bg1">
                    <a:lumMod val="85000"/>
                  </a:schemeClr>
                </a:solidFill>
                <a:ln w="19050" cap="flat" cmpd="sng" algn="ctr">
                  <a:solidFill>
                    <a:schemeClr val="bg2">
                      <a:lumMod val="75000"/>
                      <a:lumOff val="25000"/>
                    </a:schemeClr>
                  </a:solidFill>
                  <a:prstDash val="solid"/>
                  <a:round/>
                  <a:headEnd type="none" w="med" len="med"/>
                  <a:tailEnd type="none" w="med" len="med"/>
                </a:ln>
                <a:effectLst/>
              </p:spPr>
              <p:txBody>
                <a:bodyPr/>
                <a:lstStyle/>
                <a:p>
                  <a:pPr>
                    <a:defRPr/>
                  </a:pPr>
                  <a:endParaRPr lang="en-US" i="0">
                    <a:latin typeface="Arial" charset="0"/>
                  </a:endParaRPr>
                </a:p>
              </p:txBody>
            </p:sp>
            <p:cxnSp>
              <p:nvCxnSpPr>
                <p:cNvPr id="106" name="Straight Arrow Connector 129"/>
                <p:cNvCxnSpPr>
                  <a:cxnSpLocks noChangeShapeType="1"/>
                  <a:endCxn id="105" idx="0"/>
                </p:cNvCxnSpPr>
                <p:nvPr/>
              </p:nvCxnSpPr>
              <p:spPr bwMode="auto">
                <a:xfrm rot="5400000">
                  <a:off x="6426388" y="3613843"/>
                  <a:ext cx="1663331" cy="0"/>
                </a:xfrm>
                <a:prstGeom prst="straightConnector1">
                  <a:avLst/>
                </a:prstGeom>
                <a:noFill/>
                <a:ln w="25400" algn="ctr">
                  <a:solidFill>
                    <a:srgbClr val="000066"/>
                  </a:solidFill>
                  <a:round/>
                  <a:headEnd/>
                  <a:tailEnd type="arrow" w="med" len="med"/>
                </a:ln>
              </p:spPr>
            </p:cxnSp>
          </p:grpSp>
          <p:grpSp>
            <p:nvGrpSpPr>
              <p:cNvPr id="52" name="Group 123"/>
              <p:cNvGrpSpPr>
                <a:grpSpLocks/>
              </p:cNvGrpSpPr>
              <p:nvPr/>
            </p:nvGrpSpPr>
            <p:grpSpPr bwMode="auto">
              <a:xfrm>
                <a:off x="6296110" y="1084210"/>
                <a:ext cx="1432736" cy="4717388"/>
                <a:chOff x="6296110" y="1084210"/>
                <a:chExt cx="1432736" cy="4717388"/>
              </a:xfrm>
            </p:grpSpPr>
            <p:sp>
              <p:nvSpPr>
                <p:cNvPr id="102" name="Rounded Rectangle 7"/>
                <p:cNvSpPr>
                  <a:spLocks noChangeArrowheads="1"/>
                </p:cNvSpPr>
                <p:nvPr/>
              </p:nvSpPr>
              <p:spPr bwMode="auto">
                <a:xfrm>
                  <a:off x="6296110" y="1084210"/>
                  <a:ext cx="1432736" cy="493084"/>
                </a:xfrm>
                <a:prstGeom prst="roundRect">
                  <a:avLst>
                    <a:gd name="adj" fmla="val 16667"/>
                  </a:avLst>
                </a:prstGeom>
                <a:noFill/>
                <a:ln w="22225" algn="ctr">
                  <a:solidFill>
                    <a:srgbClr val="002060"/>
                  </a:solidFill>
                  <a:round/>
                  <a:headEnd/>
                  <a:tailEnd/>
                </a:ln>
              </p:spPr>
              <p:txBody>
                <a:bodyPr anchor="ctr"/>
                <a:lstStyle/>
                <a:p>
                  <a:pPr algn="ctr"/>
                  <a:r>
                    <a:rPr lang="en-US" sz="1000" b="1" i="0" u="none" dirty="0" err="1" smtClean="0">
                      <a:solidFill>
                        <a:srgbClr val="002060"/>
                      </a:solidFill>
                      <a:latin typeface="Calibri" pitchFamily="34" charset="0"/>
                    </a:rPr>
                    <a:t>Presupuesto</a:t>
                  </a:r>
                  <a:r>
                    <a:rPr lang="en-US" sz="1000" b="1" i="0" u="none" dirty="0" smtClean="0">
                      <a:solidFill>
                        <a:srgbClr val="002060"/>
                      </a:solidFill>
                      <a:latin typeface="Calibri" pitchFamily="34" charset="0"/>
                    </a:rPr>
                    <a:t> </a:t>
                  </a:r>
                  <a:r>
                    <a:rPr lang="en-US" sz="1000" b="1" i="0" u="none" dirty="0" err="1" smtClean="0">
                      <a:solidFill>
                        <a:srgbClr val="002060"/>
                      </a:solidFill>
                      <a:latin typeface="Calibri" pitchFamily="34" charset="0"/>
                    </a:rPr>
                    <a:t>Nacional</a:t>
                  </a:r>
                  <a:r>
                    <a:rPr lang="en-US" sz="1000" b="1" i="0" u="none" dirty="0" smtClean="0">
                      <a:solidFill>
                        <a:srgbClr val="002060"/>
                      </a:solidFill>
                      <a:latin typeface="Calibri" pitchFamily="34" charset="0"/>
                    </a:rPr>
                    <a:t> </a:t>
                  </a:r>
                  <a:endParaRPr lang="en-US" sz="1000" b="1" i="0" u="none" dirty="0">
                    <a:solidFill>
                      <a:srgbClr val="002060"/>
                    </a:solidFill>
                    <a:latin typeface="Calibri" pitchFamily="34" charset="0"/>
                  </a:endParaRPr>
                </a:p>
              </p:txBody>
            </p:sp>
            <p:cxnSp>
              <p:nvCxnSpPr>
                <p:cNvPr id="103" name="Straight Arrow Connector 133"/>
                <p:cNvCxnSpPr>
                  <a:cxnSpLocks noChangeShapeType="1"/>
                </p:cNvCxnSpPr>
                <p:nvPr/>
              </p:nvCxnSpPr>
              <p:spPr bwMode="auto">
                <a:xfrm rot="16200000" flipH="1">
                  <a:off x="5390251" y="3687048"/>
                  <a:ext cx="4229101" cy="0"/>
                </a:xfrm>
                <a:prstGeom prst="straightConnector1">
                  <a:avLst/>
                </a:prstGeom>
                <a:noFill/>
                <a:ln w="22225" algn="ctr">
                  <a:solidFill>
                    <a:srgbClr val="000066"/>
                  </a:solidFill>
                  <a:round/>
                  <a:headEnd/>
                  <a:tailEnd type="arrow" w="med" len="med"/>
                </a:ln>
              </p:spPr>
            </p:cxnSp>
          </p:grpSp>
          <p:grpSp>
            <p:nvGrpSpPr>
              <p:cNvPr id="53" name="Group 121"/>
              <p:cNvGrpSpPr>
                <a:grpSpLocks/>
              </p:cNvGrpSpPr>
              <p:nvPr/>
            </p:nvGrpSpPr>
            <p:grpSpPr bwMode="auto">
              <a:xfrm>
                <a:off x="5631737" y="1849983"/>
                <a:ext cx="3305229" cy="2850194"/>
                <a:chOff x="5631737" y="1849983"/>
                <a:chExt cx="3305229" cy="2850194"/>
              </a:xfrm>
            </p:grpSpPr>
            <p:sp>
              <p:nvSpPr>
                <p:cNvPr id="92" name="Rounded Rectangle 22"/>
                <p:cNvSpPr>
                  <a:spLocks noChangeArrowheads="1"/>
                </p:cNvSpPr>
                <p:nvPr/>
              </p:nvSpPr>
              <p:spPr bwMode="auto">
                <a:xfrm>
                  <a:off x="5631737" y="3566105"/>
                  <a:ext cx="1541721" cy="712381"/>
                </a:xfrm>
                <a:prstGeom prst="roundRect">
                  <a:avLst>
                    <a:gd name="adj" fmla="val 16667"/>
                  </a:avLst>
                </a:prstGeom>
                <a:noFill/>
                <a:ln w="22225" algn="ctr">
                  <a:solidFill>
                    <a:srgbClr val="002060"/>
                  </a:solidFill>
                  <a:round/>
                  <a:headEnd/>
                  <a:tailEnd/>
                </a:ln>
              </p:spPr>
              <p:txBody>
                <a:bodyPr anchor="ctr"/>
                <a:lstStyle/>
                <a:p>
                  <a:pPr algn="ctr"/>
                  <a:r>
                    <a:rPr lang="en-US" sz="1200" b="1" i="0" u="none" dirty="0" err="1" smtClean="0">
                      <a:solidFill>
                        <a:srgbClr val="002060"/>
                      </a:solidFill>
                      <a:latin typeface="Calibri" pitchFamily="34" charset="0"/>
                    </a:rPr>
                    <a:t>Mercados</a:t>
                  </a:r>
                  <a:r>
                    <a:rPr lang="en-US" sz="1200" b="1" i="0" u="none" dirty="0" smtClean="0">
                      <a:solidFill>
                        <a:srgbClr val="002060"/>
                      </a:solidFill>
                      <a:latin typeface="Calibri" pitchFamily="34" charset="0"/>
                    </a:rPr>
                    <a:t> de </a:t>
                  </a:r>
                  <a:r>
                    <a:rPr lang="en-US" sz="1200" b="1" i="0" u="none" dirty="0" err="1" smtClean="0">
                      <a:solidFill>
                        <a:srgbClr val="002060"/>
                      </a:solidFill>
                      <a:latin typeface="Calibri" pitchFamily="34" charset="0"/>
                    </a:rPr>
                    <a:t>Carbono</a:t>
                  </a:r>
                  <a:endParaRPr lang="en-US" sz="1200" b="1" i="0" u="none" dirty="0">
                    <a:solidFill>
                      <a:srgbClr val="002060"/>
                    </a:solidFill>
                    <a:latin typeface="Calibri" pitchFamily="34" charset="0"/>
                  </a:endParaRPr>
                </a:p>
              </p:txBody>
            </p:sp>
            <p:cxnSp>
              <p:nvCxnSpPr>
                <p:cNvPr id="93" name="Straight Connector 140"/>
                <p:cNvCxnSpPr>
                  <a:cxnSpLocks noChangeShapeType="1"/>
                  <a:stCxn id="92" idx="3"/>
                </p:cNvCxnSpPr>
                <p:nvPr/>
              </p:nvCxnSpPr>
              <p:spPr bwMode="auto">
                <a:xfrm>
                  <a:off x="7173458" y="3922296"/>
                  <a:ext cx="1646692" cy="2879"/>
                </a:xfrm>
                <a:prstGeom prst="line">
                  <a:avLst/>
                </a:prstGeom>
                <a:noFill/>
                <a:ln w="25400" algn="ctr">
                  <a:solidFill>
                    <a:srgbClr val="000066"/>
                  </a:solidFill>
                  <a:round/>
                  <a:headEnd/>
                  <a:tailEnd/>
                </a:ln>
              </p:spPr>
            </p:cxnSp>
            <p:cxnSp>
              <p:nvCxnSpPr>
                <p:cNvPr id="94" name="Straight Connector 142"/>
                <p:cNvCxnSpPr>
                  <a:cxnSpLocks noChangeShapeType="1"/>
                </p:cNvCxnSpPr>
                <p:nvPr/>
              </p:nvCxnSpPr>
              <p:spPr bwMode="auto">
                <a:xfrm rot="5400000" flipH="1" flipV="1">
                  <a:off x="7810501" y="2933701"/>
                  <a:ext cx="1981198" cy="0"/>
                </a:xfrm>
                <a:prstGeom prst="line">
                  <a:avLst/>
                </a:prstGeom>
                <a:noFill/>
                <a:ln w="25400" algn="ctr">
                  <a:solidFill>
                    <a:srgbClr val="000066"/>
                  </a:solidFill>
                  <a:round/>
                  <a:headEnd/>
                  <a:tailEnd/>
                </a:ln>
              </p:spPr>
            </p:cxnSp>
            <p:cxnSp>
              <p:nvCxnSpPr>
                <p:cNvPr id="95" name="Straight Connector 145"/>
                <p:cNvCxnSpPr>
                  <a:cxnSpLocks noChangeShapeType="1"/>
                </p:cNvCxnSpPr>
                <p:nvPr/>
              </p:nvCxnSpPr>
              <p:spPr bwMode="auto">
                <a:xfrm rot="10800000">
                  <a:off x="7254817" y="1929957"/>
                  <a:ext cx="1552754" cy="0"/>
                </a:xfrm>
                <a:prstGeom prst="line">
                  <a:avLst/>
                </a:prstGeom>
                <a:noFill/>
                <a:ln w="25400" algn="ctr">
                  <a:solidFill>
                    <a:srgbClr val="000066"/>
                  </a:solidFill>
                  <a:round/>
                  <a:headEnd/>
                  <a:tailEnd/>
                </a:ln>
              </p:spPr>
            </p:cxnSp>
            <p:cxnSp>
              <p:nvCxnSpPr>
                <p:cNvPr id="96" name="Straight Arrow Connector 147"/>
                <p:cNvCxnSpPr>
                  <a:cxnSpLocks noChangeShapeType="1"/>
                </p:cNvCxnSpPr>
                <p:nvPr/>
              </p:nvCxnSpPr>
              <p:spPr bwMode="auto">
                <a:xfrm rot="16200000" flipH="1">
                  <a:off x="7100720" y="2109955"/>
                  <a:ext cx="346830" cy="13120"/>
                </a:xfrm>
                <a:prstGeom prst="straightConnector1">
                  <a:avLst/>
                </a:prstGeom>
                <a:noFill/>
                <a:ln w="25400" algn="ctr">
                  <a:solidFill>
                    <a:srgbClr val="000066"/>
                  </a:solidFill>
                  <a:round/>
                  <a:headEnd/>
                  <a:tailEnd type="arrow" w="med" len="med"/>
                </a:ln>
              </p:spPr>
            </p:cxnSp>
            <p:cxnSp>
              <p:nvCxnSpPr>
                <p:cNvPr id="97" name="Straight Connector 152"/>
                <p:cNvCxnSpPr>
                  <a:cxnSpLocks noChangeShapeType="1"/>
                </p:cNvCxnSpPr>
                <p:nvPr/>
              </p:nvCxnSpPr>
              <p:spPr bwMode="auto">
                <a:xfrm>
                  <a:off x="7168551" y="4127357"/>
                  <a:ext cx="1768415" cy="0"/>
                </a:xfrm>
                <a:prstGeom prst="line">
                  <a:avLst/>
                </a:prstGeom>
                <a:noFill/>
                <a:ln w="25400" algn="ctr">
                  <a:solidFill>
                    <a:srgbClr val="000066"/>
                  </a:solidFill>
                  <a:round/>
                  <a:headEnd/>
                  <a:tailEnd/>
                </a:ln>
              </p:spPr>
            </p:cxnSp>
            <p:cxnSp>
              <p:nvCxnSpPr>
                <p:cNvPr id="98" name="Straight Connector 154"/>
                <p:cNvCxnSpPr>
                  <a:cxnSpLocks noChangeShapeType="1"/>
                </p:cNvCxnSpPr>
                <p:nvPr/>
              </p:nvCxnSpPr>
              <p:spPr bwMode="auto">
                <a:xfrm rot="16200000" flipV="1">
                  <a:off x="7789653" y="2988670"/>
                  <a:ext cx="2277374" cy="0"/>
                </a:xfrm>
                <a:prstGeom prst="line">
                  <a:avLst/>
                </a:prstGeom>
                <a:noFill/>
                <a:ln w="25400" algn="ctr">
                  <a:solidFill>
                    <a:srgbClr val="000066"/>
                  </a:solidFill>
                  <a:round/>
                  <a:headEnd/>
                  <a:tailEnd/>
                </a:ln>
              </p:spPr>
            </p:cxnSp>
            <p:cxnSp>
              <p:nvCxnSpPr>
                <p:cNvPr id="99" name="Straight Connector 156"/>
                <p:cNvCxnSpPr>
                  <a:cxnSpLocks noChangeShapeType="1"/>
                </p:cNvCxnSpPr>
                <p:nvPr/>
              </p:nvCxnSpPr>
              <p:spPr bwMode="auto">
                <a:xfrm rot="10800000">
                  <a:off x="6280030" y="1849983"/>
                  <a:ext cx="2648309" cy="0"/>
                </a:xfrm>
                <a:prstGeom prst="line">
                  <a:avLst/>
                </a:prstGeom>
                <a:noFill/>
                <a:ln w="25400" algn="ctr">
                  <a:solidFill>
                    <a:srgbClr val="000066"/>
                  </a:solidFill>
                  <a:round/>
                  <a:headEnd/>
                  <a:tailEnd/>
                </a:ln>
              </p:spPr>
            </p:cxnSp>
            <p:cxnSp>
              <p:nvCxnSpPr>
                <p:cNvPr id="100" name="Straight Arrow Connector 158"/>
                <p:cNvCxnSpPr>
                  <a:cxnSpLocks noChangeShapeType="1"/>
                </p:cNvCxnSpPr>
                <p:nvPr/>
              </p:nvCxnSpPr>
              <p:spPr bwMode="auto">
                <a:xfrm rot="5400000">
                  <a:off x="6064369" y="2074270"/>
                  <a:ext cx="448574" cy="1588"/>
                </a:xfrm>
                <a:prstGeom prst="straightConnector1">
                  <a:avLst/>
                </a:prstGeom>
                <a:noFill/>
                <a:ln w="25400" algn="ctr">
                  <a:solidFill>
                    <a:srgbClr val="000066"/>
                  </a:solidFill>
                  <a:round/>
                  <a:headEnd/>
                  <a:tailEnd type="arrow" w="med" len="med"/>
                </a:ln>
              </p:spPr>
            </p:cxnSp>
            <p:sp>
              <p:nvSpPr>
                <p:cNvPr id="101" name="TextBox 161"/>
                <p:cNvSpPr txBox="1">
                  <a:spLocks noChangeArrowheads="1"/>
                </p:cNvSpPr>
                <p:nvPr/>
              </p:nvSpPr>
              <p:spPr bwMode="auto">
                <a:xfrm>
                  <a:off x="7665612" y="4146232"/>
                  <a:ext cx="1211688" cy="553945"/>
                </a:xfrm>
                <a:prstGeom prst="rect">
                  <a:avLst/>
                </a:prstGeom>
                <a:noFill/>
                <a:ln w="9525">
                  <a:noFill/>
                  <a:miter lim="800000"/>
                  <a:headEnd/>
                  <a:tailEnd/>
                </a:ln>
              </p:spPr>
              <p:txBody>
                <a:bodyPr>
                  <a:spAutoFit/>
                </a:bodyPr>
                <a:lstStyle/>
                <a:p>
                  <a:pPr algn="ctr"/>
                  <a:r>
                    <a:rPr lang="en-US" sz="1000" b="1" i="0" u="none" dirty="0" err="1" smtClean="0">
                      <a:solidFill>
                        <a:srgbClr val="002060"/>
                      </a:solidFill>
                      <a:latin typeface="Calibri" pitchFamily="34" charset="0"/>
                    </a:rPr>
                    <a:t>Recaudación</a:t>
                  </a:r>
                  <a:r>
                    <a:rPr lang="en-US" sz="1000" b="1" i="0" u="none" dirty="0" smtClean="0">
                      <a:solidFill>
                        <a:srgbClr val="002060"/>
                      </a:solidFill>
                      <a:latin typeface="Calibri" pitchFamily="34" charset="0"/>
                    </a:rPr>
                    <a:t> MDL </a:t>
                  </a:r>
                  <a:r>
                    <a:rPr lang="en-US" sz="1000" b="1" dirty="0" err="1" smtClean="0">
                      <a:solidFill>
                        <a:srgbClr val="002060"/>
                      </a:solidFill>
                      <a:latin typeface="Calibri" pitchFamily="34" charset="0"/>
                    </a:rPr>
                    <a:t>Fondo</a:t>
                  </a:r>
                  <a:r>
                    <a:rPr lang="en-US" sz="1000" b="1" dirty="0" smtClean="0">
                      <a:solidFill>
                        <a:srgbClr val="002060"/>
                      </a:solidFill>
                      <a:latin typeface="Calibri" pitchFamily="34" charset="0"/>
                    </a:rPr>
                    <a:t> de </a:t>
                  </a:r>
                  <a:r>
                    <a:rPr lang="en-US" sz="1000" b="1" dirty="0" err="1" smtClean="0">
                      <a:solidFill>
                        <a:srgbClr val="002060"/>
                      </a:solidFill>
                      <a:latin typeface="Calibri" pitchFamily="34" charset="0"/>
                    </a:rPr>
                    <a:t>Adaptación</a:t>
                  </a:r>
                  <a:endParaRPr lang="en-US" sz="1000" b="1" i="0" u="none" dirty="0">
                    <a:solidFill>
                      <a:srgbClr val="002060"/>
                    </a:solidFill>
                    <a:latin typeface="Calibri" pitchFamily="34" charset="0"/>
                  </a:endParaRPr>
                </a:p>
              </p:txBody>
            </p:sp>
          </p:grpSp>
          <p:grpSp>
            <p:nvGrpSpPr>
              <p:cNvPr id="54" name="Group 131"/>
              <p:cNvGrpSpPr>
                <a:grpSpLocks/>
              </p:cNvGrpSpPr>
              <p:nvPr/>
            </p:nvGrpSpPr>
            <p:grpSpPr bwMode="auto">
              <a:xfrm>
                <a:off x="2652920" y="2294211"/>
                <a:ext cx="3757405" cy="1275438"/>
                <a:chOff x="2652920" y="2294211"/>
                <a:chExt cx="3757405" cy="1275438"/>
              </a:xfrm>
            </p:grpSpPr>
            <p:sp>
              <p:nvSpPr>
                <p:cNvPr id="88" name="Rounded Rectangle 19"/>
                <p:cNvSpPr>
                  <a:spLocks noChangeArrowheads="1"/>
                </p:cNvSpPr>
                <p:nvPr/>
              </p:nvSpPr>
              <p:spPr bwMode="auto">
                <a:xfrm>
                  <a:off x="3828038" y="2294211"/>
                  <a:ext cx="870496" cy="476506"/>
                </a:xfrm>
                <a:prstGeom prst="roundRect">
                  <a:avLst>
                    <a:gd name="adj" fmla="val 16667"/>
                  </a:avLst>
                </a:prstGeom>
                <a:noFill/>
                <a:ln w="22225" algn="ctr">
                  <a:solidFill>
                    <a:srgbClr val="FF3300"/>
                  </a:solidFill>
                  <a:round/>
                  <a:headEnd/>
                  <a:tailEnd/>
                </a:ln>
              </p:spPr>
              <p:txBody>
                <a:bodyPr anchor="ctr"/>
                <a:lstStyle/>
                <a:p>
                  <a:pPr algn="ctr"/>
                  <a:r>
                    <a:rPr lang="en-US" sz="800" b="1" i="0" u="none" dirty="0" err="1" smtClean="0">
                      <a:solidFill>
                        <a:srgbClr val="FF3300"/>
                      </a:solidFill>
                      <a:latin typeface="Calibri" pitchFamily="34" charset="0"/>
                    </a:rPr>
                    <a:t>Instituciones</a:t>
                  </a:r>
                  <a:r>
                    <a:rPr lang="en-US" sz="800" b="1" i="0" u="none" dirty="0" smtClean="0">
                      <a:solidFill>
                        <a:srgbClr val="FF3300"/>
                      </a:solidFill>
                      <a:latin typeface="Calibri" pitchFamily="34" charset="0"/>
                    </a:rPr>
                    <a:t> </a:t>
                  </a:r>
                  <a:r>
                    <a:rPr lang="en-US" sz="800" b="1" i="0" u="none" dirty="0" err="1" smtClean="0">
                      <a:solidFill>
                        <a:srgbClr val="FF3300"/>
                      </a:solidFill>
                      <a:latin typeface="Calibri" pitchFamily="34" charset="0"/>
                    </a:rPr>
                    <a:t>financieras</a:t>
                  </a:r>
                  <a:r>
                    <a:rPr lang="en-US" sz="800" b="1" i="0" u="none" dirty="0" smtClean="0">
                      <a:solidFill>
                        <a:srgbClr val="FF3300"/>
                      </a:solidFill>
                      <a:latin typeface="Calibri" pitchFamily="34" charset="0"/>
                    </a:rPr>
                    <a:t> </a:t>
                  </a:r>
                  <a:r>
                    <a:rPr lang="en-US" sz="800" b="1" i="0" u="none" dirty="0" err="1" smtClean="0">
                      <a:solidFill>
                        <a:srgbClr val="FF3300"/>
                      </a:solidFill>
                      <a:latin typeface="Calibri" pitchFamily="34" charset="0"/>
                    </a:rPr>
                    <a:t>bilaterales</a:t>
                  </a:r>
                  <a:endParaRPr lang="en-US" sz="800" b="1" i="0" u="none" dirty="0">
                    <a:solidFill>
                      <a:srgbClr val="FF3300"/>
                    </a:solidFill>
                    <a:latin typeface="Calibri" pitchFamily="34" charset="0"/>
                  </a:endParaRPr>
                </a:p>
              </p:txBody>
            </p:sp>
            <p:cxnSp>
              <p:nvCxnSpPr>
                <p:cNvPr id="89" name="Straight Arrow Connector 165"/>
                <p:cNvCxnSpPr>
                  <a:cxnSpLocks noChangeShapeType="1"/>
                  <a:endCxn id="40" idx="0"/>
                </p:cNvCxnSpPr>
                <p:nvPr/>
              </p:nvCxnSpPr>
              <p:spPr bwMode="auto">
                <a:xfrm flipH="1">
                  <a:off x="2652920" y="3125078"/>
                  <a:ext cx="33129" cy="444571"/>
                </a:xfrm>
                <a:prstGeom prst="straightConnector1">
                  <a:avLst/>
                </a:prstGeom>
                <a:noFill/>
                <a:ln w="25400" algn="ctr">
                  <a:solidFill>
                    <a:srgbClr val="FF3300"/>
                  </a:solidFill>
                  <a:round/>
                  <a:headEnd/>
                  <a:tailEnd type="arrow" w="med" len="med"/>
                </a:ln>
              </p:spPr>
            </p:cxnSp>
            <p:cxnSp>
              <p:nvCxnSpPr>
                <p:cNvPr id="90" name="Straight Connector 170"/>
                <p:cNvCxnSpPr>
                  <a:cxnSpLocks noChangeShapeType="1"/>
                </p:cNvCxnSpPr>
                <p:nvPr/>
              </p:nvCxnSpPr>
              <p:spPr bwMode="auto">
                <a:xfrm>
                  <a:off x="2695575" y="3134600"/>
                  <a:ext cx="3714750" cy="0"/>
                </a:xfrm>
                <a:prstGeom prst="line">
                  <a:avLst/>
                </a:prstGeom>
                <a:noFill/>
                <a:ln w="25400" algn="ctr">
                  <a:solidFill>
                    <a:srgbClr val="FF3300"/>
                  </a:solidFill>
                  <a:round/>
                  <a:headEnd/>
                  <a:tailEnd/>
                </a:ln>
              </p:spPr>
            </p:cxnSp>
            <p:cxnSp>
              <p:nvCxnSpPr>
                <p:cNvPr id="91" name="Straight Arrow Connector 172"/>
                <p:cNvCxnSpPr>
                  <a:cxnSpLocks noChangeShapeType="1"/>
                  <a:endCxn id="92" idx="0"/>
                </p:cNvCxnSpPr>
                <p:nvPr/>
              </p:nvCxnSpPr>
              <p:spPr bwMode="auto">
                <a:xfrm rot="16200000" flipH="1">
                  <a:off x="6185949" y="3349456"/>
                  <a:ext cx="431502" cy="1795"/>
                </a:xfrm>
                <a:prstGeom prst="straightConnector1">
                  <a:avLst/>
                </a:prstGeom>
                <a:noFill/>
                <a:ln w="25400" algn="ctr">
                  <a:solidFill>
                    <a:srgbClr val="FF3300"/>
                  </a:solidFill>
                  <a:round/>
                  <a:headEnd/>
                  <a:tailEnd type="arrow" w="med" len="med"/>
                </a:ln>
              </p:spPr>
            </p:cxnSp>
          </p:grpSp>
          <p:grpSp>
            <p:nvGrpSpPr>
              <p:cNvPr id="55" name="Group 132"/>
              <p:cNvGrpSpPr>
                <a:grpSpLocks/>
              </p:cNvGrpSpPr>
              <p:nvPr/>
            </p:nvGrpSpPr>
            <p:grpSpPr bwMode="auto">
              <a:xfrm>
                <a:off x="4152177" y="2296459"/>
                <a:ext cx="2400491" cy="1276735"/>
                <a:chOff x="4152177" y="2296459"/>
                <a:chExt cx="2400491" cy="1276735"/>
              </a:xfrm>
            </p:grpSpPr>
            <p:sp>
              <p:nvSpPr>
                <p:cNvPr id="84" name="Rounded Rectangle 83"/>
                <p:cNvSpPr/>
                <p:nvPr/>
              </p:nvSpPr>
              <p:spPr bwMode="auto">
                <a:xfrm>
                  <a:off x="5681062" y="2296459"/>
                  <a:ext cx="871606" cy="493664"/>
                </a:xfrm>
                <a:prstGeom prst="roundRect">
                  <a:avLst/>
                </a:prstGeom>
                <a:noFill/>
                <a:ln w="22225" cap="flat" cmpd="sng" algn="ctr">
                  <a:solidFill>
                    <a:schemeClr val="bg2">
                      <a:lumMod val="75000"/>
                      <a:lumOff val="25000"/>
                    </a:schemeClr>
                  </a:solidFill>
                  <a:prstDash val="solid"/>
                  <a:round/>
                  <a:headEnd type="none" w="med" len="med"/>
                  <a:tailEnd type="none" w="med" len="med"/>
                </a:ln>
                <a:effectLst/>
              </p:spPr>
              <p:txBody>
                <a:bodyPr anchor="ctr"/>
                <a:lstStyle/>
                <a:p>
                  <a:pPr algn="ctr">
                    <a:defRPr/>
                  </a:pPr>
                  <a:r>
                    <a:rPr lang="es-ES" sz="1000" b="1" dirty="0">
                      <a:solidFill>
                        <a:schemeClr val="tx2">
                          <a:lumMod val="75000"/>
                          <a:lumOff val="25000"/>
                        </a:schemeClr>
                      </a:solidFill>
                      <a:latin typeface="Calibri" pitchFamily="34" charset="0"/>
                    </a:rPr>
                    <a:t>CMNUCC</a:t>
                  </a:r>
                  <a:endParaRPr lang="en-US" sz="1000" b="1" i="0" u="none" dirty="0">
                    <a:solidFill>
                      <a:schemeClr val="tx2">
                        <a:lumMod val="75000"/>
                        <a:lumOff val="25000"/>
                      </a:schemeClr>
                    </a:solidFill>
                    <a:latin typeface="Calibri" pitchFamily="34" charset="0"/>
                  </a:endParaRPr>
                </a:p>
              </p:txBody>
            </p:sp>
            <p:cxnSp>
              <p:nvCxnSpPr>
                <p:cNvPr id="85" name="Straight Connector 84"/>
                <p:cNvCxnSpPr/>
                <p:nvPr/>
              </p:nvCxnSpPr>
              <p:spPr bwMode="auto">
                <a:xfrm rot="10800000">
                  <a:off x="4152177" y="3306012"/>
                  <a:ext cx="1971832" cy="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p:spPr>
            </p:cxnSp>
            <p:cxnSp>
              <p:nvCxnSpPr>
                <p:cNvPr id="86" name="Straight Connector 85"/>
                <p:cNvCxnSpPr>
                  <a:stCxn id="84" idx="2"/>
                </p:cNvCxnSpPr>
                <p:nvPr/>
              </p:nvCxnSpPr>
              <p:spPr bwMode="auto">
                <a:xfrm rot="16200000" flipH="1">
                  <a:off x="5862890" y="3044892"/>
                  <a:ext cx="515888" cy="6351"/>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p:spPr>
            </p:cxnSp>
            <p:cxnSp>
              <p:nvCxnSpPr>
                <p:cNvPr id="87" name="Straight Arrow Connector 86"/>
                <p:cNvCxnSpPr>
                  <a:endCxn id="41" idx="0"/>
                </p:cNvCxnSpPr>
                <p:nvPr/>
              </p:nvCxnSpPr>
              <p:spPr bwMode="auto">
                <a:xfrm>
                  <a:off x="4161704" y="3306012"/>
                  <a:ext cx="68528" cy="267182"/>
                </a:xfrm>
                <a:prstGeom prst="straightConnector1">
                  <a:avLst/>
                </a:prstGeom>
                <a:solidFill>
                  <a:schemeClr val="accent1"/>
                </a:solidFill>
                <a:ln w="25400" cap="flat" cmpd="sng" algn="ctr">
                  <a:solidFill>
                    <a:schemeClr val="bg2">
                      <a:lumMod val="75000"/>
                      <a:lumOff val="25000"/>
                    </a:schemeClr>
                  </a:solidFill>
                  <a:prstDash val="solid"/>
                  <a:round/>
                  <a:headEnd type="none" w="med" len="med"/>
                  <a:tailEnd type="arrow"/>
                </a:ln>
                <a:effectLst/>
              </p:spPr>
            </p:cxnSp>
          </p:grpSp>
          <p:cxnSp>
            <p:nvCxnSpPr>
              <p:cNvPr id="56" name="Straight Arrow Connector 198"/>
              <p:cNvCxnSpPr>
                <a:cxnSpLocks noChangeShapeType="1"/>
              </p:cNvCxnSpPr>
              <p:nvPr/>
            </p:nvCxnSpPr>
            <p:spPr bwMode="auto">
              <a:xfrm rot="5400000">
                <a:off x="2708694" y="2962791"/>
                <a:ext cx="0" cy="0"/>
              </a:xfrm>
              <a:prstGeom prst="straightConnector1">
                <a:avLst/>
              </a:prstGeom>
              <a:noFill/>
              <a:ln w="9525" algn="ctr">
                <a:solidFill>
                  <a:schemeClr val="tx1"/>
                </a:solidFill>
                <a:round/>
                <a:headEnd/>
                <a:tailEnd type="arrow" w="med" len="med"/>
              </a:ln>
            </p:spPr>
          </p:cxnSp>
          <p:grpSp>
            <p:nvGrpSpPr>
              <p:cNvPr id="57" name="Group 130"/>
              <p:cNvGrpSpPr>
                <a:grpSpLocks/>
              </p:cNvGrpSpPr>
              <p:nvPr/>
            </p:nvGrpSpPr>
            <p:grpSpPr bwMode="auto">
              <a:xfrm>
                <a:off x="2895600" y="2301232"/>
                <a:ext cx="3352800" cy="1280167"/>
                <a:chOff x="2895600" y="2301232"/>
                <a:chExt cx="3352800" cy="1280167"/>
              </a:xfrm>
            </p:grpSpPr>
            <p:sp>
              <p:nvSpPr>
                <p:cNvPr id="79" name="Rounded Rectangle 10"/>
                <p:cNvSpPr>
                  <a:spLocks noChangeArrowheads="1"/>
                </p:cNvSpPr>
                <p:nvPr/>
              </p:nvSpPr>
              <p:spPr bwMode="auto">
                <a:xfrm>
                  <a:off x="4754490" y="2301232"/>
                  <a:ext cx="870496" cy="493084"/>
                </a:xfrm>
                <a:prstGeom prst="roundRect">
                  <a:avLst>
                    <a:gd name="adj" fmla="val 16667"/>
                  </a:avLst>
                </a:prstGeom>
                <a:noFill/>
                <a:ln w="22225" algn="ctr">
                  <a:solidFill>
                    <a:srgbClr val="990033"/>
                  </a:solidFill>
                  <a:round/>
                  <a:headEnd/>
                  <a:tailEnd/>
                </a:ln>
              </p:spPr>
              <p:txBody>
                <a:bodyPr anchor="ctr"/>
                <a:lstStyle/>
                <a:p>
                  <a:pPr algn="ctr"/>
                  <a:r>
                    <a:rPr lang="en-US" sz="800" b="1" i="0" u="none" dirty="0" err="1" smtClean="0">
                      <a:solidFill>
                        <a:srgbClr val="990033"/>
                      </a:solidFill>
                      <a:latin typeface="Calibri" pitchFamily="34" charset="0"/>
                    </a:rPr>
                    <a:t>Instituciones</a:t>
                  </a:r>
                  <a:r>
                    <a:rPr lang="en-US" sz="800" b="1" i="0" u="none" dirty="0" smtClean="0">
                      <a:solidFill>
                        <a:srgbClr val="990033"/>
                      </a:solidFill>
                      <a:latin typeface="Calibri" pitchFamily="34" charset="0"/>
                    </a:rPr>
                    <a:t> </a:t>
                  </a:r>
                  <a:r>
                    <a:rPr lang="en-US" sz="800" b="1" i="0" u="none" dirty="0" err="1" smtClean="0">
                      <a:solidFill>
                        <a:srgbClr val="990033"/>
                      </a:solidFill>
                      <a:latin typeface="Calibri" pitchFamily="34" charset="0"/>
                    </a:rPr>
                    <a:t>financieras</a:t>
                  </a:r>
                  <a:r>
                    <a:rPr lang="en-US" sz="800" b="1" i="0" u="none" dirty="0" smtClean="0">
                      <a:solidFill>
                        <a:srgbClr val="990033"/>
                      </a:solidFill>
                      <a:latin typeface="Calibri" pitchFamily="34" charset="0"/>
                    </a:rPr>
                    <a:t> </a:t>
                  </a:r>
                  <a:r>
                    <a:rPr lang="en-US" sz="800" b="1" dirty="0" smtClean="0">
                      <a:solidFill>
                        <a:srgbClr val="990033"/>
                      </a:solidFill>
                      <a:latin typeface="Calibri" pitchFamily="34" charset="0"/>
                    </a:rPr>
                    <a:t>M</a:t>
                  </a:r>
                  <a:r>
                    <a:rPr lang="en-US" sz="800" b="1" i="0" u="none" dirty="0" smtClean="0">
                      <a:solidFill>
                        <a:srgbClr val="990033"/>
                      </a:solidFill>
                      <a:latin typeface="Calibri" pitchFamily="34" charset="0"/>
                    </a:rPr>
                    <a:t>ultilateral</a:t>
                  </a:r>
                  <a:endParaRPr lang="en-US" sz="800" b="1" i="0" u="none" dirty="0">
                    <a:solidFill>
                      <a:srgbClr val="990033"/>
                    </a:solidFill>
                    <a:latin typeface="Calibri" pitchFamily="34" charset="0"/>
                  </a:endParaRPr>
                </a:p>
              </p:txBody>
            </p:sp>
            <p:cxnSp>
              <p:nvCxnSpPr>
                <p:cNvPr id="80" name="Straight Connector 190"/>
                <p:cNvCxnSpPr>
                  <a:cxnSpLocks noChangeShapeType="1"/>
                </p:cNvCxnSpPr>
                <p:nvPr/>
              </p:nvCxnSpPr>
              <p:spPr bwMode="auto">
                <a:xfrm>
                  <a:off x="2895600" y="2952750"/>
                  <a:ext cx="3352800" cy="19050"/>
                </a:xfrm>
                <a:prstGeom prst="line">
                  <a:avLst/>
                </a:prstGeom>
                <a:noFill/>
                <a:ln w="25400" algn="ctr">
                  <a:solidFill>
                    <a:srgbClr val="990033"/>
                  </a:solidFill>
                  <a:round/>
                  <a:headEnd/>
                  <a:tailEnd/>
                </a:ln>
              </p:spPr>
            </p:cxnSp>
            <p:cxnSp>
              <p:nvCxnSpPr>
                <p:cNvPr id="81" name="Straight Connector 192"/>
                <p:cNvCxnSpPr>
                  <a:cxnSpLocks noChangeShapeType="1"/>
                  <a:stCxn id="79" idx="2"/>
                </p:cNvCxnSpPr>
                <p:nvPr/>
              </p:nvCxnSpPr>
              <p:spPr bwMode="auto">
                <a:xfrm rot="16200000" flipH="1">
                  <a:off x="5106014" y="2878039"/>
                  <a:ext cx="168834" cy="1387"/>
                </a:xfrm>
                <a:prstGeom prst="line">
                  <a:avLst/>
                </a:prstGeom>
                <a:noFill/>
                <a:ln w="25400" algn="ctr">
                  <a:solidFill>
                    <a:srgbClr val="990033"/>
                  </a:solidFill>
                  <a:round/>
                  <a:headEnd/>
                  <a:tailEnd/>
                </a:ln>
              </p:spPr>
            </p:cxnSp>
            <p:cxnSp>
              <p:nvCxnSpPr>
                <p:cNvPr id="82" name="Straight Arrow Connector 201"/>
                <p:cNvCxnSpPr>
                  <a:cxnSpLocks noChangeShapeType="1"/>
                </p:cNvCxnSpPr>
                <p:nvPr/>
              </p:nvCxnSpPr>
              <p:spPr bwMode="auto">
                <a:xfrm rot="5400000">
                  <a:off x="2599311" y="3259874"/>
                  <a:ext cx="617815" cy="6186"/>
                </a:xfrm>
                <a:prstGeom prst="straightConnector1">
                  <a:avLst/>
                </a:prstGeom>
                <a:noFill/>
                <a:ln w="25400" algn="ctr">
                  <a:solidFill>
                    <a:srgbClr val="990033"/>
                  </a:solidFill>
                  <a:round/>
                  <a:headEnd/>
                  <a:tailEnd type="arrow" w="med" len="med"/>
                </a:ln>
              </p:spPr>
            </p:cxnSp>
            <p:cxnSp>
              <p:nvCxnSpPr>
                <p:cNvPr id="83" name="Straight Arrow Connector 203"/>
                <p:cNvCxnSpPr>
                  <a:cxnSpLocks noChangeShapeType="1"/>
                </p:cNvCxnSpPr>
                <p:nvPr/>
              </p:nvCxnSpPr>
              <p:spPr bwMode="auto">
                <a:xfrm rot="16200000" flipH="1">
                  <a:off x="5935127" y="3268126"/>
                  <a:ext cx="617815" cy="8731"/>
                </a:xfrm>
                <a:prstGeom prst="straightConnector1">
                  <a:avLst/>
                </a:prstGeom>
                <a:noFill/>
                <a:ln w="25400" algn="ctr">
                  <a:solidFill>
                    <a:srgbClr val="990033"/>
                  </a:solidFill>
                  <a:round/>
                  <a:headEnd/>
                  <a:tailEnd type="arrow" w="med" len="med"/>
                </a:ln>
              </p:spPr>
            </p:cxnSp>
          </p:grpSp>
          <p:cxnSp>
            <p:nvCxnSpPr>
              <p:cNvPr id="58" name="Straight Arrow Connector 205"/>
              <p:cNvCxnSpPr>
                <a:cxnSpLocks noChangeShapeType="1"/>
              </p:cNvCxnSpPr>
              <p:nvPr/>
            </p:nvCxnSpPr>
            <p:spPr bwMode="auto">
              <a:xfrm rot="16200000" flipH="1">
                <a:off x="3700733" y="3264715"/>
                <a:ext cx="612475" cy="8626"/>
              </a:xfrm>
              <a:prstGeom prst="straightConnector1">
                <a:avLst/>
              </a:prstGeom>
              <a:noFill/>
              <a:ln w="25400" algn="ctr">
                <a:solidFill>
                  <a:srgbClr val="990033"/>
                </a:solidFill>
                <a:round/>
                <a:headEnd/>
                <a:tailEnd type="arrow" w="med" len="med"/>
              </a:ln>
            </p:spPr>
          </p:cxnSp>
          <p:sp>
            <p:nvSpPr>
              <p:cNvPr id="59" name="TextBox 208"/>
              <p:cNvSpPr txBox="1">
                <a:spLocks noChangeArrowheads="1"/>
              </p:cNvSpPr>
              <p:nvPr/>
            </p:nvSpPr>
            <p:spPr bwMode="auto">
              <a:xfrm>
                <a:off x="233916" y="6188633"/>
                <a:ext cx="1900297" cy="246197"/>
              </a:xfrm>
              <a:prstGeom prst="rect">
                <a:avLst/>
              </a:prstGeom>
              <a:noFill/>
              <a:ln w="9525">
                <a:noFill/>
                <a:miter lim="800000"/>
                <a:headEnd/>
                <a:tailEnd/>
              </a:ln>
            </p:spPr>
            <p:txBody>
              <a:bodyPr wrap="none">
                <a:spAutoFit/>
              </a:bodyPr>
              <a:lstStyle/>
              <a:p>
                <a:r>
                  <a:rPr lang="en-US" sz="1000" dirty="0" err="1" smtClean="0">
                    <a:solidFill>
                      <a:srgbClr val="000066"/>
                    </a:solidFill>
                    <a:latin typeface="Calibri" pitchFamily="34" charset="0"/>
                  </a:rPr>
                  <a:t>Fuente</a:t>
                </a:r>
                <a:r>
                  <a:rPr lang="en-US" sz="1000" u="none" dirty="0" smtClean="0">
                    <a:solidFill>
                      <a:srgbClr val="000066"/>
                    </a:solidFill>
                    <a:latin typeface="Calibri" pitchFamily="34" charset="0"/>
                  </a:rPr>
                  <a:t>: </a:t>
                </a:r>
                <a:r>
                  <a:rPr lang="en-US" sz="1000" u="none" dirty="0" err="1" smtClean="0">
                    <a:solidFill>
                      <a:srgbClr val="000066"/>
                    </a:solidFill>
                    <a:latin typeface="Calibri" pitchFamily="34" charset="0"/>
                  </a:rPr>
                  <a:t>Adaptado</a:t>
                </a:r>
                <a:r>
                  <a:rPr lang="en-US" sz="1000" u="none" dirty="0" smtClean="0">
                    <a:solidFill>
                      <a:srgbClr val="000066"/>
                    </a:solidFill>
                    <a:latin typeface="Calibri" pitchFamily="34" charset="0"/>
                  </a:rPr>
                  <a:t> de SEI </a:t>
                </a:r>
                <a:r>
                  <a:rPr lang="en-US" sz="1000" u="none" dirty="0">
                    <a:solidFill>
                      <a:srgbClr val="000066"/>
                    </a:solidFill>
                    <a:latin typeface="Calibri" pitchFamily="34" charset="0"/>
                  </a:rPr>
                  <a:t>2009</a:t>
                </a:r>
              </a:p>
            </p:txBody>
          </p:sp>
          <p:grpSp>
            <p:nvGrpSpPr>
              <p:cNvPr id="60" name="Group 119"/>
              <p:cNvGrpSpPr>
                <a:grpSpLocks/>
              </p:cNvGrpSpPr>
              <p:nvPr/>
            </p:nvGrpSpPr>
            <p:grpSpPr bwMode="auto">
              <a:xfrm>
                <a:off x="849842" y="1082412"/>
                <a:ext cx="6960658" cy="1223432"/>
                <a:chOff x="849842" y="1082412"/>
                <a:chExt cx="6960658" cy="1223432"/>
              </a:xfrm>
            </p:grpSpPr>
            <p:sp>
              <p:nvSpPr>
                <p:cNvPr id="73" name="Rounded Rectangle 5"/>
                <p:cNvSpPr>
                  <a:spLocks noChangeArrowheads="1"/>
                </p:cNvSpPr>
                <p:nvPr/>
              </p:nvSpPr>
              <p:spPr bwMode="auto">
                <a:xfrm>
                  <a:off x="3150118" y="1082412"/>
                  <a:ext cx="1432736" cy="493084"/>
                </a:xfrm>
                <a:prstGeom prst="roundRect">
                  <a:avLst>
                    <a:gd name="adj" fmla="val 16667"/>
                  </a:avLst>
                </a:prstGeom>
                <a:noFill/>
                <a:ln w="22225" algn="ctr">
                  <a:solidFill>
                    <a:srgbClr val="003300"/>
                  </a:solidFill>
                  <a:round/>
                  <a:headEnd/>
                  <a:tailEnd/>
                </a:ln>
              </p:spPr>
              <p:txBody>
                <a:bodyPr anchor="ctr"/>
                <a:lstStyle/>
                <a:p>
                  <a:pPr algn="ctr"/>
                  <a:r>
                    <a:rPr lang="en-US" sz="1000" b="1" i="0" u="none" dirty="0" err="1" smtClean="0">
                      <a:solidFill>
                        <a:srgbClr val="003300"/>
                      </a:solidFill>
                      <a:latin typeface="Calibri" pitchFamily="34" charset="0"/>
                    </a:rPr>
                    <a:t>Financiamiento</a:t>
                  </a:r>
                  <a:r>
                    <a:rPr lang="en-US" sz="1000" b="1" i="0" u="none" dirty="0" smtClean="0">
                      <a:solidFill>
                        <a:srgbClr val="003300"/>
                      </a:solidFill>
                      <a:latin typeface="Calibri" pitchFamily="34" charset="0"/>
                    </a:rPr>
                    <a:t> de la </a:t>
                  </a:r>
                  <a:r>
                    <a:rPr lang="en-US" sz="1000" b="1" i="0" u="none" dirty="0" err="1" smtClean="0">
                      <a:solidFill>
                        <a:srgbClr val="003300"/>
                      </a:solidFill>
                      <a:latin typeface="Calibri" pitchFamily="34" charset="0"/>
                    </a:rPr>
                    <a:t>Cooperacón</a:t>
                  </a:r>
                  <a:r>
                    <a:rPr lang="en-US" sz="1000" b="1" i="0" u="none" dirty="0" smtClean="0">
                      <a:solidFill>
                        <a:srgbClr val="003300"/>
                      </a:solidFill>
                      <a:latin typeface="Calibri" pitchFamily="34" charset="0"/>
                    </a:rPr>
                    <a:t> </a:t>
                  </a:r>
                  <a:r>
                    <a:rPr lang="en-US" sz="1000" b="1" i="0" u="none" dirty="0" err="1" smtClean="0">
                      <a:solidFill>
                        <a:srgbClr val="003300"/>
                      </a:solidFill>
                      <a:latin typeface="Calibri" pitchFamily="34" charset="0"/>
                    </a:rPr>
                    <a:t>Privada</a:t>
                  </a:r>
                  <a:endParaRPr lang="en-US" sz="1000" b="1" i="0" u="none" dirty="0">
                    <a:solidFill>
                      <a:srgbClr val="003300"/>
                    </a:solidFill>
                    <a:latin typeface="Calibri" pitchFamily="34" charset="0"/>
                  </a:endParaRPr>
                </a:p>
              </p:txBody>
            </p:sp>
            <p:cxnSp>
              <p:nvCxnSpPr>
                <p:cNvPr id="74" name="Straight Connector 62"/>
                <p:cNvCxnSpPr>
                  <a:cxnSpLocks noChangeShapeType="1"/>
                </p:cNvCxnSpPr>
                <p:nvPr/>
              </p:nvCxnSpPr>
              <p:spPr bwMode="auto">
                <a:xfrm>
                  <a:off x="849842" y="1989667"/>
                  <a:ext cx="6960658" cy="20108"/>
                </a:xfrm>
                <a:prstGeom prst="line">
                  <a:avLst/>
                </a:prstGeom>
                <a:noFill/>
                <a:ln w="25400" algn="ctr">
                  <a:solidFill>
                    <a:srgbClr val="003300"/>
                  </a:solidFill>
                  <a:round/>
                  <a:headEnd/>
                  <a:tailEnd/>
                </a:ln>
              </p:spPr>
            </p:cxnSp>
            <p:cxnSp>
              <p:nvCxnSpPr>
                <p:cNvPr id="75" name="Straight Arrow Connector 83"/>
                <p:cNvCxnSpPr>
                  <a:cxnSpLocks noChangeShapeType="1"/>
                  <a:endCxn id="35" idx="0"/>
                </p:cNvCxnSpPr>
                <p:nvPr/>
              </p:nvCxnSpPr>
              <p:spPr bwMode="auto">
                <a:xfrm rot="5400000">
                  <a:off x="704202" y="2142121"/>
                  <a:ext cx="307616" cy="2715"/>
                </a:xfrm>
                <a:prstGeom prst="straightConnector1">
                  <a:avLst/>
                </a:prstGeom>
                <a:noFill/>
                <a:ln w="25400" algn="ctr">
                  <a:solidFill>
                    <a:srgbClr val="003300"/>
                  </a:solidFill>
                  <a:round/>
                  <a:headEnd/>
                  <a:tailEnd type="arrow" w="med" len="med"/>
                </a:ln>
              </p:spPr>
            </p:cxnSp>
            <p:cxnSp>
              <p:nvCxnSpPr>
                <p:cNvPr id="76" name="Straight Arrow Connector 93"/>
                <p:cNvCxnSpPr>
                  <a:cxnSpLocks noChangeShapeType="1"/>
                  <a:endCxn id="38" idx="0"/>
                </p:cNvCxnSpPr>
                <p:nvPr/>
              </p:nvCxnSpPr>
              <p:spPr bwMode="auto">
                <a:xfrm>
                  <a:off x="1733908" y="1996632"/>
                  <a:ext cx="7318" cy="300856"/>
                </a:xfrm>
                <a:prstGeom prst="straightConnector1">
                  <a:avLst/>
                </a:prstGeom>
                <a:noFill/>
                <a:ln w="25400" algn="ctr">
                  <a:solidFill>
                    <a:srgbClr val="003300"/>
                  </a:solidFill>
                  <a:round/>
                  <a:headEnd/>
                  <a:tailEnd type="arrow" w="med" len="med"/>
                </a:ln>
              </p:spPr>
            </p:cxnSp>
            <p:cxnSp>
              <p:nvCxnSpPr>
                <p:cNvPr id="77" name="Straight Arrow Connector 96"/>
                <p:cNvCxnSpPr>
                  <a:cxnSpLocks noChangeShapeType="1"/>
                  <a:endCxn id="37" idx="0"/>
                </p:cNvCxnSpPr>
                <p:nvPr/>
              </p:nvCxnSpPr>
              <p:spPr bwMode="auto">
                <a:xfrm rot="16200000" flipH="1">
                  <a:off x="2427061" y="2148869"/>
                  <a:ext cx="292497" cy="5274"/>
                </a:xfrm>
                <a:prstGeom prst="straightConnector1">
                  <a:avLst/>
                </a:prstGeom>
                <a:noFill/>
                <a:ln w="25400" algn="ctr">
                  <a:solidFill>
                    <a:srgbClr val="003300"/>
                  </a:solidFill>
                  <a:round/>
                  <a:headEnd/>
                  <a:tailEnd type="arrow" w="med" len="med"/>
                </a:ln>
              </p:spPr>
            </p:cxnSp>
            <p:cxnSp>
              <p:nvCxnSpPr>
                <p:cNvPr id="78" name="Straight Arrow Connector 95"/>
                <p:cNvCxnSpPr>
                  <a:cxnSpLocks noChangeShapeType="1"/>
                </p:cNvCxnSpPr>
                <p:nvPr/>
              </p:nvCxnSpPr>
              <p:spPr bwMode="auto">
                <a:xfrm rot="5400000">
                  <a:off x="7648575" y="2162175"/>
                  <a:ext cx="285750" cy="1588"/>
                </a:xfrm>
                <a:prstGeom prst="straightConnector1">
                  <a:avLst/>
                </a:prstGeom>
                <a:noFill/>
                <a:ln w="25400" algn="ctr">
                  <a:solidFill>
                    <a:srgbClr val="003300"/>
                  </a:solidFill>
                  <a:round/>
                  <a:headEnd/>
                  <a:tailEnd type="arrow" w="med" len="med"/>
                </a:ln>
              </p:spPr>
            </p:cxnSp>
          </p:grpSp>
          <p:grpSp>
            <p:nvGrpSpPr>
              <p:cNvPr id="61" name="Group 115"/>
              <p:cNvGrpSpPr>
                <a:grpSpLocks/>
              </p:cNvGrpSpPr>
              <p:nvPr/>
            </p:nvGrpSpPr>
            <p:grpSpPr bwMode="auto">
              <a:xfrm>
                <a:off x="3704432" y="1082053"/>
                <a:ext cx="3328716" cy="1219179"/>
                <a:chOff x="3704432" y="1082053"/>
                <a:chExt cx="3328716" cy="1219179"/>
              </a:xfrm>
            </p:grpSpPr>
            <p:sp>
              <p:nvSpPr>
                <p:cNvPr id="67" name="Rounded Rectangle 8"/>
                <p:cNvSpPr>
                  <a:spLocks noChangeArrowheads="1"/>
                </p:cNvSpPr>
                <p:nvPr/>
              </p:nvSpPr>
              <p:spPr bwMode="auto">
                <a:xfrm>
                  <a:off x="4697521" y="1082053"/>
                  <a:ext cx="1432736" cy="493084"/>
                </a:xfrm>
                <a:prstGeom prst="roundRect">
                  <a:avLst>
                    <a:gd name="adj" fmla="val 16667"/>
                  </a:avLst>
                </a:prstGeom>
                <a:noFill/>
                <a:ln w="22225" algn="ctr">
                  <a:solidFill>
                    <a:srgbClr val="663300"/>
                  </a:solidFill>
                  <a:round/>
                  <a:headEnd/>
                  <a:tailEnd/>
                </a:ln>
              </p:spPr>
              <p:txBody>
                <a:bodyPr anchor="ctr"/>
                <a:lstStyle/>
                <a:p>
                  <a:pPr algn="ctr"/>
                  <a:r>
                    <a:rPr lang="en-US" sz="1000" b="1" i="0" u="none" dirty="0" err="1" smtClean="0">
                      <a:solidFill>
                        <a:srgbClr val="663300"/>
                      </a:solidFill>
                      <a:latin typeface="Calibri" pitchFamily="34" charset="0"/>
                    </a:rPr>
                    <a:t>Mercados</a:t>
                  </a:r>
                  <a:r>
                    <a:rPr lang="en-US" sz="1000" b="1" i="0" u="none" dirty="0" smtClean="0">
                      <a:solidFill>
                        <a:srgbClr val="663300"/>
                      </a:solidFill>
                      <a:latin typeface="Calibri" pitchFamily="34" charset="0"/>
                    </a:rPr>
                    <a:t> de </a:t>
                  </a:r>
                  <a:r>
                    <a:rPr lang="en-US" sz="1000" b="1" i="0" u="none" dirty="0" err="1" smtClean="0">
                      <a:solidFill>
                        <a:srgbClr val="663300"/>
                      </a:solidFill>
                      <a:latin typeface="Calibri" pitchFamily="34" charset="0"/>
                    </a:rPr>
                    <a:t>Capitales</a:t>
                  </a:r>
                  <a:endParaRPr lang="en-US" sz="1000" b="1" i="0" u="none" dirty="0">
                    <a:solidFill>
                      <a:srgbClr val="663300"/>
                    </a:solidFill>
                    <a:latin typeface="Calibri" pitchFamily="34" charset="0"/>
                  </a:endParaRPr>
                </a:p>
              </p:txBody>
            </p:sp>
            <p:cxnSp>
              <p:nvCxnSpPr>
                <p:cNvPr id="68" name="Straight Arrow Connector 44"/>
                <p:cNvCxnSpPr>
                  <a:cxnSpLocks noChangeShapeType="1"/>
                  <a:endCxn id="79" idx="0"/>
                </p:cNvCxnSpPr>
                <p:nvPr/>
              </p:nvCxnSpPr>
              <p:spPr bwMode="auto">
                <a:xfrm rot="5400000">
                  <a:off x="4821304" y="1931410"/>
                  <a:ext cx="738257" cy="1387"/>
                </a:xfrm>
                <a:prstGeom prst="straightConnector1">
                  <a:avLst/>
                </a:prstGeom>
                <a:noFill/>
                <a:ln w="25400" algn="ctr">
                  <a:solidFill>
                    <a:srgbClr val="663300"/>
                  </a:solidFill>
                  <a:round/>
                  <a:headEnd/>
                  <a:tailEnd type="arrow" w="med" len="med"/>
                </a:ln>
              </p:spPr>
            </p:cxnSp>
            <p:cxnSp>
              <p:nvCxnSpPr>
                <p:cNvPr id="69" name="Straight Connector 46"/>
                <p:cNvCxnSpPr>
                  <a:cxnSpLocks noChangeShapeType="1"/>
                </p:cNvCxnSpPr>
                <p:nvPr/>
              </p:nvCxnSpPr>
              <p:spPr bwMode="auto">
                <a:xfrm flipV="1">
                  <a:off x="3714750" y="1896350"/>
                  <a:ext cx="3314700" cy="18175"/>
                </a:xfrm>
                <a:prstGeom prst="line">
                  <a:avLst/>
                </a:prstGeom>
                <a:noFill/>
                <a:ln w="25400" algn="ctr">
                  <a:solidFill>
                    <a:srgbClr val="663300"/>
                  </a:solidFill>
                  <a:round/>
                  <a:headEnd/>
                  <a:tailEnd/>
                </a:ln>
              </p:spPr>
            </p:cxnSp>
            <p:cxnSp>
              <p:nvCxnSpPr>
                <p:cNvPr id="70" name="Straight Arrow Connector 49"/>
                <p:cNvCxnSpPr>
                  <a:cxnSpLocks noChangeShapeType="1"/>
                </p:cNvCxnSpPr>
                <p:nvPr/>
              </p:nvCxnSpPr>
              <p:spPr bwMode="auto">
                <a:xfrm rot="16200000" flipH="1">
                  <a:off x="4286250" y="2086849"/>
                  <a:ext cx="371475" cy="9525"/>
                </a:xfrm>
                <a:prstGeom prst="straightConnector1">
                  <a:avLst/>
                </a:prstGeom>
                <a:noFill/>
                <a:ln w="25400" algn="ctr">
                  <a:solidFill>
                    <a:srgbClr val="663300"/>
                  </a:solidFill>
                  <a:round/>
                  <a:headEnd/>
                  <a:tailEnd type="arrow" w="med" len="med"/>
                </a:ln>
              </p:spPr>
            </p:cxnSp>
            <p:cxnSp>
              <p:nvCxnSpPr>
                <p:cNvPr id="71" name="Straight Arrow Connector 51"/>
                <p:cNvCxnSpPr>
                  <a:cxnSpLocks noChangeShapeType="1"/>
                  <a:endCxn id="104" idx="0"/>
                </p:cNvCxnSpPr>
                <p:nvPr/>
              </p:nvCxnSpPr>
              <p:spPr bwMode="auto">
                <a:xfrm rot="16200000" flipH="1">
                  <a:off x="6830797" y="2095003"/>
                  <a:ext cx="391479" cy="13222"/>
                </a:xfrm>
                <a:prstGeom prst="straightConnector1">
                  <a:avLst/>
                </a:prstGeom>
                <a:noFill/>
                <a:ln w="25400" algn="ctr">
                  <a:solidFill>
                    <a:srgbClr val="663300"/>
                  </a:solidFill>
                  <a:round/>
                  <a:headEnd/>
                  <a:tailEnd type="arrow" w="med" len="med"/>
                </a:ln>
              </p:spPr>
            </p:cxnSp>
            <p:cxnSp>
              <p:nvCxnSpPr>
                <p:cNvPr id="72" name="Straight Arrow Connector 113"/>
                <p:cNvCxnSpPr>
                  <a:cxnSpLocks noChangeShapeType="1"/>
                </p:cNvCxnSpPr>
                <p:nvPr/>
              </p:nvCxnSpPr>
              <p:spPr bwMode="auto">
                <a:xfrm rot="5400000">
                  <a:off x="3513934" y="2095502"/>
                  <a:ext cx="381790" cy="793"/>
                </a:xfrm>
                <a:prstGeom prst="straightConnector1">
                  <a:avLst/>
                </a:prstGeom>
                <a:noFill/>
                <a:ln w="25400" algn="ctr">
                  <a:solidFill>
                    <a:srgbClr val="663300"/>
                  </a:solidFill>
                  <a:round/>
                  <a:headEnd/>
                  <a:tailEnd type="arrow" w="med" len="med"/>
                </a:ln>
              </p:spPr>
            </p:cxnSp>
          </p:grpSp>
          <p:grpSp>
            <p:nvGrpSpPr>
              <p:cNvPr id="62" name="Group 144"/>
              <p:cNvGrpSpPr>
                <a:grpSpLocks/>
              </p:cNvGrpSpPr>
              <p:nvPr/>
            </p:nvGrpSpPr>
            <p:grpSpPr bwMode="auto">
              <a:xfrm>
                <a:off x="3013095" y="2299628"/>
                <a:ext cx="3606780" cy="1263875"/>
                <a:chOff x="3013095" y="2299628"/>
                <a:chExt cx="3606780" cy="1263875"/>
              </a:xfrm>
            </p:grpSpPr>
            <p:sp>
              <p:nvSpPr>
                <p:cNvPr id="63" name="Rounded Rectangle 13"/>
                <p:cNvSpPr>
                  <a:spLocks noChangeArrowheads="1"/>
                </p:cNvSpPr>
                <p:nvPr/>
              </p:nvSpPr>
              <p:spPr bwMode="auto">
                <a:xfrm>
                  <a:off x="3013095" y="2299628"/>
                  <a:ext cx="759912" cy="493084"/>
                </a:xfrm>
                <a:prstGeom prst="roundRect">
                  <a:avLst>
                    <a:gd name="adj" fmla="val 16667"/>
                  </a:avLst>
                </a:prstGeom>
                <a:noFill/>
                <a:ln w="22225" algn="ctr">
                  <a:solidFill>
                    <a:srgbClr val="002060"/>
                  </a:solidFill>
                  <a:round/>
                  <a:headEnd/>
                  <a:tailEnd/>
                </a:ln>
              </p:spPr>
              <p:txBody>
                <a:bodyPr anchor="ctr"/>
                <a:lstStyle/>
                <a:p>
                  <a:pPr algn="ctr"/>
                  <a:r>
                    <a:rPr lang="en-US" sz="800" b="1" i="0" u="none" dirty="0" err="1" smtClean="0">
                      <a:solidFill>
                        <a:srgbClr val="002060"/>
                      </a:solidFill>
                      <a:latin typeface="Calibri" pitchFamily="34" charset="0"/>
                    </a:rPr>
                    <a:t>Instituciones</a:t>
                  </a:r>
                  <a:r>
                    <a:rPr lang="en-US" sz="800" b="1" i="0" u="none" dirty="0" smtClean="0">
                      <a:solidFill>
                        <a:srgbClr val="002060"/>
                      </a:solidFill>
                      <a:latin typeface="Calibri" pitchFamily="34" charset="0"/>
                    </a:rPr>
                    <a:t> </a:t>
                  </a:r>
                  <a:r>
                    <a:rPr lang="en-US" sz="800" b="1" i="0" u="none" dirty="0" err="1" smtClean="0">
                      <a:solidFill>
                        <a:srgbClr val="002060"/>
                      </a:solidFill>
                      <a:latin typeface="Calibri" pitchFamily="34" charset="0"/>
                    </a:rPr>
                    <a:t>financieras</a:t>
                  </a:r>
                  <a:r>
                    <a:rPr lang="en-US" sz="800" b="1" i="0" u="none" dirty="0" smtClean="0">
                      <a:solidFill>
                        <a:srgbClr val="002060"/>
                      </a:solidFill>
                      <a:latin typeface="Calibri" pitchFamily="34" charset="0"/>
                    </a:rPr>
                    <a:t> </a:t>
                  </a:r>
                  <a:r>
                    <a:rPr lang="en-US" sz="800" b="1" i="0" u="none" dirty="0" err="1" smtClean="0">
                      <a:solidFill>
                        <a:srgbClr val="002060"/>
                      </a:solidFill>
                      <a:latin typeface="Calibri" pitchFamily="34" charset="0"/>
                    </a:rPr>
                    <a:t>nacionales</a:t>
                  </a:r>
                  <a:endParaRPr lang="en-US" sz="800" b="1" i="0" u="none" dirty="0">
                    <a:solidFill>
                      <a:srgbClr val="002060"/>
                    </a:solidFill>
                    <a:latin typeface="Calibri" pitchFamily="34" charset="0"/>
                  </a:endParaRPr>
                </a:p>
              </p:txBody>
            </p:sp>
            <p:cxnSp>
              <p:nvCxnSpPr>
                <p:cNvPr id="64" name="Straight Connector 136"/>
                <p:cNvCxnSpPr>
                  <a:cxnSpLocks noChangeShapeType="1"/>
                </p:cNvCxnSpPr>
                <p:nvPr/>
              </p:nvCxnSpPr>
              <p:spPr bwMode="auto">
                <a:xfrm>
                  <a:off x="3381375" y="3046202"/>
                  <a:ext cx="3238500" cy="0"/>
                </a:xfrm>
                <a:prstGeom prst="line">
                  <a:avLst/>
                </a:prstGeom>
                <a:noFill/>
                <a:ln w="25400" algn="ctr">
                  <a:solidFill>
                    <a:srgbClr val="000066"/>
                  </a:solidFill>
                  <a:round/>
                  <a:headEnd/>
                  <a:tailEnd/>
                </a:ln>
              </p:spPr>
            </p:cxnSp>
            <p:cxnSp>
              <p:nvCxnSpPr>
                <p:cNvPr id="65" name="Straight Arrow Connector 139"/>
                <p:cNvCxnSpPr>
                  <a:cxnSpLocks noChangeShapeType="1"/>
                </p:cNvCxnSpPr>
                <p:nvPr/>
              </p:nvCxnSpPr>
              <p:spPr bwMode="auto">
                <a:xfrm rot="5400000">
                  <a:off x="6357668" y="3303917"/>
                  <a:ext cx="517584" cy="1588"/>
                </a:xfrm>
                <a:prstGeom prst="straightConnector1">
                  <a:avLst/>
                </a:prstGeom>
                <a:noFill/>
                <a:ln w="25400" algn="ctr">
                  <a:solidFill>
                    <a:srgbClr val="000066"/>
                  </a:solidFill>
                  <a:round/>
                  <a:headEnd/>
                  <a:tailEnd type="arrow" w="med" len="med"/>
                </a:ln>
              </p:spPr>
            </p:cxnSp>
            <p:cxnSp>
              <p:nvCxnSpPr>
                <p:cNvPr id="66" name="Straight Connector 143"/>
                <p:cNvCxnSpPr>
                  <a:cxnSpLocks noChangeShapeType="1"/>
                  <a:endCxn id="63" idx="2"/>
                </p:cNvCxnSpPr>
                <p:nvPr/>
              </p:nvCxnSpPr>
              <p:spPr bwMode="auto">
                <a:xfrm rot="5400000" flipH="1" flipV="1">
                  <a:off x="3269723" y="2913170"/>
                  <a:ext cx="243786" cy="2870"/>
                </a:xfrm>
                <a:prstGeom prst="line">
                  <a:avLst/>
                </a:prstGeom>
                <a:noFill/>
                <a:ln w="25400" algn="ctr">
                  <a:solidFill>
                    <a:srgbClr val="000066"/>
                  </a:solidFill>
                  <a:round/>
                  <a:headEnd/>
                  <a:tailEnd/>
                </a:ln>
              </p:spPr>
            </p:cxnSp>
          </p:grpSp>
        </p:grpSp>
        <p:cxnSp>
          <p:nvCxnSpPr>
            <p:cNvPr id="14" name="Straight Arrow Connector 89"/>
            <p:cNvCxnSpPr>
              <a:cxnSpLocks noChangeShapeType="1"/>
            </p:cNvCxnSpPr>
            <p:nvPr/>
          </p:nvCxnSpPr>
          <p:spPr bwMode="auto">
            <a:xfrm rot="16200000" flipH="1">
              <a:off x="3772133" y="2034349"/>
              <a:ext cx="523284" cy="1183"/>
            </a:xfrm>
            <a:prstGeom prst="straightConnector1">
              <a:avLst/>
            </a:prstGeom>
            <a:noFill/>
            <a:ln w="25400" algn="ctr">
              <a:solidFill>
                <a:srgbClr val="660066"/>
              </a:solidFill>
              <a:round/>
              <a:headEnd/>
              <a:tailEnd type="arrow" w="med" len="med"/>
            </a:ln>
          </p:spPr>
        </p:cxnSp>
        <p:cxnSp>
          <p:nvCxnSpPr>
            <p:cNvPr id="15" name="Straight Arrow Connector 90"/>
            <p:cNvCxnSpPr>
              <a:cxnSpLocks noChangeShapeType="1"/>
            </p:cNvCxnSpPr>
            <p:nvPr/>
          </p:nvCxnSpPr>
          <p:spPr bwMode="auto">
            <a:xfrm rot="16200000" flipH="1">
              <a:off x="4576467" y="2051282"/>
              <a:ext cx="523284" cy="1183"/>
            </a:xfrm>
            <a:prstGeom prst="straightConnector1">
              <a:avLst/>
            </a:prstGeom>
            <a:noFill/>
            <a:ln w="25400" algn="ctr">
              <a:solidFill>
                <a:srgbClr val="660066"/>
              </a:solidFill>
              <a:round/>
              <a:headEnd/>
              <a:tailEnd type="arrow" w="med" len="med"/>
            </a:ln>
          </p:spPr>
        </p:cxnSp>
        <p:cxnSp>
          <p:nvCxnSpPr>
            <p:cNvPr id="16" name="Straight Arrow Connector 91"/>
            <p:cNvCxnSpPr>
              <a:cxnSpLocks noChangeShapeType="1"/>
            </p:cNvCxnSpPr>
            <p:nvPr/>
          </p:nvCxnSpPr>
          <p:spPr bwMode="auto">
            <a:xfrm rot="16200000" flipH="1">
              <a:off x="5643267" y="2051282"/>
              <a:ext cx="523284" cy="1183"/>
            </a:xfrm>
            <a:prstGeom prst="straightConnector1">
              <a:avLst/>
            </a:prstGeom>
            <a:noFill/>
            <a:ln w="25400" algn="ctr">
              <a:solidFill>
                <a:srgbClr val="660066"/>
              </a:solidFill>
              <a:round/>
              <a:headEnd/>
              <a:tailEnd type="arrow" w="med" len="med"/>
            </a:ln>
          </p:spPr>
        </p:cxnSp>
        <p:cxnSp>
          <p:nvCxnSpPr>
            <p:cNvPr id="17" name="Straight Arrow Connector 92"/>
            <p:cNvCxnSpPr>
              <a:cxnSpLocks noChangeShapeType="1"/>
            </p:cNvCxnSpPr>
            <p:nvPr/>
          </p:nvCxnSpPr>
          <p:spPr bwMode="auto">
            <a:xfrm rot="16200000" flipH="1">
              <a:off x="6532267" y="2034350"/>
              <a:ext cx="523284" cy="1183"/>
            </a:xfrm>
            <a:prstGeom prst="straightConnector1">
              <a:avLst/>
            </a:prstGeom>
            <a:noFill/>
            <a:ln w="25400" algn="ctr">
              <a:solidFill>
                <a:srgbClr val="660066"/>
              </a:solidFill>
              <a:round/>
              <a:headEnd/>
              <a:tailEnd type="arrow" w="med" len="med"/>
            </a:ln>
          </p:spPr>
        </p:cxnSp>
        <p:cxnSp>
          <p:nvCxnSpPr>
            <p:cNvPr id="18" name="Straight Connector 97"/>
            <p:cNvCxnSpPr>
              <a:cxnSpLocks noChangeShapeType="1"/>
            </p:cNvCxnSpPr>
            <p:nvPr/>
          </p:nvCxnSpPr>
          <p:spPr bwMode="auto">
            <a:xfrm rot="5400000">
              <a:off x="3679746" y="1799211"/>
              <a:ext cx="413844" cy="935"/>
            </a:xfrm>
            <a:prstGeom prst="line">
              <a:avLst/>
            </a:prstGeom>
            <a:noFill/>
            <a:ln w="25400" algn="ctr">
              <a:solidFill>
                <a:srgbClr val="003300"/>
              </a:solidFill>
              <a:round/>
              <a:headEnd/>
              <a:tailEnd/>
            </a:ln>
          </p:spPr>
        </p:cxnSp>
        <p:cxnSp>
          <p:nvCxnSpPr>
            <p:cNvPr id="19" name="Straight Arrow Connector 101"/>
            <p:cNvCxnSpPr>
              <a:cxnSpLocks noChangeShapeType="1"/>
            </p:cNvCxnSpPr>
            <p:nvPr/>
          </p:nvCxnSpPr>
          <p:spPr bwMode="auto">
            <a:xfrm rot="16200000" flipH="1">
              <a:off x="4029075" y="3152775"/>
              <a:ext cx="800100" cy="19050"/>
            </a:xfrm>
            <a:prstGeom prst="straightConnector1">
              <a:avLst/>
            </a:prstGeom>
            <a:noFill/>
            <a:ln w="25400" algn="ctr">
              <a:solidFill>
                <a:srgbClr val="FF3300"/>
              </a:solidFill>
              <a:round/>
              <a:headEnd/>
              <a:tailEnd type="arrow" w="med" len="med"/>
            </a:ln>
          </p:spPr>
        </p:cxnSp>
        <p:cxnSp>
          <p:nvCxnSpPr>
            <p:cNvPr id="20" name="Straight Arrow Connector 138"/>
            <p:cNvCxnSpPr>
              <a:cxnSpLocks noChangeShapeType="1"/>
              <a:stCxn id="37" idx="2"/>
            </p:cNvCxnSpPr>
            <p:nvPr/>
          </p:nvCxnSpPr>
          <p:spPr bwMode="auto">
            <a:xfrm rot="5400000">
              <a:off x="2206614" y="3166559"/>
              <a:ext cx="770453" cy="2079"/>
            </a:xfrm>
            <a:prstGeom prst="straightConnector1">
              <a:avLst/>
            </a:prstGeom>
            <a:noFill/>
            <a:ln w="25400" algn="ctr">
              <a:solidFill>
                <a:srgbClr val="006666"/>
              </a:solidFill>
              <a:round/>
              <a:headEnd/>
              <a:tailEnd type="arrow" w="med" len="med"/>
            </a:ln>
          </p:spPr>
        </p:cxnSp>
        <p:cxnSp>
          <p:nvCxnSpPr>
            <p:cNvPr id="21" name="Straight Connector 150"/>
            <p:cNvCxnSpPr>
              <a:cxnSpLocks noChangeShapeType="1"/>
            </p:cNvCxnSpPr>
            <p:nvPr/>
          </p:nvCxnSpPr>
          <p:spPr bwMode="auto">
            <a:xfrm>
              <a:off x="2590800" y="3228975"/>
              <a:ext cx="3409950" cy="0"/>
            </a:xfrm>
            <a:prstGeom prst="line">
              <a:avLst/>
            </a:prstGeom>
            <a:noFill/>
            <a:ln w="25400" algn="ctr">
              <a:solidFill>
                <a:srgbClr val="006666"/>
              </a:solidFill>
              <a:round/>
              <a:headEnd/>
              <a:tailEnd/>
            </a:ln>
          </p:spPr>
        </p:cxnSp>
        <p:cxnSp>
          <p:nvCxnSpPr>
            <p:cNvPr id="22" name="Straight Arrow Connector 153"/>
            <p:cNvCxnSpPr>
              <a:cxnSpLocks noChangeShapeType="1"/>
            </p:cNvCxnSpPr>
            <p:nvPr/>
          </p:nvCxnSpPr>
          <p:spPr bwMode="auto">
            <a:xfrm rot="16200000" flipH="1">
              <a:off x="5838825" y="3381374"/>
              <a:ext cx="333375" cy="9525"/>
            </a:xfrm>
            <a:prstGeom prst="straightConnector1">
              <a:avLst/>
            </a:prstGeom>
            <a:noFill/>
            <a:ln w="25400" algn="ctr">
              <a:solidFill>
                <a:srgbClr val="006666"/>
              </a:solidFill>
              <a:round/>
              <a:headEnd/>
              <a:tailEnd type="arrow" w="med" len="med"/>
            </a:ln>
          </p:spPr>
        </p:cxnSp>
        <p:cxnSp>
          <p:nvCxnSpPr>
            <p:cNvPr id="23" name="Straight Arrow Connector 157"/>
            <p:cNvCxnSpPr>
              <a:cxnSpLocks noChangeShapeType="1"/>
            </p:cNvCxnSpPr>
            <p:nvPr/>
          </p:nvCxnSpPr>
          <p:spPr bwMode="auto">
            <a:xfrm rot="5400000">
              <a:off x="3729038" y="3395662"/>
              <a:ext cx="333375" cy="1588"/>
            </a:xfrm>
            <a:prstGeom prst="straightConnector1">
              <a:avLst/>
            </a:prstGeom>
            <a:noFill/>
            <a:ln w="25400" algn="ctr">
              <a:solidFill>
                <a:srgbClr val="006666"/>
              </a:solidFill>
              <a:round/>
              <a:headEnd/>
              <a:tailEnd type="arrow" w="med" len="med"/>
            </a:ln>
          </p:spPr>
        </p:cxnSp>
        <p:grpSp>
          <p:nvGrpSpPr>
            <p:cNvPr id="24" name="Group 176"/>
            <p:cNvGrpSpPr>
              <a:grpSpLocks/>
            </p:cNvGrpSpPr>
            <p:nvPr/>
          </p:nvGrpSpPr>
          <p:grpSpPr bwMode="auto">
            <a:xfrm>
              <a:off x="2066925" y="2781302"/>
              <a:ext cx="4743450" cy="790571"/>
              <a:chOff x="2066925" y="2781302"/>
              <a:chExt cx="4743450" cy="790571"/>
            </a:xfrm>
          </p:grpSpPr>
          <p:cxnSp>
            <p:nvCxnSpPr>
              <p:cNvPr id="31" name="Straight Arrow Connector 164"/>
              <p:cNvCxnSpPr>
                <a:cxnSpLocks noChangeShapeType="1"/>
              </p:cNvCxnSpPr>
              <p:nvPr/>
            </p:nvCxnSpPr>
            <p:spPr bwMode="auto">
              <a:xfrm rot="16200000" flipH="1">
                <a:off x="1676404" y="3171826"/>
                <a:ext cx="790571" cy="9523"/>
              </a:xfrm>
              <a:prstGeom prst="straightConnector1">
                <a:avLst/>
              </a:prstGeom>
              <a:noFill/>
              <a:ln w="25400" algn="ctr">
                <a:solidFill>
                  <a:srgbClr val="666699"/>
                </a:solidFill>
                <a:round/>
                <a:headEnd/>
                <a:tailEnd type="arrow" w="med" len="med"/>
              </a:ln>
            </p:spPr>
          </p:cxnSp>
          <p:cxnSp>
            <p:nvCxnSpPr>
              <p:cNvPr id="32" name="Straight Connector 167"/>
              <p:cNvCxnSpPr>
                <a:cxnSpLocks noChangeShapeType="1"/>
              </p:cNvCxnSpPr>
              <p:nvPr/>
            </p:nvCxnSpPr>
            <p:spPr bwMode="auto">
              <a:xfrm>
                <a:off x="2066925" y="3371850"/>
                <a:ext cx="4743450" cy="0"/>
              </a:xfrm>
              <a:prstGeom prst="line">
                <a:avLst/>
              </a:prstGeom>
              <a:noFill/>
              <a:ln w="25400" algn="ctr">
                <a:solidFill>
                  <a:srgbClr val="666699"/>
                </a:solidFill>
                <a:round/>
                <a:headEnd/>
                <a:tailEnd/>
              </a:ln>
            </p:spPr>
          </p:cxnSp>
          <p:cxnSp>
            <p:nvCxnSpPr>
              <p:cNvPr id="33" name="Straight Arrow Connector 169"/>
              <p:cNvCxnSpPr>
                <a:cxnSpLocks noChangeShapeType="1"/>
              </p:cNvCxnSpPr>
              <p:nvPr/>
            </p:nvCxnSpPr>
            <p:spPr bwMode="auto">
              <a:xfrm rot="5400000">
                <a:off x="6705600" y="3467100"/>
                <a:ext cx="190500" cy="1588"/>
              </a:xfrm>
              <a:prstGeom prst="straightConnector1">
                <a:avLst/>
              </a:prstGeom>
              <a:noFill/>
              <a:ln w="25400" algn="ctr">
                <a:solidFill>
                  <a:srgbClr val="666699"/>
                </a:solidFill>
                <a:round/>
                <a:headEnd/>
                <a:tailEnd type="arrow" w="med" len="med"/>
              </a:ln>
            </p:spPr>
          </p:cxnSp>
          <p:cxnSp>
            <p:nvCxnSpPr>
              <p:cNvPr id="34" name="Straight Arrow Connector 173"/>
              <p:cNvCxnSpPr>
                <a:cxnSpLocks noChangeShapeType="1"/>
              </p:cNvCxnSpPr>
              <p:nvPr/>
            </p:nvCxnSpPr>
            <p:spPr bwMode="auto">
              <a:xfrm rot="5400000">
                <a:off x="4514850" y="3467100"/>
                <a:ext cx="190500" cy="1588"/>
              </a:xfrm>
              <a:prstGeom prst="straightConnector1">
                <a:avLst/>
              </a:prstGeom>
              <a:noFill/>
              <a:ln w="25400" algn="ctr">
                <a:solidFill>
                  <a:srgbClr val="666699"/>
                </a:solidFill>
                <a:round/>
                <a:headEnd/>
                <a:tailEnd type="arrow" w="med" len="med"/>
              </a:ln>
            </p:spPr>
          </p:cxnSp>
        </p:grpSp>
        <p:grpSp>
          <p:nvGrpSpPr>
            <p:cNvPr id="25" name="Group 196"/>
            <p:cNvGrpSpPr>
              <a:grpSpLocks/>
            </p:cNvGrpSpPr>
            <p:nvPr/>
          </p:nvGrpSpPr>
          <p:grpSpPr bwMode="auto">
            <a:xfrm>
              <a:off x="647756" y="2086398"/>
              <a:ext cx="5496361" cy="219055"/>
              <a:chOff x="647756" y="2086398"/>
              <a:chExt cx="5496361" cy="219055"/>
            </a:xfrm>
          </p:grpSpPr>
          <p:cxnSp>
            <p:nvCxnSpPr>
              <p:cNvPr id="27" name="Straight Connector 26"/>
              <p:cNvCxnSpPr/>
              <p:nvPr/>
            </p:nvCxnSpPr>
            <p:spPr bwMode="auto">
              <a:xfrm>
                <a:off x="657282" y="2086398"/>
                <a:ext cx="5486835" cy="9524"/>
              </a:xfrm>
              <a:prstGeom prst="line">
                <a:avLst/>
              </a:prstGeom>
              <a:solidFill>
                <a:schemeClr val="accent1"/>
              </a:solidFill>
              <a:ln w="25400" cap="flat" cmpd="sng" algn="ctr">
                <a:solidFill>
                  <a:schemeClr val="tx2">
                    <a:lumMod val="75000"/>
                    <a:lumOff val="25000"/>
                  </a:schemeClr>
                </a:solidFill>
                <a:prstDash val="solid"/>
                <a:round/>
                <a:headEnd type="none" w="med" len="med"/>
                <a:tailEnd type="none" w="med" len="med"/>
              </a:ln>
              <a:effectLst/>
            </p:spPr>
          </p:cxnSp>
          <p:cxnSp>
            <p:nvCxnSpPr>
              <p:cNvPr id="28" name="Straight Arrow Connector 27"/>
              <p:cNvCxnSpPr/>
              <p:nvPr/>
            </p:nvCxnSpPr>
            <p:spPr bwMode="auto">
              <a:xfrm rot="16200000" flipH="1">
                <a:off x="6048082" y="2191957"/>
                <a:ext cx="192070" cy="0"/>
              </a:xfrm>
              <a:prstGeom prst="straightConnector1">
                <a:avLst/>
              </a:prstGeom>
              <a:solidFill>
                <a:schemeClr val="accent1"/>
              </a:solidFill>
              <a:ln w="25400" cap="flat" cmpd="sng" algn="ctr">
                <a:solidFill>
                  <a:schemeClr val="tx2">
                    <a:lumMod val="75000"/>
                    <a:lumOff val="25000"/>
                  </a:schemeClr>
                </a:solidFill>
                <a:prstDash val="solid"/>
                <a:round/>
                <a:headEnd type="none" w="med" len="med"/>
                <a:tailEnd type="arrow"/>
              </a:ln>
              <a:effectLst/>
            </p:spPr>
          </p:cxnSp>
          <p:cxnSp>
            <p:nvCxnSpPr>
              <p:cNvPr id="29" name="Straight Arrow Connector 28"/>
              <p:cNvCxnSpPr/>
              <p:nvPr/>
            </p:nvCxnSpPr>
            <p:spPr bwMode="auto">
              <a:xfrm rot="16200000" flipH="1">
                <a:off x="552516" y="2181638"/>
                <a:ext cx="200006" cy="9526"/>
              </a:xfrm>
              <a:prstGeom prst="straightConnector1">
                <a:avLst/>
              </a:prstGeom>
              <a:solidFill>
                <a:schemeClr val="accent1"/>
              </a:solidFill>
              <a:ln w="25400" cap="flat" cmpd="sng" algn="ctr">
                <a:solidFill>
                  <a:schemeClr val="tx2">
                    <a:lumMod val="75000"/>
                    <a:lumOff val="25000"/>
                  </a:schemeClr>
                </a:solidFill>
                <a:prstDash val="solid"/>
                <a:round/>
                <a:headEnd type="none" w="med" len="med"/>
                <a:tailEnd type="arrow"/>
              </a:ln>
              <a:effectLst/>
            </p:spPr>
          </p:cxnSp>
          <p:cxnSp>
            <p:nvCxnSpPr>
              <p:cNvPr id="30" name="Straight Arrow Connector 29"/>
              <p:cNvCxnSpPr/>
              <p:nvPr/>
            </p:nvCxnSpPr>
            <p:spPr bwMode="auto">
              <a:xfrm rot="5400000">
                <a:off x="2299699" y="2204656"/>
                <a:ext cx="200006" cy="1587"/>
              </a:xfrm>
              <a:prstGeom prst="straightConnector1">
                <a:avLst/>
              </a:prstGeom>
              <a:solidFill>
                <a:schemeClr val="accent1"/>
              </a:solidFill>
              <a:ln w="25400" cap="flat" cmpd="sng" algn="ctr">
                <a:solidFill>
                  <a:schemeClr val="tx2">
                    <a:lumMod val="75000"/>
                    <a:lumOff val="25000"/>
                  </a:schemeClr>
                </a:solidFill>
                <a:prstDash val="solid"/>
                <a:round/>
                <a:headEnd type="none" w="med" len="med"/>
                <a:tailEnd type="arrow"/>
              </a:ln>
              <a:effectLst/>
            </p:spPr>
          </p:cxnSp>
        </p:grpSp>
        <p:cxnSp>
          <p:nvCxnSpPr>
            <p:cNvPr id="26" name="Straight Arrow Connector 206"/>
            <p:cNvCxnSpPr>
              <a:cxnSpLocks noChangeShapeType="1"/>
            </p:cNvCxnSpPr>
            <p:nvPr/>
          </p:nvCxnSpPr>
          <p:spPr bwMode="auto">
            <a:xfrm rot="16200000" flipH="1">
              <a:off x="-402710" y="4274065"/>
              <a:ext cx="3014724" cy="495"/>
            </a:xfrm>
            <a:prstGeom prst="straightConnector1">
              <a:avLst/>
            </a:prstGeom>
            <a:noFill/>
            <a:ln w="25400" algn="ctr">
              <a:solidFill>
                <a:srgbClr val="00FF00"/>
              </a:solidFill>
              <a:round/>
              <a:headEnd/>
              <a:tailEnd type="arrow" w="med" len="med"/>
            </a:ln>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09" name="Straight Arrow Connector 31"/>
          <p:cNvCxnSpPr>
            <a:cxnSpLocks noChangeShapeType="1"/>
          </p:cNvCxnSpPr>
          <p:nvPr/>
        </p:nvCxnSpPr>
        <p:spPr bwMode="auto">
          <a:xfrm>
            <a:off x="914400" y="5170487"/>
            <a:ext cx="0" cy="544513"/>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10" name="Straight Arrow Connector 22"/>
          <p:cNvCxnSpPr>
            <a:cxnSpLocks noChangeShapeType="1"/>
          </p:cNvCxnSpPr>
          <p:nvPr/>
        </p:nvCxnSpPr>
        <p:spPr bwMode="auto">
          <a:xfrm>
            <a:off x="4267200" y="5170487"/>
            <a:ext cx="0" cy="544513"/>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11" name="Straight Arrow Connector 28"/>
          <p:cNvCxnSpPr>
            <a:cxnSpLocks noChangeShapeType="1"/>
          </p:cNvCxnSpPr>
          <p:nvPr/>
        </p:nvCxnSpPr>
        <p:spPr bwMode="auto">
          <a:xfrm>
            <a:off x="2819400" y="5170487"/>
            <a:ext cx="0" cy="544513"/>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sp>
        <p:nvSpPr>
          <p:cNvPr id="17412" name="Title 1"/>
          <p:cNvSpPr>
            <a:spLocks noGrp="1"/>
          </p:cNvSpPr>
          <p:nvPr>
            <p:ph type="title"/>
          </p:nvPr>
        </p:nvSpPr>
        <p:spPr bwMode="auto">
          <a:xfrm>
            <a:off x="1731963" y="457200"/>
            <a:ext cx="6040437"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noAutofit/>
          </a:bodyPr>
          <a:lstStyle/>
          <a:p>
            <a:pPr algn="l"/>
            <a:r>
              <a:rPr lang="en-US" altLang="es-PE" sz="2600" b="1" dirty="0" err="1" smtClean="0">
                <a:solidFill>
                  <a:srgbClr val="376092"/>
                </a:solidFill>
                <a:latin typeface="Myriad Pro" pitchFamily="34" charset="0"/>
                <a:ea typeface="+mn-ea"/>
                <a:cs typeface="+mn-cs"/>
              </a:rPr>
              <a:t>Finanzas</a:t>
            </a:r>
            <a:r>
              <a:rPr lang="en-US" altLang="es-PE" sz="2600" b="1" dirty="0" smtClean="0">
                <a:solidFill>
                  <a:srgbClr val="376092"/>
                </a:solidFill>
                <a:latin typeface="Myriad Pro" pitchFamily="34" charset="0"/>
                <a:ea typeface="+mn-ea"/>
                <a:cs typeface="+mn-cs"/>
              </a:rPr>
              <a:t> </a:t>
            </a:r>
            <a:r>
              <a:rPr lang="en-US" altLang="es-PE" sz="2600" b="1" dirty="0" err="1" smtClean="0">
                <a:solidFill>
                  <a:srgbClr val="376092"/>
                </a:solidFill>
                <a:latin typeface="Myriad Pro" pitchFamily="34" charset="0"/>
                <a:ea typeface="+mn-ea"/>
                <a:cs typeface="+mn-cs"/>
              </a:rPr>
              <a:t>Climáticas</a:t>
            </a:r>
            <a:r>
              <a:rPr lang="en-US" altLang="es-PE" sz="2600" b="1" dirty="0" smtClean="0">
                <a:solidFill>
                  <a:srgbClr val="376092"/>
                </a:solidFill>
                <a:latin typeface="Myriad Pro" pitchFamily="34" charset="0"/>
                <a:ea typeface="+mn-ea"/>
                <a:cs typeface="+mn-cs"/>
              </a:rPr>
              <a:t> </a:t>
            </a:r>
            <a:r>
              <a:rPr lang="en-US" altLang="es-PE" sz="2600" b="1" dirty="0" err="1" smtClean="0">
                <a:solidFill>
                  <a:srgbClr val="376092"/>
                </a:solidFill>
                <a:latin typeface="Myriad Pro" pitchFamily="34" charset="0"/>
                <a:ea typeface="+mn-ea"/>
                <a:cs typeface="+mn-cs"/>
              </a:rPr>
              <a:t>bajo</a:t>
            </a:r>
            <a:r>
              <a:rPr lang="en-US" altLang="es-PE" sz="2600" b="1" dirty="0" smtClean="0">
                <a:solidFill>
                  <a:srgbClr val="376092"/>
                </a:solidFill>
                <a:latin typeface="Myriad Pro" pitchFamily="34" charset="0"/>
                <a:ea typeface="+mn-ea"/>
                <a:cs typeface="+mn-cs"/>
              </a:rPr>
              <a:t> la CMNUCC</a:t>
            </a:r>
            <a:endParaRPr lang="en-US" altLang="es-PE" sz="2600" b="1" dirty="0">
              <a:solidFill>
                <a:srgbClr val="376092"/>
              </a:solidFill>
              <a:latin typeface="Myriad Pro" pitchFamily="34" charset="0"/>
              <a:ea typeface="+mn-ea"/>
              <a:cs typeface="+mn-cs"/>
            </a:endParaRPr>
          </a:p>
        </p:txBody>
      </p:sp>
      <p:sp>
        <p:nvSpPr>
          <p:cNvPr id="17413" name="Rounded Rectangle 4"/>
          <p:cNvSpPr>
            <a:spLocks noChangeArrowheads="1"/>
          </p:cNvSpPr>
          <p:nvPr/>
        </p:nvSpPr>
        <p:spPr bwMode="auto">
          <a:xfrm>
            <a:off x="568325" y="1870075"/>
            <a:ext cx="4232275" cy="644525"/>
          </a:xfrm>
          <a:prstGeom prst="roundRect">
            <a:avLst>
              <a:gd name="adj" fmla="val 16667"/>
            </a:avLst>
          </a:pr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smtClean="0">
                <a:solidFill>
                  <a:schemeClr val="bg1"/>
                </a:solidFill>
                <a:latin typeface="Arial" charset="0"/>
              </a:rPr>
              <a:t>CMNUCC COP </a:t>
            </a:r>
            <a:r>
              <a:rPr lang="en-US" altLang="es-PE" sz="1100" b="1" dirty="0">
                <a:solidFill>
                  <a:schemeClr val="bg1"/>
                </a:solidFill>
                <a:latin typeface="Arial" charset="0"/>
              </a:rPr>
              <a:t>&amp; CMP</a:t>
            </a:r>
          </a:p>
        </p:txBody>
      </p:sp>
      <p:sp>
        <p:nvSpPr>
          <p:cNvPr id="6" name="Rounded Rectangle 5"/>
          <p:cNvSpPr>
            <a:spLocks noChangeArrowheads="1"/>
          </p:cNvSpPr>
          <p:nvPr/>
        </p:nvSpPr>
        <p:spPr bwMode="auto">
          <a:xfrm>
            <a:off x="5964238" y="2862262"/>
            <a:ext cx="1554162" cy="642938"/>
          </a:xfrm>
          <a:prstGeom prst="roundRect">
            <a:avLst>
              <a:gd name="adj" fmla="val 16667"/>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err="1" smtClean="0">
                <a:solidFill>
                  <a:schemeClr val="bg1"/>
                </a:solidFill>
                <a:latin typeface="Arial" charset="0"/>
              </a:rPr>
              <a:t>Fondos</a:t>
            </a:r>
            <a:r>
              <a:rPr lang="en-US" altLang="es-PE" sz="1100" b="1" dirty="0" smtClean="0">
                <a:solidFill>
                  <a:schemeClr val="bg1"/>
                </a:solidFill>
                <a:latin typeface="Arial" charset="0"/>
              </a:rPr>
              <a:t> </a:t>
            </a:r>
            <a:r>
              <a:rPr lang="en-US" altLang="es-PE" sz="1100" b="1" dirty="0" err="1" smtClean="0">
                <a:solidFill>
                  <a:schemeClr val="bg1"/>
                </a:solidFill>
                <a:latin typeface="Arial" charset="0"/>
              </a:rPr>
              <a:t>Multilaterales</a:t>
            </a:r>
            <a:r>
              <a:rPr lang="en-US" altLang="es-PE" sz="1100" b="1" dirty="0" smtClean="0">
                <a:solidFill>
                  <a:schemeClr val="bg1"/>
                </a:solidFill>
                <a:latin typeface="Arial" charset="0"/>
              </a:rPr>
              <a:t> </a:t>
            </a:r>
            <a:endParaRPr lang="en-US" altLang="es-PE" sz="1100" b="1" dirty="0">
              <a:solidFill>
                <a:schemeClr val="bg1"/>
              </a:solidFill>
              <a:latin typeface="Arial" charset="0"/>
            </a:endParaRPr>
          </a:p>
          <a:p>
            <a:pPr algn="ctr" eaLnBrk="1" hangingPunct="1"/>
            <a:r>
              <a:rPr lang="en-US" altLang="es-PE" sz="1100" b="1" dirty="0">
                <a:solidFill>
                  <a:schemeClr val="bg1"/>
                </a:solidFill>
                <a:latin typeface="Arial" charset="0"/>
              </a:rPr>
              <a:t>(</a:t>
            </a:r>
            <a:r>
              <a:rPr lang="en-US" altLang="es-PE" sz="1100" b="1" dirty="0" err="1" smtClean="0">
                <a:solidFill>
                  <a:schemeClr val="bg1"/>
                </a:solidFill>
                <a:latin typeface="Arial" charset="0"/>
              </a:rPr>
              <a:t>ej</a:t>
            </a:r>
            <a:r>
              <a:rPr lang="en-US" altLang="es-PE" sz="1100" b="1" dirty="0" smtClean="0">
                <a:solidFill>
                  <a:schemeClr val="bg1"/>
                </a:solidFill>
                <a:latin typeface="Arial" charset="0"/>
              </a:rPr>
              <a:t>. </a:t>
            </a:r>
            <a:r>
              <a:rPr lang="en-US" altLang="es-PE" sz="1100" b="1" dirty="0">
                <a:solidFill>
                  <a:schemeClr val="bg1"/>
                </a:solidFill>
                <a:latin typeface="Arial" charset="0"/>
              </a:rPr>
              <a:t>MDTFs and CIFs)</a:t>
            </a:r>
          </a:p>
        </p:txBody>
      </p:sp>
      <p:sp>
        <p:nvSpPr>
          <p:cNvPr id="17415" name="Rounded Rectangle 6"/>
          <p:cNvSpPr>
            <a:spLocks noChangeArrowheads="1"/>
          </p:cNvSpPr>
          <p:nvPr/>
        </p:nvSpPr>
        <p:spPr bwMode="auto">
          <a:xfrm>
            <a:off x="1731963" y="2693987"/>
            <a:ext cx="1554162" cy="963613"/>
          </a:xfrm>
          <a:prstGeom prst="roundRect">
            <a:avLst>
              <a:gd name="adj" fmla="val 16667"/>
            </a:avLst>
          </a:pr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err="1" smtClean="0">
                <a:solidFill>
                  <a:schemeClr val="bg1"/>
                </a:solidFill>
                <a:latin typeface="Arial" charset="0"/>
              </a:rPr>
              <a:t>Fondo</a:t>
            </a:r>
            <a:r>
              <a:rPr lang="en-US" altLang="es-PE" sz="1100" b="1" dirty="0" smtClean="0">
                <a:solidFill>
                  <a:schemeClr val="bg1"/>
                </a:solidFill>
                <a:latin typeface="Arial" charset="0"/>
              </a:rPr>
              <a:t> de </a:t>
            </a:r>
            <a:r>
              <a:rPr lang="en-US" altLang="es-PE" sz="1100" b="1" dirty="0" err="1" smtClean="0">
                <a:solidFill>
                  <a:schemeClr val="bg1"/>
                </a:solidFill>
                <a:latin typeface="Arial" charset="0"/>
              </a:rPr>
              <a:t>Adaptación</a:t>
            </a:r>
            <a:endParaRPr lang="en-US" altLang="es-PE" sz="1100" b="1" dirty="0">
              <a:solidFill>
                <a:schemeClr val="bg1"/>
              </a:solidFill>
              <a:latin typeface="Arial" charset="0"/>
            </a:endParaRPr>
          </a:p>
        </p:txBody>
      </p:sp>
      <p:sp>
        <p:nvSpPr>
          <p:cNvPr id="17416" name="Rounded Rectangle 7"/>
          <p:cNvSpPr>
            <a:spLocks noChangeArrowheads="1"/>
          </p:cNvSpPr>
          <p:nvPr/>
        </p:nvSpPr>
        <p:spPr bwMode="auto">
          <a:xfrm>
            <a:off x="285750" y="2693987"/>
            <a:ext cx="1285875" cy="963613"/>
          </a:xfrm>
          <a:prstGeom prst="roundRect">
            <a:avLst>
              <a:gd name="adj" fmla="val 16667"/>
            </a:avLst>
          </a:pr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smtClean="0">
                <a:solidFill>
                  <a:schemeClr val="bg1"/>
                </a:solidFill>
                <a:latin typeface="Arial" charset="0"/>
              </a:rPr>
              <a:t>FMAM</a:t>
            </a:r>
            <a:endParaRPr lang="en-US" altLang="es-PE" sz="1100" b="1" dirty="0">
              <a:solidFill>
                <a:schemeClr val="bg1"/>
              </a:solidFill>
              <a:latin typeface="Arial" charset="0"/>
            </a:endParaRPr>
          </a:p>
          <a:p>
            <a:pPr algn="ctr" eaLnBrk="1" hangingPunct="1"/>
            <a:r>
              <a:rPr lang="en-US" altLang="es-PE" sz="1100" b="1" dirty="0">
                <a:solidFill>
                  <a:schemeClr val="bg1"/>
                </a:solidFill>
                <a:latin typeface="Arial" charset="0"/>
              </a:rPr>
              <a:t>(</a:t>
            </a:r>
            <a:r>
              <a:rPr lang="en-US" altLang="es-PE" sz="1100" b="1" dirty="0" err="1" smtClean="0">
                <a:solidFill>
                  <a:schemeClr val="bg1"/>
                </a:solidFill>
                <a:latin typeface="Arial" charset="0"/>
              </a:rPr>
              <a:t>ej</a:t>
            </a:r>
            <a:r>
              <a:rPr lang="en-US" altLang="es-PE" sz="1100" b="1" dirty="0" smtClean="0">
                <a:solidFill>
                  <a:schemeClr val="bg1"/>
                </a:solidFill>
                <a:latin typeface="Arial" charset="0"/>
              </a:rPr>
              <a:t>. FECC, FPMA)</a:t>
            </a:r>
            <a:endParaRPr lang="en-US" altLang="es-PE" sz="1100" b="1" dirty="0">
              <a:solidFill>
                <a:schemeClr val="bg1"/>
              </a:solidFill>
              <a:latin typeface="Arial" charset="0"/>
            </a:endParaRPr>
          </a:p>
        </p:txBody>
      </p:sp>
      <p:sp>
        <p:nvSpPr>
          <p:cNvPr id="17417" name="Rounded Rectangle 8"/>
          <p:cNvSpPr>
            <a:spLocks noChangeArrowheads="1"/>
          </p:cNvSpPr>
          <p:nvPr/>
        </p:nvSpPr>
        <p:spPr bwMode="auto">
          <a:xfrm>
            <a:off x="3446463" y="2693987"/>
            <a:ext cx="1928812" cy="963613"/>
          </a:xfrm>
          <a:prstGeom prst="roundRect">
            <a:avLst>
              <a:gd name="adj" fmla="val 16667"/>
            </a:avLst>
          </a:pr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err="1" smtClean="0">
                <a:solidFill>
                  <a:schemeClr val="bg1"/>
                </a:solidFill>
                <a:latin typeface="Arial" charset="0"/>
              </a:rPr>
              <a:t>Fondo</a:t>
            </a:r>
            <a:r>
              <a:rPr lang="en-US" altLang="es-PE" sz="1100" b="1" dirty="0" smtClean="0">
                <a:solidFill>
                  <a:schemeClr val="bg1"/>
                </a:solidFill>
                <a:latin typeface="Arial" charset="0"/>
              </a:rPr>
              <a:t> Verde </a:t>
            </a:r>
            <a:r>
              <a:rPr lang="en-US" altLang="es-PE" sz="1100" b="1" dirty="0" err="1" smtClean="0">
                <a:solidFill>
                  <a:schemeClr val="bg1"/>
                </a:solidFill>
                <a:latin typeface="Arial" charset="0"/>
              </a:rPr>
              <a:t>Climático</a:t>
            </a:r>
            <a:endParaRPr lang="en-US" altLang="es-PE" sz="1100" b="1" dirty="0">
              <a:solidFill>
                <a:schemeClr val="bg1"/>
              </a:solidFill>
              <a:latin typeface="Arial" charset="0"/>
            </a:endParaRPr>
          </a:p>
        </p:txBody>
      </p:sp>
      <p:sp>
        <p:nvSpPr>
          <p:cNvPr id="11" name="Rounded Rectangle 10"/>
          <p:cNvSpPr>
            <a:spLocks noChangeArrowheads="1"/>
          </p:cNvSpPr>
          <p:nvPr/>
        </p:nvSpPr>
        <p:spPr bwMode="auto">
          <a:xfrm>
            <a:off x="7572375" y="2862262"/>
            <a:ext cx="1392238" cy="642938"/>
          </a:xfrm>
          <a:prstGeom prst="roundRect">
            <a:avLst>
              <a:gd name="adj" fmla="val 16667"/>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err="1" smtClean="0">
                <a:solidFill>
                  <a:schemeClr val="bg1"/>
                </a:solidFill>
                <a:latin typeface="Arial" charset="0"/>
              </a:rPr>
              <a:t>Fondos</a:t>
            </a:r>
            <a:r>
              <a:rPr lang="en-US" altLang="es-PE" sz="1100" b="1" dirty="0" smtClean="0">
                <a:solidFill>
                  <a:schemeClr val="bg1"/>
                </a:solidFill>
                <a:latin typeface="Arial" charset="0"/>
              </a:rPr>
              <a:t> </a:t>
            </a:r>
            <a:r>
              <a:rPr lang="en-US" altLang="es-PE" sz="1100" b="1" dirty="0" err="1" smtClean="0">
                <a:solidFill>
                  <a:schemeClr val="bg1"/>
                </a:solidFill>
                <a:latin typeface="Arial" charset="0"/>
              </a:rPr>
              <a:t>Bilaterales</a:t>
            </a:r>
            <a:r>
              <a:rPr lang="en-US" altLang="es-PE" sz="1100" b="1" dirty="0" smtClean="0">
                <a:solidFill>
                  <a:schemeClr val="bg1"/>
                </a:solidFill>
                <a:latin typeface="Arial" charset="0"/>
              </a:rPr>
              <a:t> </a:t>
            </a:r>
            <a:endParaRPr lang="en-US" altLang="es-PE" sz="1100" b="1" dirty="0">
              <a:solidFill>
                <a:schemeClr val="bg1"/>
              </a:solidFill>
              <a:latin typeface="Arial" charset="0"/>
            </a:endParaRPr>
          </a:p>
          <a:p>
            <a:pPr algn="ctr" eaLnBrk="1" hangingPunct="1"/>
            <a:r>
              <a:rPr lang="en-US" altLang="es-PE" sz="1100" b="1" dirty="0">
                <a:solidFill>
                  <a:schemeClr val="bg1"/>
                </a:solidFill>
                <a:latin typeface="Arial" charset="0"/>
              </a:rPr>
              <a:t>(</a:t>
            </a:r>
            <a:r>
              <a:rPr lang="en-US" altLang="es-PE" sz="1100" b="1" dirty="0" err="1" smtClean="0">
                <a:solidFill>
                  <a:schemeClr val="bg1"/>
                </a:solidFill>
                <a:latin typeface="Arial" charset="0"/>
              </a:rPr>
              <a:t>e</a:t>
            </a:r>
            <a:r>
              <a:rPr lang="en-US" altLang="es-PE" sz="1100" b="1" dirty="0" err="1">
                <a:solidFill>
                  <a:schemeClr val="bg1"/>
                </a:solidFill>
                <a:latin typeface="Arial" charset="0"/>
              </a:rPr>
              <a:t>j</a:t>
            </a:r>
            <a:r>
              <a:rPr lang="en-US" altLang="es-PE" sz="1100" b="1" dirty="0" smtClean="0">
                <a:solidFill>
                  <a:schemeClr val="bg1"/>
                </a:solidFill>
                <a:latin typeface="Arial" charset="0"/>
              </a:rPr>
              <a:t>. </a:t>
            </a:r>
            <a:r>
              <a:rPr lang="en-US" altLang="es-PE" sz="1100" b="1" dirty="0">
                <a:solidFill>
                  <a:schemeClr val="bg1"/>
                </a:solidFill>
                <a:latin typeface="Arial" charset="0"/>
              </a:rPr>
              <a:t>ICI)</a:t>
            </a:r>
          </a:p>
        </p:txBody>
      </p:sp>
      <p:sp>
        <p:nvSpPr>
          <p:cNvPr id="12" name="Rounded Rectangle 11"/>
          <p:cNvSpPr/>
          <p:nvPr/>
        </p:nvSpPr>
        <p:spPr bwMode="auto">
          <a:xfrm>
            <a:off x="2214563" y="4462462"/>
            <a:ext cx="1285875" cy="642938"/>
          </a:xfrm>
          <a:prstGeom prst="roundRect">
            <a:avLst/>
          </a:prstGeom>
          <a:solidFill>
            <a:schemeClr val="tx2">
              <a:lumMod val="75000"/>
              <a:lumOff val="25000"/>
            </a:schemeClr>
          </a:solidFill>
          <a:ln w="9525" cap="flat" cmpd="sng" algn="ctr">
            <a:noFill/>
            <a:prstDash val="solid"/>
            <a:round/>
            <a:headEnd type="none" w="med" len="med"/>
            <a:tailEnd type="none" w="med" len="med"/>
          </a:ln>
          <a:effectLst/>
        </p:spPr>
        <p:txBody>
          <a:bodyPr lIns="64291" tIns="32146" rIns="64291" bIns="32146" anchor="ctr"/>
          <a:lstStyle/>
          <a:p>
            <a:pPr algn="ctr" defTabSz="642915">
              <a:defRPr/>
            </a:pPr>
            <a:r>
              <a:rPr lang="en-US" sz="1100" b="1" dirty="0" err="1">
                <a:solidFill>
                  <a:schemeClr val="bg1"/>
                </a:solidFill>
                <a:latin typeface="Arial" charset="0"/>
                <a:ea typeface="ＭＳ Ｐゴシック" charset="0"/>
                <a:cs typeface="ＭＳ Ｐゴシック" charset="0"/>
              </a:rPr>
              <a:t>Entidades</a:t>
            </a:r>
            <a:r>
              <a:rPr lang="en-US" sz="1100" b="1" dirty="0">
                <a:solidFill>
                  <a:schemeClr val="bg1"/>
                </a:solidFill>
                <a:latin typeface="Arial" charset="0"/>
                <a:ea typeface="ＭＳ Ｐゴシック" charset="0"/>
                <a:cs typeface="ＭＳ Ｐゴシック" charset="0"/>
              </a:rPr>
              <a:t> de </a:t>
            </a:r>
            <a:r>
              <a:rPr lang="en-US" sz="1100" b="1" dirty="0" err="1">
                <a:solidFill>
                  <a:schemeClr val="bg1"/>
                </a:solidFill>
                <a:latin typeface="Arial" charset="0"/>
                <a:ea typeface="ＭＳ Ｐゴシック" charset="0"/>
                <a:cs typeface="ＭＳ Ｐゴシック" charset="0"/>
              </a:rPr>
              <a:t>implementación</a:t>
            </a:r>
            <a:r>
              <a:rPr lang="en-US" sz="1100" b="1" dirty="0">
                <a:solidFill>
                  <a:schemeClr val="bg1"/>
                </a:solidFill>
                <a:latin typeface="Arial" charset="0"/>
                <a:ea typeface="ＭＳ Ｐゴシック" charset="0"/>
                <a:cs typeface="ＭＳ Ｐゴシック" charset="0"/>
              </a:rPr>
              <a:t> </a:t>
            </a:r>
            <a:r>
              <a:rPr lang="en-US" sz="1100" b="1" dirty="0" err="1">
                <a:solidFill>
                  <a:schemeClr val="bg1"/>
                </a:solidFill>
                <a:latin typeface="Arial" charset="0"/>
                <a:ea typeface="ＭＳ Ｐゴシック" charset="0"/>
                <a:cs typeface="ＭＳ Ｐゴシック" charset="0"/>
              </a:rPr>
              <a:t>multilaterales</a:t>
            </a:r>
            <a:endParaRPr lang="en-US" sz="1100" b="1" dirty="0">
              <a:solidFill>
                <a:schemeClr val="bg1"/>
              </a:solidFill>
              <a:latin typeface="Arial" charset="0"/>
              <a:ea typeface="ＭＳ Ｐゴシック" charset="0"/>
              <a:cs typeface="ＭＳ Ｐゴシック" charset="0"/>
            </a:endParaRPr>
          </a:p>
        </p:txBody>
      </p:sp>
      <p:sp>
        <p:nvSpPr>
          <p:cNvPr id="13" name="Rounded Rectangle 12"/>
          <p:cNvSpPr/>
          <p:nvPr/>
        </p:nvSpPr>
        <p:spPr bwMode="auto">
          <a:xfrm>
            <a:off x="3608388" y="4462462"/>
            <a:ext cx="1285875" cy="642938"/>
          </a:xfrm>
          <a:prstGeom prst="roundRect">
            <a:avLst/>
          </a:prstGeom>
          <a:solidFill>
            <a:schemeClr val="tx2">
              <a:lumMod val="75000"/>
              <a:lumOff val="25000"/>
            </a:schemeClr>
          </a:solidFill>
          <a:ln w="9525" cap="flat" cmpd="sng" algn="ctr">
            <a:noFill/>
            <a:prstDash val="solid"/>
            <a:round/>
            <a:headEnd type="none" w="med" len="med"/>
            <a:tailEnd type="none" w="med" len="med"/>
          </a:ln>
          <a:effectLst/>
        </p:spPr>
        <p:txBody>
          <a:bodyPr lIns="64291" tIns="32146" rIns="64291" bIns="32146" anchor="ctr"/>
          <a:lstStyle/>
          <a:p>
            <a:pPr algn="ctr" defTabSz="642915">
              <a:defRPr/>
            </a:pPr>
            <a:r>
              <a:rPr lang="en-US" sz="1100" b="1" dirty="0" err="1">
                <a:solidFill>
                  <a:schemeClr val="bg1"/>
                </a:solidFill>
                <a:latin typeface="Arial" charset="0"/>
                <a:ea typeface="ＭＳ Ｐゴシック" charset="0"/>
                <a:cs typeface="ＭＳ Ｐゴシック" charset="0"/>
              </a:rPr>
              <a:t>Entidades</a:t>
            </a:r>
            <a:r>
              <a:rPr lang="en-US" sz="1100" b="1" dirty="0">
                <a:solidFill>
                  <a:schemeClr val="bg1"/>
                </a:solidFill>
                <a:latin typeface="Arial" charset="0"/>
                <a:ea typeface="ＭＳ Ｐゴシック" charset="0"/>
                <a:cs typeface="ＭＳ Ｐゴシック" charset="0"/>
              </a:rPr>
              <a:t> </a:t>
            </a:r>
            <a:r>
              <a:rPr lang="en-US" sz="1100" b="1" dirty="0" err="1">
                <a:solidFill>
                  <a:schemeClr val="bg1"/>
                </a:solidFill>
                <a:latin typeface="Arial" charset="0"/>
                <a:ea typeface="ＭＳ Ｐゴシック" charset="0"/>
                <a:cs typeface="ＭＳ Ｐゴシック" charset="0"/>
              </a:rPr>
              <a:t>Nacionales</a:t>
            </a:r>
            <a:r>
              <a:rPr lang="en-US" sz="1100" b="1" dirty="0">
                <a:solidFill>
                  <a:schemeClr val="bg1"/>
                </a:solidFill>
                <a:latin typeface="Arial" charset="0"/>
                <a:ea typeface="ＭＳ Ｐゴシック" charset="0"/>
                <a:cs typeface="ＭＳ Ｐゴシック" charset="0"/>
              </a:rPr>
              <a:t> de </a:t>
            </a:r>
            <a:r>
              <a:rPr lang="en-US" sz="1100" b="1" dirty="0" err="1" smtClean="0">
                <a:solidFill>
                  <a:schemeClr val="bg1"/>
                </a:solidFill>
                <a:latin typeface="Arial" charset="0"/>
                <a:ea typeface="ＭＳ Ｐゴシック" charset="0"/>
                <a:cs typeface="ＭＳ Ｐゴシック" charset="0"/>
              </a:rPr>
              <a:t>Implementación</a:t>
            </a:r>
            <a:endParaRPr lang="en-US" sz="1100" b="1" dirty="0">
              <a:solidFill>
                <a:schemeClr val="bg1"/>
              </a:solidFill>
              <a:latin typeface="Arial" charset="0"/>
              <a:ea typeface="ＭＳ Ｐゴシック" charset="0"/>
              <a:cs typeface="ＭＳ Ｐゴシック" charset="0"/>
            </a:endParaRPr>
          </a:p>
        </p:txBody>
      </p:sp>
      <p:sp>
        <p:nvSpPr>
          <p:cNvPr id="14" name="Rounded Rectangle 13"/>
          <p:cNvSpPr/>
          <p:nvPr/>
        </p:nvSpPr>
        <p:spPr bwMode="auto">
          <a:xfrm>
            <a:off x="339725" y="4462462"/>
            <a:ext cx="1285875" cy="642938"/>
          </a:xfrm>
          <a:prstGeom prst="roundRect">
            <a:avLst/>
          </a:prstGeom>
          <a:solidFill>
            <a:schemeClr val="tx2">
              <a:lumMod val="75000"/>
              <a:lumOff val="25000"/>
            </a:schemeClr>
          </a:solidFill>
          <a:ln w="9525" cap="flat" cmpd="sng" algn="ctr">
            <a:noFill/>
            <a:prstDash val="solid"/>
            <a:round/>
            <a:headEnd type="none" w="med" len="med"/>
            <a:tailEnd type="none" w="med" len="med"/>
          </a:ln>
          <a:effectLst/>
        </p:spPr>
        <p:txBody>
          <a:bodyPr lIns="64291" tIns="32146" rIns="64291" bIns="32146" anchor="ctr"/>
          <a:lstStyle/>
          <a:p>
            <a:pPr algn="ctr" defTabSz="642915">
              <a:defRPr/>
            </a:pPr>
            <a:r>
              <a:rPr lang="en-US" sz="1100" b="1" dirty="0" err="1" smtClean="0">
                <a:solidFill>
                  <a:schemeClr val="bg1"/>
                </a:solidFill>
                <a:latin typeface="Arial" charset="0"/>
                <a:ea typeface="ＭＳ Ｐゴシック" charset="0"/>
                <a:cs typeface="ＭＳ Ｐゴシック" charset="0"/>
              </a:rPr>
              <a:t>Agencias</a:t>
            </a:r>
            <a:r>
              <a:rPr lang="en-US" sz="1100" b="1" dirty="0" smtClean="0">
                <a:solidFill>
                  <a:schemeClr val="bg1"/>
                </a:solidFill>
                <a:latin typeface="Arial" charset="0"/>
                <a:ea typeface="ＭＳ Ｐゴシック" charset="0"/>
                <a:cs typeface="ＭＳ Ｐゴシック" charset="0"/>
              </a:rPr>
              <a:t> FMAM</a:t>
            </a:r>
            <a:endParaRPr lang="en-US" sz="1100" b="1" dirty="0">
              <a:solidFill>
                <a:schemeClr val="bg1"/>
              </a:solidFill>
              <a:latin typeface="Arial" charset="0"/>
              <a:ea typeface="ＭＳ Ｐゴシック" charset="0"/>
              <a:cs typeface="ＭＳ Ｐゴシック" charset="0"/>
            </a:endParaRPr>
          </a:p>
        </p:txBody>
      </p:sp>
      <p:sp>
        <p:nvSpPr>
          <p:cNvPr id="17422" name="Rounded Rectangle 14"/>
          <p:cNvSpPr>
            <a:spLocks noChangeArrowheads="1"/>
          </p:cNvSpPr>
          <p:nvPr/>
        </p:nvSpPr>
        <p:spPr bwMode="auto">
          <a:xfrm>
            <a:off x="285750" y="5757863"/>
            <a:ext cx="8678863" cy="642937"/>
          </a:xfrm>
          <a:prstGeom prst="roundRect">
            <a:avLst>
              <a:gd name="adj" fmla="val 16667"/>
            </a:avLst>
          </a:prstGeom>
          <a:solidFill>
            <a:srgbClr val="005A9E"/>
          </a:solidFill>
          <a:ln w="9525">
            <a:solidFill>
              <a:schemeClr val="tx1"/>
            </a:solidFill>
            <a:round/>
            <a:headEnd/>
            <a:tailEnd/>
          </a:ln>
        </p:spPr>
        <p:txBody>
          <a:bodyPr lIns="64291" tIns="32146" rIns="64291" bIns="32146" anchor="ctr"/>
          <a:lstStyle>
            <a:lvl1pPr defTabSz="641350" eaLnBrk="0" hangingPunct="0">
              <a:defRPr sz="2400">
                <a:solidFill>
                  <a:schemeClr val="tx1"/>
                </a:solidFill>
                <a:latin typeface="Times New Roman" pitchFamily="18" charset="0"/>
                <a:ea typeface="ＭＳ Ｐゴシック" pitchFamily="34" charset="-128"/>
              </a:defRPr>
            </a:lvl1pPr>
            <a:lvl2pPr marL="742950" indent="-285750" defTabSz="641350" eaLnBrk="0" hangingPunct="0">
              <a:defRPr sz="2400">
                <a:solidFill>
                  <a:schemeClr val="tx1"/>
                </a:solidFill>
                <a:latin typeface="Times New Roman" pitchFamily="18" charset="0"/>
                <a:ea typeface="ＭＳ Ｐゴシック" pitchFamily="34" charset="-128"/>
              </a:defRPr>
            </a:lvl2pPr>
            <a:lvl3pPr marL="1143000" indent="-228600" defTabSz="641350" eaLnBrk="0" hangingPunct="0">
              <a:defRPr sz="2400">
                <a:solidFill>
                  <a:schemeClr val="tx1"/>
                </a:solidFill>
                <a:latin typeface="Times New Roman" pitchFamily="18" charset="0"/>
                <a:ea typeface="ＭＳ Ｐゴシック" pitchFamily="34" charset="-128"/>
              </a:defRPr>
            </a:lvl3pPr>
            <a:lvl4pPr marL="1600200" indent="-228600" defTabSz="641350" eaLnBrk="0" hangingPunct="0">
              <a:defRPr sz="2400">
                <a:solidFill>
                  <a:schemeClr val="tx1"/>
                </a:solidFill>
                <a:latin typeface="Times New Roman" pitchFamily="18" charset="0"/>
                <a:ea typeface="ＭＳ Ｐゴシック" pitchFamily="34" charset="-128"/>
              </a:defRPr>
            </a:lvl4pPr>
            <a:lvl5pPr marL="2057400" indent="-228600" defTabSz="641350" eaLnBrk="0" hangingPunct="0">
              <a:defRPr sz="2400">
                <a:solidFill>
                  <a:schemeClr val="tx1"/>
                </a:solidFill>
                <a:latin typeface="Times New Roman" pitchFamily="18" charset="0"/>
                <a:ea typeface="ＭＳ Ｐゴシック" pitchFamily="34" charset="-128"/>
              </a:defRPr>
            </a:lvl5pPr>
            <a:lvl6pPr marL="25146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64135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s-PE" sz="1100" b="1" dirty="0" err="1" smtClean="0">
                <a:solidFill>
                  <a:schemeClr val="bg1"/>
                </a:solidFill>
                <a:latin typeface="Arial" charset="0"/>
              </a:rPr>
              <a:t>Países</a:t>
            </a:r>
            <a:r>
              <a:rPr lang="en-US" altLang="es-PE" sz="1100" b="1" dirty="0" smtClean="0">
                <a:solidFill>
                  <a:schemeClr val="bg1"/>
                </a:solidFill>
                <a:latin typeface="Arial" charset="0"/>
              </a:rPr>
              <a:t> del Programa</a:t>
            </a:r>
            <a:endParaRPr lang="en-US" altLang="es-PE" sz="1100" b="1" dirty="0">
              <a:solidFill>
                <a:schemeClr val="bg1"/>
              </a:solidFill>
              <a:latin typeface="Arial" charset="0"/>
            </a:endParaRPr>
          </a:p>
        </p:txBody>
      </p:sp>
      <p:cxnSp>
        <p:nvCxnSpPr>
          <p:cNvPr id="17423" name="Straight Arrow Connector 17"/>
          <p:cNvCxnSpPr>
            <a:cxnSpLocks noChangeShapeType="1"/>
          </p:cNvCxnSpPr>
          <p:nvPr/>
        </p:nvCxnSpPr>
        <p:spPr bwMode="auto">
          <a:xfrm flipH="1">
            <a:off x="2803525" y="3836988"/>
            <a:ext cx="15875" cy="582612"/>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24" name="Straight Arrow Connector 18"/>
          <p:cNvCxnSpPr>
            <a:cxnSpLocks noChangeShapeType="1"/>
          </p:cNvCxnSpPr>
          <p:nvPr/>
        </p:nvCxnSpPr>
        <p:spPr bwMode="auto">
          <a:xfrm>
            <a:off x="928688" y="3722688"/>
            <a:ext cx="0" cy="696912"/>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25" name="Straight Arrow Connector 19"/>
          <p:cNvCxnSpPr>
            <a:cxnSpLocks noChangeShapeType="1"/>
          </p:cNvCxnSpPr>
          <p:nvPr/>
        </p:nvCxnSpPr>
        <p:spPr bwMode="auto">
          <a:xfrm>
            <a:off x="6715125" y="3571875"/>
            <a:ext cx="0" cy="2143125"/>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26" name="Straight Arrow Connector 21"/>
          <p:cNvCxnSpPr>
            <a:cxnSpLocks noChangeShapeType="1"/>
          </p:cNvCxnSpPr>
          <p:nvPr/>
        </p:nvCxnSpPr>
        <p:spPr bwMode="auto">
          <a:xfrm>
            <a:off x="8269288" y="3571875"/>
            <a:ext cx="0" cy="2143125"/>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cxnSp>
        <p:nvCxnSpPr>
          <p:cNvPr id="17427" name="Straight Connector 27"/>
          <p:cNvCxnSpPr>
            <a:cxnSpLocks noChangeShapeType="1"/>
          </p:cNvCxnSpPr>
          <p:nvPr/>
        </p:nvCxnSpPr>
        <p:spPr bwMode="auto">
          <a:xfrm>
            <a:off x="2268538" y="3810000"/>
            <a:ext cx="2409825" cy="0"/>
          </a:xfrm>
          <a:prstGeom prst="line">
            <a:avLst/>
          </a:prstGeom>
          <a:noFill/>
          <a:ln w="38100">
            <a:solidFill>
              <a:srgbClr val="0D0D3C"/>
            </a:solidFill>
            <a:round/>
            <a:headEnd/>
            <a:tailEnd/>
          </a:ln>
          <a:extLst>
            <a:ext uri="{909E8E84-426E-40DD-AFC4-6F175D3DCCD1}">
              <a14:hiddenFill xmlns:a14="http://schemas.microsoft.com/office/drawing/2010/main">
                <a:noFill/>
              </a14:hiddenFill>
            </a:ext>
          </a:extLst>
        </p:spPr>
      </p:cxnSp>
      <p:cxnSp>
        <p:nvCxnSpPr>
          <p:cNvPr id="17428" name="Straight Connector 29"/>
          <p:cNvCxnSpPr>
            <a:cxnSpLocks noChangeShapeType="1"/>
          </p:cNvCxnSpPr>
          <p:nvPr/>
        </p:nvCxnSpPr>
        <p:spPr bwMode="auto">
          <a:xfrm flipV="1">
            <a:off x="4678363" y="3648075"/>
            <a:ext cx="0" cy="161925"/>
          </a:xfrm>
          <a:prstGeom prst="line">
            <a:avLst/>
          </a:prstGeom>
          <a:noFill/>
          <a:ln w="50800">
            <a:solidFill>
              <a:srgbClr val="0D0D3C"/>
            </a:solidFill>
            <a:round/>
            <a:headEnd/>
            <a:tailEnd/>
          </a:ln>
          <a:extLst>
            <a:ext uri="{909E8E84-426E-40DD-AFC4-6F175D3DCCD1}">
              <a14:hiddenFill xmlns:a14="http://schemas.microsoft.com/office/drawing/2010/main">
                <a:noFill/>
              </a14:hiddenFill>
            </a:ext>
          </a:extLst>
        </p:spPr>
      </p:cxnSp>
      <p:cxnSp>
        <p:nvCxnSpPr>
          <p:cNvPr id="17429" name="Straight Connector 30"/>
          <p:cNvCxnSpPr>
            <a:cxnSpLocks noChangeShapeType="1"/>
          </p:cNvCxnSpPr>
          <p:nvPr/>
        </p:nvCxnSpPr>
        <p:spPr bwMode="auto">
          <a:xfrm flipV="1">
            <a:off x="2268538" y="3648075"/>
            <a:ext cx="0" cy="161925"/>
          </a:xfrm>
          <a:prstGeom prst="line">
            <a:avLst/>
          </a:prstGeom>
          <a:noFill/>
          <a:ln w="50800">
            <a:solidFill>
              <a:srgbClr val="0D0D3C"/>
            </a:solidFill>
            <a:round/>
            <a:headEnd/>
            <a:tailEnd/>
          </a:ln>
          <a:extLst>
            <a:ext uri="{909E8E84-426E-40DD-AFC4-6F175D3DCCD1}">
              <a14:hiddenFill xmlns:a14="http://schemas.microsoft.com/office/drawing/2010/main">
                <a:noFill/>
              </a14:hiddenFill>
            </a:ext>
          </a:extLst>
        </p:spPr>
      </p:cxnSp>
      <p:cxnSp>
        <p:nvCxnSpPr>
          <p:cNvPr id="17430" name="Straight Arrow Connector 36"/>
          <p:cNvCxnSpPr>
            <a:cxnSpLocks noChangeShapeType="1"/>
          </p:cNvCxnSpPr>
          <p:nvPr/>
        </p:nvCxnSpPr>
        <p:spPr bwMode="auto">
          <a:xfrm flipH="1">
            <a:off x="4191000" y="3836988"/>
            <a:ext cx="15875" cy="582612"/>
          </a:xfrm>
          <a:prstGeom prst="straightConnector1">
            <a:avLst/>
          </a:prstGeom>
          <a:noFill/>
          <a:ln w="38100">
            <a:solidFill>
              <a:srgbClr val="0D0D3C"/>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7278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4">
                                            <p:txEl>
                                              <p:pRg st="0" end="0"/>
                                            </p:txEl>
                                          </p:spTgt>
                                        </p:tgtEl>
                                        <p:attrNameLst>
                                          <p:attrName>style.color</p:attrName>
                                        </p:attrNameLst>
                                      </p:cBhvr>
                                      <p:to>
                                        <a:srgbClr val="FAE652"/>
                                      </p:to>
                                    </p:animClr>
                                  </p:childTnLst>
                                </p:cTn>
                              </p:par>
                              <p:par>
                                <p:cTn id="7" presetID="3" presetClass="emph" presetSubtype="2" fill="hold" nodeType="withEffect">
                                  <p:stCondLst>
                                    <p:cond delay="0"/>
                                  </p:stCondLst>
                                  <p:childTnLst>
                                    <p:animClr clrSpc="rgb" dir="cw">
                                      <p:cBhvr override="childStyle">
                                        <p:cTn id="8" dur="1000" fill="hold"/>
                                        <p:tgtEl>
                                          <p:spTgt spid="12">
                                            <p:txEl>
                                              <p:pRg st="0" end="0"/>
                                            </p:txEl>
                                          </p:spTgt>
                                        </p:tgtEl>
                                        <p:attrNameLst>
                                          <p:attrName>style.color</p:attrName>
                                        </p:attrNameLst>
                                      </p:cBhvr>
                                      <p:to>
                                        <a:srgbClr val="FAE652"/>
                                      </p:to>
                                    </p:animClr>
                                  </p:childTnLst>
                                </p:cTn>
                              </p:par>
                              <p:par>
                                <p:cTn id="9" presetID="3" presetClass="emph" presetSubtype="2" fill="hold" nodeType="withEffect">
                                  <p:stCondLst>
                                    <p:cond delay="0"/>
                                  </p:stCondLst>
                                  <p:childTnLst>
                                    <p:animClr clrSpc="rgb" dir="cw">
                                      <p:cBhvr override="childStyle">
                                        <p:cTn id="10" dur="1000" fill="hold"/>
                                        <p:tgtEl>
                                          <p:spTgt spid="6">
                                            <p:txEl>
                                              <p:pRg st="0" end="0"/>
                                            </p:txEl>
                                          </p:spTgt>
                                        </p:tgtEl>
                                        <p:attrNameLst>
                                          <p:attrName>style.color</p:attrName>
                                        </p:attrNameLst>
                                      </p:cBhvr>
                                      <p:to>
                                        <a:srgbClr val="FAE652"/>
                                      </p:to>
                                    </p:animClr>
                                  </p:childTnLst>
                                </p:cTn>
                              </p:par>
                              <p:par>
                                <p:cTn id="11" presetID="3" presetClass="emph" presetSubtype="2" fill="hold" nodeType="withEffect">
                                  <p:stCondLst>
                                    <p:cond delay="0"/>
                                  </p:stCondLst>
                                  <p:childTnLst>
                                    <p:animClr clrSpc="rgb" dir="cw">
                                      <p:cBhvr override="childStyle">
                                        <p:cTn id="12" dur="1000" fill="hold"/>
                                        <p:tgtEl>
                                          <p:spTgt spid="6">
                                            <p:txEl>
                                              <p:pRg st="1" end="1"/>
                                            </p:txEl>
                                          </p:spTgt>
                                        </p:tgtEl>
                                        <p:attrNameLst>
                                          <p:attrName>style.color</p:attrName>
                                        </p:attrNameLst>
                                      </p:cBhvr>
                                      <p:to>
                                        <a:srgbClr val="FAE652"/>
                                      </p:to>
                                    </p:animClr>
                                  </p:childTnLst>
                                </p:cTn>
                              </p:par>
                              <p:par>
                                <p:cTn id="13" presetID="3" presetClass="emph" presetSubtype="2" fill="hold" nodeType="withEffect">
                                  <p:stCondLst>
                                    <p:cond delay="0"/>
                                  </p:stCondLst>
                                  <p:childTnLst>
                                    <p:animClr clrSpc="rgb" dir="cw">
                                      <p:cBhvr override="childStyle">
                                        <p:cTn id="14" dur="1000" fill="hold"/>
                                        <p:tgtEl>
                                          <p:spTgt spid="11">
                                            <p:txEl>
                                              <p:pRg st="0" end="0"/>
                                            </p:txEl>
                                          </p:spTgt>
                                        </p:tgtEl>
                                        <p:attrNameLst>
                                          <p:attrName>style.color</p:attrName>
                                        </p:attrNameLst>
                                      </p:cBhvr>
                                      <p:to>
                                        <a:srgbClr val="FAE652"/>
                                      </p:to>
                                    </p:animClr>
                                  </p:childTnLst>
                                </p:cTn>
                              </p:par>
                              <p:par>
                                <p:cTn id="15" presetID="3" presetClass="emph" presetSubtype="2" fill="hold" nodeType="withEffect">
                                  <p:stCondLst>
                                    <p:cond delay="0"/>
                                  </p:stCondLst>
                                  <p:childTnLst>
                                    <p:animClr clrSpc="rgb" dir="cw">
                                      <p:cBhvr override="childStyle">
                                        <p:cTn id="16" dur="1000" fill="hold"/>
                                        <p:tgtEl>
                                          <p:spTgt spid="11">
                                            <p:txEl>
                                              <p:pRg st="1" end="1"/>
                                            </p:txEl>
                                          </p:spTgt>
                                        </p:tgtEl>
                                        <p:attrNameLst>
                                          <p:attrName>style.color</p:attrName>
                                        </p:attrNameLst>
                                      </p:cBhvr>
                                      <p:to>
                                        <a:srgbClr val="FAE65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31557"/>
            <a:ext cx="9144000" cy="492443"/>
          </a:xfrm>
          <a:prstGeom prst="rect">
            <a:avLst/>
          </a:prstGeom>
          <a:noFill/>
        </p:spPr>
        <p:txBody>
          <a:bodyPr wrap="square">
            <a:spAutoFit/>
          </a:bodyPr>
          <a:lstStyle/>
          <a:p>
            <a:pPr algn="ctr">
              <a:defRPr/>
            </a:pPr>
            <a:r>
              <a:rPr lang="es-PE" sz="2600" b="1" dirty="0" smtClean="0">
                <a:solidFill>
                  <a:schemeClr val="accent1">
                    <a:lumMod val="75000"/>
                  </a:schemeClr>
                </a:solidFill>
                <a:latin typeface="Myriad Pro" pitchFamily="34" charset="0"/>
              </a:rPr>
              <a:t>Fondos </a:t>
            </a:r>
            <a:r>
              <a:rPr lang="es-PE" sz="2600" b="1" dirty="0" smtClean="0">
                <a:solidFill>
                  <a:schemeClr val="accent1">
                    <a:lumMod val="60000"/>
                    <a:lumOff val="40000"/>
                  </a:schemeClr>
                </a:solidFill>
                <a:latin typeface="Myriad Pro" pitchFamily="34" charset="0"/>
              </a:rPr>
              <a:t>Climáticos Multilaterales</a:t>
            </a:r>
            <a:endParaRPr lang="es-PE" sz="2600" b="1" dirty="0">
              <a:solidFill>
                <a:schemeClr val="accent1">
                  <a:lumMod val="60000"/>
                  <a:lumOff val="40000"/>
                </a:schemeClr>
              </a:solidFill>
              <a:latin typeface="Myriad Pro" pitchFamily="34" charset="0"/>
            </a:endParaRPr>
          </a:p>
        </p:txBody>
      </p:sp>
      <p:sp>
        <p:nvSpPr>
          <p:cNvPr id="17" name="Rectangle 16"/>
          <p:cNvSpPr/>
          <p:nvPr/>
        </p:nvSpPr>
        <p:spPr>
          <a:xfrm>
            <a:off x="304800" y="1864816"/>
            <a:ext cx="8305800" cy="4154984"/>
          </a:xfrm>
          <a:prstGeom prst="rect">
            <a:avLst/>
          </a:prstGeom>
        </p:spPr>
        <p:txBody>
          <a:bodyPr wrap="square">
            <a:spAutoFit/>
          </a:bodyPr>
          <a:lstStyle/>
          <a:p>
            <a:pPr marL="342900" indent="-342900" algn="just">
              <a:buFont typeface="Wingdings" panose="05000000000000000000" pitchFamily="2" charset="2"/>
              <a:buChar char="Ø"/>
            </a:pPr>
            <a:r>
              <a:rPr lang="es-PE" sz="2400" dirty="0" smtClean="0">
                <a:solidFill>
                  <a:schemeClr val="tx1">
                    <a:lumMod val="65000"/>
                    <a:lumOff val="35000"/>
                  </a:schemeClr>
                </a:solidFill>
              </a:rPr>
              <a:t>Fondo </a:t>
            </a:r>
            <a:r>
              <a:rPr lang="es-PE" sz="2400" dirty="0">
                <a:solidFill>
                  <a:schemeClr val="tx1">
                    <a:lumMod val="65000"/>
                    <a:lumOff val="35000"/>
                  </a:schemeClr>
                </a:solidFill>
              </a:rPr>
              <a:t>Verde Climático (GCF) - capitalización inicial esperada </a:t>
            </a:r>
            <a:r>
              <a:rPr lang="es-PE" sz="2400" dirty="0" smtClean="0">
                <a:solidFill>
                  <a:schemeClr val="tx1">
                    <a:lumMod val="65000"/>
                    <a:lumOff val="35000"/>
                  </a:schemeClr>
                </a:solidFill>
              </a:rPr>
              <a:t>en Diciembre </a:t>
            </a:r>
            <a:r>
              <a:rPr lang="es-PE" sz="2400" dirty="0">
                <a:solidFill>
                  <a:schemeClr val="tx1">
                    <a:lumMod val="65000"/>
                    <a:lumOff val="35000"/>
                  </a:schemeClr>
                </a:solidFill>
              </a:rPr>
              <a:t>2014 </a:t>
            </a:r>
            <a:r>
              <a:rPr lang="es-PE" sz="2400" dirty="0" smtClean="0">
                <a:solidFill>
                  <a:schemeClr val="tx1">
                    <a:lumMod val="65000"/>
                    <a:lumOff val="35000"/>
                  </a:schemeClr>
                </a:solidFill>
              </a:rPr>
              <a:t>(serán miles </a:t>
            </a:r>
            <a:r>
              <a:rPr lang="es-PE" sz="2400" dirty="0">
                <a:solidFill>
                  <a:schemeClr val="tx1">
                    <a:lumMod val="65000"/>
                    <a:lumOff val="35000"/>
                  </a:schemeClr>
                </a:solidFill>
              </a:rPr>
              <a:t>de </a:t>
            </a:r>
            <a:r>
              <a:rPr lang="es-PE" sz="2400" dirty="0" smtClean="0">
                <a:solidFill>
                  <a:schemeClr val="tx1">
                    <a:lumMod val="65000"/>
                    <a:lumOff val="35000"/>
                  </a:schemeClr>
                </a:solidFill>
              </a:rPr>
              <a:t>millones de dólares)</a:t>
            </a:r>
            <a:endParaRPr lang="es-PE" sz="2400" dirty="0">
              <a:solidFill>
                <a:schemeClr val="tx1">
                  <a:lumMod val="65000"/>
                  <a:lumOff val="35000"/>
                </a:schemeClr>
              </a:solidFill>
            </a:endParaRPr>
          </a:p>
          <a:p>
            <a:pPr marL="342900" indent="-342900" algn="just">
              <a:buFont typeface="Wingdings" panose="05000000000000000000" pitchFamily="2" charset="2"/>
              <a:buChar char="Ø"/>
            </a:pPr>
            <a:r>
              <a:rPr lang="es-PE" sz="2400" dirty="0" smtClean="0">
                <a:solidFill>
                  <a:schemeClr val="tx1">
                    <a:lumMod val="65000"/>
                    <a:lumOff val="35000"/>
                  </a:schemeClr>
                </a:solidFill>
              </a:rPr>
              <a:t>Fondo </a:t>
            </a:r>
            <a:r>
              <a:rPr lang="es-PE" sz="2400" dirty="0">
                <a:solidFill>
                  <a:schemeClr val="tx1">
                    <a:lumMod val="65000"/>
                    <a:lumOff val="35000"/>
                  </a:schemeClr>
                </a:solidFill>
              </a:rPr>
              <a:t>de Adaptación (FA) USD 169 millones </a:t>
            </a:r>
          </a:p>
          <a:p>
            <a:pPr marL="342900" indent="-342900" algn="just">
              <a:buFont typeface="Wingdings" panose="05000000000000000000" pitchFamily="2" charset="2"/>
              <a:buChar char="Ø"/>
            </a:pPr>
            <a:r>
              <a:rPr lang="es-PE" sz="2400" dirty="0" smtClean="0">
                <a:solidFill>
                  <a:schemeClr val="tx1">
                    <a:lumMod val="65000"/>
                    <a:lumOff val="35000"/>
                  </a:schemeClr>
                </a:solidFill>
              </a:rPr>
              <a:t>Fondos </a:t>
            </a:r>
            <a:r>
              <a:rPr lang="es-PE" sz="2400" dirty="0">
                <a:solidFill>
                  <a:schemeClr val="tx1">
                    <a:lumMod val="65000"/>
                    <a:lumOff val="35000"/>
                  </a:schemeClr>
                </a:solidFill>
              </a:rPr>
              <a:t>de Inversión Climática (CIF) USD 8 mil millones prometidos </a:t>
            </a:r>
          </a:p>
          <a:p>
            <a:pPr marL="342900" indent="-342900" algn="just">
              <a:buFont typeface="Wingdings" panose="05000000000000000000" pitchFamily="2" charset="2"/>
              <a:buChar char="Ø"/>
            </a:pPr>
            <a:r>
              <a:rPr lang="es-PE" sz="2400" dirty="0" smtClean="0">
                <a:solidFill>
                  <a:schemeClr val="tx1">
                    <a:lumMod val="65000"/>
                    <a:lumOff val="35000"/>
                  </a:schemeClr>
                </a:solidFill>
              </a:rPr>
              <a:t>Fondo </a:t>
            </a:r>
            <a:r>
              <a:rPr lang="es-PE" sz="2400" dirty="0">
                <a:solidFill>
                  <a:schemeClr val="tx1">
                    <a:lumMod val="65000"/>
                    <a:lumOff val="35000"/>
                  </a:schemeClr>
                </a:solidFill>
              </a:rPr>
              <a:t>de Tecnología Limpia (CTF) USD 5,3 mil millones </a:t>
            </a:r>
          </a:p>
          <a:p>
            <a:pPr marL="342900" indent="-342900" algn="just">
              <a:buFont typeface="Wingdings" panose="05000000000000000000" pitchFamily="2" charset="2"/>
              <a:buChar char="Ø"/>
            </a:pPr>
            <a:r>
              <a:rPr lang="es-PE" sz="2400" dirty="0" smtClean="0">
                <a:solidFill>
                  <a:schemeClr val="tx1">
                    <a:lumMod val="65000"/>
                    <a:lumOff val="35000"/>
                  </a:schemeClr>
                </a:solidFill>
              </a:rPr>
              <a:t>Fondo </a:t>
            </a:r>
            <a:r>
              <a:rPr lang="es-PE" sz="2400" dirty="0">
                <a:solidFill>
                  <a:schemeClr val="tx1">
                    <a:lumMod val="65000"/>
                    <a:lumOff val="35000"/>
                  </a:schemeClr>
                </a:solidFill>
              </a:rPr>
              <a:t>Estratégico sobre el Clima (SCF) </a:t>
            </a:r>
            <a:endParaRPr lang="es-PE" sz="2400" dirty="0" smtClean="0">
              <a:solidFill>
                <a:schemeClr val="tx1">
                  <a:lumMod val="65000"/>
                  <a:lumOff val="35000"/>
                </a:schemeClr>
              </a:solidFill>
            </a:endParaRPr>
          </a:p>
          <a:p>
            <a:pPr marL="342900" indent="-342900" algn="just">
              <a:buFont typeface="Wingdings" panose="05000000000000000000" pitchFamily="2" charset="2"/>
              <a:buChar char="Ø"/>
            </a:pPr>
            <a:r>
              <a:rPr lang="es-PE" sz="2400" dirty="0">
                <a:solidFill>
                  <a:schemeClr val="tx1">
                    <a:lumMod val="65000"/>
                    <a:lumOff val="35000"/>
                  </a:schemeClr>
                </a:solidFill>
              </a:rPr>
              <a:t>Expansión del Programa de Energía </a:t>
            </a:r>
            <a:r>
              <a:rPr lang="es-PE" sz="2400" dirty="0" smtClean="0">
                <a:solidFill>
                  <a:schemeClr val="tx1">
                    <a:lumMod val="65000"/>
                    <a:lumOff val="35000"/>
                  </a:schemeClr>
                </a:solidFill>
              </a:rPr>
              <a:t>Renovable (SREP) </a:t>
            </a:r>
            <a:r>
              <a:rPr lang="es-PE" sz="2400" dirty="0">
                <a:solidFill>
                  <a:schemeClr val="tx1">
                    <a:lumMod val="65000"/>
                    <a:lumOff val="35000"/>
                  </a:schemeClr>
                </a:solidFill>
              </a:rPr>
              <a:t>USD 551 millones </a:t>
            </a:r>
          </a:p>
          <a:p>
            <a:pPr marL="342900" indent="-342900" algn="just">
              <a:buFont typeface="Wingdings" panose="05000000000000000000" pitchFamily="2" charset="2"/>
              <a:buChar char="Ø"/>
            </a:pPr>
            <a:r>
              <a:rPr lang="es-PE" sz="2400" dirty="0" smtClean="0">
                <a:solidFill>
                  <a:schemeClr val="tx1">
                    <a:lumMod val="65000"/>
                    <a:lumOff val="35000"/>
                  </a:schemeClr>
                </a:solidFill>
              </a:rPr>
              <a:t>Programa </a:t>
            </a:r>
            <a:r>
              <a:rPr lang="es-PE" sz="2400" dirty="0">
                <a:solidFill>
                  <a:schemeClr val="tx1">
                    <a:lumMod val="65000"/>
                    <a:lumOff val="35000"/>
                  </a:schemeClr>
                </a:solidFill>
              </a:rPr>
              <a:t>Piloto para la Resiliencia Climática (PPCR) USD 1,3 mil millones </a:t>
            </a:r>
          </a:p>
        </p:txBody>
      </p:sp>
    </p:spTree>
    <p:extLst>
      <p:ext uri="{BB962C8B-B14F-4D97-AF65-F5344CB8AC3E}">
        <p14:creationId xmlns:p14="http://schemas.microsoft.com/office/powerpoint/2010/main" val="195127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838200"/>
            <a:ext cx="9144000" cy="492443"/>
          </a:xfrm>
          <a:prstGeom prst="rect">
            <a:avLst/>
          </a:prstGeom>
          <a:noFill/>
        </p:spPr>
        <p:txBody>
          <a:bodyPr wrap="square">
            <a:spAutoFit/>
          </a:bodyPr>
          <a:lstStyle/>
          <a:p>
            <a:pPr algn="ctr">
              <a:defRPr/>
            </a:pPr>
            <a:r>
              <a:rPr lang="es-PE" sz="2600" b="1" dirty="0" smtClean="0">
                <a:solidFill>
                  <a:schemeClr val="accent1">
                    <a:lumMod val="75000"/>
                  </a:schemeClr>
                </a:solidFill>
                <a:latin typeface="Myriad Pro" pitchFamily="34" charset="0"/>
              </a:rPr>
              <a:t>Fondos </a:t>
            </a:r>
            <a:r>
              <a:rPr lang="es-PE" sz="2600" b="1" dirty="0" smtClean="0">
                <a:solidFill>
                  <a:schemeClr val="accent1">
                    <a:lumMod val="60000"/>
                    <a:lumOff val="40000"/>
                  </a:schemeClr>
                </a:solidFill>
                <a:latin typeface="Myriad Pro" pitchFamily="34" charset="0"/>
              </a:rPr>
              <a:t>Climáticos Multilaterales</a:t>
            </a:r>
            <a:endParaRPr lang="es-PE" sz="2600" b="1" dirty="0">
              <a:solidFill>
                <a:schemeClr val="accent1">
                  <a:lumMod val="60000"/>
                  <a:lumOff val="40000"/>
                </a:schemeClr>
              </a:solidFill>
              <a:latin typeface="Myriad Pro" pitchFamily="34" charset="0"/>
            </a:endParaRPr>
          </a:p>
        </p:txBody>
      </p:sp>
      <p:sp>
        <p:nvSpPr>
          <p:cNvPr id="17" name="Rectangle 16"/>
          <p:cNvSpPr/>
          <p:nvPr/>
        </p:nvSpPr>
        <p:spPr>
          <a:xfrm>
            <a:off x="381000" y="1752600"/>
            <a:ext cx="8305800" cy="4524315"/>
          </a:xfrm>
          <a:prstGeom prst="rect">
            <a:avLst/>
          </a:prstGeom>
        </p:spPr>
        <p:txBody>
          <a:bodyPr wrap="square">
            <a:spAutoFit/>
          </a:bodyPr>
          <a:lstStyle/>
          <a:p>
            <a:pPr marL="342900" indent="-342900" algn="just">
              <a:buFont typeface="Wingdings" panose="05000000000000000000" pitchFamily="2" charset="2"/>
              <a:buChar char="Ø"/>
            </a:pPr>
            <a:r>
              <a:rPr lang="es-PE" sz="2400" dirty="0" smtClean="0">
                <a:solidFill>
                  <a:schemeClr val="tx1">
                    <a:lumMod val="65000"/>
                    <a:lumOff val="35000"/>
                  </a:schemeClr>
                </a:solidFill>
              </a:rPr>
              <a:t>Programa </a:t>
            </a:r>
            <a:r>
              <a:rPr lang="es-PE" sz="2400" dirty="0">
                <a:solidFill>
                  <a:schemeClr val="tx1">
                    <a:lumMod val="65000"/>
                    <a:lumOff val="35000"/>
                  </a:schemeClr>
                </a:solidFill>
              </a:rPr>
              <a:t>de Inversión Forestal (FIP) USD 639 millones </a:t>
            </a:r>
          </a:p>
          <a:p>
            <a:pPr marL="342900" indent="-342900" algn="just">
              <a:buFont typeface="Wingdings" panose="05000000000000000000" pitchFamily="2" charset="2"/>
              <a:buChar char="Ø"/>
            </a:pPr>
            <a:r>
              <a:rPr lang="es-PE" sz="2400" dirty="0">
                <a:solidFill>
                  <a:schemeClr val="tx1">
                    <a:lumMod val="65000"/>
                    <a:lumOff val="35000"/>
                  </a:schemeClr>
                </a:solidFill>
              </a:rPr>
              <a:t>Fondo Cooperativo para el Carbono de los Bosques (FCPF) USD 825 millones </a:t>
            </a:r>
          </a:p>
          <a:p>
            <a:pPr marL="342900" indent="-342900" algn="just">
              <a:buFont typeface="Wingdings" panose="05000000000000000000" pitchFamily="2" charset="2"/>
              <a:buChar char="Ø"/>
            </a:pPr>
            <a:r>
              <a:rPr lang="es-PE" sz="2400" dirty="0">
                <a:solidFill>
                  <a:schemeClr val="tx1">
                    <a:lumMod val="65000"/>
                    <a:lumOff val="35000"/>
                  </a:schemeClr>
                </a:solidFill>
              </a:rPr>
              <a:t>Fondo de Carbono (FCPF-CF) USD 465 millones </a:t>
            </a:r>
          </a:p>
          <a:p>
            <a:pPr marL="342900" indent="-342900" algn="just">
              <a:buFont typeface="Wingdings" panose="05000000000000000000" pitchFamily="2" charset="2"/>
              <a:buChar char="Ø"/>
            </a:pPr>
            <a:r>
              <a:rPr lang="es-PE" sz="2400" dirty="0">
                <a:solidFill>
                  <a:schemeClr val="tx1">
                    <a:lumMod val="65000"/>
                    <a:lumOff val="35000"/>
                  </a:schemeClr>
                </a:solidFill>
              </a:rPr>
              <a:t>Fondo de Preparación – </a:t>
            </a:r>
            <a:r>
              <a:rPr lang="es-PE" sz="2400" dirty="0" err="1">
                <a:solidFill>
                  <a:schemeClr val="tx1">
                    <a:lumMod val="65000"/>
                    <a:lumOff val="35000"/>
                  </a:schemeClr>
                </a:solidFill>
              </a:rPr>
              <a:t>readiness</a:t>
            </a:r>
            <a:r>
              <a:rPr lang="es-PE" sz="2400" dirty="0">
                <a:solidFill>
                  <a:schemeClr val="tx1">
                    <a:lumMod val="65000"/>
                    <a:lumOff val="35000"/>
                  </a:schemeClr>
                </a:solidFill>
              </a:rPr>
              <a:t> (FCPF-RF) USD 360 millones </a:t>
            </a:r>
          </a:p>
          <a:p>
            <a:pPr marL="342900" indent="-342900" algn="just">
              <a:buFont typeface="Wingdings" panose="05000000000000000000" pitchFamily="2" charset="2"/>
              <a:buChar char="Ø"/>
            </a:pPr>
            <a:r>
              <a:rPr lang="es-PE" sz="2400" dirty="0">
                <a:solidFill>
                  <a:schemeClr val="tx1">
                    <a:lumMod val="65000"/>
                    <a:lumOff val="35000"/>
                  </a:schemeClr>
                </a:solidFill>
              </a:rPr>
              <a:t>Fondo Fiduciario del FMAM (FMAM 5 - USD 4340 millones) (FMAM 6 - USD 4430 millones) </a:t>
            </a:r>
          </a:p>
          <a:p>
            <a:pPr marL="342900" indent="-342900" algn="just">
              <a:buFont typeface="Wingdings" panose="05000000000000000000" pitchFamily="2" charset="2"/>
              <a:buChar char="Ø"/>
            </a:pPr>
            <a:r>
              <a:rPr lang="es-PE" sz="2400" dirty="0">
                <a:solidFill>
                  <a:schemeClr val="tx1">
                    <a:lumMod val="65000"/>
                    <a:lumOff val="35000"/>
                  </a:schemeClr>
                </a:solidFill>
              </a:rPr>
              <a:t>Fondo Especial del Cambio Climático (FECC) - Tecnología y adaptación USD 333,1 millones prometidos </a:t>
            </a:r>
          </a:p>
          <a:p>
            <a:pPr marL="342900" indent="-342900" algn="just">
              <a:buFont typeface="Wingdings" panose="05000000000000000000" pitchFamily="2" charset="2"/>
              <a:buChar char="Ø"/>
            </a:pPr>
            <a:r>
              <a:rPr lang="es-PE" sz="2400" dirty="0">
                <a:solidFill>
                  <a:schemeClr val="tx1">
                    <a:lumMod val="65000"/>
                    <a:lumOff val="35000"/>
                  </a:schemeClr>
                </a:solidFill>
              </a:rPr>
              <a:t>Fondo de los Países Menos Adelantados (FPMA) – desarrollo e implementación de </a:t>
            </a:r>
            <a:r>
              <a:rPr lang="es-PE" sz="2400" dirty="0" err="1">
                <a:solidFill>
                  <a:schemeClr val="tx1">
                    <a:lumMod val="65000"/>
                    <a:lumOff val="35000"/>
                  </a:schemeClr>
                </a:solidFill>
              </a:rPr>
              <a:t>NAPAs</a:t>
            </a:r>
            <a:r>
              <a:rPr lang="es-PE" sz="2400" dirty="0">
                <a:solidFill>
                  <a:schemeClr val="tx1">
                    <a:lumMod val="65000"/>
                    <a:lumOff val="35000"/>
                  </a:schemeClr>
                </a:solidFill>
              </a:rPr>
              <a:t> - USD 879,8 millones </a:t>
            </a:r>
          </a:p>
          <a:p>
            <a:pPr marL="342900" indent="-342900" algn="just">
              <a:buFont typeface="Wingdings" panose="05000000000000000000" pitchFamily="2" charset="2"/>
              <a:buChar char="Ø"/>
            </a:pPr>
            <a:r>
              <a:rPr lang="es-PE" sz="2400" dirty="0">
                <a:solidFill>
                  <a:schemeClr val="tx1">
                    <a:lumMod val="65000"/>
                    <a:lumOff val="35000"/>
                  </a:schemeClr>
                </a:solidFill>
              </a:rPr>
              <a:t>ONU-REDD - USD 195,7 millones</a:t>
            </a:r>
            <a:endParaRPr lang="es-ES_tradnl" sz="2400" b="1" dirty="0">
              <a:solidFill>
                <a:schemeClr val="tx1">
                  <a:lumMod val="65000"/>
                  <a:lumOff val="35000"/>
                </a:schemeClr>
              </a:solidFill>
            </a:endParaRPr>
          </a:p>
        </p:txBody>
      </p:sp>
    </p:spTree>
    <p:extLst>
      <p:ext uri="{BB962C8B-B14F-4D97-AF65-F5344CB8AC3E}">
        <p14:creationId xmlns:p14="http://schemas.microsoft.com/office/powerpoint/2010/main" val="114212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838200"/>
            <a:ext cx="9144000" cy="492443"/>
          </a:xfrm>
          <a:prstGeom prst="rect">
            <a:avLst/>
          </a:prstGeom>
          <a:noFill/>
        </p:spPr>
        <p:txBody>
          <a:bodyPr wrap="square">
            <a:spAutoFit/>
          </a:bodyPr>
          <a:lstStyle/>
          <a:p>
            <a:pPr algn="ctr">
              <a:defRPr/>
            </a:pPr>
            <a:r>
              <a:rPr lang="es-PE" sz="2600" b="1" dirty="0" smtClean="0">
                <a:solidFill>
                  <a:schemeClr val="accent1">
                    <a:lumMod val="75000"/>
                  </a:schemeClr>
                </a:solidFill>
                <a:latin typeface="Myriad Pro" pitchFamily="34" charset="0"/>
              </a:rPr>
              <a:t>Fondo </a:t>
            </a:r>
            <a:r>
              <a:rPr lang="es-PE" sz="2600" b="1" dirty="0" smtClean="0">
                <a:solidFill>
                  <a:schemeClr val="accent1">
                    <a:lumMod val="40000"/>
                    <a:lumOff val="60000"/>
                  </a:schemeClr>
                </a:solidFill>
                <a:latin typeface="Myriad Pro" pitchFamily="34" charset="0"/>
              </a:rPr>
              <a:t>Verde Climático </a:t>
            </a:r>
            <a:endParaRPr lang="es-PE" sz="2600" b="1" dirty="0">
              <a:solidFill>
                <a:schemeClr val="accent1">
                  <a:lumMod val="40000"/>
                  <a:lumOff val="60000"/>
                </a:schemeClr>
              </a:solidFill>
              <a:latin typeface="Myriad Pro" pitchFamily="34" charset="0"/>
            </a:endParaRPr>
          </a:p>
        </p:txBody>
      </p:sp>
      <p:sp>
        <p:nvSpPr>
          <p:cNvPr id="17" name="Rectangle 16"/>
          <p:cNvSpPr/>
          <p:nvPr/>
        </p:nvSpPr>
        <p:spPr>
          <a:xfrm>
            <a:off x="304800" y="1704975"/>
            <a:ext cx="8305800" cy="4924425"/>
          </a:xfrm>
          <a:prstGeom prst="rect">
            <a:avLst/>
          </a:prstGeom>
        </p:spPr>
        <p:txBody>
          <a:bodyPr wrap="square">
            <a:spAutoFit/>
          </a:bodyPr>
          <a:lstStyle/>
          <a:p>
            <a:pPr marL="342900" indent="-342900" algn="just">
              <a:buFont typeface="Wingdings" panose="05000000000000000000" pitchFamily="2" charset="2"/>
              <a:buChar char="Ø"/>
            </a:pPr>
            <a:r>
              <a:rPr lang="es-PE" sz="2400" dirty="0">
                <a:solidFill>
                  <a:schemeClr val="tx1">
                    <a:lumMod val="65000"/>
                    <a:lumOff val="35000"/>
                  </a:schemeClr>
                </a:solidFill>
              </a:rPr>
              <a:t> El </a:t>
            </a:r>
            <a:r>
              <a:rPr lang="es-PE" sz="2600" b="1" dirty="0" smtClean="0">
                <a:solidFill>
                  <a:schemeClr val="tx1">
                    <a:lumMod val="65000"/>
                    <a:lumOff val="35000"/>
                  </a:schemeClr>
                </a:solidFill>
              </a:rPr>
              <a:t>Fondo Verde Climático </a:t>
            </a:r>
            <a:r>
              <a:rPr lang="es-PE" sz="2400" dirty="0">
                <a:solidFill>
                  <a:schemeClr val="tx1">
                    <a:lumMod val="65000"/>
                    <a:lumOff val="35000"/>
                  </a:schemeClr>
                </a:solidFill>
              </a:rPr>
              <a:t>promoverá el cambio de paradigma hacia </a:t>
            </a:r>
            <a:r>
              <a:rPr lang="es-PE" sz="2400" dirty="0" smtClean="0">
                <a:solidFill>
                  <a:schemeClr val="tx1">
                    <a:lumMod val="65000"/>
                    <a:lumOff val="35000"/>
                  </a:schemeClr>
                </a:solidFill>
              </a:rPr>
              <a:t>un desarrollo bajo en emisiones y resistente.</a:t>
            </a:r>
          </a:p>
          <a:p>
            <a:pPr marL="342900" indent="-342900" algn="just">
              <a:buFont typeface="Wingdings" panose="05000000000000000000" pitchFamily="2" charset="2"/>
              <a:buChar char="Ø"/>
            </a:pPr>
            <a:r>
              <a:rPr lang="es-PE" sz="2400" dirty="0" smtClean="0">
                <a:solidFill>
                  <a:schemeClr val="tx1">
                    <a:lumMod val="65000"/>
                    <a:lumOff val="35000"/>
                  </a:schemeClr>
                </a:solidFill>
              </a:rPr>
              <a:t>Se proporcionará apoyo a los países </a:t>
            </a:r>
            <a:r>
              <a:rPr lang="es-PE" sz="2400" dirty="0">
                <a:solidFill>
                  <a:schemeClr val="tx1">
                    <a:lumMod val="65000"/>
                    <a:lumOff val="35000"/>
                  </a:schemeClr>
                </a:solidFill>
              </a:rPr>
              <a:t>en </a:t>
            </a:r>
            <a:r>
              <a:rPr lang="es-PE" sz="2400" dirty="0" smtClean="0">
                <a:solidFill>
                  <a:schemeClr val="tx1">
                    <a:lumMod val="65000"/>
                    <a:lumOff val="35000"/>
                  </a:schemeClr>
                </a:solidFill>
              </a:rPr>
              <a:t>vías de desarrollo </a:t>
            </a:r>
            <a:r>
              <a:rPr lang="es-PE" sz="2400" dirty="0">
                <a:solidFill>
                  <a:schemeClr val="tx1">
                    <a:lumMod val="65000"/>
                    <a:lumOff val="35000"/>
                  </a:schemeClr>
                </a:solidFill>
              </a:rPr>
              <a:t>para limitar o </a:t>
            </a:r>
            <a:r>
              <a:rPr lang="es-PE" sz="2400" b="1" dirty="0">
                <a:solidFill>
                  <a:schemeClr val="tx1">
                    <a:lumMod val="65000"/>
                    <a:lumOff val="35000"/>
                  </a:schemeClr>
                </a:solidFill>
              </a:rPr>
              <a:t>reducir sus emisiones de gases de efecto invernadero </a:t>
            </a:r>
            <a:r>
              <a:rPr lang="es-PE" sz="2400" dirty="0">
                <a:solidFill>
                  <a:schemeClr val="tx1">
                    <a:lumMod val="65000"/>
                    <a:lumOff val="35000"/>
                  </a:schemeClr>
                </a:solidFill>
              </a:rPr>
              <a:t>y </a:t>
            </a:r>
            <a:r>
              <a:rPr lang="es-PE" sz="2400" dirty="0" smtClean="0">
                <a:solidFill>
                  <a:schemeClr val="tx1">
                    <a:lumMod val="65000"/>
                    <a:lumOff val="35000"/>
                  </a:schemeClr>
                </a:solidFill>
              </a:rPr>
              <a:t>para </a:t>
            </a:r>
            <a:r>
              <a:rPr lang="es-PE" sz="2400" dirty="0">
                <a:solidFill>
                  <a:schemeClr val="tx1">
                    <a:lumMod val="65000"/>
                    <a:lumOff val="35000"/>
                  </a:schemeClr>
                </a:solidFill>
              </a:rPr>
              <a:t>adaptarse a los impactos del cambio climático. </a:t>
            </a:r>
          </a:p>
          <a:p>
            <a:pPr marL="342900" indent="-342900" algn="just">
              <a:buFont typeface="Wingdings" panose="05000000000000000000" pitchFamily="2" charset="2"/>
              <a:buChar char="Ø"/>
            </a:pPr>
            <a:r>
              <a:rPr lang="es-PE" sz="2400" dirty="0" smtClean="0">
                <a:solidFill>
                  <a:schemeClr val="tx1">
                    <a:lumMod val="65000"/>
                    <a:lumOff val="35000"/>
                  </a:schemeClr>
                </a:solidFill>
              </a:rPr>
              <a:t>El </a:t>
            </a:r>
            <a:r>
              <a:rPr lang="es-PE" sz="2400" dirty="0">
                <a:solidFill>
                  <a:schemeClr val="tx1">
                    <a:lumMod val="65000"/>
                    <a:lumOff val="35000"/>
                  </a:schemeClr>
                </a:solidFill>
              </a:rPr>
              <a:t>Fondo aplicará un enfoque impulsado por los países y </a:t>
            </a:r>
            <a:r>
              <a:rPr lang="es-PE" sz="2400" dirty="0" smtClean="0">
                <a:solidFill>
                  <a:schemeClr val="tx1">
                    <a:lumMod val="65000"/>
                    <a:lumOff val="35000"/>
                  </a:schemeClr>
                </a:solidFill>
              </a:rPr>
              <a:t>promoverá </a:t>
            </a:r>
            <a:r>
              <a:rPr lang="es-PE" sz="2400" dirty="0">
                <a:solidFill>
                  <a:schemeClr val="tx1">
                    <a:lumMod val="65000"/>
                    <a:lumOff val="35000"/>
                  </a:schemeClr>
                </a:solidFill>
              </a:rPr>
              <a:t>y </a:t>
            </a:r>
            <a:r>
              <a:rPr lang="es-PE" sz="2400" dirty="0" smtClean="0">
                <a:solidFill>
                  <a:schemeClr val="tx1">
                    <a:lumMod val="65000"/>
                    <a:lumOff val="35000"/>
                  </a:schemeClr>
                </a:solidFill>
              </a:rPr>
              <a:t>fortalecerá </a:t>
            </a:r>
            <a:r>
              <a:rPr lang="es-PE" sz="2400" dirty="0">
                <a:solidFill>
                  <a:schemeClr val="tx1">
                    <a:lumMod val="65000"/>
                    <a:lumOff val="35000"/>
                  </a:schemeClr>
                </a:solidFill>
              </a:rPr>
              <a:t>la participación a nivel nacional a través de la </a:t>
            </a:r>
            <a:r>
              <a:rPr lang="es-PE" sz="2400" b="1" dirty="0">
                <a:solidFill>
                  <a:schemeClr val="tx1">
                    <a:lumMod val="65000"/>
                    <a:lumOff val="35000"/>
                  </a:schemeClr>
                </a:solidFill>
              </a:rPr>
              <a:t>participación efectiva </a:t>
            </a:r>
            <a:r>
              <a:rPr lang="es-PE" sz="2400" b="1" dirty="0" smtClean="0">
                <a:solidFill>
                  <a:schemeClr val="tx1">
                    <a:lumMod val="65000"/>
                    <a:lumOff val="35000"/>
                  </a:schemeClr>
                </a:solidFill>
              </a:rPr>
              <a:t>de </a:t>
            </a:r>
            <a:r>
              <a:rPr lang="es-PE" sz="2400" b="1" dirty="0">
                <a:solidFill>
                  <a:schemeClr val="tx1">
                    <a:lumMod val="65000"/>
                    <a:lumOff val="35000"/>
                  </a:schemeClr>
                </a:solidFill>
              </a:rPr>
              <a:t>las instituciones </a:t>
            </a:r>
            <a:r>
              <a:rPr lang="es-PE" sz="2400" dirty="0">
                <a:solidFill>
                  <a:schemeClr val="tx1">
                    <a:lumMod val="65000"/>
                    <a:lumOff val="35000"/>
                  </a:schemeClr>
                </a:solidFill>
              </a:rPr>
              <a:t>y las partes </a:t>
            </a:r>
            <a:r>
              <a:rPr lang="es-PE" sz="2400" dirty="0" smtClean="0">
                <a:solidFill>
                  <a:schemeClr val="tx1">
                    <a:lumMod val="65000"/>
                    <a:lumOff val="35000"/>
                  </a:schemeClr>
                </a:solidFill>
              </a:rPr>
              <a:t>interesadas.</a:t>
            </a:r>
          </a:p>
          <a:p>
            <a:pPr marL="342900" indent="-342900" algn="just">
              <a:buFont typeface="Wingdings" panose="05000000000000000000" pitchFamily="2" charset="2"/>
              <a:buChar char="Ø"/>
            </a:pPr>
            <a:r>
              <a:rPr lang="es-PE" sz="2400" dirty="0" smtClean="0">
                <a:solidFill>
                  <a:schemeClr val="tx1">
                    <a:lumMod val="65000"/>
                    <a:lumOff val="35000"/>
                  </a:schemeClr>
                </a:solidFill>
              </a:rPr>
              <a:t>El </a:t>
            </a:r>
            <a:r>
              <a:rPr lang="es-PE" sz="2400" dirty="0">
                <a:solidFill>
                  <a:schemeClr val="tx1">
                    <a:lumMod val="65000"/>
                    <a:lumOff val="35000"/>
                  </a:schemeClr>
                </a:solidFill>
              </a:rPr>
              <a:t>Fondo proporcionará apoyo a través de </a:t>
            </a:r>
            <a:r>
              <a:rPr lang="es-PE" sz="2400" dirty="0" smtClean="0">
                <a:solidFill>
                  <a:schemeClr val="tx1">
                    <a:lumMod val="65000"/>
                    <a:lumOff val="35000"/>
                  </a:schemeClr>
                </a:solidFill>
              </a:rPr>
              <a:t>las </a:t>
            </a:r>
            <a:r>
              <a:rPr lang="es-PE" sz="2400" b="1" dirty="0" smtClean="0">
                <a:solidFill>
                  <a:schemeClr val="tx1">
                    <a:lumMod val="65000"/>
                    <a:lumOff val="35000"/>
                  </a:schemeClr>
                </a:solidFill>
              </a:rPr>
              <a:t>opciones de </a:t>
            </a:r>
            <a:r>
              <a:rPr lang="es-PE" sz="2400" b="1" dirty="0">
                <a:solidFill>
                  <a:schemeClr val="tx1">
                    <a:lumMod val="65000"/>
                    <a:lumOff val="35000"/>
                  </a:schemeClr>
                </a:solidFill>
              </a:rPr>
              <a:t>adaptación y la mitigación</a:t>
            </a:r>
            <a:r>
              <a:rPr lang="es-PE" sz="2400" dirty="0">
                <a:solidFill>
                  <a:schemeClr val="tx1">
                    <a:lumMod val="65000"/>
                    <a:lumOff val="35000"/>
                  </a:schemeClr>
                </a:solidFill>
              </a:rPr>
              <a:t> </a:t>
            </a:r>
            <a:r>
              <a:rPr lang="es-PE" sz="2400" dirty="0" smtClean="0">
                <a:solidFill>
                  <a:schemeClr val="tx1">
                    <a:lumMod val="65000"/>
                    <a:lumOff val="35000"/>
                  </a:schemeClr>
                </a:solidFill>
              </a:rPr>
              <a:t>y el involucramiento del </a:t>
            </a:r>
            <a:r>
              <a:rPr lang="es-PE" sz="2400" dirty="0">
                <a:solidFill>
                  <a:schemeClr val="tx1">
                    <a:lumMod val="65000"/>
                    <a:lumOff val="35000"/>
                  </a:schemeClr>
                </a:solidFill>
              </a:rPr>
              <a:t>sector privado. </a:t>
            </a:r>
          </a:p>
        </p:txBody>
      </p:sp>
    </p:spTree>
    <p:extLst>
      <p:ext uri="{BB962C8B-B14F-4D97-AF65-F5344CB8AC3E}">
        <p14:creationId xmlns:p14="http://schemas.microsoft.com/office/powerpoint/2010/main" val="71017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990600"/>
            <a:ext cx="9144000" cy="954107"/>
          </a:xfrm>
          <a:prstGeom prst="rect">
            <a:avLst/>
          </a:prstGeom>
          <a:noFill/>
        </p:spPr>
        <p:txBody>
          <a:bodyPr wrap="square">
            <a:spAutoFit/>
          </a:bodyPr>
          <a:lstStyle/>
          <a:p>
            <a:pPr algn="ctr">
              <a:defRPr/>
            </a:pPr>
            <a:r>
              <a:rPr lang="es-PE" sz="3200" b="1" dirty="0" smtClean="0">
                <a:solidFill>
                  <a:srgbClr val="376092"/>
                </a:solidFill>
                <a:latin typeface="Myriad Pro" pitchFamily="34" charset="0"/>
              </a:rPr>
              <a:t>Financiamiento Climático</a:t>
            </a:r>
          </a:p>
          <a:p>
            <a:pPr algn="ctr">
              <a:defRPr/>
            </a:pPr>
            <a:r>
              <a:rPr lang="es-PE" sz="2400" b="1" dirty="0" smtClean="0">
                <a:solidFill>
                  <a:schemeClr val="accent1">
                    <a:lumMod val="60000"/>
                    <a:lumOff val="40000"/>
                  </a:schemeClr>
                </a:solidFill>
                <a:latin typeface="Myriad Pro" pitchFamily="34" charset="0"/>
              </a:rPr>
              <a:t>Mitigación </a:t>
            </a:r>
            <a:endParaRPr lang="es-PE" sz="2400" b="1" dirty="0">
              <a:solidFill>
                <a:schemeClr val="accent1">
                  <a:lumMod val="60000"/>
                  <a:lumOff val="40000"/>
                </a:schemeClr>
              </a:solidFill>
              <a:latin typeface="Myriad Pro" pitchFamily="34" charset="0"/>
            </a:endParaRPr>
          </a:p>
        </p:txBody>
      </p:sp>
      <p:pic>
        <p:nvPicPr>
          <p:cNvPr id="19" name="Imagen 8" descr="Screen Shot 2014-07-20 at 9.32.42 PM.png"/>
          <p:cNvPicPr>
            <a:picLocks noChangeAspect="1"/>
          </p:cNvPicPr>
          <p:nvPr/>
        </p:nvPicPr>
        <p:blipFill rotWithShape="1">
          <a:blip r:embed="rId4">
            <a:extLst>
              <a:ext uri="{28A0092B-C50C-407E-A947-70E740481C1C}">
                <a14:useLocalDpi xmlns:a14="http://schemas.microsoft.com/office/drawing/2010/main" val="0"/>
              </a:ext>
            </a:extLst>
          </a:blip>
          <a:srcRect l="12875" t="12537" r="10514" b="29751"/>
          <a:stretch/>
        </p:blipFill>
        <p:spPr>
          <a:xfrm>
            <a:off x="1905000" y="2133600"/>
            <a:ext cx="5371780" cy="3510564"/>
          </a:xfrm>
          <a:prstGeom prst="rect">
            <a:avLst/>
          </a:prstGeom>
        </p:spPr>
        <p:style>
          <a:lnRef idx="1">
            <a:schemeClr val="accent3"/>
          </a:lnRef>
          <a:fillRef idx="3">
            <a:schemeClr val="accent3"/>
          </a:fillRef>
          <a:effectRef idx="2">
            <a:schemeClr val="accent3"/>
          </a:effectRef>
          <a:fontRef idx="minor">
            <a:schemeClr val="lt1"/>
          </a:fontRef>
        </p:style>
      </p:pic>
      <p:sp>
        <p:nvSpPr>
          <p:cNvPr id="21" name="CuadroTexto 9"/>
          <p:cNvSpPr txBox="1"/>
          <p:nvPr/>
        </p:nvSpPr>
        <p:spPr>
          <a:xfrm>
            <a:off x="533400" y="5867400"/>
            <a:ext cx="3581400" cy="307777"/>
          </a:xfrm>
          <a:prstGeom prst="rect">
            <a:avLst/>
          </a:prstGeom>
          <a:noFill/>
        </p:spPr>
        <p:txBody>
          <a:bodyPr wrap="square" rtlCol="0">
            <a:spAutoFit/>
          </a:bodyPr>
          <a:lstStyle/>
          <a:p>
            <a:r>
              <a:rPr lang="es-ES" sz="1400" dirty="0" smtClean="0"/>
              <a:t>Fuente: </a:t>
            </a:r>
            <a:r>
              <a:rPr lang="es-ES" sz="1400" dirty="0" err="1" smtClean="0"/>
              <a:t>Climate</a:t>
            </a:r>
            <a:r>
              <a:rPr lang="es-ES" sz="1400" dirty="0" smtClean="0"/>
              <a:t> </a:t>
            </a:r>
            <a:r>
              <a:rPr lang="es-ES" sz="1400" dirty="0" err="1" smtClean="0"/>
              <a:t>Funds</a:t>
            </a:r>
            <a:r>
              <a:rPr lang="es-ES" sz="1400" dirty="0" smtClean="0"/>
              <a:t> </a:t>
            </a:r>
            <a:r>
              <a:rPr lang="es-ES" sz="1400" dirty="0" err="1" smtClean="0"/>
              <a:t>Update</a:t>
            </a:r>
            <a:r>
              <a:rPr lang="es-ES" sz="1400" dirty="0" smtClean="0"/>
              <a:t>, 2013</a:t>
            </a:r>
            <a:endParaRPr lang="es-ES" sz="1400" dirty="0"/>
          </a:p>
        </p:txBody>
      </p:sp>
    </p:spTree>
    <p:extLst>
      <p:ext uri="{BB962C8B-B14F-4D97-AF65-F5344CB8AC3E}">
        <p14:creationId xmlns:p14="http://schemas.microsoft.com/office/powerpoint/2010/main" val="195828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990600"/>
            <a:ext cx="9144000" cy="954107"/>
          </a:xfrm>
          <a:prstGeom prst="rect">
            <a:avLst/>
          </a:prstGeom>
          <a:noFill/>
        </p:spPr>
        <p:txBody>
          <a:bodyPr wrap="square">
            <a:spAutoFit/>
          </a:bodyPr>
          <a:lstStyle/>
          <a:p>
            <a:pPr algn="ctr">
              <a:defRPr/>
            </a:pPr>
            <a:r>
              <a:rPr lang="es-PE" sz="3200" b="1" dirty="0" smtClean="0">
                <a:solidFill>
                  <a:srgbClr val="376092"/>
                </a:solidFill>
                <a:latin typeface="Myriad Pro" pitchFamily="34" charset="0"/>
              </a:rPr>
              <a:t>Financiamiento</a:t>
            </a:r>
          </a:p>
          <a:p>
            <a:pPr algn="ctr">
              <a:defRPr/>
            </a:pPr>
            <a:r>
              <a:rPr lang="es-PE" sz="2400" b="1" dirty="0" smtClean="0">
                <a:solidFill>
                  <a:schemeClr val="accent1">
                    <a:lumMod val="60000"/>
                    <a:lumOff val="40000"/>
                  </a:schemeClr>
                </a:solidFill>
                <a:latin typeface="Myriad Pro" pitchFamily="34" charset="0"/>
              </a:rPr>
              <a:t> Climático</a:t>
            </a:r>
            <a:endParaRPr lang="es-PE" sz="2400" b="1" dirty="0">
              <a:solidFill>
                <a:schemeClr val="accent1">
                  <a:lumMod val="60000"/>
                  <a:lumOff val="40000"/>
                </a:schemeClr>
              </a:solidFill>
              <a:latin typeface="Myriad Pro" pitchFamily="34" charset="0"/>
            </a:endParaRPr>
          </a:p>
        </p:txBody>
      </p:sp>
      <p:pic>
        <p:nvPicPr>
          <p:cNvPr id="17" name="Marcador de contenido 7" descr="Screen Shot 2014-07-20 at 9.32.53 PM.png"/>
          <p:cNvPicPr>
            <a:picLocks noChangeAspect="1"/>
          </p:cNvPicPr>
          <p:nvPr/>
        </p:nvPicPr>
        <p:blipFill rotWithShape="1">
          <a:blip r:embed="rId4">
            <a:extLst>
              <a:ext uri="{28A0092B-C50C-407E-A947-70E740481C1C}">
                <a14:useLocalDpi xmlns:a14="http://schemas.microsoft.com/office/drawing/2010/main" val="0"/>
              </a:ext>
            </a:extLst>
          </a:blip>
          <a:srcRect l="15846" t="14983" r="13620" b="24338"/>
          <a:stretch/>
        </p:blipFill>
        <p:spPr>
          <a:xfrm>
            <a:off x="2133600" y="2057400"/>
            <a:ext cx="5133434" cy="3523798"/>
          </a:xfrm>
          <a:prstGeom prst="rect">
            <a:avLst/>
          </a:prstGeom>
        </p:spPr>
        <p:style>
          <a:lnRef idx="1">
            <a:schemeClr val="accent3"/>
          </a:lnRef>
          <a:fillRef idx="3">
            <a:schemeClr val="accent3"/>
          </a:fillRef>
          <a:effectRef idx="2">
            <a:schemeClr val="accent3"/>
          </a:effectRef>
          <a:fontRef idx="minor">
            <a:schemeClr val="lt1"/>
          </a:fontRef>
        </p:style>
      </p:pic>
      <p:sp>
        <p:nvSpPr>
          <p:cNvPr id="21" name="CuadroTexto 9"/>
          <p:cNvSpPr txBox="1"/>
          <p:nvPr/>
        </p:nvSpPr>
        <p:spPr>
          <a:xfrm>
            <a:off x="533400" y="5867400"/>
            <a:ext cx="3581400" cy="307777"/>
          </a:xfrm>
          <a:prstGeom prst="rect">
            <a:avLst/>
          </a:prstGeom>
          <a:noFill/>
        </p:spPr>
        <p:txBody>
          <a:bodyPr wrap="square" rtlCol="0">
            <a:spAutoFit/>
          </a:bodyPr>
          <a:lstStyle/>
          <a:p>
            <a:r>
              <a:rPr lang="es-ES" sz="1400" dirty="0" smtClean="0"/>
              <a:t>Fuente: </a:t>
            </a:r>
            <a:r>
              <a:rPr lang="es-ES" sz="1400" dirty="0" err="1" smtClean="0"/>
              <a:t>Climate</a:t>
            </a:r>
            <a:r>
              <a:rPr lang="es-ES" sz="1400" dirty="0" smtClean="0"/>
              <a:t> </a:t>
            </a:r>
            <a:r>
              <a:rPr lang="es-ES" sz="1400" dirty="0" err="1" smtClean="0"/>
              <a:t>Funds</a:t>
            </a:r>
            <a:r>
              <a:rPr lang="es-ES" sz="1400" dirty="0" smtClean="0"/>
              <a:t> </a:t>
            </a:r>
            <a:r>
              <a:rPr lang="es-ES" sz="1400" dirty="0" err="1" smtClean="0"/>
              <a:t>Update</a:t>
            </a:r>
            <a:r>
              <a:rPr lang="es-ES" sz="1400" dirty="0" smtClean="0"/>
              <a:t>, 2013</a:t>
            </a:r>
            <a:endParaRPr lang="es-ES" sz="1400" dirty="0"/>
          </a:p>
        </p:txBody>
      </p:sp>
    </p:spTree>
    <p:extLst>
      <p:ext uri="{BB962C8B-B14F-4D97-AF65-F5344CB8AC3E}">
        <p14:creationId xmlns:p14="http://schemas.microsoft.com/office/powerpoint/2010/main" val="315644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717807"/>
            <a:ext cx="9144000" cy="954107"/>
          </a:xfrm>
          <a:prstGeom prst="rect">
            <a:avLst/>
          </a:prstGeom>
          <a:noFill/>
        </p:spPr>
        <p:txBody>
          <a:bodyPr wrap="square">
            <a:spAutoFit/>
          </a:bodyPr>
          <a:lstStyle/>
          <a:p>
            <a:pPr algn="ctr">
              <a:defRPr/>
            </a:pPr>
            <a:r>
              <a:rPr lang="es-PE" sz="3200" b="1" dirty="0" smtClean="0">
                <a:solidFill>
                  <a:srgbClr val="376092"/>
                </a:solidFill>
                <a:latin typeface="Myriad Pro" pitchFamily="34" charset="0"/>
              </a:rPr>
              <a:t>Financiamiento</a:t>
            </a:r>
          </a:p>
          <a:p>
            <a:pPr algn="ctr">
              <a:defRPr/>
            </a:pPr>
            <a:r>
              <a:rPr lang="es-PE" sz="2400" b="1" dirty="0" smtClean="0">
                <a:solidFill>
                  <a:schemeClr val="accent1">
                    <a:lumMod val="60000"/>
                    <a:lumOff val="40000"/>
                  </a:schemeClr>
                </a:solidFill>
                <a:latin typeface="Myriad Pro" pitchFamily="34" charset="0"/>
              </a:rPr>
              <a:t> Climático en ALC</a:t>
            </a:r>
            <a:endParaRPr lang="es-PE" sz="2400" b="1" dirty="0">
              <a:solidFill>
                <a:schemeClr val="accent1">
                  <a:lumMod val="60000"/>
                  <a:lumOff val="40000"/>
                </a:schemeClr>
              </a:solidFill>
              <a:latin typeface="Myriad Pro" pitchFamily="34" charset="0"/>
            </a:endParaRPr>
          </a:p>
        </p:txBody>
      </p:sp>
      <p:sp>
        <p:nvSpPr>
          <p:cNvPr id="21" name="CuadroTexto 9"/>
          <p:cNvSpPr txBox="1"/>
          <p:nvPr/>
        </p:nvSpPr>
        <p:spPr>
          <a:xfrm>
            <a:off x="266700" y="6550223"/>
            <a:ext cx="3581400" cy="307777"/>
          </a:xfrm>
          <a:prstGeom prst="rect">
            <a:avLst/>
          </a:prstGeom>
          <a:noFill/>
        </p:spPr>
        <p:txBody>
          <a:bodyPr wrap="square" rtlCol="0">
            <a:spAutoFit/>
          </a:bodyPr>
          <a:lstStyle/>
          <a:p>
            <a:r>
              <a:rPr lang="es-ES" sz="1400" dirty="0" smtClean="0"/>
              <a:t>Fuente: </a:t>
            </a:r>
            <a:r>
              <a:rPr lang="es-ES" sz="1400" dirty="0" err="1" smtClean="0"/>
              <a:t>Climate</a:t>
            </a:r>
            <a:r>
              <a:rPr lang="es-ES" sz="1400" dirty="0" smtClean="0"/>
              <a:t> </a:t>
            </a:r>
            <a:r>
              <a:rPr lang="es-ES" sz="1400" dirty="0" err="1" smtClean="0"/>
              <a:t>Funds</a:t>
            </a:r>
            <a:r>
              <a:rPr lang="es-ES" sz="1400" dirty="0" smtClean="0"/>
              <a:t> </a:t>
            </a:r>
            <a:r>
              <a:rPr lang="es-ES" sz="1400" dirty="0" err="1" smtClean="0"/>
              <a:t>Update</a:t>
            </a:r>
            <a:r>
              <a:rPr lang="es-ES" sz="1400" dirty="0" smtClean="0"/>
              <a:t>, 2013</a:t>
            </a:r>
            <a:endParaRPr lang="es-ES" sz="14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706" y="1715238"/>
            <a:ext cx="5970588" cy="4791661"/>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178192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990600"/>
            <a:ext cx="9144000" cy="954107"/>
          </a:xfrm>
          <a:prstGeom prst="rect">
            <a:avLst/>
          </a:prstGeom>
          <a:noFill/>
        </p:spPr>
        <p:txBody>
          <a:bodyPr wrap="square">
            <a:spAutoFit/>
          </a:bodyPr>
          <a:lstStyle/>
          <a:p>
            <a:pPr algn="ctr">
              <a:defRPr/>
            </a:pPr>
            <a:r>
              <a:rPr lang="es-PE" sz="3200" b="1" dirty="0" smtClean="0">
                <a:solidFill>
                  <a:srgbClr val="376092"/>
                </a:solidFill>
                <a:latin typeface="Myriad Pro" pitchFamily="34" charset="0"/>
              </a:rPr>
              <a:t>Financiamiento</a:t>
            </a:r>
          </a:p>
          <a:p>
            <a:pPr algn="ctr">
              <a:defRPr/>
            </a:pPr>
            <a:r>
              <a:rPr lang="es-PE" sz="2400" b="1" dirty="0" smtClean="0">
                <a:solidFill>
                  <a:schemeClr val="accent1">
                    <a:lumMod val="60000"/>
                    <a:lumOff val="40000"/>
                  </a:schemeClr>
                </a:solidFill>
                <a:latin typeface="Myriad Pro" pitchFamily="34" charset="0"/>
              </a:rPr>
              <a:t> Climático en ALC</a:t>
            </a:r>
            <a:endParaRPr lang="es-PE" sz="2400" b="1" dirty="0">
              <a:solidFill>
                <a:schemeClr val="accent1">
                  <a:lumMod val="60000"/>
                  <a:lumOff val="40000"/>
                </a:schemeClr>
              </a:solidFill>
              <a:latin typeface="Myriad Pro" pitchFamily="34" charset="0"/>
            </a:endParaRPr>
          </a:p>
        </p:txBody>
      </p:sp>
      <p:sp>
        <p:nvSpPr>
          <p:cNvPr id="21" name="CuadroTexto 9"/>
          <p:cNvSpPr txBox="1"/>
          <p:nvPr/>
        </p:nvSpPr>
        <p:spPr>
          <a:xfrm>
            <a:off x="685800" y="6324600"/>
            <a:ext cx="3581400" cy="307777"/>
          </a:xfrm>
          <a:prstGeom prst="rect">
            <a:avLst/>
          </a:prstGeom>
          <a:noFill/>
        </p:spPr>
        <p:txBody>
          <a:bodyPr wrap="square" rtlCol="0">
            <a:spAutoFit/>
          </a:bodyPr>
          <a:lstStyle/>
          <a:p>
            <a:r>
              <a:rPr lang="es-ES" sz="1400" dirty="0" smtClean="0"/>
              <a:t>Fuente: </a:t>
            </a:r>
            <a:r>
              <a:rPr lang="es-ES" sz="1400" dirty="0" err="1" smtClean="0"/>
              <a:t>Climate</a:t>
            </a:r>
            <a:r>
              <a:rPr lang="es-ES" sz="1400" dirty="0" smtClean="0"/>
              <a:t> </a:t>
            </a:r>
            <a:r>
              <a:rPr lang="es-ES" sz="1400" dirty="0" err="1" smtClean="0"/>
              <a:t>Funds</a:t>
            </a:r>
            <a:r>
              <a:rPr lang="es-ES" sz="1400" dirty="0" smtClean="0"/>
              <a:t> </a:t>
            </a:r>
            <a:r>
              <a:rPr lang="es-ES" sz="1400" dirty="0" err="1" smtClean="0"/>
              <a:t>Update</a:t>
            </a:r>
            <a:r>
              <a:rPr lang="es-ES" sz="1400" dirty="0" smtClean="0"/>
              <a:t>, 2013</a:t>
            </a:r>
            <a:endParaRPr lang="es-ES" sz="1400" dirty="0"/>
          </a:p>
        </p:txBody>
      </p:sp>
      <p:pic>
        <p:nvPicPr>
          <p:cNvPr id="10"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12232" r="-12232"/>
          <a:stretch/>
        </p:blipFill>
        <p:spPr>
          <a:xfrm>
            <a:off x="457200" y="2057400"/>
            <a:ext cx="8229600" cy="4525963"/>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29216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00780"/>
            <a:ext cx="9144000" cy="954107"/>
          </a:xfrm>
          <a:prstGeom prst="rect">
            <a:avLst/>
          </a:prstGeom>
          <a:noFill/>
        </p:spPr>
        <p:txBody>
          <a:bodyPr wrap="square">
            <a:spAutoFit/>
          </a:bodyPr>
          <a:lstStyle/>
          <a:p>
            <a:pPr algn="ctr">
              <a:defRPr/>
            </a:pPr>
            <a:r>
              <a:rPr lang="es-PE" sz="2800" b="1" dirty="0" smtClean="0">
                <a:solidFill>
                  <a:schemeClr val="accent1">
                    <a:lumMod val="75000"/>
                  </a:schemeClr>
                </a:solidFill>
                <a:latin typeface="Myriad Pro" pitchFamily="34" charset="0"/>
              </a:rPr>
              <a:t>Implementación de medidas de </a:t>
            </a:r>
          </a:p>
          <a:p>
            <a:pPr algn="ctr">
              <a:defRPr/>
            </a:pPr>
            <a:r>
              <a:rPr lang="es-PE" sz="2800" b="1" dirty="0" smtClean="0">
                <a:solidFill>
                  <a:schemeClr val="accent1">
                    <a:lumMod val="40000"/>
                    <a:lumOff val="60000"/>
                  </a:schemeClr>
                </a:solidFill>
                <a:latin typeface="Myriad Pro" pitchFamily="34" charset="0"/>
              </a:rPr>
              <a:t>Mitigación en el Perú</a:t>
            </a:r>
            <a:endParaRPr lang="es-PE" sz="2800" b="1" dirty="0">
              <a:solidFill>
                <a:schemeClr val="accent1">
                  <a:lumMod val="40000"/>
                  <a:lumOff val="60000"/>
                </a:schemeClr>
              </a:solidFill>
              <a:latin typeface="Myriad Pro" pitchFamily="34" charset="0"/>
            </a:endParaRPr>
          </a:p>
        </p:txBody>
      </p:sp>
      <p:sp>
        <p:nvSpPr>
          <p:cNvPr id="10" name="Rectangle 9"/>
          <p:cNvSpPr/>
          <p:nvPr/>
        </p:nvSpPr>
        <p:spPr>
          <a:xfrm>
            <a:off x="304800" y="2059662"/>
            <a:ext cx="8686800" cy="4493538"/>
          </a:xfrm>
          <a:prstGeom prst="rect">
            <a:avLst/>
          </a:prstGeom>
        </p:spPr>
        <p:txBody>
          <a:bodyPr wrap="square">
            <a:spAutoFit/>
          </a:bodyPr>
          <a:lstStyle/>
          <a:p>
            <a:pPr marL="285750" indent="-285750">
              <a:buFont typeface="Arial" pitchFamily="34" charset="0"/>
              <a:buChar char="•"/>
            </a:pPr>
            <a:r>
              <a:rPr lang="es-PE" sz="2200" dirty="0">
                <a:solidFill>
                  <a:schemeClr val="tx1">
                    <a:lumMod val="65000"/>
                    <a:lumOff val="35000"/>
                  </a:schemeClr>
                </a:solidFill>
              </a:rPr>
              <a:t>La </a:t>
            </a:r>
            <a:r>
              <a:rPr lang="es-PE" sz="2200" b="1" dirty="0">
                <a:solidFill>
                  <a:schemeClr val="tx1">
                    <a:lumMod val="65000"/>
                    <a:lumOff val="35000"/>
                  </a:schemeClr>
                </a:solidFill>
              </a:rPr>
              <a:t>implementación de las 33 medidas de mitigación </a:t>
            </a:r>
            <a:r>
              <a:rPr lang="es-PE" sz="2200" b="1" dirty="0" smtClean="0">
                <a:solidFill>
                  <a:schemeClr val="tx1">
                    <a:lumMod val="65000"/>
                    <a:lumOff val="35000"/>
                  </a:schemeClr>
                </a:solidFill>
              </a:rPr>
              <a:t>en un Escenario Sostenible (Plan CC) </a:t>
            </a:r>
            <a:r>
              <a:rPr lang="es-PE" sz="2200" dirty="0">
                <a:solidFill>
                  <a:schemeClr val="tx1">
                    <a:lumMod val="65000"/>
                    <a:lumOff val="35000"/>
                  </a:schemeClr>
                </a:solidFill>
              </a:rPr>
              <a:t>implicaría </a:t>
            </a:r>
            <a:r>
              <a:rPr lang="es-PE" sz="2200" dirty="0" smtClean="0">
                <a:solidFill>
                  <a:schemeClr val="tx1">
                    <a:lumMod val="65000"/>
                    <a:lumOff val="35000"/>
                  </a:schemeClr>
                </a:solidFill>
              </a:rPr>
              <a:t>inversiones adicionales </a:t>
            </a:r>
            <a:r>
              <a:rPr lang="es-PE" sz="2200" dirty="0">
                <a:solidFill>
                  <a:schemeClr val="tx1">
                    <a:lumMod val="65000"/>
                    <a:lumOff val="35000"/>
                  </a:schemeClr>
                </a:solidFill>
              </a:rPr>
              <a:t>por más de 7,300 millones de soles, es </a:t>
            </a:r>
            <a:r>
              <a:rPr lang="es-PE" sz="2200" dirty="0" smtClean="0">
                <a:solidFill>
                  <a:schemeClr val="tx1">
                    <a:lumMod val="65000"/>
                    <a:lumOff val="35000"/>
                  </a:schemeClr>
                </a:solidFill>
              </a:rPr>
              <a:t>decir</a:t>
            </a:r>
            <a:r>
              <a:rPr lang="es-PE" sz="2200" dirty="0">
                <a:solidFill>
                  <a:schemeClr val="tx1">
                    <a:lumMod val="65000"/>
                    <a:lumOff val="35000"/>
                  </a:schemeClr>
                </a:solidFill>
              </a:rPr>
              <a:t>, aproximadamente el 26% de la cartera de </a:t>
            </a:r>
            <a:r>
              <a:rPr lang="es-PE" sz="2200" dirty="0" smtClean="0">
                <a:solidFill>
                  <a:schemeClr val="tx1">
                    <a:lumMod val="65000"/>
                    <a:lumOff val="35000"/>
                  </a:schemeClr>
                </a:solidFill>
              </a:rPr>
              <a:t>proyectos </a:t>
            </a:r>
            <a:r>
              <a:rPr lang="es-PE" sz="2200" dirty="0">
                <a:solidFill>
                  <a:schemeClr val="tx1">
                    <a:lumMod val="65000"/>
                    <a:lumOff val="35000"/>
                  </a:schemeClr>
                </a:solidFill>
              </a:rPr>
              <a:t>que actualmente maneja </a:t>
            </a:r>
            <a:r>
              <a:rPr lang="es-PE" sz="2200" dirty="0" err="1" smtClean="0">
                <a:solidFill>
                  <a:schemeClr val="tx1">
                    <a:lumMod val="65000"/>
                    <a:lumOff val="35000"/>
                  </a:schemeClr>
                </a:solidFill>
              </a:rPr>
              <a:t>Proinversión</a:t>
            </a:r>
            <a:r>
              <a:rPr lang="es-PE" sz="2200" dirty="0" smtClean="0">
                <a:solidFill>
                  <a:schemeClr val="tx1">
                    <a:lumMod val="65000"/>
                    <a:lumOff val="35000"/>
                  </a:schemeClr>
                </a:solidFill>
              </a:rPr>
              <a:t>.</a:t>
            </a:r>
          </a:p>
          <a:p>
            <a:pPr marL="285750" indent="-285750">
              <a:buFont typeface="Arial" pitchFamily="34" charset="0"/>
              <a:buChar char="•"/>
            </a:pPr>
            <a:endParaRPr lang="es-PE" sz="2200" dirty="0">
              <a:solidFill>
                <a:schemeClr val="tx1">
                  <a:lumMod val="65000"/>
                  <a:lumOff val="35000"/>
                </a:schemeClr>
              </a:solidFill>
            </a:endParaRPr>
          </a:p>
          <a:p>
            <a:pPr marL="285750" indent="-285750">
              <a:buFont typeface="Arial" pitchFamily="34" charset="0"/>
              <a:buChar char="•"/>
            </a:pPr>
            <a:r>
              <a:rPr lang="es-PE" sz="2200" dirty="0">
                <a:solidFill>
                  <a:schemeClr val="tx1">
                    <a:lumMod val="65000"/>
                    <a:lumOff val="35000"/>
                  </a:schemeClr>
                </a:solidFill>
              </a:rPr>
              <a:t> </a:t>
            </a:r>
            <a:r>
              <a:rPr lang="es-PE" sz="2200" dirty="0" smtClean="0">
                <a:solidFill>
                  <a:schemeClr val="tx1">
                    <a:lumMod val="65000"/>
                    <a:lumOff val="35000"/>
                  </a:schemeClr>
                </a:solidFill>
              </a:rPr>
              <a:t>Las </a:t>
            </a:r>
            <a:r>
              <a:rPr lang="es-PE" sz="2200" dirty="0">
                <a:solidFill>
                  <a:schemeClr val="tx1">
                    <a:lumMod val="65000"/>
                    <a:lumOff val="35000"/>
                  </a:schemeClr>
                </a:solidFill>
              </a:rPr>
              <a:t>dos terceras partes podrían ser </a:t>
            </a:r>
            <a:r>
              <a:rPr lang="es-PE" sz="2200" b="1" dirty="0" smtClean="0">
                <a:solidFill>
                  <a:schemeClr val="tx1">
                    <a:lumMod val="65000"/>
                    <a:lumOff val="35000"/>
                  </a:schemeClr>
                </a:solidFill>
              </a:rPr>
              <a:t>movilizadas por el sector privado</a:t>
            </a:r>
            <a:r>
              <a:rPr lang="es-PE" sz="2200" dirty="0" smtClean="0">
                <a:solidFill>
                  <a:schemeClr val="tx1">
                    <a:lumMod val="65000"/>
                    <a:lumOff val="35000"/>
                  </a:schemeClr>
                </a:solidFill>
              </a:rPr>
              <a:t>. </a:t>
            </a:r>
            <a:endParaRPr lang="es-PE" sz="2200" dirty="0">
              <a:solidFill>
                <a:schemeClr val="tx1">
                  <a:lumMod val="65000"/>
                  <a:lumOff val="35000"/>
                </a:schemeClr>
              </a:solidFill>
            </a:endParaRPr>
          </a:p>
          <a:p>
            <a:pPr marL="285750" indent="-285750">
              <a:buFont typeface="Arial" pitchFamily="34" charset="0"/>
              <a:buChar char="•"/>
            </a:pPr>
            <a:endParaRPr lang="en-US" sz="2200" dirty="0" smtClean="0">
              <a:solidFill>
                <a:schemeClr val="tx1">
                  <a:lumMod val="65000"/>
                  <a:lumOff val="35000"/>
                </a:schemeClr>
              </a:solidFill>
            </a:endParaRPr>
          </a:p>
          <a:p>
            <a:pPr marL="285750" indent="-285750">
              <a:buFont typeface="Arial" pitchFamily="34" charset="0"/>
              <a:buChar char="•"/>
            </a:pPr>
            <a:r>
              <a:rPr lang="es-PE" sz="2200" dirty="0">
                <a:solidFill>
                  <a:schemeClr val="tx1">
                    <a:lumMod val="65000"/>
                    <a:lumOff val="35000"/>
                  </a:schemeClr>
                </a:solidFill>
              </a:rPr>
              <a:t>En el Escenario Sostenible, el PBI crecería </a:t>
            </a:r>
            <a:r>
              <a:rPr lang="es-PE" sz="2200" dirty="0" smtClean="0">
                <a:solidFill>
                  <a:schemeClr val="tx1">
                    <a:lumMod val="65000"/>
                    <a:lumOff val="35000"/>
                  </a:schemeClr>
                </a:solidFill>
              </a:rPr>
              <a:t>anualmente </a:t>
            </a:r>
            <a:r>
              <a:rPr lang="es-PE" sz="2200" dirty="0">
                <a:solidFill>
                  <a:schemeClr val="tx1">
                    <a:lumMod val="65000"/>
                    <a:lumOff val="35000"/>
                  </a:schemeClr>
                </a:solidFill>
              </a:rPr>
              <a:t>entre 0.3% y 0.8% adicional a lo </a:t>
            </a:r>
            <a:r>
              <a:rPr lang="es-PE" sz="2200" dirty="0" smtClean="0">
                <a:solidFill>
                  <a:schemeClr val="tx1">
                    <a:lumMod val="65000"/>
                    <a:lumOff val="35000"/>
                  </a:schemeClr>
                </a:solidFill>
              </a:rPr>
              <a:t>proyectado </a:t>
            </a:r>
            <a:r>
              <a:rPr lang="es-PE" sz="2200" dirty="0">
                <a:solidFill>
                  <a:schemeClr val="tx1">
                    <a:lumMod val="65000"/>
                    <a:lumOff val="35000"/>
                  </a:schemeClr>
                </a:solidFill>
              </a:rPr>
              <a:t>en el escenario BAU a partir del año </a:t>
            </a:r>
            <a:r>
              <a:rPr lang="es-PE" sz="2200" dirty="0" smtClean="0">
                <a:solidFill>
                  <a:schemeClr val="tx1">
                    <a:lumMod val="65000"/>
                    <a:lumOff val="35000"/>
                  </a:schemeClr>
                </a:solidFill>
              </a:rPr>
              <a:t>2022 </a:t>
            </a:r>
            <a:r>
              <a:rPr lang="es-PE" sz="2200" dirty="0">
                <a:solidFill>
                  <a:schemeClr val="tx1">
                    <a:lumMod val="65000"/>
                    <a:lumOff val="35000"/>
                  </a:schemeClr>
                </a:solidFill>
              </a:rPr>
              <a:t>hasta el año 2050. </a:t>
            </a:r>
            <a:endParaRPr lang="es-PE" sz="2200" dirty="0" smtClean="0">
              <a:solidFill>
                <a:schemeClr val="tx1">
                  <a:lumMod val="65000"/>
                  <a:lumOff val="35000"/>
                </a:schemeClr>
              </a:solidFill>
            </a:endParaRPr>
          </a:p>
          <a:p>
            <a:pPr marL="285750" indent="-285750">
              <a:buFont typeface="Arial" pitchFamily="34" charset="0"/>
              <a:buChar char="•"/>
            </a:pPr>
            <a:endParaRPr lang="es-PE" sz="2200" dirty="0">
              <a:solidFill>
                <a:schemeClr val="tx1">
                  <a:lumMod val="65000"/>
                  <a:lumOff val="35000"/>
                </a:schemeClr>
              </a:solidFill>
            </a:endParaRPr>
          </a:p>
          <a:p>
            <a:pPr marL="285750" indent="-285750">
              <a:buFont typeface="Arial" pitchFamily="34" charset="0"/>
              <a:buChar char="•"/>
            </a:pPr>
            <a:r>
              <a:rPr lang="es-PE" sz="2200" dirty="0" smtClean="0">
                <a:solidFill>
                  <a:schemeClr val="tx1">
                    <a:lumMod val="65000"/>
                    <a:lumOff val="35000"/>
                  </a:schemeClr>
                </a:solidFill>
              </a:rPr>
              <a:t>Es decir, </a:t>
            </a:r>
            <a:r>
              <a:rPr lang="es-PE" sz="2200" b="1" dirty="0" smtClean="0">
                <a:solidFill>
                  <a:schemeClr val="tx1">
                    <a:lumMod val="65000"/>
                    <a:lumOff val="35000"/>
                  </a:schemeClr>
                </a:solidFill>
              </a:rPr>
              <a:t>invertir en medidas de mitigación nos beneficiaría económicamente </a:t>
            </a:r>
            <a:r>
              <a:rPr lang="es-PE" sz="2200" dirty="0" smtClean="0">
                <a:solidFill>
                  <a:schemeClr val="tx1">
                    <a:lumMod val="65000"/>
                    <a:lumOff val="35000"/>
                  </a:schemeClr>
                </a:solidFill>
              </a:rPr>
              <a:t>en el mediano y largo plazo. </a:t>
            </a:r>
            <a:endParaRPr lang="en-US" sz="2200" dirty="0">
              <a:solidFill>
                <a:schemeClr val="tx1">
                  <a:lumMod val="65000"/>
                  <a:lumOff val="35000"/>
                </a:schemeClr>
              </a:solidFill>
            </a:endParaRPr>
          </a:p>
        </p:txBody>
      </p:sp>
      <p:sp>
        <p:nvSpPr>
          <p:cNvPr id="8" name="CuadroTexto 9"/>
          <p:cNvSpPr txBox="1"/>
          <p:nvPr/>
        </p:nvSpPr>
        <p:spPr>
          <a:xfrm>
            <a:off x="7284564" y="6489424"/>
            <a:ext cx="1790700" cy="307777"/>
          </a:xfrm>
          <a:prstGeom prst="rect">
            <a:avLst/>
          </a:prstGeom>
          <a:noFill/>
        </p:spPr>
        <p:txBody>
          <a:bodyPr wrap="square" rtlCol="0">
            <a:spAutoFit/>
          </a:bodyPr>
          <a:lstStyle/>
          <a:p>
            <a:r>
              <a:rPr lang="es-ES" sz="1400" dirty="0" smtClean="0"/>
              <a:t>Fuente: Plan CC</a:t>
            </a:r>
            <a:endParaRPr lang="es-ES" sz="1400" dirty="0"/>
          </a:p>
        </p:txBody>
      </p:sp>
    </p:spTree>
    <p:extLst>
      <p:ext uri="{BB962C8B-B14F-4D97-AF65-F5344CB8AC3E}">
        <p14:creationId xmlns:p14="http://schemas.microsoft.com/office/powerpoint/2010/main" val="149572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762000"/>
            <a:ext cx="9144000" cy="1338828"/>
          </a:xfrm>
          <a:prstGeom prst="rect">
            <a:avLst/>
          </a:prstGeom>
          <a:noFill/>
        </p:spPr>
        <p:txBody>
          <a:bodyPr wrap="square">
            <a:spAutoFit/>
          </a:bodyPr>
          <a:lstStyle/>
          <a:p>
            <a:pPr algn="ctr">
              <a:defRPr/>
            </a:pPr>
            <a:r>
              <a:rPr lang="es-PE" sz="5500" b="1" dirty="0" smtClean="0">
                <a:solidFill>
                  <a:schemeClr val="accent1">
                    <a:lumMod val="75000"/>
                  </a:schemeClr>
                </a:solidFill>
                <a:latin typeface="Myriad Pro" pitchFamily="34" charset="0"/>
              </a:rPr>
              <a:t>Concentración de </a:t>
            </a:r>
          </a:p>
          <a:p>
            <a:pPr algn="ctr">
              <a:defRPr/>
            </a:pPr>
            <a:r>
              <a:rPr lang="es-PE" sz="2600" b="1" dirty="0" smtClean="0">
                <a:solidFill>
                  <a:schemeClr val="tx2">
                    <a:lumMod val="40000"/>
                    <a:lumOff val="60000"/>
                  </a:schemeClr>
                </a:solidFill>
                <a:latin typeface="Myriad Pro" pitchFamily="34" charset="0"/>
              </a:rPr>
              <a:t>Gases de Efecto Invernadero</a:t>
            </a:r>
            <a:endParaRPr lang="es-PE" sz="2600" b="1" dirty="0">
              <a:solidFill>
                <a:schemeClr val="tx2">
                  <a:lumMod val="40000"/>
                  <a:lumOff val="60000"/>
                </a:schemeClr>
              </a:solidFill>
              <a:latin typeface="Myriad Pro" pitchFamily="34" charset="0"/>
            </a:endParaRPr>
          </a:p>
        </p:txBody>
      </p:sp>
      <p:sp>
        <p:nvSpPr>
          <p:cNvPr id="10" name="Rectangle 9"/>
          <p:cNvSpPr/>
          <p:nvPr/>
        </p:nvSpPr>
        <p:spPr>
          <a:xfrm>
            <a:off x="6324600" y="6458635"/>
            <a:ext cx="2747996" cy="323165"/>
          </a:xfrm>
          <a:prstGeom prst="rect">
            <a:avLst/>
          </a:prstGeom>
        </p:spPr>
        <p:txBody>
          <a:bodyPr wrap="none">
            <a:spAutoFit/>
          </a:bodyPr>
          <a:lstStyle/>
          <a:p>
            <a:pPr algn="r"/>
            <a:r>
              <a:rPr lang="en-US" sz="1500" dirty="0" smtClean="0"/>
              <a:t>Fuente: </a:t>
            </a:r>
            <a:r>
              <a:rPr lang="en-US" sz="1500" dirty="0" err="1" smtClean="0"/>
              <a:t>Observatorio</a:t>
            </a:r>
            <a:r>
              <a:rPr lang="en-US" sz="1500" dirty="0" smtClean="0"/>
              <a:t> Mauna Loa</a:t>
            </a:r>
            <a:endParaRPr lang="es-ES_tradnl" sz="1500" dirty="0"/>
          </a:p>
        </p:txBody>
      </p:sp>
      <p:pic>
        <p:nvPicPr>
          <p:cNvPr id="11" name="Picture 2" descr="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00828"/>
            <a:ext cx="6158327" cy="475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 CuadroTexto"/>
          <p:cNvSpPr txBox="1">
            <a:spLocks noChangeArrowheads="1"/>
          </p:cNvSpPr>
          <p:nvPr/>
        </p:nvSpPr>
        <p:spPr bwMode="auto">
          <a:xfrm>
            <a:off x="6629400" y="3616404"/>
            <a:ext cx="24431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3366"/>
                </a:solidFill>
                <a:latin typeface="Arial" charset="0"/>
                <a:ea typeface="ＭＳ Ｐゴシック" charset="0"/>
              </a:defRPr>
            </a:lvl1pPr>
            <a:lvl2pPr>
              <a:defRPr sz="2400">
                <a:solidFill>
                  <a:srgbClr val="003366"/>
                </a:solidFill>
                <a:latin typeface="Arial" charset="0"/>
                <a:ea typeface="ＭＳ Ｐゴシック" charset="0"/>
              </a:defRPr>
            </a:lvl2pPr>
            <a:lvl3pPr>
              <a:defRPr sz="2000">
                <a:solidFill>
                  <a:srgbClr val="003366"/>
                </a:solidFill>
                <a:latin typeface="Arial" charset="0"/>
                <a:ea typeface="ＭＳ Ｐゴシック" charset="0"/>
              </a:defRPr>
            </a:lvl3pPr>
            <a:lvl4pPr>
              <a:defRPr>
                <a:solidFill>
                  <a:srgbClr val="003366"/>
                </a:solidFill>
                <a:latin typeface="Arial" charset="0"/>
                <a:ea typeface="ＭＳ Ｐゴシック" charset="0"/>
              </a:defRPr>
            </a:lvl4pPr>
            <a:lvl5pPr>
              <a:defRPr>
                <a:solidFill>
                  <a:srgbClr val="003366"/>
                </a:solidFill>
                <a:latin typeface="Arial" charset="0"/>
                <a:ea typeface="ＭＳ Ｐゴシック" charset="0"/>
              </a:defRPr>
            </a:lvl5pPr>
            <a:lvl6pPr eaLnBrk="0" hangingPunct="0">
              <a:defRPr>
                <a:solidFill>
                  <a:srgbClr val="003366"/>
                </a:solidFill>
                <a:latin typeface="Arial" charset="0"/>
                <a:ea typeface="ＭＳ Ｐゴシック" charset="0"/>
              </a:defRPr>
            </a:lvl6pPr>
            <a:lvl7pPr eaLnBrk="0" hangingPunct="0">
              <a:defRPr>
                <a:solidFill>
                  <a:srgbClr val="003366"/>
                </a:solidFill>
                <a:latin typeface="Arial" charset="0"/>
                <a:ea typeface="ＭＳ Ｐゴシック" charset="0"/>
              </a:defRPr>
            </a:lvl7pPr>
            <a:lvl8pPr eaLnBrk="0" hangingPunct="0">
              <a:defRPr>
                <a:solidFill>
                  <a:srgbClr val="003366"/>
                </a:solidFill>
                <a:latin typeface="Arial" charset="0"/>
                <a:ea typeface="ＭＳ Ｐゴシック" charset="0"/>
              </a:defRPr>
            </a:lvl8pPr>
            <a:lvl9pPr eaLnBrk="0" hangingPunct="0">
              <a:defRPr>
                <a:solidFill>
                  <a:srgbClr val="003366"/>
                </a:solidFill>
                <a:latin typeface="Arial" charset="0"/>
                <a:ea typeface="ＭＳ Ｐゴシック" charset="0"/>
              </a:defRPr>
            </a:lvl9pPr>
          </a:lstStyle>
          <a:p>
            <a:r>
              <a:rPr lang="es-PE" sz="2200" b="1" dirty="0" smtClean="0">
                <a:solidFill>
                  <a:schemeClr val="tx1">
                    <a:lumMod val="65000"/>
                    <a:lumOff val="35000"/>
                  </a:schemeClr>
                </a:solidFill>
                <a:latin typeface="+mn-lt"/>
                <a:ea typeface="+mn-ea"/>
              </a:rPr>
              <a:t>Hemos llegado a una concentración de 400 PPM</a:t>
            </a:r>
            <a:endParaRPr lang="es-ES" sz="2200" b="1" dirty="0">
              <a:solidFill>
                <a:schemeClr val="tx1">
                  <a:lumMod val="65000"/>
                  <a:lumOff val="35000"/>
                </a:schemeClr>
              </a:solidFill>
              <a:latin typeface="+mn-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3"/>
          <p:cNvSpPr txBox="1">
            <a:spLocks noChangeArrowheads="1"/>
          </p:cNvSpPr>
          <p:nvPr/>
        </p:nvSpPr>
        <p:spPr bwMode="auto">
          <a:xfrm>
            <a:off x="228600" y="1371600"/>
            <a:ext cx="876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n-US" sz="1800">
              <a:latin typeface="Arial" charset="0"/>
              <a:cs typeface="Arial" charset="0"/>
            </a:endParaRPr>
          </a:p>
          <a:p>
            <a:pPr eaLnBrk="1" hangingPunct="1">
              <a:spcBef>
                <a:spcPct val="0"/>
              </a:spcBef>
              <a:buFontTx/>
              <a:buAutoNum type="alphaLcPeriod"/>
            </a:pPr>
            <a:endParaRPr lang="es-ES_tradnl" altLang="en-US" sz="1800">
              <a:latin typeface="Arial" charset="0"/>
              <a:cs typeface="Arial" charset="0"/>
            </a:endParaRPr>
          </a:p>
        </p:txBody>
      </p:sp>
      <p:sp>
        <p:nvSpPr>
          <p:cNvPr id="30723" name="Rectangle 6"/>
          <p:cNvSpPr>
            <a:spLocks noChangeArrowheads="1"/>
          </p:cNvSpPr>
          <p:nvPr/>
        </p:nvSpPr>
        <p:spPr bwMode="auto">
          <a:xfrm>
            <a:off x="533400" y="1524000"/>
            <a:ext cx="7924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5000"/>
              </a:lnSpc>
              <a:spcBef>
                <a:spcPct val="0"/>
              </a:spcBef>
              <a:buClr>
                <a:srgbClr val="800000"/>
              </a:buClr>
              <a:buFontTx/>
              <a:buNone/>
            </a:pPr>
            <a:endParaRPr lang="en-US" altLang="en-US" sz="2800" b="1">
              <a:solidFill>
                <a:srgbClr val="003366"/>
              </a:solidFill>
              <a:latin typeface="Candara" pitchFamily="34" charset="0"/>
            </a:endParaRPr>
          </a:p>
          <a:p>
            <a:pPr eaLnBrk="1" hangingPunct="1">
              <a:lnSpc>
                <a:spcPct val="110000"/>
              </a:lnSpc>
              <a:spcBef>
                <a:spcPct val="0"/>
              </a:spcBef>
              <a:buClr>
                <a:srgbClr val="800000"/>
              </a:buClr>
              <a:buFontTx/>
              <a:buNone/>
            </a:pPr>
            <a:endParaRPr lang="en-US" altLang="en-US" sz="2800" b="1">
              <a:solidFill>
                <a:srgbClr val="003366"/>
              </a:solidFill>
              <a:latin typeface="Candara" pitchFamily="34" charset="0"/>
            </a:endParaRPr>
          </a:p>
          <a:p>
            <a:pPr eaLnBrk="1" hangingPunct="1">
              <a:lnSpc>
                <a:spcPct val="110000"/>
              </a:lnSpc>
              <a:spcBef>
                <a:spcPct val="0"/>
              </a:spcBef>
              <a:buClr>
                <a:srgbClr val="800000"/>
              </a:buClr>
              <a:buFontTx/>
              <a:buNone/>
            </a:pPr>
            <a:endParaRPr lang="es-ES_tradnl" altLang="en-US" sz="1800" b="1">
              <a:solidFill>
                <a:srgbClr val="003366"/>
              </a:solidFill>
              <a:latin typeface="Candara" pitchFamily="34" charset="0"/>
            </a:endParaRPr>
          </a:p>
        </p:txBody>
      </p:sp>
      <p:pic>
        <p:nvPicPr>
          <p:cNvPr id="30724" name="Imagen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5225" y="762000"/>
            <a:ext cx="15811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uadroTexto 1"/>
          <p:cNvSpPr txBox="1">
            <a:spLocks noChangeArrowheads="1"/>
          </p:cNvSpPr>
          <p:nvPr/>
        </p:nvSpPr>
        <p:spPr bwMode="auto">
          <a:xfrm>
            <a:off x="2933700" y="5297488"/>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2400" b="1">
                <a:solidFill>
                  <a:srgbClr val="003399"/>
                </a:solidFill>
                <a:latin typeface="Myriad Pro Light" pitchFamily="34" charset="0"/>
              </a:rPr>
              <a:t>http://www.pe.undp.org</a:t>
            </a:r>
          </a:p>
        </p:txBody>
      </p:sp>
      <p:grpSp>
        <p:nvGrpSpPr>
          <p:cNvPr id="2" name="Grupo 2"/>
          <p:cNvGrpSpPr>
            <a:grpSpLocks/>
          </p:cNvGrpSpPr>
          <p:nvPr/>
        </p:nvGrpSpPr>
        <p:grpSpPr bwMode="auto">
          <a:xfrm>
            <a:off x="914400" y="6035675"/>
            <a:ext cx="1607440" cy="406400"/>
            <a:chOff x="304800" y="6035675"/>
            <a:chExt cx="1607323" cy="406151"/>
          </a:xfrm>
        </p:grpSpPr>
        <p:pic>
          <p:nvPicPr>
            <p:cNvPr id="30734" name="Picture 8" descr="https://www.facebook.com/images/fb_icon_325x3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35675"/>
              <a:ext cx="404958" cy="40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CuadroTexto 4"/>
            <p:cNvSpPr txBox="1">
              <a:spLocks noChangeArrowheads="1"/>
            </p:cNvSpPr>
            <p:nvPr/>
          </p:nvSpPr>
          <p:spPr bwMode="auto">
            <a:xfrm>
              <a:off x="685800" y="6070321"/>
              <a:ext cx="1226323" cy="3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dirty="0" smtClean="0">
                  <a:latin typeface="Myriad Pro Light" pitchFamily="34" charset="0"/>
                </a:rPr>
                <a:t>PNUD</a:t>
              </a:r>
              <a:r>
                <a:rPr lang="es-PE" altLang="es-PE" sz="1800" dirty="0">
                  <a:latin typeface="Myriad Pro Light" pitchFamily="34" charset="0"/>
                </a:rPr>
                <a:t>-Perú</a:t>
              </a:r>
            </a:p>
          </p:txBody>
        </p:sp>
      </p:grpSp>
      <p:pic>
        <p:nvPicPr>
          <p:cNvPr id="30732" name="Picture 10" descr="http://bancoro.com/images/logo_flickr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074" y="6021388"/>
            <a:ext cx="43200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CuadroTexto 5"/>
          <p:cNvSpPr txBox="1">
            <a:spLocks noChangeArrowheads="1"/>
          </p:cNvSpPr>
          <p:nvPr/>
        </p:nvSpPr>
        <p:spPr bwMode="auto">
          <a:xfrm>
            <a:off x="7039403" y="6019800"/>
            <a:ext cx="1113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dirty="0" smtClean="0">
                <a:latin typeface="Myriad Pro Light" pitchFamily="34" charset="0"/>
              </a:rPr>
              <a:t>pnudperu</a:t>
            </a:r>
            <a:endParaRPr lang="es-PE" altLang="es-PE" sz="1800" dirty="0">
              <a:latin typeface="Myriad Pro Light" pitchFamily="34" charset="0"/>
            </a:endParaRPr>
          </a:p>
        </p:txBody>
      </p:sp>
      <p:cxnSp>
        <p:nvCxnSpPr>
          <p:cNvPr id="17" name="Conector recto 16"/>
          <p:cNvCxnSpPr/>
          <p:nvPr/>
        </p:nvCxnSpPr>
        <p:spPr>
          <a:xfrm>
            <a:off x="295275" y="5181600"/>
            <a:ext cx="8705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rcRect l="14664" r="16906"/>
          <a:stretch>
            <a:fillRect/>
          </a:stretch>
        </p:blipFill>
        <p:spPr>
          <a:xfrm>
            <a:off x="3568135" y="6019800"/>
            <a:ext cx="533400" cy="438150"/>
          </a:xfrm>
          <a:prstGeom prst="rect">
            <a:avLst/>
          </a:prstGeom>
        </p:spPr>
      </p:pic>
      <p:sp>
        <p:nvSpPr>
          <p:cNvPr id="18" name="CuadroTexto 5"/>
          <p:cNvSpPr txBox="1">
            <a:spLocks noChangeArrowheads="1"/>
          </p:cNvSpPr>
          <p:nvPr/>
        </p:nvSpPr>
        <p:spPr bwMode="auto">
          <a:xfrm>
            <a:off x="4253935" y="6096000"/>
            <a:ext cx="1080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dirty="0" smtClean="0">
                <a:latin typeface="Myriad Pro Light" pitchFamily="34" charset="0"/>
              </a:rPr>
              <a:t>PnudPerú</a:t>
            </a:r>
            <a:endParaRPr lang="es-PE" altLang="es-PE" sz="1800" dirty="0">
              <a:latin typeface="Myriad Pro Light" pitchFamily="34" charset="0"/>
            </a:endParaRPr>
          </a:p>
        </p:txBody>
      </p:sp>
    </p:spTree>
    <p:extLst>
      <p:ext uri="{BB962C8B-B14F-4D97-AF65-F5344CB8AC3E}">
        <p14:creationId xmlns:p14="http://schemas.microsoft.com/office/powerpoint/2010/main" val="38497462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447800"/>
            <a:ext cx="9144000" cy="938719"/>
          </a:xfrm>
          <a:prstGeom prst="rect">
            <a:avLst/>
          </a:prstGeom>
          <a:noFill/>
        </p:spPr>
        <p:txBody>
          <a:bodyPr wrap="square">
            <a:spAutoFit/>
          </a:bodyPr>
          <a:lstStyle/>
          <a:p>
            <a:pPr algn="ctr">
              <a:defRPr/>
            </a:pPr>
            <a:r>
              <a:rPr lang="es-PE" sz="5500" b="1" dirty="0" smtClean="0">
                <a:solidFill>
                  <a:schemeClr val="accent1">
                    <a:lumMod val="75000"/>
                  </a:schemeClr>
                </a:solidFill>
                <a:latin typeface="Myriad Pro" pitchFamily="34" charset="0"/>
              </a:rPr>
              <a:t>Financiamiento </a:t>
            </a:r>
            <a:r>
              <a:rPr lang="es-PE" sz="5500" b="1" dirty="0" smtClean="0">
                <a:solidFill>
                  <a:schemeClr val="accent1">
                    <a:lumMod val="60000"/>
                    <a:lumOff val="40000"/>
                  </a:schemeClr>
                </a:solidFill>
                <a:latin typeface="Myriad Pro" pitchFamily="34" charset="0"/>
              </a:rPr>
              <a:t>Climático</a:t>
            </a:r>
            <a:endParaRPr lang="es-PE" sz="5500" b="1" dirty="0">
              <a:solidFill>
                <a:schemeClr val="accent1">
                  <a:lumMod val="60000"/>
                  <a:lumOff val="40000"/>
                </a:schemeClr>
              </a:solidFill>
              <a:latin typeface="Myriad Pro" pitchFamily="34" charset="0"/>
            </a:endParaRPr>
          </a:p>
        </p:txBody>
      </p:sp>
      <p:sp>
        <p:nvSpPr>
          <p:cNvPr id="17" name="Rectangle 16"/>
          <p:cNvSpPr/>
          <p:nvPr/>
        </p:nvSpPr>
        <p:spPr>
          <a:xfrm>
            <a:off x="762000" y="3048000"/>
            <a:ext cx="7804150" cy="3477875"/>
          </a:xfrm>
          <a:prstGeom prst="rect">
            <a:avLst/>
          </a:prstGeom>
        </p:spPr>
        <p:txBody>
          <a:bodyPr wrap="square">
            <a:spAutoFit/>
          </a:bodyPr>
          <a:lstStyle/>
          <a:p>
            <a:pPr marL="285750" indent="-285750" algn="just">
              <a:buFont typeface="Arial" panose="020B0604020202020204" pitchFamily="34" charset="0"/>
              <a:buChar char="•"/>
            </a:pPr>
            <a:r>
              <a:rPr lang="es-PE" sz="2000" dirty="0" smtClean="0">
                <a:solidFill>
                  <a:schemeClr val="tx1">
                    <a:lumMod val="75000"/>
                    <a:lumOff val="25000"/>
                  </a:schemeClr>
                </a:solidFill>
              </a:rPr>
              <a:t>Se refiere al </a:t>
            </a:r>
            <a:r>
              <a:rPr lang="es-PE" sz="2000" dirty="0">
                <a:solidFill>
                  <a:schemeClr val="tx1">
                    <a:lumMod val="75000"/>
                    <a:lumOff val="25000"/>
                  </a:schemeClr>
                </a:solidFill>
              </a:rPr>
              <a:t>conjunto de los </a:t>
            </a:r>
            <a:r>
              <a:rPr lang="es-PE" sz="2000" b="1" dirty="0">
                <a:solidFill>
                  <a:schemeClr val="tx1">
                    <a:lumMod val="75000"/>
                    <a:lumOff val="25000"/>
                  </a:schemeClr>
                </a:solidFill>
              </a:rPr>
              <a:t>recursos financieros </a:t>
            </a:r>
            <a:r>
              <a:rPr lang="es-PE" sz="2000" dirty="0">
                <a:solidFill>
                  <a:schemeClr val="tx1">
                    <a:lumMod val="75000"/>
                    <a:lumOff val="25000"/>
                  </a:schemeClr>
                </a:solidFill>
              </a:rPr>
              <a:t>que se deben movilizar para facilitar la ejecución de </a:t>
            </a:r>
            <a:r>
              <a:rPr lang="es-PE" sz="2000" b="1" dirty="0">
                <a:solidFill>
                  <a:schemeClr val="tx1">
                    <a:lumMod val="75000"/>
                    <a:lumOff val="25000"/>
                  </a:schemeClr>
                </a:solidFill>
              </a:rPr>
              <a:t>acciones de mitigación </a:t>
            </a:r>
            <a:r>
              <a:rPr lang="es-PE" sz="2000" dirty="0">
                <a:solidFill>
                  <a:schemeClr val="tx1">
                    <a:lumMod val="75000"/>
                    <a:lumOff val="25000"/>
                  </a:schemeClr>
                </a:solidFill>
              </a:rPr>
              <a:t>por los países en desarrollo, así como para que éstos puedan fortalecer su </a:t>
            </a:r>
            <a:r>
              <a:rPr lang="es-PE" sz="2000" b="1" dirty="0">
                <a:solidFill>
                  <a:schemeClr val="tx1">
                    <a:lumMod val="75000"/>
                    <a:lumOff val="25000"/>
                  </a:schemeClr>
                </a:solidFill>
              </a:rPr>
              <a:t>capacidad para adaptarse a los impactos del cambio </a:t>
            </a:r>
            <a:r>
              <a:rPr lang="es-PE" sz="2000" b="1" dirty="0" smtClean="0">
                <a:solidFill>
                  <a:schemeClr val="tx1">
                    <a:lumMod val="75000"/>
                    <a:lumOff val="25000"/>
                  </a:schemeClr>
                </a:solidFill>
              </a:rPr>
              <a:t>climático.</a:t>
            </a:r>
          </a:p>
          <a:p>
            <a:pPr algn="just"/>
            <a:endParaRPr lang="es-PE" sz="2000" b="1" dirty="0" smtClean="0">
              <a:solidFill>
                <a:schemeClr val="tx1">
                  <a:lumMod val="75000"/>
                  <a:lumOff val="25000"/>
                </a:schemeClr>
              </a:solidFill>
            </a:endParaRPr>
          </a:p>
          <a:p>
            <a:pPr marL="285750" indent="-285750" algn="just">
              <a:buFont typeface="Arial" panose="020B0604020202020204" pitchFamily="34" charset="0"/>
              <a:buChar char="•"/>
            </a:pPr>
            <a:r>
              <a:rPr lang="es-PE" sz="2000" dirty="0">
                <a:solidFill>
                  <a:schemeClr val="tx1">
                    <a:lumMod val="75000"/>
                    <a:lumOff val="25000"/>
                  </a:schemeClr>
                </a:solidFill>
              </a:rPr>
              <a:t>E</a:t>
            </a:r>
            <a:r>
              <a:rPr lang="es-PE" sz="2000" dirty="0" smtClean="0">
                <a:solidFill>
                  <a:schemeClr val="tx1">
                    <a:lumMod val="75000"/>
                    <a:lumOff val="25000"/>
                  </a:schemeClr>
                </a:solidFill>
              </a:rPr>
              <a:t>stablecimiento </a:t>
            </a:r>
            <a:r>
              <a:rPr lang="es-PE" sz="2000" dirty="0">
                <a:solidFill>
                  <a:schemeClr val="tx1">
                    <a:lumMod val="75000"/>
                    <a:lumOff val="25000"/>
                  </a:schemeClr>
                </a:solidFill>
              </a:rPr>
              <a:t>de mecanismos de financiamiento que permitan canalizar estos recursos de manera </a:t>
            </a:r>
            <a:r>
              <a:rPr lang="es-PE" sz="2000" b="1" dirty="0">
                <a:solidFill>
                  <a:schemeClr val="tx1">
                    <a:lumMod val="75000"/>
                    <a:lumOff val="25000"/>
                  </a:schemeClr>
                </a:solidFill>
              </a:rPr>
              <a:t>eficiente, equitativa y </a:t>
            </a:r>
            <a:r>
              <a:rPr lang="es-PE" sz="2000" b="1" dirty="0" smtClean="0">
                <a:solidFill>
                  <a:schemeClr val="tx1">
                    <a:lumMod val="75000"/>
                    <a:lumOff val="25000"/>
                  </a:schemeClr>
                </a:solidFill>
              </a:rPr>
              <a:t>transparente</a:t>
            </a:r>
          </a:p>
          <a:p>
            <a:pPr marL="285750" indent="-285750" algn="just">
              <a:buFont typeface="Arial" panose="020B0604020202020204" pitchFamily="34" charset="0"/>
              <a:buChar char="•"/>
            </a:pPr>
            <a:endParaRPr lang="en-US" sz="2000" b="1" dirty="0">
              <a:solidFill>
                <a:schemeClr val="tx1">
                  <a:lumMod val="75000"/>
                  <a:lumOff val="25000"/>
                </a:schemeClr>
              </a:solidFill>
            </a:endParaRPr>
          </a:p>
          <a:p>
            <a:pPr marL="285750" indent="-285750" algn="just">
              <a:buFont typeface="Arial" panose="020B0604020202020204" pitchFamily="34" charset="0"/>
              <a:buChar char="•"/>
            </a:pPr>
            <a:r>
              <a:rPr lang="es-PE" sz="2000" dirty="0"/>
              <a:t>http://finanzascarbono.org/financiamiento-climatico</a:t>
            </a:r>
            <a:r>
              <a:rPr lang="es-PE" sz="2000" dirty="0" smtClean="0"/>
              <a:t>/</a:t>
            </a:r>
            <a:endParaRPr lang="es-PE" sz="2000" b="1" dirty="0" smtClean="0">
              <a:solidFill>
                <a:schemeClr val="tx1">
                  <a:lumMod val="75000"/>
                  <a:lumOff val="25000"/>
                </a:schemeClr>
              </a:solidFill>
            </a:endParaRPr>
          </a:p>
          <a:p>
            <a:pPr marL="285750" indent="-285750" algn="just">
              <a:buFont typeface="Arial" panose="020B0604020202020204" pitchFamily="34" charset="0"/>
              <a:buChar char="•"/>
            </a:pPr>
            <a:endParaRPr lang="es-ES_tradnl" sz="20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838200"/>
            <a:ext cx="9144000" cy="492443"/>
          </a:xfrm>
          <a:prstGeom prst="rect">
            <a:avLst/>
          </a:prstGeom>
          <a:noFill/>
        </p:spPr>
        <p:txBody>
          <a:bodyPr wrap="square">
            <a:spAutoFit/>
          </a:bodyPr>
          <a:lstStyle/>
          <a:p>
            <a:pPr algn="ctr">
              <a:defRPr/>
            </a:pPr>
            <a:r>
              <a:rPr lang="es-PE" sz="2600" b="1" dirty="0" smtClean="0">
                <a:solidFill>
                  <a:schemeClr val="accent1">
                    <a:lumMod val="75000"/>
                  </a:schemeClr>
                </a:solidFill>
                <a:latin typeface="Myriad Pro" pitchFamily="34" charset="0"/>
              </a:rPr>
              <a:t>Escenarios de </a:t>
            </a:r>
            <a:r>
              <a:rPr lang="es-PE" sz="2600" b="1" dirty="0" smtClean="0">
                <a:solidFill>
                  <a:schemeClr val="accent1">
                    <a:lumMod val="40000"/>
                    <a:lumOff val="60000"/>
                  </a:schemeClr>
                </a:solidFill>
                <a:latin typeface="Myriad Pro" pitchFamily="34" charset="0"/>
              </a:rPr>
              <a:t>Mitigación Estrictos  </a:t>
            </a:r>
            <a:endParaRPr lang="es-PE" sz="2600" b="1" dirty="0">
              <a:solidFill>
                <a:schemeClr val="accent1">
                  <a:lumMod val="40000"/>
                  <a:lumOff val="60000"/>
                </a:schemeClr>
              </a:solidFill>
              <a:latin typeface="Myriad Pro" pitchFamily="34" charset="0"/>
            </a:endParaRP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3505200" cy="448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733800" y="2057400"/>
            <a:ext cx="5257800" cy="4801314"/>
          </a:xfrm>
          <a:prstGeom prst="rect">
            <a:avLst/>
          </a:prstGeom>
        </p:spPr>
        <p:txBody>
          <a:bodyPr wrap="square">
            <a:spAutoFit/>
          </a:bodyPr>
          <a:lstStyle/>
          <a:p>
            <a:r>
              <a:rPr lang="es-PE" dirty="0">
                <a:solidFill>
                  <a:schemeClr val="tx1">
                    <a:lumMod val="65000"/>
                    <a:lumOff val="35000"/>
                  </a:schemeClr>
                </a:solidFill>
              </a:rPr>
              <a:t>Cambios sustanciales en los flujos anuales de inversión durante el período 2010 - 2029: </a:t>
            </a:r>
            <a:r>
              <a:rPr lang="en-US" dirty="0">
                <a:solidFill>
                  <a:schemeClr val="tx1">
                    <a:lumMod val="65000"/>
                    <a:lumOff val="35000"/>
                  </a:schemeClr>
                </a:solidFill>
              </a:rPr>
              <a:t>: </a:t>
            </a:r>
          </a:p>
          <a:p>
            <a:endParaRPr lang="en-US" dirty="0">
              <a:solidFill>
                <a:schemeClr val="tx1">
                  <a:lumMod val="65000"/>
                  <a:lumOff val="35000"/>
                </a:schemeClr>
              </a:solidFill>
            </a:endParaRPr>
          </a:p>
          <a:p>
            <a:pPr marL="285750" indent="-285750">
              <a:buFont typeface="Arial" pitchFamily="34" charset="0"/>
              <a:buChar char="•"/>
            </a:pPr>
            <a:r>
              <a:rPr lang="es-PE" b="1" dirty="0">
                <a:solidFill>
                  <a:schemeClr val="tx1">
                    <a:lumMod val="65000"/>
                    <a:lumOff val="35000"/>
                  </a:schemeClr>
                </a:solidFill>
              </a:rPr>
              <a:t>Inversión anual en tecnologías de combustibles fósiles </a:t>
            </a:r>
            <a:r>
              <a:rPr lang="es-PE" dirty="0">
                <a:solidFill>
                  <a:schemeClr val="tx1">
                    <a:lumMod val="65000"/>
                    <a:lumOff val="35000"/>
                  </a:schemeClr>
                </a:solidFill>
              </a:rPr>
              <a:t>convencionales debería disminuir en alrededor de USD 30 (2-166) mil millones (mediana: - 20% en comparación con 2010) </a:t>
            </a:r>
            <a:endParaRPr lang="en-US" dirty="0">
              <a:solidFill>
                <a:schemeClr val="tx1">
                  <a:lumMod val="65000"/>
                  <a:lumOff val="35000"/>
                </a:schemeClr>
              </a:solidFill>
            </a:endParaRPr>
          </a:p>
          <a:p>
            <a:pPr marL="285750" indent="-285750">
              <a:buFont typeface="Arial" pitchFamily="34" charset="0"/>
              <a:buChar char="•"/>
            </a:pPr>
            <a:r>
              <a:rPr lang="es-PE" b="1" dirty="0">
                <a:solidFill>
                  <a:schemeClr val="tx1">
                    <a:lumMod val="65000"/>
                    <a:lumOff val="35000"/>
                  </a:schemeClr>
                </a:solidFill>
              </a:rPr>
              <a:t>La inversión anual en el suministro de electricidad baja en carbono </a:t>
            </a:r>
            <a:r>
              <a:rPr lang="es-PE" dirty="0">
                <a:solidFill>
                  <a:schemeClr val="tx1">
                    <a:lumMod val="65000"/>
                    <a:lumOff val="35000"/>
                  </a:schemeClr>
                </a:solidFill>
              </a:rPr>
              <a:t>(energías renovables, la generación de energía nuclear y electricidad con captura y almacenamiento de carbono) debería aumentar en alrededor de USD 147 (31-360) mil millones (mediana: + 100% con respecto a 2010) </a:t>
            </a:r>
            <a:endParaRPr lang="en-US" dirty="0">
              <a:solidFill>
                <a:schemeClr val="tx1">
                  <a:lumMod val="65000"/>
                  <a:lumOff val="35000"/>
                </a:schemeClr>
              </a:solidFill>
            </a:endParaRPr>
          </a:p>
          <a:p>
            <a:pPr marL="285750" indent="-285750">
              <a:buFont typeface="Arial" pitchFamily="34" charset="0"/>
              <a:buChar char="•"/>
            </a:pPr>
            <a:r>
              <a:rPr lang="es-PE" dirty="0">
                <a:solidFill>
                  <a:schemeClr val="tx1">
                    <a:lumMod val="65000"/>
                    <a:lumOff val="35000"/>
                  </a:schemeClr>
                </a:solidFill>
              </a:rPr>
              <a:t>Un incremento anual en las </a:t>
            </a:r>
            <a:r>
              <a:rPr lang="es-PE" b="1" dirty="0">
                <a:solidFill>
                  <a:schemeClr val="tx1">
                    <a:lumMod val="65000"/>
                    <a:lumOff val="35000"/>
                  </a:schemeClr>
                </a:solidFill>
              </a:rPr>
              <a:t>inversiones en eficiencia energética en transporte, edificios y la industria</a:t>
            </a:r>
            <a:r>
              <a:rPr lang="es-PE" dirty="0">
                <a:solidFill>
                  <a:schemeClr val="tx1">
                    <a:lumMod val="65000"/>
                    <a:lumOff val="35000"/>
                  </a:schemeClr>
                </a:solidFill>
              </a:rPr>
              <a:t> se aumentaría en alrededor de USD 336 (1-641) mil millones</a:t>
            </a:r>
            <a:endParaRPr lang="en-US" dirty="0">
              <a:solidFill>
                <a:schemeClr val="tx1">
                  <a:lumMod val="65000"/>
                  <a:lumOff val="35000"/>
                </a:schemeClr>
              </a:solidFill>
            </a:endParaRPr>
          </a:p>
        </p:txBody>
      </p:sp>
      <p:sp>
        <p:nvSpPr>
          <p:cNvPr id="11" name="Content Placeholder 2"/>
          <p:cNvSpPr txBox="1">
            <a:spLocks/>
          </p:cNvSpPr>
          <p:nvPr/>
        </p:nvSpPr>
        <p:spPr>
          <a:xfrm>
            <a:off x="-76200" y="1524000"/>
            <a:ext cx="86106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PE" sz="1600" dirty="0" smtClean="0"/>
              <a:t>La </a:t>
            </a:r>
            <a:r>
              <a:rPr lang="es-PE" sz="1600" b="1" dirty="0" smtClean="0"/>
              <a:t>evolución </a:t>
            </a:r>
            <a:r>
              <a:rPr lang="es-PE" sz="1600" b="1" dirty="0"/>
              <a:t>de las emisiones que limitan el aumento de temperatura </a:t>
            </a:r>
            <a:r>
              <a:rPr lang="es-PE" sz="1600" dirty="0"/>
              <a:t>desde el nivel pre-industrial a no más de 2 ° C requiere </a:t>
            </a:r>
            <a:r>
              <a:rPr lang="es-PE" sz="1600" dirty="0" smtClean="0"/>
              <a:t> patrones </a:t>
            </a:r>
            <a:r>
              <a:rPr lang="es-PE" sz="1600" dirty="0"/>
              <a:t>de </a:t>
            </a:r>
            <a:r>
              <a:rPr lang="es-PE" sz="1600" dirty="0" smtClean="0"/>
              <a:t>inversión</a:t>
            </a:r>
            <a:r>
              <a:rPr lang="es-PE" sz="1600" dirty="0"/>
              <a:t> </a:t>
            </a:r>
            <a:r>
              <a:rPr lang="es-PE" sz="1600" dirty="0" smtClean="0"/>
              <a:t>considerablemente distintos:</a:t>
            </a:r>
            <a:endParaRPr lang="en-US" sz="1600" dirty="0"/>
          </a:p>
        </p:txBody>
      </p:sp>
    </p:spTree>
    <p:extLst>
      <p:ext uri="{BB962C8B-B14F-4D97-AF65-F5344CB8AC3E}">
        <p14:creationId xmlns:p14="http://schemas.microsoft.com/office/powerpoint/2010/main" val="280260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00780"/>
            <a:ext cx="9144000" cy="523220"/>
          </a:xfrm>
          <a:prstGeom prst="rect">
            <a:avLst/>
          </a:prstGeom>
          <a:noFill/>
        </p:spPr>
        <p:txBody>
          <a:bodyPr wrap="square">
            <a:spAutoFit/>
          </a:bodyPr>
          <a:lstStyle/>
          <a:p>
            <a:pPr algn="ctr">
              <a:defRPr/>
            </a:pPr>
            <a:r>
              <a:rPr lang="es-PE" sz="2800" b="1" dirty="0" smtClean="0">
                <a:solidFill>
                  <a:schemeClr val="accent1">
                    <a:lumMod val="75000"/>
                  </a:schemeClr>
                </a:solidFill>
                <a:latin typeface="Myriad Pro" pitchFamily="34" charset="0"/>
              </a:rPr>
              <a:t>Necesidades </a:t>
            </a:r>
            <a:r>
              <a:rPr lang="es-PE" sz="2800" b="1" dirty="0" smtClean="0">
                <a:solidFill>
                  <a:schemeClr val="accent1">
                    <a:lumMod val="40000"/>
                    <a:lumOff val="60000"/>
                  </a:schemeClr>
                </a:solidFill>
                <a:latin typeface="Myriad Pro" pitchFamily="34" charset="0"/>
              </a:rPr>
              <a:t>de Adaptación</a:t>
            </a:r>
            <a:endParaRPr lang="es-PE" sz="2800" b="1" dirty="0">
              <a:solidFill>
                <a:schemeClr val="accent1">
                  <a:lumMod val="40000"/>
                  <a:lumOff val="60000"/>
                </a:schemeClr>
              </a:solidFill>
              <a:latin typeface="Myriad Pro" pitchFamily="34" charset="0"/>
            </a:endParaRPr>
          </a:p>
        </p:txBody>
      </p:sp>
      <p:sp>
        <p:nvSpPr>
          <p:cNvPr id="10" name="Rectangle 9"/>
          <p:cNvSpPr/>
          <p:nvPr/>
        </p:nvSpPr>
        <p:spPr>
          <a:xfrm>
            <a:off x="304800" y="2228433"/>
            <a:ext cx="8686800" cy="2800767"/>
          </a:xfrm>
          <a:prstGeom prst="rect">
            <a:avLst/>
          </a:prstGeom>
        </p:spPr>
        <p:txBody>
          <a:bodyPr wrap="square">
            <a:spAutoFit/>
          </a:bodyPr>
          <a:lstStyle/>
          <a:p>
            <a:pPr marL="285750" indent="-285750">
              <a:buFont typeface="Arial" pitchFamily="34" charset="0"/>
              <a:buChar char="•"/>
            </a:pPr>
            <a:r>
              <a:rPr lang="es-PE" sz="2200" dirty="0" smtClean="0">
                <a:solidFill>
                  <a:schemeClr val="tx1">
                    <a:lumMod val="65000"/>
                    <a:lumOff val="35000"/>
                  </a:schemeClr>
                </a:solidFill>
              </a:rPr>
              <a:t>Cubrir </a:t>
            </a:r>
            <a:r>
              <a:rPr lang="es-PE" sz="2200" dirty="0">
                <a:solidFill>
                  <a:schemeClr val="tx1">
                    <a:lumMod val="65000"/>
                    <a:lumOff val="35000"/>
                  </a:schemeClr>
                </a:solidFill>
              </a:rPr>
              <a:t>los gastos de adaptación al cambio climático en los países en desarrollo es un importante desafío para la comunidad internacional; la UNFCCC proyecta </a:t>
            </a:r>
            <a:r>
              <a:rPr lang="es-PE" sz="2200" dirty="0" smtClean="0">
                <a:solidFill>
                  <a:schemeClr val="tx1">
                    <a:lumMod val="65000"/>
                    <a:lumOff val="35000"/>
                  </a:schemeClr>
                </a:solidFill>
              </a:rPr>
              <a:t>los costos de adaptación </a:t>
            </a:r>
            <a:r>
              <a:rPr lang="es-PE" sz="2200" dirty="0">
                <a:solidFill>
                  <a:schemeClr val="tx1">
                    <a:lumMod val="65000"/>
                    <a:lumOff val="35000"/>
                  </a:schemeClr>
                </a:solidFill>
              </a:rPr>
              <a:t>en el rango de $ 28 hasta 67 mil millones al año para esos países en 2030. </a:t>
            </a:r>
          </a:p>
          <a:p>
            <a:pPr marL="285750" indent="-285750">
              <a:buFont typeface="Arial" pitchFamily="34" charset="0"/>
              <a:buChar char="•"/>
            </a:pPr>
            <a:endParaRPr lang="es-PE" sz="2200" dirty="0">
              <a:solidFill>
                <a:schemeClr val="tx1">
                  <a:lumMod val="65000"/>
                  <a:lumOff val="35000"/>
                </a:schemeClr>
              </a:solidFill>
            </a:endParaRPr>
          </a:p>
          <a:p>
            <a:pPr marL="285750" indent="-285750">
              <a:buFont typeface="Arial" pitchFamily="34" charset="0"/>
              <a:buChar char="•"/>
            </a:pPr>
            <a:r>
              <a:rPr lang="es-PE" sz="2200" dirty="0">
                <a:solidFill>
                  <a:schemeClr val="tx1">
                    <a:lumMod val="65000"/>
                    <a:lumOff val="35000"/>
                  </a:schemeClr>
                </a:solidFill>
              </a:rPr>
              <a:t>Ha habido un aumento considerable </a:t>
            </a:r>
            <a:r>
              <a:rPr lang="es-PE" sz="2200" dirty="0" smtClean="0">
                <a:solidFill>
                  <a:schemeClr val="tx1">
                    <a:lumMod val="65000"/>
                    <a:lumOff val="35000"/>
                  </a:schemeClr>
                </a:solidFill>
              </a:rPr>
              <a:t>del financiamiento </a:t>
            </a:r>
            <a:r>
              <a:rPr lang="es-PE" sz="2200" dirty="0">
                <a:solidFill>
                  <a:schemeClr val="tx1">
                    <a:lumMod val="65000"/>
                    <a:lumOff val="35000"/>
                  </a:schemeClr>
                </a:solidFill>
              </a:rPr>
              <a:t>para la adaptación </a:t>
            </a:r>
            <a:r>
              <a:rPr lang="es-PE" sz="2200" dirty="0" smtClean="0">
                <a:solidFill>
                  <a:schemeClr val="tx1">
                    <a:lumMod val="65000"/>
                    <a:lumOff val="35000"/>
                  </a:schemeClr>
                </a:solidFill>
              </a:rPr>
              <a:t>a través de vehículos específicos de </a:t>
            </a:r>
            <a:r>
              <a:rPr lang="es-PE" sz="2200" dirty="0">
                <a:solidFill>
                  <a:schemeClr val="tx1">
                    <a:lumMod val="65000"/>
                    <a:lumOff val="35000"/>
                  </a:schemeClr>
                </a:solidFill>
              </a:rPr>
              <a:t>financiamiento climático </a:t>
            </a:r>
            <a:r>
              <a:rPr lang="es-PE" sz="2200" dirty="0" smtClean="0">
                <a:solidFill>
                  <a:schemeClr val="tx1">
                    <a:lumMod val="65000"/>
                    <a:lumOff val="35000"/>
                  </a:schemeClr>
                </a:solidFill>
              </a:rPr>
              <a:t>desde el </a:t>
            </a:r>
            <a:r>
              <a:rPr lang="es-PE" sz="2200" dirty="0">
                <a:solidFill>
                  <a:schemeClr val="tx1">
                    <a:lumMod val="65000"/>
                    <a:lumOff val="35000"/>
                  </a:schemeClr>
                </a:solidFill>
              </a:rPr>
              <a:t>2011.</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99279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66800"/>
            <a:ext cx="9144000" cy="769441"/>
          </a:xfrm>
          <a:prstGeom prst="rect">
            <a:avLst/>
          </a:prstGeom>
          <a:noFill/>
        </p:spPr>
        <p:txBody>
          <a:bodyPr wrap="square">
            <a:spAutoFit/>
          </a:bodyPr>
          <a:lstStyle/>
          <a:p>
            <a:pPr algn="ctr">
              <a:defRPr/>
            </a:pPr>
            <a:r>
              <a:rPr lang="es-PE" sz="4400" b="1" dirty="0" smtClean="0">
                <a:solidFill>
                  <a:schemeClr val="accent1">
                    <a:lumMod val="75000"/>
                  </a:schemeClr>
                </a:solidFill>
                <a:latin typeface="Myriad Pro" pitchFamily="34" charset="0"/>
              </a:rPr>
              <a:t>Inversión Climática</a:t>
            </a:r>
            <a:endParaRPr lang="es-PE" sz="2400" b="1" dirty="0">
              <a:solidFill>
                <a:schemeClr val="accent1">
                  <a:lumMod val="60000"/>
                  <a:lumOff val="40000"/>
                </a:schemeClr>
              </a:solidFill>
              <a:latin typeface="Myriad Pro" pitchFamily="34" charset="0"/>
            </a:endParaRPr>
          </a:p>
        </p:txBody>
      </p:sp>
      <p:sp>
        <p:nvSpPr>
          <p:cNvPr id="12" name="TextBox 11"/>
          <p:cNvSpPr txBox="1"/>
          <p:nvPr/>
        </p:nvSpPr>
        <p:spPr>
          <a:xfrm>
            <a:off x="76200" y="5867400"/>
            <a:ext cx="4495800" cy="649308"/>
          </a:xfrm>
          <a:prstGeom prst="rect">
            <a:avLst/>
          </a:prstGeom>
          <a:noFill/>
        </p:spPr>
        <p:txBody>
          <a:bodyPr wrap="square" rtlCol="0">
            <a:spAutoFit/>
          </a:bodyPr>
          <a:lstStyle/>
          <a:p>
            <a:r>
              <a:rPr lang="es-PE" b="1" dirty="0" smtClean="0">
                <a:solidFill>
                  <a:schemeClr val="tx1">
                    <a:lumMod val="65000"/>
                    <a:lumOff val="35000"/>
                  </a:schemeClr>
                </a:solidFill>
              </a:rPr>
              <a:t>La inversión en cambio climático fue de $ 359 mil millones de dólares en el 2012 </a:t>
            </a:r>
            <a:endParaRPr lang="es-PE" b="1" dirty="0">
              <a:solidFill>
                <a:schemeClr val="tx1">
                  <a:lumMod val="65000"/>
                  <a:lumOff val="35000"/>
                </a:schemeClr>
              </a:solidFill>
            </a:endParaRPr>
          </a:p>
        </p:txBody>
      </p:sp>
      <p:cxnSp>
        <p:nvCxnSpPr>
          <p:cNvPr id="18" name="Straight Connector 17"/>
          <p:cNvCxnSpPr/>
          <p:nvPr/>
        </p:nvCxnSpPr>
        <p:spPr>
          <a:xfrm rot="10800000">
            <a:off x="2057400" y="4343400"/>
            <a:ext cx="1447800" cy="1588"/>
          </a:xfrm>
          <a:prstGeom prst="line">
            <a:avLst/>
          </a:prstGeom>
          <a:ln w="25400" cap="flat" cmpd="sng" algn="ctr">
            <a:solidFill>
              <a:srgbClr val="BCBC00"/>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1981200" y="5257800"/>
            <a:ext cx="1828800" cy="1588"/>
          </a:xfrm>
          <a:prstGeom prst="line">
            <a:avLst/>
          </a:prstGeom>
          <a:ln w="25400" cap="flat" cmpd="sng" algn="ctr">
            <a:solidFill>
              <a:schemeClr val="accent5">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5 CuadroTexto"/>
          <p:cNvSpPr txBox="1">
            <a:spLocks noChangeArrowheads="1"/>
          </p:cNvSpPr>
          <p:nvPr/>
        </p:nvSpPr>
        <p:spPr bwMode="auto">
          <a:xfrm>
            <a:off x="762000" y="4038600"/>
            <a:ext cx="1428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3366"/>
                </a:solidFill>
                <a:latin typeface="Arial" charset="0"/>
                <a:ea typeface="ＭＳ Ｐゴシック" charset="0"/>
              </a:defRPr>
            </a:lvl1pPr>
            <a:lvl2pPr>
              <a:defRPr sz="2400">
                <a:solidFill>
                  <a:srgbClr val="003366"/>
                </a:solidFill>
                <a:latin typeface="Arial" charset="0"/>
                <a:ea typeface="ＭＳ Ｐゴシック" charset="0"/>
              </a:defRPr>
            </a:lvl2pPr>
            <a:lvl3pPr>
              <a:defRPr sz="2000">
                <a:solidFill>
                  <a:srgbClr val="003366"/>
                </a:solidFill>
                <a:latin typeface="Arial" charset="0"/>
                <a:ea typeface="ＭＳ Ｐゴシック" charset="0"/>
              </a:defRPr>
            </a:lvl3pPr>
            <a:lvl4pPr>
              <a:defRPr>
                <a:solidFill>
                  <a:srgbClr val="003366"/>
                </a:solidFill>
                <a:latin typeface="Arial" charset="0"/>
                <a:ea typeface="ＭＳ Ｐゴシック" charset="0"/>
              </a:defRPr>
            </a:lvl4pPr>
            <a:lvl5pPr>
              <a:defRPr>
                <a:solidFill>
                  <a:srgbClr val="003366"/>
                </a:solidFill>
                <a:latin typeface="Arial" charset="0"/>
                <a:ea typeface="ＭＳ Ｐゴシック" charset="0"/>
              </a:defRPr>
            </a:lvl5pPr>
            <a:lvl6pPr eaLnBrk="0" hangingPunct="0">
              <a:defRPr>
                <a:solidFill>
                  <a:srgbClr val="003366"/>
                </a:solidFill>
                <a:latin typeface="Arial" charset="0"/>
                <a:ea typeface="ＭＳ Ｐゴシック" charset="0"/>
              </a:defRPr>
            </a:lvl6pPr>
            <a:lvl7pPr eaLnBrk="0" hangingPunct="0">
              <a:defRPr>
                <a:solidFill>
                  <a:srgbClr val="003366"/>
                </a:solidFill>
                <a:latin typeface="Arial" charset="0"/>
                <a:ea typeface="ＭＳ Ｐゴシック" charset="0"/>
              </a:defRPr>
            </a:lvl7pPr>
            <a:lvl8pPr eaLnBrk="0" hangingPunct="0">
              <a:defRPr>
                <a:solidFill>
                  <a:srgbClr val="003366"/>
                </a:solidFill>
                <a:latin typeface="Arial" charset="0"/>
                <a:ea typeface="ＭＳ Ｐゴシック" charset="0"/>
              </a:defRPr>
            </a:lvl8pPr>
            <a:lvl9pPr eaLnBrk="0" hangingPunct="0">
              <a:defRPr>
                <a:solidFill>
                  <a:srgbClr val="003366"/>
                </a:solidFill>
                <a:latin typeface="Arial" charset="0"/>
                <a:ea typeface="ＭＳ Ｐゴシック" charset="0"/>
              </a:defRPr>
            </a:lvl9pPr>
          </a:lstStyle>
          <a:p>
            <a:r>
              <a:rPr lang="es-PE" sz="1500" b="1" dirty="0" smtClean="0">
                <a:solidFill>
                  <a:schemeClr val="tx1"/>
                </a:solidFill>
                <a:latin typeface="+mn-lt"/>
                <a:cs typeface="ＭＳ Ｐゴシック" charset="0"/>
              </a:rPr>
              <a:t>Procesos </a:t>
            </a:r>
          </a:p>
          <a:p>
            <a:r>
              <a:rPr lang="es-PE" sz="1500" b="1" dirty="0" smtClean="0">
                <a:solidFill>
                  <a:schemeClr val="tx1"/>
                </a:solidFill>
                <a:latin typeface="+mn-lt"/>
                <a:cs typeface="ＭＳ Ｐゴシック" charset="0"/>
              </a:rPr>
              <a:t>Industriales</a:t>
            </a:r>
            <a:endParaRPr lang="es-ES" sz="1500" b="1" dirty="0">
              <a:solidFill>
                <a:schemeClr val="tx1"/>
              </a:solidFill>
              <a:latin typeface="+mn-lt"/>
              <a:cs typeface="ＭＳ Ｐゴシック" charset="0"/>
            </a:endParaRPr>
          </a:p>
        </p:txBody>
      </p:sp>
      <p:sp>
        <p:nvSpPr>
          <p:cNvPr id="34" name="5 CuadroTexto"/>
          <p:cNvSpPr txBox="1">
            <a:spLocks noChangeArrowheads="1"/>
          </p:cNvSpPr>
          <p:nvPr/>
        </p:nvSpPr>
        <p:spPr bwMode="auto">
          <a:xfrm>
            <a:off x="762000" y="4953000"/>
            <a:ext cx="1428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3366"/>
                </a:solidFill>
                <a:latin typeface="Arial" charset="0"/>
                <a:ea typeface="ＭＳ Ｐゴシック" charset="0"/>
              </a:defRPr>
            </a:lvl1pPr>
            <a:lvl2pPr>
              <a:defRPr sz="2400">
                <a:solidFill>
                  <a:srgbClr val="003366"/>
                </a:solidFill>
                <a:latin typeface="Arial" charset="0"/>
                <a:ea typeface="ＭＳ Ｐゴシック" charset="0"/>
              </a:defRPr>
            </a:lvl2pPr>
            <a:lvl3pPr>
              <a:defRPr sz="2000">
                <a:solidFill>
                  <a:srgbClr val="003366"/>
                </a:solidFill>
                <a:latin typeface="Arial" charset="0"/>
                <a:ea typeface="ＭＳ Ｐゴシック" charset="0"/>
              </a:defRPr>
            </a:lvl3pPr>
            <a:lvl4pPr>
              <a:defRPr>
                <a:solidFill>
                  <a:srgbClr val="003366"/>
                </a:solidFill>
                <a:latin typeface="Arial" charset="0"/>
                <a:ea typeface="ＭＳ Ｐゴシック" charset="0"/>
              </a:defRPr>
            </a:lvl4pPr>
            <a:lvl5pPr>
              <a:defRPr>
                <a:solidFill>
                  <a:srgbClr val="003366"/>
                </a:solidFill>
                <a:latin typeface="Arial" charset="0"/>
                <a:ea typeface="ＭＳ Ｐゴシック" charset="0"/>
              </a:defRPr>
            </a:lvl5pPr>
            <a:lvl6pPr eaLnBrk="0" hangingPunct="0">
              <a:defRPr>
                <a:solidFill>
                  <a:srgbClr val="003366"/>
                </a:solidFill>
                <a:latin typeface="Arial" charset="0"/>
                <a:ea typeface="ＭＳ Ｐゴシック" charset="0"/>
              </a:defRPr>
            </a:lvl6pPr>
            <a:lvl7pPr eaLnBrk="0" hangingPunct="0">
              <a:defRPr>
                <a:solidFill>
                  <a:srgbClr val="003366"/>
                </a:solidFill>
                <a:latin typeface="Arial" charset="0"/>
                <a:ea typeface="ＭＳ Ｐゴシック" charset="0"/>
              </a:defRPr>
            </a:lvl7pPr>
            <a:lvl8pPr eaLnBrk="0" hangingPunct="0">
              <a:defRPr>
                <a:solidFill>
                  <a:srgbClr val="003366"/>
                </a:solidFill>
                <a:latin typeface="Arial" charset="0"/>
                <a:ea typeface="ＭＳ Ｐゴシック" charset="0"/>
              </a:defRPr>
            </a:lvl8pPr>
            <a:lvl9pPr eaLnBrk="0" hangingPunct="0">
              <a:defRPr>
                <a:solidFill>
                  <a:srgbClr val="003366"/>
                </a:solidFill>
                <a:latin typeface="Arial" charset="0"/>
                <a:ea typeface="ＭＳ Ｐゴシック" charset="0"/>
              </a:defRPr>
            </a:lvl9pPr>
          </a:lstStyle>
          <a:p>
            <a:r>
              <a:rPr lang="es-PE" sz="1500" b="1" dirty="0" smtClean="0">
                <a:solidFill>
                  <a:schemeClr val="tx1"/>
                </a:solidFill>
                <a:latin typeface="+mn-lt"/>
                <a:cs typeface="ＭＳ Ｐゴシック" charset="0"/>
              </a:rPr>
              <a:t>Consumo de</a:t>
            </a:r>
          </a:p>
          <a:p>
            <a:r>
              <a:rPr lang="es-PE" sz="1500" b="1" dirty="0" smtClean="0">
                <a:solidFill>
                  <a:schemeClr val="tx1"/>
                </a:solidFill>
                <a:latin typeface="+mn-lt"/>
                <a:cs typeface="ＭＳ Ｐゴシック" charset="0"/>
              </a:rPr>
              <a:t>Energía</a:t>
            </a:r>
            <a:endParaRPr lang="es-ES" sz="1500" b="1" dirty="0">
              <a:solidFill>
                <a:schemeClr val="tx1"/>
              </a:solidFill>
              <a:latin typeface="+mn-lt"/>
              <a:cs typeface="ＭＳ Ｐゴシック" charset="0"/>
            </a:endParaRPr>
          </a:p>
        </p:txBody>
      </p:sp>
      <p:sp>
        <p:nvSpPr>
          <p:cNvPr id="36" name="TextBox 35"/>
          <p:cNvSpPr txBox="1"/>
          <p:nvPr/>
        </p:nvSpPr>
        <p:spPr>
          <a:xfrm>
            <a:off x="4800600" y="6324600"/>
            <a:ext cx="4343400" cy="307777"/>
          </a:xfrm>
          <a:prstGeom prst="rect">
            <a:avLst/>
          </a:prstGeom>
          <a:noFill/>
        </p:spPr>
        <p:txBody>
          <a:bodyPr wrap="square" rtlCol="0">
            <a:spAutoFit/>
          </a:bodyPr>
          <a:lstStyle/>
          <a:p>
            <a:pPr algn="r"/>
            <a:r>
              <a:rPr lang="es-PE" sz="1400" b="1" dirty="0" smtClean="0"/>
              <a:t>Fuente: </a:t>
            </a:r>
            <a:r>
              <a:rPr lang="es-PE" sz="1400" b="1" dirty="0" err="1" smtClean="0"/>
              <a:t>Climate</a:t>
            </a:r>
            <a:r>
              <a:rPr lang="es-PE" sz="1400" b="1" dirty="0" smtClean="0"/>
              <a:t> </a:t>
            </a:r>
            <a:r>
              <a:rPr lang="es-PE" sz="1400" b="1" dirty="0" err="1" smtClean="0"/>
              <a:t>finance</a:t>
            </a:r>
            <a:r>
              <a:rPr lang="es-PE" sz="1400" b="1" dirty="0" smtClean="0"/>
              <a:t> </a:t>
            </a:r>
            <a:r>
              <a:rPr lang="es-PE" sz="1400" b="1" dirty="0" err="1" smtClean="0"/>
              <a:t>Landscape</a:t>
            </a:r>
            <a:endParaRPr lang="es-PE" sz="1400" b="1"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2819400"/>
            <a:ext cx="3794508" cy="2895599"/>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55677" y="2791599"/>
            <a:ext cx="3135923" cy="3048000"/>
          </a:xfrm>
          <a:prstGeom prst="rect">
            <a:avLst/>
          </a:prstGeom>
        </p:spPr>
      </p:pic>
      <p:sp>
        <p:nvSpPr>
          <p:cNvPr id="25" name="TextBox 24"/>
          <p:cNvSpPr txBox="1"/>
          <p:nvPr/>
        </p:nvSpPr>
        <p:spPr>
          <a:xfrm>
            <a:off x="4202723" y="3821668"/>
            <a:ext cx="1512277" cy="369332"/>
          </a:xfrm>
          <a:prstGeom prst="rect">
            <a:avLst/>
          </a:prstGeom>
          <a:noFill/>
        </p:spPr>
        <p:txBody>
          <a:bodyPr wrap="square" rtlCol="0">
            <a:spAutoFit/>
          </a:bodyPr>
          <a:lstStyle/>
          <a:p>
            <a:r>
              <a:rPr lang="es-PE" b="1" dirty="0" smtClean="0">
                <a:solidFill>
                  <a:schemeClr val="tx1">
                    <a:lumMod val="65000"/>
                    <a:lumOff val="35000"/>
                  </a:schemeClr>
                </a:solidFill>
              </a:rPr>
              <a:t>Se necesita</a:t>
            </a:r>
            <a:endParaRPr lang="es-PE" b="1" dirty="0">
              <a:solidFill>
                <a:schemeClr val="tx1">
                  <a:lumMod val="65000"/>
                  <a:lumOff val="35000"/>
                </a:schemeClr>
              </a:solidFill>
            </a:endParaRPr>
          </a:p>
        </p:txBody>
      </p:sp>
      <p:sp>
        <p:nvSpPr>
          <p:cNvPr id="8" name="Right Arrow 7"/>
          <p:cNvSpPr/>
          <p:nvPr/>
        </p:nvSpPr>
        <p:spPr>
          <a:xfrm>
            <a:off x="4202723" y="4191000"/>
            <a:ext cx="1512277" cy="3810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7" name="TextBox 26"/>
          <p:cNvSpPr txBox="1"/>
          <p:nvPr/>
        </p:nvSpPr>
        <p:spPr>
          <a:xfrm>
            <a:off x="5269173" y="2077872"/>
            <a:ext cx="3886200" cy="784830"/>
          </a:xfrm>
          <a:prstGeom prst="rect">
            <a:avLst/>
          </a:prstGeom>
          <a:noFill/>
        </p:spPr>
        <p:txBody>
          <a:bodyPr wrap="square" rtlCol="0">
            <a:spAutoFit/>
          </a:bodyPr>
          <a:lstStyle/>
          <a:p>
            <a:r>
              <a:rPr lang="es-PE" sz="2000" b="1" dirty="0" smtClean="0">
                <a:solidFill>
                  <a:schemeClr val="tx1">
                    <a:lumMod val="65000"/>
                    <a:lumOff val="35000"/>
                  </a:schemeClr>
                </a:solidFill>
              </a:rPr>
              <a:t>Se necesita invertir </a:t>
            </a:r>
            <a:r>
              <a:rPr lang="es-PE" sz="2500" b="1" dirty="0" smtClean="0">
                <a:solidFill>
                  <a:schemeClr val="tx1">
                    <a:lumMod val="65000"/>
                    <a:lumOff val="35000"/>
                  </a:schemeClr>
                </a:solidFill>
              </a:rPr>
              <a:t>$5 </a:t>
            </a:r>
            <a:r>
              <a:rPr lang="es-PE" sz="2500" b="1" dirty="0" smtClean="0">
                <a:solidFill>
                  <a:schemeClr val="tx1">
                    <a:lumMod val="65000"/>
                    <a:lumOff val="35000"/>
                  </a:schemeClr>
                </a:solidFill>
              </a:rPr>
              <a:t>trillones </a:t>
            </a:r>
            <a:r>
              <a:rPr lang="es-PE" sz="2000" b="1" dirty="0" smtClean="0">
                <a:solidFill>
                  <a:schemeClr val="tx1">
                    <a:lumMod val="65000"/>
                    <a:lumOff val="35000"/>
                  </a:schemeClr>
                </a:solidFill>
              </a:rPr>
              <a:t>de dólares por año al 2020</a:t>
            </a:r>
            <a:endParaRPr lang="es-PE" sz="2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66800"/>
            <a:ext cx="9144000" cy="1200329"/>
          </a:xfrm>
          <a:prstGeom prst="rect">
            <a:avLst/>
          </a:prstGeom>
          <a:noFill/>
        </p:spPr>
        <p:txBody>
          <a:bodyPr wrap="square">
            <a:spAutoFit/>
          </a:bodyPr>
          <a:lstStyle/>
          <a:p>
            <a:pPr algn="ctr">
              <a:defRPr/>
            </a:pPr>
            <a:r>
              <a:rPr lang="es-PE" sz="4400" b="1" dirty="0" smtClean="0">
                <a:solidFill>
                  <a:schemeClr val="accent1">
                    <a:lumMod val="75000"/>
                  </a:schemeClr>
                </a:solidFill>
                <a:latin typeface="Myriad Pro" pitchFamily="34" charset="0"/>
              </a:rPr>
              <a:t>¿Cómo se distribuye el</a:t>
            </a:r>
          </a:p>
          <a:p>
            <a:pPr algn="ctr">
              <a:defRPr/>
            </a:pPr>
            <a:r>
              <a:rPr lang="es-PE" sz="2400" b="1" dirty="0" smtClean="0">
                <a:solidFill>
                  <a:schemeClr val="accent1">
                    <a:lumMod val="75000"/>
                  </a:schemeClr>
                </a:solidFill>
                <a:latin typeface="Myriad Pro" pitchFamily="34" charset="0"/>
              </a:rPr>
              <a:t> </a:t>
            </a:r>
            <a:r>
              <a:rPr lang="es-PE" sz="2800" b="1" dirty="0" smtClean="0">
                <a:solidFill>
                  <a:schemeClr val="accent1">
                    <a:lumMod val="60000"/>
                    <a:lumOff val="40000"/>
                  </a:schemeClr>
                </a:solidFill>
                <a:latin typeface="Myriad Pro" pitchFamily="34" charset="0"/>
              </a:rPr>
              <a:t>Financiamiento Climático?</a:t>
            </a:r>
            <a:endParaRPr lang="es-PE" sz="2800" b="1" dirty="0">
              <a:solidFill>
                <a:schemeClr val="accent1">
                  <a:lumMod val="60000"/>
                  <a:lumOff val="40000"/>
                </a:schemeClr>
              </a:solidFill>
              <a:latin typeface="Myriad Pro" pitchFamily="34" charset="0"/>
            </a:endParaRPr>
          </a:p>
        </p:txBody>
      </p:sp>
      <p:cxnSp>
        <p:nvCxnSpPr>
          <p:cNvPr id="14" name="Straight Connector 13"/>
          <p:cNvCxnSpPr/>
          <p:nvPr/>
        </p:nvCxnSpPr>
        <p:spPr>
          <a:xfrm rot="5400000" flipH="1" flipV="1">
            <a:off x="4267994" y="3199606"/>
            <a:ext cx="457200" cy="1588"/>
          </a:xfrm>
          <a:prstGeom prst="line">
            <a:avLst/>
          </a:prstGeom>
          <a:ln w="25400" cap="flat" cmpd="sng" algn="ctr">
            <a:solidFill>
              <a:schemeClr val="accent3">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0" y="3429000"/>
            <a:ext cx="1905000" cy="1588"/>
          </a:xfrm>
          <a:prstGeom prst="line">
            <a:avLst/>
          </a:prstGeom>
          <a:ln w="25400" cap="flat" cmpd="sng" algn="ctr">
            <a:solidFill>
              <a:schemeClr val="accent3">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1752601" y="4876800"/>
            <a:ext cx="1828800" cy="1588"/>
          </a:xfrm>
          <a:prstGeom prst="line">
            <a:avLst/>
          </a:prstGeom>
          <a:ln w="25400" cap="flat" cmpd="sng" algn="ctr">
            <a:solidFill>
              <a:schemeClr val="accent5">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305300" y="5905500"/>
            <a:ext cx="533400" cy="1588"/>
          </a:xfrm>
          <a:prstGeom prst="line">
            <a:avLst/>
          </a:prstGeom>
          <a:ln w="25400" cap="flat" cmpd="sng" algn="ctr">
            <a:solidFill>
              <a:schemeClr val="accent5">
                <a:lumMod val="60000"/>
                <a:lumOff val="4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5 CuadroTexto"/>
          <p:cNvSpPr txBox="1">
            <a:spLocks noChangeArrowheads="1"/>
          </p:cNvSpPr>
          <p:nvPr/>
        </p:nvSpPr>
        <p:spPr bwMode="auto">
          <a:xfrm>
            <a:off x="7253288" y="2895600"/>
            <a:ext cx="1966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3366"/>
                </a:solidFill>
                <a:latin typeface="Arial" charset="0"/>
                <a:ea typeface="ＭＳ Ｐゴシック" charset="0"/>
              </a:defRPr>
            </a:lvl1pPr>
            <a:lvl2pPr>
              <a:defRPr sz="2400">
                <a:solidFill>
                  <a:srgbClr val="003366"/>
                </a:solidFill>
                <a:latin typeface="Arial" charset="0"/>
                <a:ea typeface="ＭＳ Ｐゴシック" charset="0"/>
              </a:defRPr>
            </a:lvl2pPr>
            <a:lvl3pPr>
              <a:defRPr sz="2000">
                <a:solidFill>
                  <a:srgbClr val="003366"/>
                </a:solidFill>
                <a:latin typeface="Arial" charset="0"/>
                <a:ea typeface="ＭＳ Ｐゴシック" charset="0"/>
              </a:defRPr>
            </a:lvl3pPr>
            <a:lvl4pPr>
              <a:defRPr>
                <a:solidFill>
                  <a:srgbClr val="003366"/>
                </a:solidFill>
                <a:latin typeface="Arial" charset="0"/>
                <a:ea typeface="ＭＳ Ｐゴシック" charset="0"/>
              </a:defRPr>
            </a:lvl4pPr>
            <a:lvl5pPr>
              <a:defRPr>
                <a:solidFill>
                  <a:srgbClr val="003366"/>
                </a:solidFill>
                <a:latin typeface="Arial" charset="0"/>
                <a:ea typeface="ＭＳ Ｐゴシック" charset="0"/>
              </a:defRPr>
            </a:lvl5pPr>
            <a:lvl6pPr eaLnBrk="0" hangingPunct="0">
              <a:defRPr>
                <a:solidFill>
                  <a:srgbClr val="003366"/>
                </a:solidFill>
                <a:latin typeface="Arial" charset="0"/>
                <a:ea typeface="ＭＳ Ｐゴシック" charset="0"/>
              </a:defRPr>
            </a:lvl6pPr>
            <a:lvl7pPr eaLnBrk="0" hangingPunct="0">
              <a:defRPr>
                <a:solidFill>
                  <a:srgbClr val="003366"/>
                </a:solidFill>
                <a:latin typeface="Arial" charset="0"/>
                <a:ea typeface="ＭＳ Ｐゴシック" charset="0"/>
              </a:defRPr>
            </a:lvl7pPr>
            <a:lvl8pPr eaLnBrk="0" hangingPunct="0">
              <a:defRPr>
                <a:solidFill>
                  <a:srgbClr val="003366"/>
                </a:solidFill>
                <a:latin typeface="Arial" charset="0"/>
                <a:ea typeface="ＭＳ Ｐゴシック" charset="0"/>
              </a:defRPr>
            </a:lvl8pPr>
            <a:lvl9pPr eaLnBrk="0" hangingPunct="0">
              <a:defRPr>
                <a:solidFill>
                  <a:srgbClr val="003366"/>
                </a:solidFill>
                <a:latin typeface="Arial" charset="0"/>
                <a:ea typeface="ＭＳ Ｐゴシック" charset="0"/>
              </a:defRPr>
            </a:lvl9pPr>
          </a:lstStyle>
          <a:p>
            <a:r>
              <a:rPr lang="es-PE" sz="1800" b="1" dirty="0">
                <a:solidFill>
                  <a:schemeClr val="tx1">
                    <a:lumMod val="65000"/>
                    <a:lumOff val="35000"/>
                  </a:schemeClr>
                </a:solidFill>
                <a:latin typeface="+mn-lt"/>
                <a:ea typeface="+mn-ea"/>
              </a:rPr>
              <a:t>24% del financiamiento climático fluye entre países</a:t>
            </a:r>
            <a:endParaRPr lang="es-ES" sz="1800" b="1" dirty="0">
              <a:solidFill>
                <a:schemeClr val="tx1">
                  <a:lumMod val="65000"/>
                  <a:lumOff val="35000"/>
                </a:schemeClr>
              </a:solidFill>
              <a:latin typeface="+mn-lt"/>
              <a:ea typeface="+mn-ea"/>
            </a:endParaRPr>
          </a:p>
        </p:txBody>
      </p:sp>
      <p:sp>
        <p:nvSpPr>
          <p:cNvPr id="34" name="5 CuadroTexto"/>
          <p:cNvSpPr txBox="1">
            <a:spLocks noChangeArrowheads="1"/>
          </p:cNvSpPr>
          <p:nvPr/>
        </p:nvSpPr>
        <p:spPr bwMode="auto">
          <a:xfrm>
            <a:off x="76200" y="457200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3366"/>
                </a:solidFill>
                <a:latin typeface="Arial" charset="0"/>
                <a:ea typeface="ＭＳ Ｐゴシック" charset="0"/>
              </a:defRPr>
            </a:lvl1pPr>
            <a:lvl2pPr>
              <a:defRPr sz="2400">
                <a:solidFill>
                  <a:srgbClr val="003366"/>
                </a:solidFill>
                <a:latin typeface="Arial" charset="0"/>
                <a:ea typeface="ＭＳ Ｐゴシック" charset="0"/>
              </a:defRPr>
            </a:lvl2pPr>
            <a:lvl3pPr>
              <a:defRPr sz="2000">
                <a:solidFill>
                  <a:srgbClr val="003366"/>
                </a:solidFill>
                <a:latin typeface="Arial" charset="0"/>
                <a:ea typeface="ＭＳ Ｐゴシック" charset="0"/>
              </a:defRPr>
            </a:lvl3pPr>
            <a:lvl4pPr>
              <a:defRPr>
                <a:solidFill>
                  <a:srgbClr val="003366"/>
                </a:solidFill>
                <a:latin typeface="Arial" charset="0"/>
                <a:ea typeface="ＭＳ Ｐゴシック" charset="0"/>
              </a:defRPr>
            </a:lvl4pPr>
            <a:lvl5pPr>
              <a:defRPr>
                <a:solidFill>
                  <a:srgbClr val="003366"/>
                </a:solidFill>
                <a:latin typeface="Arial" charset="0"/>
                <a:ea typeface="ＭＳ Ｐゴシック" charset="0"/>
              </a:defRPr>
            </a:lvl5pPr>
            <a:lvl6pPr eaLnBrk="0" hangingPunct="0">
              <a:defRPr>
                <a:solidFill>
                  <a:srgbClr val="003366"/>
                </a:solidFill>
                <a:latin typeface="Arial" charset="0"/>
                <a:ea typeface="ＭＳ Ｐゴシック" charset="0"/>
              </a:defRPr>
            </a:lvl6pPr>
            <a:lvl7pPr eaLnBrk="0" hangingPunct="0">
              <a:defRPr>
                <a:solidFill>
                  <a:srgbClr val="003366"/>
                </a:solidFill>
                <a:latin typeface="Arial" charset="0"/>
                <a:ea typeface="ＭＳ Ｐゴシック" charset="0"/>
              </a:defRPr>
            </a:lvl7pPr>
            <a:lvl8pPr eaLnBrk="0" hangingPunct="0">
              <a:defRPr>
                <a:solidFill>
                  <a:srgbClr val="003366"/>
                </a:solidFill>
                <a:latin typeface="Arial" charset="0"/>
                <a:ea typeface="ＭＳ Ｐゴシック" charset="0"/>
              </a:defRPr>
            </a:lvl8pPr>
            <a:lvl9pPr eaLnBrk="0" hangingPunct="0">
              <a:defRPr>
                <a:solidFill>
                  <a:srgbClr val="003366"/>
                </a:solidFill>
                <a:latin typeface="Arial" charset="0"/>
                <a:ea typeface="ＭＳ Ｐゴシック" charset="0"/>
              </a:defRPr>
            </a:lvl9pPr>
          </a:lstStyle>
          <a:p>
            <a:r>
              <a:rPr lang="es-PE" sz="1800" b="1" dirty="0">
                <a:solidFill>
                  <a:schemeClr val="tx1">
                    <a:lumMod val="65000"/>
                    <a:lumOff val="35000"/>
                  </a:schemeClr>
                </a:solidFill>
                <a:latin typeface="+mn-lt"/>
                <a:ea typeface="+mn-ea"/>
              </a:rPr>
              <a:t>76% del financiamiento climático se gasta internamente </a:t>
            </a:r>
            <a:endParaRPr lang="es-ES" sz="1800" b="1" dirty="0">
              <a:solidFill>
                <a:schemeClr val="tx1">
                  <a:lumMod val="65000"/>
                  <a:lumOff val="35000"/>
                </a:schemeClr>
              </a:solidFill>
              <a:latin typeface="+mn-lt"/>
              <a:ea typeface="+mn-ea"/>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838" y="2790363"/>
            <a:ext cx="2953162" cy="3305637"/>
          </a:xfrm>
          <a:prstGeom prst="rect">
            <a:avLst/>
          </a:prstGeom>
        </p:spPr>
      </p:pic>
      <p:sp>
        <p:nvSpPr>
          <p:cNvPr id="23" name="TextBox 22"/>
          <p:cNvSpPr txBox="1"/>
          <p:nvPr/>
        </p:nvSpPr>
        <p:spPr>
          <a:xfrm>
            <a:off x="4495800" y="6324600"/>
            <a:ext cx="4343400" cy="307777"/>
          </a:xfrm>
          <a:prstGeom prst="rect">
            <a:avLst/>
          </a:prstGeom>
          <a:noFill/>
        </p:spPr>
        <p:txBody>
          <a:bodyPr wrap="square" rtlCol="0">
            <a:spAutoFit/>
          </a:bodyPr>
          <a:lstStyle/>
          <a:p>
            <a:pPr algn="r"/>
            <a:r>
              <a:rPr lang="es-PE" sz="1400" b="1" dirty="0" smtClean="0"/>
              <a:t>Fuente: </a:t>
            </a:r>
            <a:r>
              <a:rPr lang="es-PE" sz="1400" b="1" dirty="0" err="1" smtClean="0"/>
              <a:t>Climate</a:t>
            </a:r>
            <a:r>
              <a:rPr lang="es-PE" sz="1400" b="1" dirty="0" smtClean="0"/>
              <a:t> </a:t>
            </a:r>
            <a:r>
              <a:rPr lang="es-PE" sz="1400" b="1" dirty="0" err="1" smtClean="0"/>
              <a:t>finance</a:t>
            </a:r>
            <a:r>
              <a:rPr lang="es-PE" sz="1400" b="1" dirty="0" smtClean="0"/>
              <a:t> </a:t>
            </a:r>
            <a:r>
              <a:rPr lang="es-PE" sz="1400" b="1" dirty="0" err="1" smtClean="0"/>
              <a:t>Landscape</a:t>
            </a:r>
            <a:endParaRPr lang="es-PE" sz="1400" b="1" dirty="0"/>
          </a:p>
        </p:txBody>
      </p:sp>
    </p:spTree>
    <p:extLst>
      <p:ext uri="{BB962C8B-B14F-4D97-AF65-F5344CB8AC3E}">
        <p14:creationId xmlns:p14="http://schemas.microsoft.com/office/powerpoint/2010/main" val="381195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1905000" y="4724400"/>
            <a:ext cx="1" cy="1021493"/>
          </a:xfrm>
          <a:prstGeom prst="line">
            <a:avLst/>
          </a:prstGeom>
          <a:ln w="25400" cap="flat" cmpd="sng" algn="ctr">
            <a:solidFill>
              <a:schemeClr val="accent5">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1066800"/>
            <a:ext cx="9144000" cy="1169551"/>
          </a:xfrm>
          <a:prstGeom prst="rect">
            <a:avLst/>
          </a:prstGeom>
          <a:noFill/>
        </p:spPr>
        <p:txBody>
          <a:bodyPr wrap="square">
            <a:spAutoFit/>
          </a:bodyPr>
          <a:lstStyle/>
          <a:p>
            <a:pPr algn="ctr">
              <a:defRPr/>
            </a:pPr>
            <a:r>
              <a:rPr lang="es-PE" sz="4400" b="1" dirty="0" smtClean="0">
                <a:solidFill>
                  <a:schemeClr val="accent1">
                    <a:lumMod val="75000"/>
                  </a:schemeClr>
                </a:solidFill>
                <a:latin typeface="Myriad Pro" pitchFamily="34" charset="0"/>
              </a:rPr>
              <a:t>¿Quiénes son los actores</a:t>
            </a:r>
          </a:p>
          <a:p>
            <a:pPr algn="ctr">
              <a:defRPr/>
            </a:pPr>
            <a:r>
              <a:rPr lang="es-PE" sz="2400" b="1" dirty="0" smtClean="0">
                <a:solidFill>
                  <a:schemeClr val="accent1">
                    <a:lumMod val="75000"/>
                  </a:schemeClr>
                </a:solidFill>
                <a:latin typeface="Myriad Pro" pitchFamily="34" charset="0"/>
              </a:rPr>
              <a:t> </a:t>
            </a:r>
            <a:r>
              <a:rPr lang="es-PE" sz="2400" b="1" dirty="0" smtClean="0">
                <a:solidFill>
                  <a:schemeClr val="accent1">
                    <a:lumMod val="60000"/>
                    <a:lumOff val="40000"/>
                  </a:schemeClr>
                </a:solidFill>
                <a:latin typeface="Myriad Pro" pitchFamily="34" charset="0"/>
              </a:rPr>
              <a:t>importantes en las finanzas climáticas?</a:t>
            </a:r>
            <a:endParaRPr lang="es-PE" sz="2400" b="1" dirty="0">
              <a:solidFill>
                <a:schemeClr val="accent1">
                  <a:lumMod val="60000"/>
                  <a:lumOff val="40000"/>
                </a:schemeClr>
              </a:solidFill>
              <a:latin typeface="Myriad Pro" pitchFamily="34" charset="0"/>
            </a:endParaRPr>
          </a:p>
        </p:txBody>
      </p:sp>
      <p:cxnSp>
        <p:nvCxnSpPr>
          <p:cNvPr id="13" name="Straight Connector 12"/>
          <p:cNvCxnSpPr/>
          <p:nvPr/>
        </p:nvCxnSpPr>
        <p:spPr>
          <a:xfrm flipV="1">
            <a:off x="7696200" y="4648200"/>
            <a:ext cx="1" cy="869092"/>
          </a:xfrm>
          <a:prstGeom prst="line">
            <a:avLst/>
          </a:prstGeom>
          <a:ln w="25400" cap="flat" cmpd="sng" algn="ctr">
            <a:solidFill>
              <a:schemeClr val="accent5">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3783" y="2286000"/>
            <a:ext cx="8116433" cy="2886478"/>
          </a:xfrm>
          <a:prstGeom prst="rect">
            <a:avLst/>
          </a:prstGeom>
        </p:spPr>
      </p:pic>
      <p:sp>
        <p:nvSpPr>
          <p:cNvPr id="14" name="TextBox 13"/>
          <p:cNvSpPr txBox="1"/>
          <p:nvPr/>
        </p:nvSpPr>
        <p:spPr>
          <a:xfrm>
            <a:off x="609600" y="5791200"/>
            <a:ext cx="2712244" cy="677108"/>
          </a:xfrm>
          <a:prstGeom prst="rect">
            <a:avLst/>
          </a:prstGeom>
          <a:noFill/>
        </p:spPr>
        <p:txBody>
          <a:bodyPr wrap="square" rtlCol="0">
            <a:spAutoFit/>
          </a:bodyPr>
          <a:lstStyle/>
          <a:p>
            <a:r>
              <a:rPr lang="es-PE" b="1" dirty="0" smtClean="0">
                <a:solidFill>
                  <a:schemeClr val="tx1">
                    <a:lumMod val="65000"/>
                    <a:lumOff val="35000"/>
                  </a:schemeClr>
                </a:solidFill>
              </a:rPr>
              <a:t>El </a:t>
            </a:r>
            <a:r>
              <a:rPr lang="es-PE" sz="2000" b="1" dirty="0" smtClean="0">
                <a:solidFill>
                  <a:schemeClr val="tx1">
                    <a:lumMod val="65000"/>
                    <a:lumOff val="35000"/>
                  </a:schemeClr>
                </a:solidFill>
              </a:rPr>
              <a:t>sector privado </a:t>
            </a:r>
            <a:r>
              <a:rPr lang="es-PE" b="1" dirty="0" smtClean="0">
                <a:solidFill>
                  <a:schemeClr val="tx1">
                    <a:lumMod val="65000"/>
                    <a:lumOff val="35000"/>
                  </a:schemeClr>
                </a:solidFill>
              </a:rPr>
              <a:t>provee la mayor parte de fondos </a:t>
            </a:r>
            <a:endParaRPr lang="es-PE" b="1" dirty="0">
              <a:solidFill>
                <a:schemeClr val="tx1">
                  <a:lumMod val="65000"/>
                  <a:lumOff val="35000"/>
                </a:schemeClr>
              </a:solidFill>
            </a:endParaRPr>
          </a:p>
        </p:txBody>
      </p:sp>
      <p:sp>
        <p:nvSpPr>
          <p:cNvPr id="15" name="TextBox 14"/>
          <p:cNvSpPr txBox="1"/>
          <p:nvPr/>
        </p:nvSpPr>
        <p:spPr>
          <a:xfrm>
            <a:off x="6431756" y="5562600"/>
            <a:ext cx="2712244" cy="1231106"/>
          </a:xfrm>
          <a:prstGeom prst="rect">
            <a:avLst/>
          </a:prstGeom>
          <a:noFill/>
        </p:spPr>
        <p:txBody>
          <a:bodyPr wrap="square" rtlCol="0">
            <a:spAutoFit/>
          </a:bodyPr>
          <a:lstStyle/>
          <a:p>
            <a:r>
              <a:rPr lang="es-PE" b="1" dirty="0" smtClean="0">
                <a:solidFill>
                  <a:schemeClr val="tx1">
                    <a:lumMod val="65000"/>
                    <a:lumOff val="35000"/>
                  </a:schemeClr>
                </a:solidFill>
              </a:rPr>
              <a:t>El </a:t>
            </a:r>
            <a:r>
              <a:rPr lang="es-PE" sz="2000" b="1" dirty="0" smtClean="0">
                <a:solidFill>
                  <a:schemeClr val="tx1">
                    <a:lumMod val="65000"/>
                    <a:lumOff val="35000"/>
                  </a:schemeClr>
                </a:solidFill>
              </a:rPr>
              <a:t>sector público </a:t>
            </a:r>
            <a:r>
              <a:rPr lang="es-PE" b="1" dirty="0" smtClean="0">
                <a:solidFill>
                  <a:schemeClr val="tx1">
                    <a:lumMod val="65000"/>
                    <a:lumOff val="35000"/>
                  </a:schemeClr>
                </a:solidFill>
              </a:rPr>
              <a:t>tiene un rol central: incentivos, préstamos, control de riesgos, soporte técnico</a:t>
            </a:r>
            <a:endParaRPr lang="es-PE"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8325"/>
            <a:ext cx="8027988" cy="46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4 Rectángulo"/>
          <p:cNvSpPr/>
          <p:nvPr/>
        </p:nvSpPr>
        <p:spPr>
          <a:xfrm>
            <a:off x="0" y="639763"/>
            <a:ext cx="8027988" cy="1079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388" name="5 CuadroTexto"/>
          <p:cNvSpPr txBox="1">
            <a:spLocks noChangeArrowheads="1"/>
          </p:cNvSpPr>
          <p:nvPr/>
        </p:nvSpPr>
        <p:spPr bwMode="auto">
          <a:xfrm>
            <a:off x="0" y="260350"/>
            <a:ext cx="6948488" cy="307975"/>
          </a:xfrm>
          <a:prstGeom prst="rect">
            <a:avLst/>
          </a:prstGeom>
          <a:noFill/>
          <a:ln w="9525">
            <a:noFill/>
            <a:miter lim="800000"/>
            <a:headEnd/>
            <a:tailEnd/>
          </a:ln>
        </p:spPr>
        <p:txBody>
          <a:bodyPr>
            <a:prstTxWarp prst="textNoShape">
              <a:avLst/>
            </a:prstTxWarp>
            <a:spAutoFit/>
          </a:bodyPr>
          <a:lstStyle/>
          <a:p>
            <a:r>
              <a:rPr lang="es-PE" sz="1400" b="1">
                <a:latin typeface="Myriad Pro" pitchFamily="-111" charset="0"/>
              </a:rPr>
              <a:t>Programa de las Naciones Unidas para el Desarrollo</a:t>
            </a:r>
          </a:p>
        </p:txBody>
      </p:sp>
      <p:pic>
        <p:nvPicPr>
          <p:cNvPr id="16389" name="8 Imagen"/>
          <p:cNvPicPr>
            <a:picLocks noChangeAspect="1"/>
          </p:cNvPicPr>
          <p:nvPr/>
        </p:nvPicPr>
        <p:blipFill>
          <a:blip r:embed="rId3"/>
          <a:srcRect/>
          <a:stretch>
            <a:fillRect/>
          </a:stretch>
        </p:blipFill>
        <p:spPr bwMode="auto">
          <a:xfrm>
            <a:off x="8243888" y="115888"/>
            <a:ext cx="644525" cy="1512887"/>
          </a:xfrm>
          <a:prstGeom prst="rect">
            <a:avLst/>
          </a:prstGeom>
          <a:noFill/>
          <a:ln w="9525">
            <a:noFill/>
            <a:miter lim="800000"/>
            <a:headEnd/>
            <a:tailEnd/>
          </a:ln>
        </p:spPr>
      </p:pic>
      <p:sp>
        <p:nvSpPr>
          <p:cNvPr id="2" name="1 CuadroTexto"/>
          <p:cNvSpPr txBox="1"/>
          <p:nvPr/>
        </p:nvSpPr>
        <p:spPr>
          <a:xfrm>
            <a:off x="0" y="685800"/>
            <a:ext cx="9144000" cy="1200329"/>
          </a:xfrm>
          <a:prstGeom prst="rect">
            <a:avLst/>
          </a:prstGeom>
          <a:noFill/>
        </p:spPr>
        <p:txBody>
          <a:bodyPr wrap="square">
            <a:spAutoFit/>
          </a:bodyPr>
          <a:lstStyle/>
          <a:p>
            <a:pPr algn="ctr">
              <a:defRPr/>
            </a:pPr>
            <a:r>
              <a:rPr lang="es-PE" sz="4400" b="1" dirty="0" smtClean="0">
                <a:solidFill>
                  <a:schemeClr val="accent1">
                    <a:lumMod val="75000"/>
                  </a:schemeClr>
                </a:solidFill>
                <a:latin typeface="Myriad Pro" pitchFamily="34" charset="0"/>
              </a:rPr>
              <a:t>Destino del</a:t>
            </a:r>
          </a:p>
          <a:p>
            <a:pPr algn="ctr">
              <a:defRPr/>
            </a:pPr>
            <a:r>
              <a:rPr lang="es-PE" sz="2400" b="1" dirty="0" smtClean="0">
                <a:solidFill>
                  <a:schemeClr val="accent1">
                    <a:lumMod val="75000"/>
                  </a:schemeClr>
                </a:solidFill>
                <a:latin typeface="Myriad Pro" pitchFamily="34" charset="0"/>
              </a:rPr>
              <a:t> </a:t>
            </a:r>
            <a:r>
              <a:rPr lang="es-PE" sz="2800" b="1" dirty="0" smtClean="0">
                <a:solidFill>
                  <a:schemeClr val="accent1">
                    <a:lumMod val="60000"/>
                    <a:lumOff val="40000"/>
                  </a:schemeClr>
                </a:solidFill>
                <a:latin typeface="Myriad Pro" pitchFamily="34" charset="0"/>
              </a:rPr>
              <a:t>Financiamiento Climático</a:t>
            </a:r>
            <a:endParaRPr lang="es-PE" sz="2800" b="1" dirty="0">
              <a:solidFill>
                <a:schemeClr val="accent1">
                  <a:lumMod val="60000"/>
                  <a:lumOff val="40000"/>
                </a:schemeClr>
              </a:solidFill>
              <a:latin typeface="Myriad Pro" pitchFamily="34" charset="0"/>
            </a:endParaRPr>
          </a:p>
        </p:txBody>
      </p:sp>
      <p:cxnSp>
        <p:nvCxnSpPr>
          <p:cNvPr id="14" name="Straight Connector 13"/>
          <p:cNvCxnSpPr/>
          <p:nvPr/>
        </p:nvCxnSpPr>
        <p:spPr>
          <a:xfrm rot="5400000" flipH="1" flipV="1">
            <a:off x="4267994" y="3199606"/>
            <a:ext cx="457200" cy="1588"/>
          </a:xfrm>
          <a:prstGeom prst="line">
            <a:avLst/>
          </a:prstGeom>
          <a:ln w="25400" cap="flat" cmpd="sng" algn="ctr">
            <a:solidFill>
              <a:schemeClr val="accent3">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0" y="3429000"/>
            <a:ext cx="1905000" cy="1588"/>
          </a:xfrm>
          <a:prstGeom prst="line">
            <a:avLst/>
          </a:prstGeom>
          <a:ln w="25400" cap="flat" cmpd="sng" algn="ctr">
            <a:solidFill>
              <a:schemeClr val="accent3">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1752601" y="4876800"/>
            <a:ext cx="1828800" cy="1588"/>
          </a:xfrm>
          <a:prstGeom prst="line">
            <a:avLst/>
          </a:prstGeom>
          <a:ln w="25400" cap="flat" cmpd="sng" algn="ctr">
            <a:solidFill>
              <a:schemeClr val="accent5">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305300" y="5905500"/>
            <a:ext cx="533400" cy="1588"/>
          </a:xfrm>
          <a:prstGeom prst="line">
            <a:avLst/>
          </a:prstGeom>
          <a:ln w="25400" cap="flat" cmpd="sng" algn="ctr">
            <a:solidFill>
              <a:schemeClr val="accent5">
                <a:lumMod val="60000"/>
                <a:lumOff val="4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495800" y="6474023"/>
            <a:ext cx="4343400" cy="307777"/>
          </a:xfrm>
          <a:prstGeom prst="rect">
            <a:avLst/>
          </a:prstGeom>
          <a:noFill/>
        </p:spPr>
        <p:txBody>
          <a:bodyPr wrap="square" rtlCol="0">
            <a:spAutoFit/>
          </a:bodyPr>
          <a:lstStyle/>
          <a:p>
            <a:pPr algn="r"/>
            <a:r>
              <a:rPr lang="es-PE" sz="1400" b="1" dirty="0" smtClean="0"/>
              <a:t>Fuente: </a:t>
            </a:r>
            <a:r>
              <a:rPr lang="es-PE" sz="1400" b="1" dirty="0" err="1" smtClean="0"/>
              <a:t>Climate</a:t>
            </a:r>
            <a:r>
              <a:rPr lang="es-PE" sz="1400" b="1" dirty="0" smtClean="0"/>
              <a:t> </a:t>
            </a:r>
            <a:r>
              <a:rPr lang="es-PE" sz="1400" b="1" dirty="0" err="1" smtClean="0"/>
              <a:t>finance</a:t>
            </a:r>
            <a:r>
              <a:rPr lang="es-PE" sz="1400" b="1" dirty="0" smtClean="0"/>
              <a:t> </a:t>
            </a:r>
            <a:r>
              <a:rPr lang="es-PE" sz="1400" b="1" dirty="0" err="1" smtClean="0"/>
              <a:t>Landscape</a:t>
            </a:r>
            <a:endParaRPr lang="es-PE" sz="1400" b="1"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716549" y="1886129"/>
            <a:ext cx="7527340" cy="4628353"/>
          </a:xfrm>
          <a:prstGeom prst="rect">
            <a:avLst/>
          </a:prstGeom>
        </p:spPr>
      </p:pic>
      <p:sp>
        <p:nvSpPr>
          <p:cNvPr id="8" name="TextBox 7"/>
          <p:cNvSpPr txBox="1"/>
          <p:nvPr/>
        </p:nvSpPr>
        <p:spPr>
          <a:xfrm>
            <a:off x="3581400" y="5906294"/>
            <a:ext cx="1295399" cy="307777"/>
          </a:xfrm>
          <a:prstGeom prst="rect">
            <a:avLst/>
          </a:prstGeom>
          <a:solidFill>
            <a:schemeClr val="bg1"/>
          </a:solidFill>
        </p:spPr>
        <p:txBody>
          <a:bodyPr wrap="square" rtlCol="0">
            <a:spAutoFit/>
          </a:bodyPr>
          <a:lstStyle/>
          <a:p>
            <a:r>
              <a:rPr lang="es-PE" sz="1400" dirty="0" smtClean="0"/>
              <a:t>26 mil millones</a:t>
            </a:r>
            <a:endParaRPr lang="es-PE" sz="1400" dirty="0"/>
          </a:p>
        </p:txBody>
      </p:sp>
    </p:spTree>
    <p:extLst>
      <p:ext uri="{BB962C8B-B14F-4D97-AF65-F5344CB8AC3E}">
        <p14:creationId xmlns:p14="http://schemas.microsoft.com/office/powerpoint/2010/main" val="2622178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8442</TotalTime>
  <Words>2491</Words>
  <Application>Microsoft Office PowerPoint</Application>
  <PresentationFormat>On-screen Show (4:3)</PresentationFormat>
  <Paragraphs>253</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Candara</vt:lpstr>
      <vt:lpstr>Myriad Pro</vt:lpstr>
      <vt:lpstr>Myriad Pro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Finanzas Climáticas bajo la CMNUCC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Programa de las Naciones Unidas para el Desarrollo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Créditos  para  Conservación  de  Hábitat  (Habitat Banking)</dc:title>
  <dc:creator>James Leslie</dc:creator>
  <cp:lastModifiedBy>Jorge Alvarez Lam</cp:lastModifiedBy>
  <cp:revision>329</cp:revision>
  <cp:lastPrinted>2014-07-21T19:53:02Z</cp:lastPrinted>
  <dcterms:created xsi:type="dcterms:W3CDTF">2014-07-22T14:30:52Z</dcterms:created>
  <dcterms:modified xsi:type="dcterms:W3CDTF">2014-10-17T14:08:03Z</dcterms:modified>
</cp:coreProperties>
</file>